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8" r:id="rId23"/>
    <p:sldId id="281" r:id="rId24"/>
    <p:sldId id="284" r:id="rId25"/>
    <p:sldId id="285" r:id="rId26"/>
    <p:sldId id="286" r:id="rId27"/>
    <p:sldId id="282" r:id="rId28"/>
    <p:sldId id="283"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4" r:id="rId47"/>
    <p:sldId id="305" r:id="rId48"/>
    <p:sldId id="306" r:id="rId49"/>
    <p:sldId id="279" r:id="rId5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5" autoAdjust="0"/>
    <p:restoredTop sz="94660"/>
  </p:normalViewPr>
  <p:slideViewPr>
    <p:cSldViewPr snapToGrid="0">
      <p:cViewPr varScale="1">
        <p:scale>
          <a:sx n="87" d="100"/>
          <a:sy n="87" d="100"/>
        </p:scale>
        <p:origin x="389"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image" Target="../media/image2.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10/19/2020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10/19/2020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10/19/2020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10/19/2020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10/19/2020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png"/><Relationship Id="rId5" Type="http://schemas.openxmlformats.org/officeDocument/2006/relationships/oleObject" Target="../embeddings/oleObject3.bin"/><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269202 Algorithms for </a:t>
            </a:r>
            <a:r>
              <a:rPr lang="en-US" dirty="0" err="1"/>
              <a:t>iSNE</a:t>
            </a:r>
            <a:endParaRPr lang="en-US" dirty="0"/>
          </a:p>
        </p:txBody>
      </p:sp>
      <p:sp>
        <p:nvSpPr>
          <p:cNvPr id="3" name="Subtitle 2"/>
          <p:cNvSpPr>
            <a:spLocks noGrp="1"/>
          </p:cNvSpPr>
          <p:nvPr>
            <p:ph type="subTitle" idx="1"/>
          </p:nvPr>
        </p:nvSpPr>
        <p:spPr/>
        <p:txBody>
          <a:bodyPr>
            <a:normAutofit fontScale="85000" lnSpcReduction="20000"/>
          </a:bodyPr>
          <a:lstStyle/>
          <a:p>
            <a:r>
              <a:rPr lang="en-US" dirty="0"/>
              <a:t>Dr. Kenneth </a:t>
            </a:r>
            <a:r>
              <a:rPr lang="en-US" dirty="0" err="1"/>
              <a:t>Cosh</a:t>
            </a:r>
            <a:endParaRPr lang="en-US" dirty="0"/>
          </a:p>
          <a:p>
            <a:r>
              <a:rPr lang="en-US" dirty="0"/>
              <a:t>Week 12</a:t>
            </a:r>
          </a:p>
        </p:txBody>
      </p:sp>
    </p:spTree>
    <p:extLst>
      <p:ext uri="{BB962C8B-B14F-4D97-AF65-F5344CB8AC3E}">
        <p14:creationId xmlns:p14="http://schemas.microsoft.com/office/powerpoint/2010/main" val="2653902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th-TH" altLang="en-US" sz="3600"/>
              <a:t>Searching</a:t>
            </a:r>
          </a:p>
        </p:txBody>
      </p:sp>
      <p:sp>
        <p:nvSpPr>
          <p:cNvPr id="11267" name="Rectangle 3"/>
          <p:cNvSpPr>
            <a:spLocks noGrp="1" noChangeArrowheads="1"/>
          </p:cNvSpPr>
          <p:nvPr>
            <p:ph type="body" idx="1"/>
          </p:nvPr>
        </p:nvSpPr>
        <p:spPr/>
        <p:txBody>
          <a:bodyPr/>
          <a:lstStyle/>
          <a:p>
            <a:r>
              <a:rPr lang="th-TH" altLang="en-US" sz="2400"/>
              <a:t>From that definition we can create a game tree, which can be searched for optimal moves.</a:t>
            </a:r>
          </a:p>
          <a:p>
            <a:r>
              <a:rPr lang="th-TH" altLang="en-US" sz="2400"/>
              <a:t>Normal searches produce a sequence of actions leading to a terminal win state, but in games the other agent has an impact.</a:t>
            </a:r>
          </a:p>
          <a:p>
            <a:r>
              <a:rPr lang="th-TH" altLang="en-US" sz="2400"/>
              <a:t>Therefore the search needs to find a contingent strategy .</a:t>
            </a:r>
          </a:p>
          <a:p>
            <a:r>
              <a:rPr lang="th-TH" altLang="en-US" sz="2400"/>
              <a:t>The optimal strategy is one which finds an outcome at least as good as any other against an infallible opponent.</a:t>
            </a:r>
          </a:p>
        </p:txBody>
      </p:sp>
    </p:spTree>
    <p:extLst>
      <p:ext uri="{BB962C8B-B14F-4D97-AF65-F5344CB8AC3E}">
        <p14:creationId xmlns:p14="http://schemas.microsoft.com/office/powerpoint/2010/main" val="5544564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th-TH" altLang="en-US" sz="3600"/>
              <a:t>Game Trees</a:t>
            </a:r>
          </a:p>
        </p:txBody>
      </p:sp>
      <p:grpSp>
        <p:nvGrpSpPr>
          <p:cNvPr id="12297" name="Group 9"/>
          <p:cNvGrpSpPr>
            <a:grpSpLocks/>
          </p:cNvGrpSpPr>
          <p:nvPr/>
        </p:nvGrpSpPr>
        <p:grpSpPr bwMode="auto">
          <a:xfrm>
            <a:off x="5181600" y="2106828"/>
            <a:ext cx="457200" cy="457200"/>
            <a:chOff x="384" y="1152"/>
            <a:chExt cx="288" cy="288"/>
          </a:xfrm>
        </p:grpSpPr>
        <p:sp>
          <p:nvSpPr>
            <p:cNvPr id="12298" name="Line 10"/>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9" name="Line 11"/>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0" name="Line 12"/>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1" name="Line 13"/>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2302" name="Group 14"/>
          <p:cNvGrpSpPr>
            <a:grpSpLocks/>
          </p:cNvGrpSpPr>
          <p:nvPr/>
        </p:nvGrpSpPr>
        <p:grpSpPr bwMode="auto">
          <a:xfrm>
            <a:off x="4495800" y="2106828"/>
            <a:ext cx="457200" cy="457200"/>
            <a:chOff x="384" y="1152"/>
            <a:chExt cx="288" cy="288"/>
          </a:xfrm>
        </p:grpSpPr>
        <p:sp>
          <p:nvSpPr>
            <p:cNvPr id="12303" name="Line 15"/>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4" name="Line 16"/>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5" name="Line 17"/>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6" name="Line 18"/>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2307" name="Group 19"/>
          <p:cNvGrpSpPr>
            <a:grpSpLocks/>
          </p:cNvGrpSpPr>
          <p:nvPr/>
        </p:nvGrpSpPr>
        <p:grpSpPr bwMode="auto">
          <a:xfrm>
            <a:off x="6553200" y="2106828"/>
            <a:ext cx="457200" cy="457200"/>
            <a:chOff x="384" y="1152"/>
            <a:chExt cx="288" cy="288"/>
          </a:xfrm>
        </p:grpSpPr>
        <p:sp>
          <p:nvSpPr>
            <p:cNvPr id="12308" name="Line 20"/>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9" name="Line 21"/>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10" name="Line 22"/>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11" name="Line 23"/>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2312" name="Group 24"/>
          <p:cNvGrpSpPr>
            <a:grpSpLocks/>
          </p:cNvGrpSpPr>
          <p:nvPr/>
        </p:nvGrpSpPr>
        <p:grpSpPr bwMode="auto">
          <a:xfrm>
            <a:off x="5867400" y="2106828"/>
            <a:ext cx="457200" cy="457200"/>
            <a:chOff x="384" y="1152"/>
            <a:chExt cx="288" cy="288"/>
          </a:xfrm>
        </p:grpSpPr>
        <p:sp>
          <p:nvSpPr>
            <p:cNvPr id="12313" name="Line 25"/>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14" name="Line 26"/>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15" name="Line 27"/>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16" name="Line 28"/>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2317" name="Group 29"/>
          <p:cNvGrpSpPr>
            <a:grpSpLocks/>
          </p:cNvGrpSpPr>
          <p:nvPr/>
        </p:nvGrpSpPr>
        <p:grpSpPr bwMode="auto">
          <a:xfrm>
            <a:off x="7924800" y="2106828"/>
            <a:ext cx="457200" cy="457200"/>
            <a:chOff x="384" y="1152"/>
            <a:chExt cx="288" cy="288"/>
          </a:xfrm>
        </p:grpSpPr>
        <p:sp>
          <p:nvSpPr>
            <p:cNvPr id="12318" name="Line 30"/>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19" name="Line 31"/>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0" name="Line 32"/>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1" name="Line 33"/>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2322" name="Group 34"/>
          <p:cNvGrpSpPr>
            <a:grpSpLocks/>
          </p:cNvGrpSpPr>
          <p:nvPr/>
        </p:nvGrpSpPr>
        <p:grpSpPr bwMode="auto">
          <a:xfrm>
            <a:off x="7239000" y="2106828"/>
            <a:ext cx="457200" cy="457200"/>
            <a:chOff x="384" y="1152"/>
            <a:chExt cx="288" cy="288"/>
          </a:xfrm>
        </p:grpSpPr>
        <p:sp>
          <p:nvSpPr>
            <p:cNvPr id="12323" name="Line 35"/>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4" name="Line 36"/>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5" name="Line 37"/>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6" name="Line 38"/>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2327" name="Group 39"/>
          <p:cNvGrpSpPr>
            <a:grpSpLocks/>
          </p:cNvGrpSpPr>
          <p:nvPr/>
        </p:nvGrpSpPr>
        <p:grpSpPr bwMode="auto">
          <a:xfrm>
            <a:off x="9296400" y="2106828"/>
            <a:ext cx="457200" cy="457200"/>
            <a:chOff x="384" y="1152"/>
            <a:chExt cx="288" cy="288"/>
          </a:xfrm>
        </p:grpSpPr>
        <p:sp>
          <p:nvSpPr>
            <p:cNvPr id="12328" name="Line 40"/>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9" name="Line 41"/>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30" name="Line 42"/>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31" name="Line 43"/>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2332" name="Group 44"/>
          <p:cNvGrpSpPr>
            <a:grpSpLocks/>
          </p:cNvGrpSpPr>
          <p:nvPr/>
        </p:nvGrpSpPr>
        <p:grpSpPr bwMode="auto">
          <a:xfrm>
            <a:off x="8610600" y="2106828"/>
            <a:ext cx="457200" cy="457200"/>
            <a:chOff x="384" y="1152"/>
            <a:chExt cx="288" cy="288"/>
          </a:xfrm>
        </p:grpSpPr>
        <p:sp>
          <p:nvSpPr>
            <p:cNvPr id="12333" name="Line 45"/>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34" name="Line 46"/>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35" name="Line 47"/>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36" name="Line 48"/>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2348" name="Group 60"/>
          <p:cNvGrpSpPr>
            <a:grpSpLocks/>
          </p:cNvGrpSpPr>
          <p:nvPr/>
        </p:nvGrpSpPr>
        <p:grpSpPr bwMode="auto">
          <a:xfrm>
            <a:off x="3733800" y="2022692"/>
            <a:ext cx="533400" cy="541337"/>
            <a:chOff x="1392" y="1051"/>
            <a:chExt cx="336" cy="341"/>
          </a:xfrm>
        </p:grpSpPr>
        <p:grpSp>
          <p:nvGrpSpPr>
            <p:cNvPr id="12296" name="Group 8"/>
            <p:cNvGrpSpPr>
              <a:grpSpLocks/>
            </p:cNvGrpSpPr>
            <p:nvPr/>
          </p:nvGrpSpPr>
          <p:grpSpPr bwMode="auto">
            <a:xfrm>
              <a:off x="1440" y="1104"/>
              <a:ext cx="288" cy="288"/>
              <a:chOff x="384" y="1152"/>
              <a:chExt cx="288" cy="288"/>
            </a:xfrm>
          </p:grpSpPr>
          <p:sp>
            <p:nvSpPr>
              <p:cNvPr id="12292" name="Line 4"/>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3" name="Line 5"/>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4" name="Line 6"/>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5" name="Line 7"/>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2337" name="Text Box 49"/>
            <p:cNvSpPr txBox="1">
              <a:spLocks noChangeArrowheads="1"/>
            </p:cNvSpPr>
            <p:nvPr/>
          </p:nvSpPr>
          <p:spPr bwMode="auto">
            <a:xfrm>
              <a:off x="1392" y="1051"/>
              <a:ext cx="20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grpSp>
      <p:sp>
        <p:nvSpPr>
          <p:cNvPr id="12339" name="Rectangle 51"/>
          <p:cNvSpPr>
            <a:spLocks noChangeArrowheads="1"/>
          </p:cNvSpPr>
          <p:nvPr/>
        </p:nvSpPr>
        <p:spPr bwMode="auto">
          <a:xfrm>
            <a:off x="4572000" y="2003641"/>
            <a:ext cx="33054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p>
        </p:txBody>
      </p:sp>
      <p:sp>
        <p:nvSpPr>
          <p:cNvPr id="12340" name="Rectangle 52"/>
          <p:cNvSpPr>
            <a:spLocks noChangeArrowheads="1"/>
          </p:cNvSpPr>
          <p:nvPr/>
        </p:nvSpPr>
        <p:spPr bwMode="auto">
          <a:xfrm>
            <a:off x="5410200" y="2003641"/>
            <a:ext cx="33054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p>
        </p:txBody>
      </p:sp>
      <p:sp>
        <p:nvSpPr>
          <p:cNvPr id="12341" name="Rectangle 53"/>
          <p:cNvSpPr>
            <a:spLocks noChangeArrowheads="1"/>
          </p:cNvSpPr>
          <p:nvPr/>
        </p:nvSpPr>
        <p:spPr bwMode="auto">
          <a:xfrm>
            <a:off x="5791200" y="2156041"/>
            <a:ext cx="33054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p>
        </p:txBody>
      </p:sp>
      <p:sp>
        <p:nvSpPr>
          <p:cNvPr id="12342" name="Rectangle 54"/>
          <p:cNvSpPr>
            <a:spLocks noChangeArrowheads="1"/>
          </p:cNvSpPr>
          <p:nvPr/>
        </p:nvSpPr>
        <p:spPr bwMode="auto">
          <a:xfrm>
            <a:off x="6629400" y="2156041"/>
            <a:ext cx="33054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p>
        </p:txBody>
      </p:sp>
      <p:sp>
        <p:nvSpPr>
          <p:cNvPr id="12343" name="Rectangle 55"/>
          <p:cNvSpPr>
            <a:spLocks noChangeArrowheads="1"/>
          </p:cNvSpPr>
          <p:nvPr/>
        </p:nvSpPr>
        <p:spPr bwMode="auto">
          <a:xfrm>
            <a:off x="7467600" y="2156041"/>
            <a:ext cx="33054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p>
        </p:txBody>
      </p:sp>
      <p:sp>
        <p:nvSpPr>
          <p:cNvPr id="12344" name="Rectangle 56"/>
          <p:cNvSpPr>
            <a:spLocks noChangeArrowheads="1"/>
          </p:cNvSpPr>
          <p:nvPr/>
        </p:nvSpPr>
        <p:spPr bwMode="auto">
          <a:xfrm>
            <a:off x="7848600" y="2308441"/>
            <a:ext cx="33054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p>
        </p:txBody>
      </p:sp>
      <p:sp>
        <p:nvSpPr>
          <p:cNvPr id="12345" name="Rectangle 57"/>
          <p:cNvSpPr>
            <a:spLocks noChangeArrowheads="1"/>
          </p:cNvSpPr>
          <p:nvPr/>
        </p:nvSpPr>
        <p:spPr bwMode="auto">
          <a:xfrm>
            <a:off x="8686800" y="2308441"/>
            <a:ext cx="33054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p>
        </p:txBody>
      </p:sp>
      <p:sp>
        <p:nvSpPr>
          <p:cNvPr id="12346" name="Rectangle 58"/>
          <p:cNvSpPr>
            <a:spLocks noChangeArrowheads="1"/>
          </p:cNvSpPr>
          <p:nvPr/>
        </p:nvSpPr>
        <p:spPr bwMode="auto">
          <a:xfrm>
            <a:off x="9525000" y="2308441"/>
            <a:ext cx="33054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p>
        </p:txBody>
      </p:sp>
      <p:sp>
        <p:nvSpPr>
          <p:cNvPr id="12347" name="Text Box 59"/>
          <p:cNvSpPr txBox="1">
            <a:spLocks noChangeArrowheads="1"/>
          </p:cNvSpPr>
          <p:nvPr/>
        </p:nvSpPr>
        <p:spPr bwMode="auto">
          <a:xfrm>
            <a:off x="1752601" y="2132228"/>
            <a:ext cx="195316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000" dirty="0"/>
              <a:t>Initial Moves (X):</a:t>
            </a:r>
          </a:p>
        </p:txBody>
      </p:sp>
      <p:grpSp>
        <p:nvGrpSpPr>
          <p:cNvPr id="12356" name="Group 68"/>
          <p:cNvGrpSpPr>
            <a:grpSpLocks/>
          </p:cNvGrpSpPr>
          <p:nvPr/>
        </p:nvGrpSpPr>
        <p:grpSpPr bwMode="auto">
          <a:xfrm>
            <a:off x="3810000" y="3070442"/>
            <a:ext cx="533400" cy="541337"/>
            <a:chOff x="1392" y="1051"/>
            <a:chExt cx="336" cy="341"/>
          </a:xfrm>
        </p:grpSpPr>
        <p:grpSp>
          <p:nvGrpSpPr>
            <p:cNvPr id="12357" name="Group 69"/>
            <p:cNvGrpSpPr>
              <a:grpSpLocks/>
            </p:cNvGrpSpPr>
            <p:nvPr/>
          </p:nvGrpSpPr>
          <p:grpSpPr bwMode="auto">
            <a:xfrm>
              <a:off x="1440" y="1104"/>
              <a:ext cx="288" cy="288"/>
              <a:chOff x="384" y="1152"/>
              <a:chExt cx="288" cy="288"/>
            </a:xfrm>
          </p:grpSpPr>
          <p:sp>
            <p:nvSpPr>
              <p:cNvPr id="12358" name="Line 70"/>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59" name="Line 71"/>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60" name="Line 72"/>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61" name="Line 73"/>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2362" name="Text Box 74"/>
            <p:cNvSpPr txBox="1">
              <a:spLocks noChangeArrowheads="1"/>
            </p:cNvSpPr>
            <p:nvPr/>
          </p:nvSpPr>
          <p:spPr bwMode="auto">
            <a:xfrm>
              <a:off x="1392" y="1051"/>
              <a:ext cx="20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grpSp>
      <p:grpSp>
        <p:nvGrpSpPr>
          <p:cNvPr id="12363" name="Group 75"/>
          <p:cNvGrpSpPr>
            <a:grpSpLocks/>
          </p:cNvGrpSpPr>
          <p:nvPr/>
        </p:nvGrpSpPr>
        <p:grpSpPr bwMode="auto">
          <a:xfrm>
            <a:off x="4343400" y="3070442"/>
            <a:ext cx="533400" cy="541337"/>
            <a:chOff x="1392" y="1051"/>
            <a:chExt cx="336" cy="341"/>
          </a:xfrm>
        </p:grpSpPr>
        <p:grpSp>
          <p:nvGrpSpPr>
            <p:cNvPr id="12364" name="Group 76"/>
            <p:cNvGrpSpPr>
              <a:grpSpLocks/>
            </p:cNvGrpSpPr>
            <p:nvPr/>
          </p:nvGrpSpPr>
          <p:grpSpPr bwMode="auto">
            <a:xfrm>
              <a:off x="1440" y="1104"/>
              <a:ext cx="288" cy="288"/>
              <a:chOff x="384" y="1152"/>
              <a:chExt cx="288" cy="288"/>
            </a:xfrm>
          </p:grpSpPr>
          <p:sp>
            <p:nvSpPr>
              <p:cNvPr id="12365" name="Line 77"/>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66" name="Line 78"/>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67" name="Line 79"/>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68" name="Line 80"/>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2369" name="Text Box 81"/>
            <p:cNvSpPr txBox="1">
              <a:spLocks noChangeArrowheads="1"/>
            </p:cNvSpPr>
            <p:nvPr/>
          </p:nvSpPr>
          <p:spPr bwMode="auto">
            <a:xfrm>
              <a:off x="1392" y="1051"/>
              <a:ext cx="20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grpSp>
      <p:grpSp>
        <p:nvGrpSpPr>
          <p:cNvPr id="12370" name="Group 82"/>
          <p:cNvGrpSpPr>
            <a:grpSpLocks/>
          </p:cNvGrpSpPr>
          <p:nvPr/>
        </p:nvGrpSpPr>
        <p:grpSpPr bwMode="auto">
          <a:xfrm>
            <a:off x="4876800" y="3070442"/>
            <a:ext cx="533400" cy="541337"/>
            <a:chOff x="1392" y="1051"/>
            <a:chExt cx="336" cy="341"/>
          </a:xfrm>
        </p:grpSpPr>
        <p:grpSp>
          <p:nvGrpSpPr>
            <p:cNvPr id="12371" name="Group 83"/>
            <p:cNvGrpSpPr>
              <a:grpSpLocks/>
            </p:cNvGrpSpPr>
            <p:nvPr/>
          </p:nvGrpSpPr>
          <p:grpSpPr bwMode="auto">
            <a:xfrm>
              <a:off x="1440" y="1104"/>
              <a:ext cx="288" cy="288"/>
              <a:chOff x="384" y="1152"/>
              <a:chExt cx="288" cy="288"/>
            </a:xfrm>
          </p:grpSpPr>
          <p:sp>
            <p:nvSpPr>
              <p:cNvPr id="12372" name="Line 84"/>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73" name="Line 85"/>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74" name="Line 86"/>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75" name="Line 87"/>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2376" name="Text Box 88"/>
            <p:cNvSpPr txBox="1">
              <a:spLocks noChangeArrowheads="1"/>
            </p:cNvSpPr>
            <p:nvPr/>
          </p:nvSpPr>
          <p:spPr bwMode="auto">
            <a:xfrm>
              <a:off x="1392" y="1051"/>
              <a:ext cx="20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grpSp>
      <p:grpSp>
        <p:nvGrpSpPr>
          <p:cNvPr id="12377" name="Group 89"/>
          <p:cNvGrpSpPr>
            <a:grpSpLocks/>
          </p:cNvGrpSpPr>
          <p:nvPr/>
        </p:nvGrpSpPr>
        <p:grpSpPr bwMode="auto">
          <a:xfrm>
            <a:off x="5410200" y="3070442"/>
            <a:ext cx="533400" cy="541337"/>
            <a:chOff x="1392" y="1051"/>
            <a:chExt cx="336" cy="341"/>
          </a:xfrm>
        </p:grpSpPr>
        <p:grpSp>
          <p:nvGrpSpPr>
            <p:cNvPr id="12378" name="Group 90"/>
            <p:cNvGrpSpPr>
              <a:grpSpLocks/>
            </p:cNvGrpSpPr>
            <p:nvPr/>
          </p:nvGrpSpPr>
          <p:grpSpPr bwMode="auto">
            <a:xfrm>
              <a:off x="1440" y="1104"/>
              <a:ext cx="288" cy="288"/>
              <a:chOff x="384" y="1152"/>
              <a:chExt cx="288" cy="288"/>
            </a:xfrm>
          </p:grpSpPr>
          <p:sp>
            <p:nvSpPr>
              <p:cNvPr id="12379" name="Line 91"/>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80" name="Line 92"/>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81" name="Line 93"/>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82" name="Line 94"/>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2383" name="Text Box 95"/>
            <p:cNvSpPr txBox="1">
              <a:spLocks noChangeArrowheads="1"/>
            </p:cNvSpPr>
            <p:nvPr/>
          </p:nvSpPr>
          <p:spPr bwMode="auto">
            <a:xfrm>
              <a:off x="1392" y="1051"/>
              <a:ext cx="20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grpSp>
      <p:grpSp>
        <p:nvGrpSpPr>
          <p:cNvPr id="12384" name="Group 96"/>
          <p:cNvGrpSpPr>
            <a:grpSpLocks/>
          </p:cNvGrpSpPr>
          <p:nvPr/>
        </p:nvGrpSpPr>
        <p:grpSpPr bwMode="auto">
          <a:xfrm>
            <a:off x="5943600" y="3070442"/>
            <a:ext cx="533400" cy="541337"/>
            <a:chOff x="1392" y="1051"/>
            <a:chExt cx="336" cy="341"/>
          </a:xfrm>
        </p:grpSpPr>
        <p:grpSp>
          <p:nvGrpSpPr>
            <p:cNvPr id="12385" name="Group 97"/>
            <p:cNvGrpSpPr>
              <a:grpSpLocks/>
            </p:cNvGrpSpPr>
            <p:nvPr/>
          </p:nvGrpSpPr>
          <p:grpSpPr bwMode="auto">
            <a:xfrm>
              <a:off x="1440" y="1104"/>
              <a:ext cx="288" cy="288"/>
              <a:chOff x="384" y="1152"/>
              <a:chExt cx="288" cy="288"/>
            </a:xfrm>
          </p:grpSpPr>
          <p:sp>
            <p:nvSpPr>
              <p:cNvPr id="12386" name="Line 98"/>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87" name="Line 99"/>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88" name="Line 100"/>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89" name="Line 101"/>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2390" name="Text Box 102"/>
            <p:cNvSpPr txBox="1">
              <a:spLocks noChangeArrowheads="1"/>
            </p:cNvSpPr>
            <p:nvPr/>
          </p:nvSpPr>
          <p:spPr bwMode="auto">
            <a:xfrm>
              <a:off x="1392" y="1051"/>
              <a:ext cx="20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grpSp>
      <p:grpSp>
        <p:nvGrpSpPr>
          <p:cNvPr id="12391" name="Group 103"/>
          <p:cNvGrpSpPr>
            <a:grpSpLocks/>
          </p:cNvGrpSpPr>
          <p:nvPr/>
        </p:nvGrpSpPr>
        <p:grpSpPr bwMode="auto">
          <a:xfrm>
            <a:off x="6477000" y="3070442"/>
            <a:ext cx="533400" cy="541337"/>
            <a:chOff x="1392" y="1051"/>
            <a:chExt cx="336" cy="341"/>
          </a:xfrm>
        </p:grpSpPr>
        <p:grpSp>
          <p:nvGrpSpPr>
            <p:cNvPr id="12392" name="Group 104"/>
            <p:cNvGrpSpPr>
              <a:grpSpLocks/>
            </p:cNvGrpSpPr>
            <p:nvPr/>
          </p:nvGrpSpPr>
          <p:grpSpPr bwMode="auto">
            <a:xfrm>
              <a:off x="1440" y="1104"/>
              <a:ext cx="288" cy="288"/>
              <a:chOff x="384" y="1152"/>
              <a:chExt cx="288" cy="288"/>
            </a:xfrm>
          </p:grpSpPr>
          <p:sp>
            <p:nvSpPr>
              <p:cNvPr id="12393" name="Line 105"/>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94" name="Line 106"/>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95" name="Line 107"/>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96" name="Line 108"/>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2397" name="Text Box 109"/>
            <p:cNvSpPr txBox="1">
              <a:spLocks noChangeArrowheads="1"/>
            </p:cNvSpPr>
            <p:nvPr/>
          </p:nvSpPr>
          <p:spPr bwMode="auto">
            <a:xfrm>
              <a:off x="1392" y="1051"/>
              <a:ext cx="20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grpSp>
      <p:grpSp>
        <p:nvGrpSpPr>
          <p:cNvPr id="12398" name="Group 110"/>
          <p:cNvGrpSpPr>
            <a:grpSpLocks/>
          </p:cNvGrpSpPr>
          <p:nvPr/>
        </p:nvGrpSpPr>
        <p:grpSpPr bwMode="auto">
          <a:xfrm>
            <a:off x="7010400" y="3070442"/>
            <a:ext cx="533400" cy="541337"/>
            <a:chOff x="1392" y="1051"/>
            <a:chExt cx="336" cy="341"/>
          </a:xfrm>
        </p:grpSpPr>
        <p:grpSp>
          <p:nvGrpSpPr>
            <p:cNvPr id="12399" name="Group 111"/>
            <p:cNvGrpSpPr>
              <a:grpSpLocks/>
            </p:cNvGrpSpPr>
            <p:nvPr/>
          </p:nvGrpSpPr>
          <p:grpSpPr bwMode="auto">
            <a:xfrm>
              <a:off x="1440" y="1104"/>
              <a:ext cx="288" cy="288"/>
              <a:chOff x="384" y="1152"/>
              <a:chExt cx="288" cy="288"/>
            </a:xfrm>
          </p:grpSpPr>
          <p:sp>
            <p:nvSpPr>
              <p:cNvPr id="12400" name="Line 112"/>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01" name="Line 113"/>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02" name="Line 114"/>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03" name="Line 115"/>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2404" name="Text Box 116"/>
            <p:cNvSpPr txBox="1">
              <a:spLocks noChangeArrowheads="1"/>
            </p:cNvSpPr>
            <p:nvPr/>
          </p:nvSpPr>
          <p:spPr bwMode="auto">
            <a:xfrm>
              <a:off x="1392" y="1051"/>
              <a:ext cx="20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grpSp>
      <p:grpSp>
        <p:nvGrpSpPr>
          <p:cNvPr id="12424" name="Group 136"/>
          <p:cNvGrpSpPr>
            <a:grpSpLocks/>
          </p:cNvGrpSpPr>
          <p:nvPr/>
        </p:nvGrpSpPr>
        <p:grpSpPr bwMode="auto">
          <a:xfrm>
            <a:off x="3276600" y="3070442"/>
            <a:ext cx="533400" cy="541337"/>
            <a:chOff x="1104" y="1711"/>
            <a:chExt cx="336" cy="341"/>
          </a:xfrm>
        </p:grpSpPr>
        <p:grpSp>
          <p:nvGrpSpPr>
            <p:cNvPr id="12349" name="Group 61"/>
            <p:cNvGrpSpPr>
              <a:grpSpLocks/>
            </p:cNvGrpSpPr>
            <p:nvPr/>
          </p:nvGrpSpPr>
          <p:grpSpPr bwMode="auto">
            <a:xfrm>
              <a:off x="1104" y="1711"/>
              <a:ext cx="336" cy="341"/>
              <a:chOff x="1392" y="1051"/>
              <a:chExt cx="336" cy="341"/>
            </a:xfrm>
          </p:grpSpPr>
          <p:grpSp>
            <p:nvGrpSpPr>
              <p:cNvPr id="12350" name="Group 62"/>
              <p:cNvGrpSpPr>
                <a:grpSpLocks/>
              </p:cNvGrpSpPr>
              <p:nvPr/>
            </p:nvGrpSpPr>
            <p:grpSpPr bwMode="auto">
              <a:xfrm>
                <a:off x="1440" y="1104"/>
                <a:ext cx="288" cy="288"/>
                <a:chOff x="384" y="1152"/>
                <a:chExt cx="288" cy="288"/>
              </a:xfrm>
            </p:grpSpPr>
            <p:sp>
              <p:nvSpPr>
                <p:cNvPr id="12351" name="Line 63"/>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52" name="Line 64"/>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53" name="Line 65"/>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54" name="Line 66"/>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2355" name="Text Box 67"/>
              <p:cNvSpPr txBox="1">
                <a:spLocks noChangeArrowheads="1"/>
              </p:cNvSpPr>
              <p:nvPr/>
            </p:nvSpPr>
            <p:spPr bwMode="auto">
              <a:xfrm>
                <a:off x="1392" y="1051"/>
                <a:ext cx="20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grpSp>
        <p:sp>
          <p:nvSpPr>
            <p:cNvPr id="12405" name="Text Box 117"/>
            <p:cNvSpPr txBox="1">
              <a:spLocks noChangeArrowheads="1"/>
            </p:cNvSpPr>
            <p:nvPr/>
          </p:nvSpPr>
          <p:spPr bwMode="auto">
            <a:xfrm>
              <a:off x="1200" y="1711"/>
              <a:ext cx="22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O</a:t>
              </a:r>
              <a:endParaRPr lang="th-TH" altLang="en-US" sz="2000"/>
            </a:p>
          </p:txBody>
        </p:sp>
      </p:grpSp>
      <p:sp>
        <p:nvSpPr>
          <p:cNvPr id="12406" name="Text Box 118"/>
          <p:cNvSpPr txBox="1">
            <a:spLocks noChangeArrowheads="1"/>
          </p:cNvSpPr>
          <p:nvPr/>
        </p:nvSpPr>
        <p:spPr bwMode="auto">
          <a:xfrm>
            <a:off x="4114800" y="3070441"/>
            <a:ext cx="35298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O</a:t>
            </a:r>
            <a:endParaRPr lang="th-TH" altLang="en-US" sz="2000"/>
          </a:p>
        </p:txBody>
      </p:sp>
      <p:sp>
        <p:nvSpPr>
          <p:cNvPr id="12407" name="Text Box 119"/>
          <p:cNvSpPr txBox="1">
            <a:spLocks noChangeArrowheads="1"/>
          </p:cNvSpPr>
          <p:nvPr/>
        </p:nvSpPr>
        <p:spPr bwMode="auto">
          <a:xfrm>
            <a:off x="4343400" y="3222841"/>
            <a:ext cx="35298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O</a:t>
            </a:r>
            <a:endParaRPr lang="th-TH" altLang="en-US" sz="2000"/>
          </a:p>
        </p:txBody>
      </p:sp>
      <p:sp>
        <p:nvSpPr>
          <p:cNvPr id="12408" name="Text Box 120"/>
          <p:cNvSpPr txBox="1">
            <a:spLocks noChangeArrowheads="1"/>
          </p:cNvSpPr>
          <p:nvPr/>
        </p:nvSpPr>
        <p:spPr bwMode="auto">
          <a:xfrm>
            <a:off x="5029200" y="3222841"/>
            <a:ext cx="35298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O</a:t>
            </a:r>
            <a:endParaRPr lang="th-TH" altLang="en-US" sz="2000"/>
          </a:p>
        </p:txBody>
      </p:sp>
      <p:sp>
        <p:nvSpPr>
          <p:cNvPr id="12409" name="Text Box 121"/>
          <p:cNvSpPr txBox="1">
            <a:spLocks noChangeArrowheads="1"/>
          </p:cNvSpPr>
          <p:nvPr/>
        </p:nvSpPr>
        <p:spPr bwMode="auto">
          <a:xfrm>
            <a:off x="5715000" y="3222841"/>
            <a:ext cx="35298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O</a:t>
            </a:r>
            <a:endParaRPr lang="th-TH" altLang="en-US" sz="2000"/>
          </a:p>
        </p:txBody>
      </p:sp>
      <p:sp>
        <p:nvSpPr>
          <p:cNvPr id="12410" name="Text Box 122"/>
          <p:cNvSpPr txBox="1">
            <a:spLocks noChangeArrowheads="1"/>
          </p:cNvSpPr>
          <p:nvPr/>
        </p:nvSpPr>
        <p:spPr bwMode="auto">
          <a:xfrm>
            <a:off x="5943600" y="3375241"/>
            <a:ext cx="35298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O</a:t>
            </a:r>
            <a:endParaRPr lang="th-TH" altLang="en-US" sz="2000"/>
          </a:p>
        </p:txBody>
      </p:sp>
      <p:sp>
        <p:nvSpPr>
          <p:cNvPr id="12411" name="Text Box 123"/>
          <p:cNvSpPr txBox="1">
            <a:spLocks noChangeArrowheads="1"/>
          </p:cNvSpPr>
          <p:nvPr/>
        </p:nvSpPr>
        <p:spPr bwMode="auto">
          <a:xfrm>
            <a:off x="6629400" y="3375241"/>
            <a:ext cx="35298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O</a:t>
            </a:r>
            <a:endParaRPr lang="th-TH" altLang="en-US" sz="2000"/>
          </a:p>
        </p:txBody>
      </p:sp>
      <p:sp>
        <p:nvSpPr>
          <p:cNvPr id="12412" name="Text Box 124"/>
          <p:cNvSpPr txBox="1">
            <a:spLocks noChangeArrowheads="1"/>
          </p:cNvSpPr>
          <p:nvPr/>
        </p:nvSpPr>
        <p:spPr bwMode="auto">
          <a:xfrm>
            <a:off x="7315200" y="3375241"/>
            <a:ext cx="35298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O</a:t>
            </a:r>
            <a:endParaRPr lang="th-TH" altLang="en-US" sz="2000"/>
          </a:p>
        </p:txBody>
      </p:sp>
      <p:sp>
        <p:nvSpPr>
          <p:cNvPr id="12413" name="Line 125"/>
          <p:cNvSpPr>
            <a:spLocks noChangeShapeType="1"/>
          </p:cNvSpPr>
          <p:nvPr/>
        </p:nvSpPr>
        <p:spPr bwMode="auto">
          <a:xfrm flipH="1">
            <a:off x="3581400" y="2564028"/>
            <a:ext cx="3048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14" name="Line 126"/>
          <p:cNvSpPr>
            <a:spLocks noChangeShapeType="1"/>
          </p:cNvSpPr>
          <p:nvPr/>
        </p:nvSpPr>
        <p:spPr bwMode="auto">
          <a:xfrm>
            <a:off x="3886200" y="2564028"/>
            <a:ext cx="1524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15" name="Line 127"/>
          <p:cNvSpPr>
            <a:spLocks noChangeShapeType="1"/>
          </p:cNvSpPr>
          <p:nvPr/>
        </p:nvSpPr>
        <p:spPr bwMode="auto">
          <a:xfrm>
            <a:off x="3886200" y="2564028"/>
            <a:ext cx="6096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16" name="Line 128"/>
          <p:cNvSpPr>
            <a:spLocks noChangeShapeType="1"/>
          </p:cNvSpPr>
          <p:nvPr/>
        </p:nvSpPr>
        <p:spPr bwMode="auto">
          <a:xfrm>
            <a:off x="3886200" y="2564028"/>
            <a:ext cx="11430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17" name="Line 129"/>
          <p:cNvSpPr>
            <a:spLocks noChangeShapeType="1"/>
          </p:cNvSpPr>
          <p:nvPr/>
        </p:nvSpPr>
        <p:spPr bwMode="auto">
          <a:xfrm>
            <a:off x="3886200" y="2564028"/>
            <a:ext cx="16764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18" name="Line 130"/>
          <p:cNvSpPr>
            <a:spLocks noChangeShapeType="1"/>
          </p:cNvSpPr>
          <p:nvPr/>
        </p:nvSpPr>
        <p:spPr bwMode="auto">
          <a:xfrm>
            <a:off x="3886200" y="2564028"/>
            <a:ext cx="22098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19" name="Line 131"/>
          <p:cNvSpPr>
            <a:spLocks noChangeShapeType="1"/>
          </p:cNvSpPr>
          <p:nvPr/>
        </p:nvSpPr>
        <p:spPr bwMode="auto">
          <a:xfrm>
            <a:off x="3886200" y="2564028"/>
            <a:ext cx="28194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20" name="Line 132"/>
          <p:cNvSpPr>
            <a:spLocks noChangeShapeType="1"/>
          </p:cNvSpPr>
          <p:nvPr/>
        </p:nvSpPr>
        <p:spPr bwMode="auto">
          <a:xfrm>
            <a:off x="3886200" y="2564028"/>
            <a:ext cx="33528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21" name="Text Box 133"/>
          <p:cNvSpPr txBox="1">
            <a:spLocks noChangeArrowheads="1"/>
          </p:cNvSpPr>
          <p:nvPr/>
        </p:nvSpPr>
        <p:spPr bwMode="auto">
          <a:xfrm>
            <a:off x="1752601" y="3122828"/>
            <a:ext cx="145783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000"/>
              <a:t>Move 2 (O):</a:t>
            </a:r>
          </a:p>
        </p:txBody>
      </p:sp>
      <p:sp>
        <p:nvSpPr>
          <p:cNvPr id="12422" name="Text Box 134"/>
          <p:cNvSpPr txBox="1">
            <a:spLocks noChangeArrowheads="1"/>
          </p:cNvSpPr>
          <p:nvPr/>
        </p:nvSpPr>
        <p:spPr bwMode="auto">
          <a:xfrm>
            <a:off x="7908925" y="3124416"/>
            <a:ext cx="49725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000"/>
              <a:t>….</a:t>
            </a:r>
          </a:p>
        </p:txBody>
      </p:sp>
      <p:sp>
        <p:nvSpPr>
          <p:cNvPr id="12423" name="Line 135"/>
          <p:cNvSpPr>
            <a:spLocks noChangeShapeType="1"/>
          </p:cNvSpPr>
          <p:nvPr/>
        </p:nvSpPr>
        <p:spPr bwMode="auto">
          <a:xfrm>
            <a:off x="4876800" y="2487828"/>
            <a:ext cx="335280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2434" name="Group 146"/>
          <p:cNvGrpSpPr>
            <a:grpSpLocks/>
          </p:cNvGrpSpPr>
          <p:nvPr/>
        </p:nvGrpSpPr>
        <p:grpSpPr bwMode="auto">
          <a:xfrm>
            <a:off x="3810000" y="4061042"/>
            <a:ext cx="533400" cy="541337"/>
            <a:chOff x="1104" y="1711"/>
            <a:chExt cx="336" cy="341"/>
          </a:xfrm>
        </p:grpSpPr>
        <p:grpSp>
          <p:nvGrpSpPr>
            <p:cNvPr id="12435" name="Group 147"/>
            <p:cNvGrpSpPr>
              <a:grpSpLocks/>
            </p:cNvGrpSpPr>
            <p:nvPr/>
          </p:nvGrpSpPr>
          <p:grpSpPr bwMode="auto">
            <a:xfrm>
              <a:off x="1104" y="1711"/>
              <a:ext cx="336" cy="341"/>
              <a:chOff x="1392" y="1051"/>
              <a:chExt cx="336" cy="341"/>
            </a:xfrm>
          </p:grpSpPr>
          <p:grpSp>
            <p:nvGrpSpPr>
              <p:cNvPr id="12436" name="Group 148"/>
              <p:cNvGrpSpPr>
                <a:grpSpLocks/>
              </p:cNvGrpSpPr>
              <p:nvPr/>
            </p:nvGrpSpPr>
            <p:grpSpPr bwMode="auto">
              <a:xfrm>
                <a:off x="1440" y="1104"/>
                <a:ext cx="288" cy="288"/>
                <a:chOff x="384" y="1152"/>
                <a:chExt cx="288" cy="288"/>
              </a:xfrm>
            </p:grpSpPr>
            <p:sp>
              <p:nvSpPr>
                <p:cNvPr id="12437" name="Line 149"/>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38" name="Line 150"/>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39" name="Line 151"/>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40" name="Line 152"/>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2441" name="Text Box 153"/>
              <p:cNvSpPr txBox="1">
                <a:spLocks noChangeArrowheads="1"/>
              </p:cNvSpPr>
              <p:nvPr/>
            </p:nvSpPr>
            <p:spPr bwMode="auto">
              <a:xfrm>
                <a:off x="1392" y="1051"/>
                <a:ext cx="20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grpSp>
        <p:sp>
          <p:nvSpPr>
            <p:cNvPr id="12442" name="Text Box 154"/>
            <p:cNvSpPr txBox="1">
              <a:spLocks noChangeArrowheads="1"/>
            </p:cNvSpPr>
            <p:nvPr/>
          </p:nvSpPr>
          <p:spPr bwMode="auto">
            <a:xfrm>
              <a:off x="1200" y="1711"/>
              <a:ext cx="22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O</a:t>
              </a:r>
              <a:endParaRPr lang="th-TH" altLang="en-US" sz="2000"/>
            </a:p>
          </p:txBody>
        </p:sp>
      </p:grpSp>
      <p:grpSp>
        <p:nvGrpSpPr>
          <p:cNvPr id="12443" name="Group 155"/>
          <p:cNvGrpSpPr>
            <a:grpSpLocks/>
          </p:cNvGrpSpPr>
          <p:nvPr/>
        </p:nvGrpSpPr>
        <p:grpSpPr bwMode="auto">
          <a:xfrm>
            <a:off x="4343400" y="4061042"/>
            <a:ext cx="533400" cy="541337"/>
            <a:chOff x="1104" y="1711"/>
            <a:chExt cx="336" cy="341"/>
          </a:xfrm>
        </p:grpSpPr>
        <p:grpSp>
          <p:nvGrpSpPr>
            <p:cNvPr id="12444" name="Group 156"/>
            <p:cNvGrpSpPr>
              <a:grpSpLocks/>
            </p:cNvGrpSpPr>
            <p:nvPr/>
          </p:nvGrpSpPr>
          <p:grpSpPr bwMode="auto">
            <a:xfrm>
              <a:off x="1104" y="1711"/>
              <a:ext cx="336" cy="341"/>
              <a:chOff x="1392" y="1051"/>
              <a:chExt cx="336" cy="341"/>
            </a:xfrm>
          </p:grpSpPr>
          <p:grpSp>
            <p:nvGrpSpPr>
              <p:cNvPr id="12445" name="Group 157"/>
              <p:cNvGrpSpPr>
                <a:grpSpLocks/>
              </p:cNvGrpSpPr>
              <p:nvPr/>
            </p:nvGrpSpPr>
            <p:grpSpPr bwMode="auto">
              <a:xfrm>
                <a:off x="1440" y="1104"/>
                <a:ext cx="288" cy="288"/>
                <a:chOff x="384" y="1152"/>
                <a:chExt cx="288" cy="288"/>
              </a:xfrm>
            </p:grpSpPr>
            <p:sp>
              <p:nvSpPr>
                <p:cNvPr id="12446" name="Line 158"/>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47" name="Line 159"/>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48" name="Line 160"/>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49" name="Line 161"/>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2450" name="Text Box 162"/>
              <p:cNvSpPr txBox="1">
                <a:spLocks noChangeArrowheads="1"/>
              </p:cNvSpPr>
              <p:nvPr/>
            </p:nvSpPr>
            <p:spPr bwMode="auto">
              <a:xfrm>
                <a:off x="1392" y="1051"/>
                <a:ext cx="20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grpSp>
        <p:sp>
          <p:nvSpPr>
            <p:cNvPr id="12451" name="Text Box 163"/>
            <p:cNvSpPr txBox="1">
              <a:spLocks noChangeArrowheads="1"/>
            </p:cNvSpPr>
            <p:nvPr/>
          </p:nvSpPr>
          <p:spPr bwMode="auto">
            <a:xfrm>
              <a:off x="1200" y="1711"/>
              <a:ext cx="22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O</a:t>
              </a:r>
              <a:endParaRPr lang="th-TH" altLang="en-US" sz="2000"/>
            </a:p>
          </p:txBody>
        </p:sp>
      </p:grpSp>
      <p:grpSp>
        <p:nvGrpSpPr>
          <p:cNvPr id="12452" name="Group 164"/>
          <p:cNvGrpSpPr>
            <a:grpSpLocks/>
          </p:cNvGrpSpPr>
          <p:nvPr/>
        </p:nvGrpSpPr>
        <p:grpSpPr bwMode="auto">
          <a:xfrm>
            <a:off x="4876800" y="4061042"/>
            <a:ext cx="533400" cy="541337"/>
            <a:chOff x="1104" y="1711"/>
            <a:chExt cx="336" cy="341"/>
          </a:xfrm>
        </p:grpSpPr>
        <p:grpSp>
          <p:nvGrpSpPr>
            <p:cNvPr id="12453" name="Group 165"/>
            <p:cNvGrpSpPr>
              <a:grpSpLocks/>
            </p:cNvGrpSpPr>
            <p:nvPr/>
          </p:nvGrpSpPr>
          <p:grpSpPr bwMode="auto">
            <a:xfrm>
              <a:off x="1104" y="1711"/>
              <a:ext cx="336" cy="341"/>
              <a:chOff x="1392" y="1051"/>
              <a:chExt cx="336" cy="341"/>
            </a:xfrm>
          </p:grpSpPr>
          <p:grpSp>
            <p:nvGrpSpPr>
              <p:cNvPr id="12454" name="Group 166"/>
              <p:cNvGrpSpPr>
                <a:grpSpLocks/>
              </p:cNvGrpSpPr>
              <p:nvPr/>
            </p:nvGrpSpPr>
            <p:grpSpPr bwMode="auto">
              <a:xfrm>
                <a:off x="1440" y="1104"/>
                <a:ext cx="288" cy="288"/>
                <a:chOff x="384" y="1152"/>
                <a:chExt cx="288" cy="288"/>
              </a:xfrm>
            </p:grpSpPr>
            <p:sp>
              <p:nvSpPr>
                <p:cNvPr id="12455" name="Line 167"/>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56" name="Line 168"/>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57" name="Line 169"/>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58" name="Line 170"/>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2459" name="Text Box 171"/>
              <p:cNvSpPr txBox="1">
                <a:spLocks noChangeArrowheads="1"/>
              </p:cNvSpPr>
              <p:nvPr/>
            </p:nvSpPr>
            <p:spPr bwMode="auto">
              <a:xfrm>
                <a:off x="1392" y="1051"/>
                <a:ext cx="20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grpSp>
        <p:sp>
          <p:nvSpPr>
            <p:cNvPr id="12460" name="Text Box 172"/>
            <p:cNvSpPr txBox="1">
              <a:spLocks noChangeArrowheads="1"/>
            </p:cNvSpPr>
            <p:nvPr/>
          </p:nvSpPr>
          <p:spPr bwMode="auto">
            <a:xfrm>
              <a:off x="1200" y="1711"/>
              <a:ext cx="22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O</a:t>
              </a:r>
              <a:endParaRPr lang="th-TH" altLang="en-US" sz="2000"/>
            </a:p>
          </p:txBody>
        </p:sp>
      </p:grpSp>
      <p:grpSp>
        <p:nvGrpSpPr>
          <p:cNvPr id="12461" name="Group 173"/>
          <p:cNvGrpSpPr>
            <a:grpSpLocks/>
          </p:cNvGrpSpPr>
          <p:nvPr/>
        </p:nvGrpSpPr>
        <p:grpSpPr bwMode="auto">
          <a:xfrm>
            <a:off x="5410200" y="4061042"/>
            <a:ext cx="533400" cy="541337"/>
            <a:chOff x="1104" y="1711"/>
            <a:chExt cx="336" cy="341"/>
          </a:xfrm>
        </p:grpSpPr>
        <p:grpSp>
          <p:nvGrpSpPr>
            <p:cNvPr id="12462" name="Group 174"/>
            <p:cNvGrpSpPr>
              <a:grpSpLocks/>
            </p:cNvGrpSpPr>
            <p:nvPr/>
          </p:nvGrpSpPr>
          <p:grpSpPr bwMode="auto">
            <a:xfrm>
              <a:off x="1104" y="1711"/>
              <a:ext cx="336" cy="341"/>
              <a:chOff x="1392" y="1051"/>
              <a:chExt cx="336" cy="341"/>
            </a:xfrm>
          </p:grpSpPr>
          <p:grpSp>
            <p:nvGrpSpPr>
              <p:cNvPr id="12463" name="Group 175"/>
              <p:cNvGrpSpPr>
                <a:grpSpLocks/>
              </p:cNvGrpSpPr>
              <p:nvPr/>
            </p:nvGrpSpPr>
            <p:grpSpPr bwMode="auto">
              <a:xfrm>
                <a:off x="1440" y="1104"/>
                <a:ext cx="288" cy="288"/>
                <a:chOff x="384" y="1152"/>
                <a:chExt cx="288" cy="288"/>
              </a:xfrm>
            </p:grpSpPr>
            <p:sp>
              <p:nvSpPr>
                <p:cNvPr id="12464" name="Line 176"/>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65" name="Line 177"/>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66" name="Line 178"/>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67" name="Line 179"/>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2468" name="Text Box 180"/>
              <p:cNvSpPr txBox="1">
                <a:spLocks noChangeArrowheads="1"/>
              </p:cNvSpPr>
              <p:nvPr/>
            </p:nvSpPr>
            <p:spPr bwMode="auto">
              <a:xfrm>
                <a:off x="1392" y="1051"/>
                <a:ext cx="20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grpSp>
        <p:sp>
          <p:nvSpPr>
            <p:cNvPr id="12469" name="Text Box 181"/>
            <p:cNvSpPr txBox="1">
              <a:spLocks noChangeArrowheads="1"/>
            </p:cNvSpPr>
            <p:nvPr/>
          </p:nvSpPr>
          <p:spPr bwMode="auto">
            <a:xfrm>
              <a:off x="1200" y="1711"/>
              <a:ext cx="22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O</a:t>
              </a:r>
              <a:endParaRPr lang="th-TH" altLang="en-US" sz="2000"/>
            </a:p>
          </p:txBody>
        </p:sp>
      </p:grpSp>
      <p:grpSp>
        <p:nvGrpSpPr>
          <p:cNvPr id="12470" name="Group 182"/>
          <p:cNvGrpSpPr>
            <a:grpSpLocks/>
          </p:cNvGrpSpPr>
          <p:nvPr/>
        </p:nvGrpSpPr>
        <p:grpSpPr bwMode="auto">
          <a:xfrm>
            <a:off x="5943600" y="4061042"/>
            <a:ext cx="533400" cy="541337"/>
            <a:chOff x="1104" y="1711"/>
            <a:chExt cx="336" cy="341"/>
          </a:xfrm>
        </p:grpSpPr>
        <p:grpSp>
          <p:nvGrpSpPr>
            <p:cNvPr id="12471" name="Group 183"/>
            <p:cNvGrpSpPr>
              <a:grpSpLocks/>
            </p:cNvGrpSpPr>
            <p:nvPr/>
          </p:nvGrpSpPr>
          <p:grpSpPr bwMode="auto">
            <a:xfrm>
              <a:off x="1104" y="1711"/>
              <a:ext cx="336" cy="341"/>
              <a:chOff x="1392" y="1051"/>
              <a:chExt cx="336" cy="341"/>
            </a:xfrm>
          </p:grpSpPr>
          <p:grpSp>
            <p:nvGrpSpPr>
              <p:cNvPr id="12472" name="Group 184"/>
              <p:cNvGrpSpPr>
                <a:grpSpLocks/>
              </p:cNvGrpSpPr>
              <p:nvPr/>
            </p:nvGrpSpPr>
            <p:grpSpPr bwMode="auto">
              <a:xfrm>
                <a:off x="1440" y="1104"/>
                <a:ext cx="288" cy="288"/>
                <a:chOff x="384" y="1152"/>
                <a:chExt cx="288" cy="288"/>
              </a:xfrm>
            </p:grpSpPr>
            <p:sp>
              <p:nvSpPr>
                <p:cNvPr id="12473" name="Line 185"/>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74" name="Line 186"/>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75" name="Line 187"/>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76" name="Line 188"/>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2477" name="Text Box 189"/>
              <p:cNvSpPr txBox="1">
                <a:spLocks noChangeArrowheads="1"/>
              </p:cNvSpPr>
              <p:nvPr/>
            </p:nvSpPr>
            <p:spPr bwMode="auto">
              <a:xfrm>
                <a:off x="1392" y="1051"/>
                <a:ext cx="20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grpSp>
        <p:sp>
          <p:nvSpPr>
            <p:cNvPr id="12478" name="Text Box 190"/>
            <p:cNvSpPr txBox="1">
              <a:spLocks noChangeArrowheads="1"/>
            </p:cNvSpPr>
            <p:nvPr/>
          </p:nvSpPr>
          <p:spPr bwMode="auto">
            <a:xfrm>
              <a:off x="1200" y="1711"/>
              <a:ext cx="22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O</a:t>
              </a:r>
              <a:endParaRPr lang="th-TH" altLang="en-US" sz="2000"/>
            </a:p>
          </p:txBody>
        </p:sp>
      </p:grpSp>
      <p:grpSp>
        <p:nvGrpSpPr>
          <p:cNvPr id="12479" name="Group 191"/>
          <p:cNvGrpSpPr>
            <a:grpSpLocks/>
          </p:cNvGrpSpPr>
          <p:nvPr/>
        </p:nvGrpSpPr>
        <p:grpSpPr bwMode="auto">
          <a:xfrm>
            <a:off x="6477000" y="4061042"/>
            <a:ext cx="533400" cy="541337"/>
            <a:chOff x="1104" y="1711"/>
            <a:chExt cx="336" cy="341"/>
          </a:xfrm>
        </p:grpSpPr>
        <p:grpSp>
          <p:nvGrpSpPr>
            <p:cNvPr id="12480" name="Group 192"/>
            <p:cNvGrpSpPr>
              <a:grpSpLocks/>
            </p:cNvGrpSpPr>
            <p:nvPr/>
          </p:nvGrpSpPr>
          <p:grpSpPr bwMode="auto">
            <a:xfrm>
              <a:off x="1104" y="1711"/>
              <a:ext cx="336" cy="341"/>
              <a:chOff x="1392" y="1051"/>
              <a:chExt cx="336" cy="341"/>
            </a:xfrm>
          </p:grpSpPr>
          <p:grpSp>
            <p:nvGrpSpPr>
              <p:cNvPr id="12481" name="Group 193"/>
              <p:cNvGrpSpPr>
                <a:grpSpLocks/>
              </p:cNvGrpSpPr>
              <p:nvPr/>
            </p:nvGrpSpPr>
            <p:grpSpPr bwMode="auto">
              <a:xfrm>
                <a:off x="1440" y="1104"/>
                <a:ext cx="288" cy="288"/>
                <a:chOff x="384" y="1152"/>
                <a:chExt cx="288" cy="288"/>
              </a:xfrm>
            </p:grpSpPr>
            <p:sp>
              <p:nvSpPr>
                <p:cNvPr id="12482" name="Line 194"/>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83" name="Line 195"/>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84" name="Line 196"/>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85" name="Line 197"/>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2486" name="Text Box 198"/>
              <p:cNvSpPr txBox="1">
                <a:spLocks noChangeArrowheads="1"/>
              </p:cNvSpPr>
              <p:nvPr/>
            </p:nvSpPr>
            <p:spPr bwMode="auto">
              <a:xfrm>
                <a:off x="1392" y="1051"/>
                <a:ext cx="20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grpSp>
        <p:sp>
          <p:nvSpPr>
            <p:cNvPr id="12487" name="Text Box 199"/>
            <p:cNvSpPr txBox="1">
              <a:spLocks noChangeArrowheads="1"/>
            </p:cNvSpPr>
            <p:nvPr/>
          </p:nvSpPr>
          <p:spPr bwMode="auto">
            <a:xfrm>
              <a:off x="1200" y="1711"/>
              <a:ext cx="22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O</a:t>
              </a:r>
              <a:endParaRPr lang="th-TH" altLang="en-US" sz="2000"/>
            </a:p>
          </p:txBody>
        </p:sp>
      </p:grpSp>
      <p:grpSp>
        <p:nvGrpSpPr>
          <p:cNvPr id="12514" name="Group 226"/>
          <p:cNvGrpSpPr>
            <a:grpSpLocks/>
          </p:cNvGrpSpPr>
          <p:nvPr/>
        </p:nvGrpSpPr>
        <p:grpSpPr bwMode="auto">
          <a:xfrm>
            <a:off x="3276600" y="4061042"/>
            <a:ext cx="635000" cy="541337"/>
            <a:chOff x="1104" y="2335"/>
            <a:chExt cx="400" cy="341"/>
          </a:xfrm>
        </p:grpSpPr>
        <p:grpSp>
          <p:nvGrpSpPr>
            <p:cNvPr id="12425" name="Group 137"/>
            <p:cNvGrpSpPr>
              <a:grpSpLocks/>
            </p:cNvGrpSpPr>
            <p:nvPr/>
          </p:nvGrpSpPr>
          <p:grpSpPr bwMode="auto">
            <a:xfrm>
              <a:off x="1104" y="2335"/>
              <a:ext cx="336" cy="341"/>
              <a:chOff x="1104" y="1711"/>
              <a:chExt cx="336" cy="341"/>
            </a:xfrm>
          </p:grpSpPr>
          <p:grpSp>
            <p:nvGrpSpPr>
              <p:cNvPr id="12426" name="Group 138"/>
              <p:cNvGrpSpPr>
                <a:grpSpLocks/>
              </p:cNvGrpSpPr>
              <p:nvPr/>
            </p:nvGrpSpPr>
            <p:grpSpPr bwMode="auto">
              <a:xfrm>
                <a:off x="1104" y="1711"/>
                <a:ext cx="336" cy="341"/>
                <a:chOff x="1392" y="1051"/>
                <a:chExt cx="336" cy="341"/>
              </a:xfrm>
            </p:grpSpPr>
            <p:grpSp>
              <p:nvGrpSpPr>
                <p:cNvPr id="12427" name="Group 139"/>
                <p:cNvGrpSpPr>
                  <a:grpSpLocks/>
                </p:cNvGrpSpPr>
                <p:nvPr/>
              </p:nvGrpSpPr>
              <p:grpSpPr bwMode="auto">
                <a:xfrm>
                  <a:off x="1440" y="1104"/>
                  <a:ext cx="288" cy="288"/>
                  <a:chOff x="384" y="1152"/>
                  <a:chExt cx="288" cy="288"/>
                </a:xfrm>
              </p:grpSpPr>
              <p:sp>
                <p:nvSpPr>
                  <p:cNvPr id="12428" name="Line 140"/>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29" name="Line 141"/>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30" name="Line 142"/>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31" name="Line 143"/>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2432" name="Text Box 144"/>
                <p:cNvSpPr txBox="1">
                  <a:spLocks noChangeArrowheads="1"/>
                </p:cNvSpPr>
                <p:nvPr/>
              </p:nvSpPr>
              <p:spPr bwMode="auto">
                <a:xfrm>
                  <a:off x="1392" y="1051"/>
                  <a:ext cx="20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grpSp>
          <p:sp>
            <p:nvSpPr>
              <p:cNvPr id="12433" name="Text Box 145"/>
              <p:cNvSpPr txBox="1">
                <a:spLocks noChangeArrowheads="1"/>
              </p:cNvSpPr>
              <p:nvPr/>
            </p:nvSpPr>
            <p:spPr bwMode="auto">
              <a:xfrm>
                <a:off x="1200" y="1711"/>
                <a:ext cx="22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O</a:t>
                </a:r>
                <a:endParaRPr lang="th-TH" altLang="en-US" sz="2000"/>
              </a:p>
            </p:txBody>
          </p:sp>
        </p:grpSp>
        <p:sp>
          <p:nvSpPr>
            <p:cNvPr id="12488" name="Text Box 200"/>
            <p:cNvSpPr txBox="1">
              <a:spLocks noChangeArrowheads="1"/>
            </p:cNvSpPr>
            <p:nvPr/>
          </p:nvSpPr>
          <p:spPr bwMode="auto">
            <a:xfrm>
              <a:off x="1296" y="2335"/>
              <a:ext cx="20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grpSp>
      <p:sp>
        <p:nvSpPr>
          <p:cNvPr id="12489" name="Rectangle 201"/>
          <p:cNvSpPr>
            <a:spLocks noChangeArrowheads="1"/>
          </p:cNvSpPr>
          <p:nvPr/>
        </p:nvSpPr>
        <p:spPr bwMode="auto">
          <a:xfrm>
            <a:off x="3810000" y="4213441"/>
            <a:ext cx="33054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p>
        </p:txBody>
      </p:sp>
      <p:sp>
        <p:nvSpPr>
          <p:cNvPr id="12490" name="Rectangle 202"/>
          <p:cNvSpPr>
            <a:spLocks noChangeArrowheads="1"/>
          </p:cNvSpPr>
          <p:nvPr/>
        </p:nvSpPr>
        <p:spPr bwMode="auto">
          <a:xfrm>
            <a:off x="4495800" y="4213441"/>
            <a:ext cx="33054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p>
        </p:txBody>
      </p:sp>
      <p:sp>
        <p:nvSpPr>
          <p:cNvPr id="12491" name="Rectangle 203"/>
          <p:cNvSpPr>
            <a:spLocks noChangeArrowheads="1"/>
          </p:cNvSpPr>
          <p:nvPr/>
        </p:nvSpPr>
        <p:spPr bwMode="auto">
          <a:xfrm>
            <a:off x="5181600" y="4213441"/>
            <a:ext cx="33054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p>
        </p:txBody>
      </p:sp>
      <p:sp>
        <p:nvSpPr>
          <p:cNvPr id="12492" name="Rectangle 204"/>
          <p:cNvSpPr>
            <a:spLocks noChangeArrowheads="1"/>
          </p:cNvSpPr>
          <p:nvPr/>
        </p:nvSpPr>
        <p:spPr bwMode="auto">
          <a:xfrm>
            <a:off x="5410200" y="4365841"/>
            <a:ext cx="33054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p>
        </p:txBody>
      </p:sp>
      <p:sp>
        <p:nvSpPr>
          <p:cNvPr id="12493" name="Rectangle 205"/>
          <p:cNvSpPr>
            <a:spLocks noChangeArrowheads="1"/>
          </p:cNvSpPr>
          <p:nvPr/>
        </p:nvSpPr>
        <p:spPr bwMode="auto">
          <a:xfrm>
            <a:off x="6096000" y="4365841"/>
            <a:ext cx="33054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p>
        </p:txBody>
      </p:sp>
      <p:sp>
        <p:nvSpPr>
          <p:cNvPr id="12494" name="Rectangle 206"/>
          <p:cNvSpPr>
            <a:spLocks noChangeArrowheads="1"/>
          </p:cNvSpPr>
          <p:nvPr/>
        </p:nvSpPr>
        <p:spPr bwMode="auto">
          <a:xfrm>
            <a:off x="6781800" y="4365841"/>
            <a:ext cx="33054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p>
        </p:txBody>
      </p:sp>
      <p:sp>
        <p:nvSpPr>
          <p:cNvPr id="12495" name="Line 207"/>
          <p:cNvSpPr>
            <a:spLocks noChangeShapeType="1"/>
          </p:cNvSpPr>
          <p:nvPr/>
        </p:nvSpPr>
        <p:spPr bwMode="auto">
          <a:xfrm>
            <a:off x="3581400" y="3630828"/>
            <a:ext cx="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96" name="Line 208"/>
          <p:cNvSpPr>
            <a:spLocks noChangeShapeType="1"/>
          </p:cNvSpPr>
          <p:nvPr/>
        </p:nvSpPr>
        <p:spPr bwMode="auto">
          <a:xfrm>
            <a:off x="3581400" y="3630828"/>
            <a:ext cx="4572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97" name="Line 209"/>
          <p:cNvSpPr>
            <a:spLocks noChangeShapeType="1"/>
          </p:cNvSpPr>
          <p:nvPr/>
        </p:nvSpPr>
        <p:spPr bwMode="auto">
          <a:xfrm>
            <a:off x="3581400" y="3630828"/>
            <a:ext cx="10668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98" name="Line 210"/>
          <p:cNvSpPr>
            <a:spLocks noChangeShapeType="1"/>
          </p:cNvSpPr>
          <p:nvPr/>
        </p:nvSpPr>
        <p:spPr bwMode="auto">
          <a:xfrm>
            <a:off x="3581400" y="3630828"/>
            <a:ext cx="16002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99" name="Line 211"/>
          <p:cNvSpPr>
            <a:spLocks noChangeShapeType="1"/>
          </p:cNvSpPr>
          <p:nvPr/>
        </p:nvSpPr>
        <p:spPr bwMode="auto">
          <a:xfrm>
            <a:off x="3581400" y="3630828"/>
            <a:ext cx="20574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00" name="Line 212"/>
          <p:cNvSpPr>
            <a:spLocks noChangeShapeType="1"/>
          </p:cNvSpPr>
          <p:nvPr/>
        </p:nvSpPr>
        <p:spPr bwMode="auto">
          <a:xfrm>
            <a:off x="3581400" y="3630828"/>
            <a:ext cx="25908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01" name="Line 213"/>
          <p:cNvSpPr>
            <a:spLocks noChangeShapeType="1"/>
          </p:cNvSpPr>
          <p:nvPr/>
        </p:nvSpPr>
        <p:spPr bwMode="auto">
          <a:xfrm>
            <a:off x="3581400" y="3630828"/>
            <a:ext cx="31242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02" name="Line 214"/>
          <p:cNvSpPr>
            <a:spLocks noChangeShapeType="1"/>
          </p:cNvSpPr>
          <p:nvPr/>
        </p:nvSpPr>
        <p:spPr bwMode="auto">
          <a:xfrm>
            <a:off x="4267200" y="3554628"/>
            <a:ext cx="419100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03" name="Text Box 215"/>
          <p:cNvSpPr txBox="1">
            <a:spLocks noChangeArrowheads="1"/>
          </p:cNvSpPr>
          <p:nvPr/>
        </p:nvSpPr>
        <p:spPr bwMode="auto">
          <a:xfrm>
            <a:off x="8229600" y="4189628"/>
            <a:ext cx="49725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000"/>
              <a:t>….</a:t>
            </a:r>
          </a:p>
        </p:txBody>
      </p:sp>
      <p:sp>
        <p:nvSpPr>
          <p:cNvPr id="12504" name="Rectangle 216"/>
          <p:cNvSpPr>
            <a:spLocks noChangeArrowheads="1"/>
          </p:cNvSpPr>
          <p:nvPr/>
        </p:nvSpPr>
        <p:spPr bwMode="auto">
          <a:xfrm>
            <a:off x="1752600" y="4113428"/>
            <a:ext cx="142737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000"/>
              <a:t>Move 3 (X):</a:t>
            </a:r>
          </a:p>
        </p:txBody>
      </p:sp>
      <p:sp>
        <p:nvSpPr>
          <p:cNvPr id="12505" name="Line 217"/>
          <p:cNvSpPr>
            <a:spLocks noChangeShapeType="1"/>
          </p:cNvSpPr>
          <p:nvPr/>
        </p:nvSpPr>
        <p:spPr bwMode="auto">
          <a:xfrm>
            <a:off x="3657600" y="4697628"/>
            <a:ext cx="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06" name="Text Box 218"/>
          <p:cNvSpPr txBox="1">
            <a:spLocks noChangeArrowheads="1"/>
          </p:cNvSpPr>
          <p:nvPr/>
        </p:nvSpPr>
        <p:spPr bwMode="auto">
          <a:xfrm>
            <a:off x="3352800" y="5027828"/>
            <a:ext cx="49725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000"/>
              <a:t>….</a:t>
            </a:r>
          </a:p>
        </p:txBody>
      </p:sp>
      <p:sp>
        <p:nvSpPr>
          <p:cNvPr id="12507" name="Text Box 219"/>
          <p:cNvSpPr txBox="1">
            <a:spLocks noChangeArrowheads="1"/>
          </p:cNvSpPr>
          <p:nvPr/>
        </p:nvSpPr>
        <p:spPr bwMode="auto">
          <a:xfrm>
            <a:off x="4648200" y="5027828"/>
            <a:ext cx="49725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000"/>
              <a:t>….</a:t>
            </a:r>
          </a:p>
        </p:txBody>
      </p:sp>
      <p:sp>
        <p:nvSpPr>
          <p:cNvPr id="12508" name="Text Box 220"/>
          <p:cNvSpPr txBox="1">
            <a:spLocks noChangeArrowheads="1"/>
          </p:cNvSpPr>
          <p:nvPr/>
        </p:nvSpPr>
        <p:spPr bwMode="auto">
          <a:xfrm>
            <a:off x="4038600" y="5027828"/>
            <a:ext cx="49725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000"/>
              <a:t>….</a:t>
            </a:r>
          </a:p>
        </p:txBody>
      </p:sp>
      <p:sp>
        <p:nvSpPr>
          <p:cNvPr id="12509" name="Line 221"/>
          <p:cNvSpPr>
            <a:spLocks noChangeShapeType="1"/>
          </p:cNvSpPr>
          <p:nvPr/>
        </p:nvSpPr>
        <p:spPr bwMode="auto">
          <a:xfrm>
            <a:off x="3657600" y="4697628"/>
            <a:ext cx="6096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10" name="Line 222"/>
          <p:cNvSpPr>
            <a:spLocks noChangeShapeType="1"/>
          </p:cNvSpPr>
          <p:nvPr/>
        </p:nvSpPr>
        <p:spPr bwMode="auto">
          <a:xfrm>
            <a:off x="3657600" y="4697628"/>
            <a:ext cx="12192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11" name="Line 223"/>
          <p:cNvSpPr>
            <a:spLocks noChangeShapeType="1"/>
          </p:cNvSpPr>
          <p:nvPr/>
        </p:nvSpPr>
        <p:spPr bwMode="auto">
          <a:xfrm>
            <a:off x="3657600" y="5383428"/>
            <a:ext cx="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12" name="Line 224"/>
          <p:cNvSpPr>
            <a:spLocks noChangeShapeType="1"/>
          </p:cNvSpPr>
          <p:nvPr/>
        </p:nvSpPr>
        <p:spPr bwMode="auto">
          <a:xfrm>
            <a:off x="4267200" y="5383428"/>
            <a:ext cx="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13" name="Line 225"/>
          <p:cNvSpPr>
            <a:spLocks noChangeShapeType="1"/>
          </p:cNvSpPr>
          <p:nvPr/>
        </p:nvSpPr>
        <p:spPr bwMode="auto">
          <a:xfrm>
            <a:off x="4876800" y="5383428"/>
            <a:ext cx="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2515" name="Group 227"/>
          <p:cNvGrpSpPr>
            <a:grpSpLocks/>
          </p:cNvGrpSpPr>
          <p:nvPr/>
        </p:nvGrpSpPr>
        <p:grpSpPr bwMode="auto">
          <a:xfrm>
            <a:off x="3352800" y="5737442"/>
            <a:ext cx="635000" cy="541337"/>
            <a:chOff x="1104" y="2335"/>
            <a:chExt cx="400" cy="341"/>
          </a:xfrm>
        </p:grpSpPr>
        <p:grpSp>
          <p:nvGrpSpPr>
            <p:cNvPr id="12516" name="Group 228"/>
            <p:cNvGrpSpPr>
              <a:grpSpLocks/>
            </p:cNvGrpSpPr>
            <p:nvPr/>
          </p:nvGrpSpPr>
          <p:grpSpPr bwMode="auto">
            <a:xfrm>
              <a:off x="1104" y="2335"/>
              <a:ext cx="336" cy="341"/>
              <a:chOff x="1104" y="1711"/>
              <a:chExt cx="336" cy="341"/>
            </a:xfrm>
          </p:grpSpPr>
          <p:grpSp>
            <p:nvGrpSpPr>
              <p:cNvPr id="12517" name="Group 229"/>
              <p:cNvGrpSpPr>
                <a:grpSpLocks/>
              </p:cNvGrpSpPr>
              <p:nvPr/>
            </p:nvGrpSpPr>
            <p:grpSpPr bwMode="auto">
              <a:xfrm>
                <a:off x="1104" y="1711"/>
                <a:ext cx="336" cy="341"/>
                <a:chOff x="1392" y="1051"/>
                <a:chExt cx="336" cy="341"/>
              </a:xfrm>
            </p:grpSpPr>
            <p:grpSp>
              <p:nvGrpSpPr>
                <p:cNvPr id="12518" name="Group 230"/>
                <p:cNvGrpSpPr>
                  <a:grpSpLocks/>
                </p:cNvGrpSpPr>
                <p:nvPr/>
              </p:nvGrpSpPr>
              <p:grpSpPr bwMode="auto">
                <a:xfrm>
                  <a:off x="1440" y="1104"/>
                  <a:ext cx="288" cy="288"/>
                  <a:chOff x="384" y="1152"/>
                  <a:chExt cx="288" cy="288"/>
                </a:xfrm>
              </p:grpSpPr>
              <p:sp>
                <p:nvSpPr>
                  <p:cNvPr id="12519" name="Line 231"/>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20" name="Line 232"/>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21" name="Line 233"/>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22" name="Line 234"/>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2523" name="Text Box 235"/>
                <p:cNvSpPr txBox="1">
                  <a:spLocks noChangeArrowheads="1"/>
                </p:cNvSpPr>
                <p:nvPr/>
              </p:nvSpPr>
              <p:spPr bwMode="auto">
                <a:xfrm>
                  <a:off x="1392" y="1051"/>
                  <a:ext cx="20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grpSp>
          <p:sp>
            <p:nvSpPr>
              <p:cNvPr id="12524" name="Text Box 236"/>
              <p:cNvSpPr txBox="1">
                <a:spLocks noChangeArrowheads="1"/>
              </p:cNvSpPr>
              <p:nvPr/>
            </p:nvSpPr>
            <p:spPr bwMode="auto">
              <a:xfrm>
                <a:off x="1200" y="1711"/>
                <a:ext cx="22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O</a:t>
                </a:r>
                <a:endParaRPr lang="th-TH" altLang="en-US" sz="2000"/>
              </a:p>
            </p:txBody>
          </p:sp>
        </p:grpSp>
        <p:sp>
          <p:nvSpPr>
            <p:cNvPr id="12525" name="Text Box 237"/>
            <p:cNvSpPr txBox="1">
              <a:spLocks noChangeArrowheads="1"/>
            </p:cNvSpPr>
            <p:nvPr/>
          </p:nvSpPr>
          <p:spPr bwMode="auto">
            <a:xfrm>
              <a:off x="1296" y="2335"/>
              <a:ext cx="20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grpSp>
      <p:grpSp>
        <p:nvGrpSpPr>
          <p:cNvPr id="12526" name="Group 238"/>
          <p:cNvGrpSpPr>
            <a:grpSpLocks/>
          </p:cNvGrpSpPr>
          <p:nvPr/>
        </p:nvGrpSpPr>
        <p:grpSpPr bwMode="auto">
          <a:xfrm>
            <a:off x="3962400" y="5737442"/>
            <a:ext cx="635000" cy="541337"/>
            <a:chOff x="1104" y="2335"/>
            <a:chExt cx="400" cy="341"/>
          </a:xfrm>
        </p:grpSpPr>
        <p:grpSp>
          <p:nvGrpSpPr>
            <p:cNvPr id="12527" name="Group 239"/>
            <p:cNvGrpSpPr>
              <a:grpSpLocks/>
            </p:cNvGrpSpPr>
            <p:nvPr/>
          </p:nvGrpSpPr>
          <p:grpSpPr bwMode="auto">
            <a:xfrm>
              <a:off x="1104" y="2335"/>
              <a:ext cx="336" cy="341"/>
              <a:chOff x="1104" y="1711"/>
              <a:chExt cx="336" cy="341"/>
            </a:xfrm>
          </p:grpSpPr>
          <p:grpSp>
            <p:nvGrpSpPr>
              <p:cNvPr id="12528" name="Group 240"/>
              <p:cNvGrpSpPr>
                <a:grpSpLocks/>
              </p:cNvGrpSpPr>
              <p:nvPr/>
            </p:nvGrpSpPr>
            <p:grpSpPr bwMode="auto">
              <a:xfrm>
                <a:off x="1104" y="1711"/>
                <a:ext cx="336" cy="341"/>
                <a:chOff x="1392" y="1051"/>
                <a:chExt cx="336" cy="341"/>
              </a:xfrm>
            </p:grpSpPr>
            <p:grpSp>
              <p:nvGrpSpPr>
                <p:cNvPr id="12529" name="Group 241"/>
                <p:cNvGrpSpPr>
                  <a:grpSpLocks/>
                </p:cNvGrpSpPr>
                <p:nvPr/>
              </p:nvGrpSpPr>
              <p:grpSpPr bwMode="auto">
                <a:xfrm>
                  <a:off x="1440" y="1104"/>
                  <a:ext cx="288" cy="288"/>
                  <a:chOff x="384" y="1152"/>
                  <a:chExt cx="288" cy="288"/>
                </a:xfrm>
              </p:grpSpPr>
              <p:sp>
                <p:nvSpPr>
                  <p:cNvPr id="12530" name="Line 242"/>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31" name="Line 243"/>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32" name="Line 244"/>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33" name="Line 245"/>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2534" name="Text Box 246"/>
                <p:cNvSpPr txBox="1">
                  <a:spLocks noChangeArrowheads="1"/>
                </p:cNvSpPr>
                <p:nvPr/>
              </p:nvSpPr>
              <p:spPr bwMode="auto">
                <a:xfrm>
                  <a:off x="1392" y="1051"/>
                  <a:ext cx="20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grpSp>
          <p:sp>
            <p:nvSpPr>
              <p:cNvPr id="12535" name="Text Box 247"/>
              <p:cNvSpPr txBox="1">
                <a:spLocks noChangeArrowheads="1"/>
              </p:cNvSpPr>
              <p:nvPr/>
            </p:nvSpPr>
            <p:spPr bwMode="auto">
              <a:xfrm>
                <a:off x="1200" y="1711"/>
                <a:ext cx="22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O</a:t>
                </a:r>
                <a:endParaRPr lang="th-TH" altLang="en-US" sz="2000"/>
              </a:p>
            </p:txBody>
          </p:sp>
        </p:grpSp>
        <p:sp>
          <p:nvSpPr>
            <p:cNvPr id="12536" name="Text Box 248"/>
            <p:cNvSpPr txBox="1">
              <a:spLocks noChangeArrowheads="1"/>
            </p:cNvSpPr>
            <p:nvPr/>
          </p:nvSpPr>
          <p:spPr bwMode="auto">
            <a:xfrm>
              <a:off x="1296" y="2335"/>
              <a:ext cx="20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grpSp>
      <p:grpSp>
        <p:nvGrpSpPr>
          <p:cNvPr id="12537" name="Group 249"/>
          <p:cNvGrpSpPr>
            <a:grpSpLocks/>
          </p:cNvGrpSpPr>
          <p:nvPr/>
        </p:nvGrpSpPr>
        <p:grpSpPr bwMode="auto">
          <a:xfrm>
            <a:off x="4572000" y="5737442"/>
            <a:ext cx="635000" cy="541337"/>
            <a:chOff x="1104" y="2335"/>
            <a:chExt cx="400" cy="341"/>
          </a:xfrm>
        </p:grpSpPr>
        <p:grpSp>
          <p:nvGrpSpPr>
            <p:cNvPr id="12538" name="Group 250"/>
            <p:cNvGrpSpPr>
              <a:grpSpLocks/>
            </p:cNvGrpSpPr>
            <p:nvPr/>
          </p:nvGrpSpPr>
          <p:grpSpPr bwMode="auto">
            <a:xfrm>
              <a:off x="1104" y="2335"/>
              <a:ext cx="336" cy="341"/>
              <a:chOff x="1104" y="1711"/>
              <a:chExt cx="336" cy="341"/>
            </a:xfrm>
          </p:grpSpPr>
          <p:grpSp>
            <p:nvGrpSpPr>
              <p:cNvPr id="12539" name="Group 251"/>
              <p:cNvGrpSpPr>
                <a:grpSpLocks/>
              </p:cNvGrpSpPr>
              <p:nvPr/>
            </p:nvGrpSpPr>
            <p:grpSpPr bwMode="auto">
              <a:xfrm>
                <a:off x="1104" y="1711"/>
                <a:ext cx="336" cy="341"/>
                <a:chOff x="1392" y="1051"/>
                <a:chExt cx="336" cy="341"/>
              </a:xfrm>
            </p:grpSpPr>
            <p:grpSp>
              <p:nvGrpSpPr>
                <p:cNvPr id="12540" name="Group 252"/>
                <p:cNvGrpSpPr>
                  <a:grpSpLocks/>
                </p:cNvGrpSpPr>
                <p:nvPr/>
              </p:nvGrpSpPr>
              <p:grpSpPr bwMode="auto">
                <a:xfrm>
                  <a:off x="1440" y="1104"/>
                  <a:ext cx="288" cy="288"/>
                  <a:chOff x="384" y="1152"/>
                  <a:chExt cx="288" cy="288"/>
                </a:xfrm>
              </p:grpSpPr>
              <p:sp>
                <p:nvSpPr>
                  <p:cNvPr id="12541" name="Line 253"/>
                  <p:cNvSpPr>
                    <a:spLocks noChangeShapeType="1"/>
                  </p:cNvSpPr>
                  <p:nvPr/>
                </p:nvSpPr>
                <p:spPr bwMode="auto">
                  <a:xfrm>
                    <a:off x="480"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42" name="Line 254"/>
                  <p:cNvSpPr>
                    <a:spLocks noChangeShapeType="1"/>
                  </p:cNvSpPr>
                  <p:nvPr/>
                </p:nvSpPr>
                <p:spPr bwMode="auto">
                  <a:xfrm>
                    <a:off x="576"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43" name="Line 255"/>
                  <p:cNvSpPr>
                    <a:spLocks noChangeShapeType="1"/>
                  </p:cNvSpPr>
                  <p:nvPr/>
                </p:nvSpPr>
                <p:spPr bwMode="auto">
                  <a:xfrm>
                    <a:off x="384" y="1248"/>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44" name="Line 256"/>
                  <p:cNvSpPr>
                    <a:spLocks noChangeShapeType="1"/>
                  </p:cNvSpPr>
                  <p:nvPr/>
                </p:nvSpPr>
                <p:spPr bwMode="auto">
                  <a:xfrm>
                    <a:off x="384" y="1344"/>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2545" name="Text Box 257"/>
                <p:cNvSpPr txBox="1">
                  <a:spLocks noChangeArrowheads="1"/>
                </p:cNvSpPr>
                <p:nvPr/>
              </p:nvSpPr>
              <p:spPr bwMode="auto">
                <a:xfrm>
                  <a:off x="1392" y="1051"/>
                  <a:ext cx="20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grpSp>
          <p:sp>
            <p:nvSpPr>
              <p:cNvPr id="12546" name="Text Box 258"/>
              <p:cNvSpPr txBox="1">
                <a:spLocks noChangeArrowheads="1"/>
              </p:cNvSpPr>
              <p:nvPr/>
            </p:nvSpPr>
            <p:spPr bwMode="auto">
              <a:xfrm>
                <a:off x="1200" y="1711"/>
                <a:ext cx="222"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O</a:t>
                </a:r>
                <a:endParaRPr lang="th-TH" altLang="en-US" sz="2000"/>
              </a:p>
            </p:txBody>
          </p:sp>
        </p:grpSp>
        <p:sp>
          <p:nvSpPr>
            <p:cNvPr id="12547" name="Text Box 259"/>
            <p:cNvSpPr txBox="1">
              <a:spLocks noChangeArrowheads="1"/>
            </p:cNvSpPr>
            <p:nvPr/>
          </p:nvSpPr>
          <p:spPr bwMode="auto">
            <a:xfrm>
              <a:off x="1296" y="2335"/>
              <a:ext cx="20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grpSp>
      <p:sp>
        <p:nvSpPr>
          <p:cNvPr id="12549" name="Text Box 261"/>
          <p:cNvSpPr txBox="1">
            <a:spLocks noChangeArrowheads="1"/>
          </p:cNvSpPr>
          <p:nvPr/>
        </p:nvSpPr>
        <p:spPr bwMode="auto">
          <a:xfrm>
            <a:off x="4572000" y="6042241"/>
            <a:ext cx="33054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sp>
        <p:nvSpPr>
          <p:cNvPr id="12550" name="Text Box 262"/>
          <p:cNvSpPr txBox="1">
            <a:spLocks noChangeArrowheads="1"/>
          </p:cNvSpPr>
          <p:nvPr/>
        </p:nvSpPr>
        <p:spPr bwMode="auto">
          <a:xfrm>
            <a:off x="3505200" y="5889841"/>
            <a:ext cx="35298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O</a:t>
            </a:r>
            <a:endParaRPr lang="th-TH" altLang="en-US" sz="2000"/>
          </a:p>
        </p:txBody>
      </p:sp>
      <p:sp>
        <p:nvSpPr>
          <p:cNvPr id="12551" name="Text Box 263"/>
          <p:cNvSpPr txBox="1">
            <a:spLocks noChangeArrowheads="1"/>
          </p:cNvSpPr>
          <p:nvPr/>
        </p:nvSpPr>
        <p:spPr bwMode="auto">
          <a:xfrm>
            <a:off x="3505200" y="6042241"/>
            <a:ext cx="35298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O</a:t>
            </a:r>
            <a:endParaRPr lang="th-TH" altLang="en-US" sz="2000"/>
          </a:p>
        </p:txBody>
      </p:sp>
      <p:sp>
        <p:nvSpPr>
          <p:cNvPr id="12552" name="Text Box 264"/>
          <p:cNvSpPr txBox="1">
            <a:spLocks noChangeArrowheads="1"/>
          </p:cNvSpPr>
          <p:nvPr/>
        </p:nvSpPr>
        <p:spPr bwMode="auto">
          <a:xfrm>
            <a:off x="3657600" y="5889841"/>
            <a:ext cx="33054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sp>
        <p:nvSpPr>
          <p:cNvPr id="12553" name="Text Box 265"/>
          <p:cNvSpPr txBox="1">
            <a:spLocks noChangeArrowheads="1"/>
          </p:cNvSpPr>
          <p:nvPr/>
        </p:nvSpPr>
        <p:spPr bwMode="auto">
          <a:xfrm>
            <a:off x="4267200" y="5889841"/>
            <a:ext cx="33054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sp>
        <p:nvSpPr>
          <p:cNvPr id="12554" name="Text Box 266"/>
          <p:cNvSpPr txBox="1">
            <a:spLocks noChangeArrowheads="1"/>
          </p:cNvSpPr>
          <p:nvPr/>
        </p:nvSpPr>
        <p:spPr bwMode="auto">
          <a:xfrm>
            <a:off x="4114800" y="6042241"/>
            <a:ext cx="33054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sp>
        <p:nvSpPr>
          <p:cNvPr id="12555" name="Text Box 267"/>
          <p:cNvSpPr txBox="1">
            <a:spLocks noChangeArrowheads="1"/>
          </p:cNvSpPr>
          <p:nvPr/>
        </p:nvSpPr>
        <p:spPr bwMode="auto">
          <a:xfrm>
            <a:off x="3962400" y="6042241"/>
            <a:ext cx="33054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sp>
        <p:nvSpPr>
          <p:cNvPr id="12556" name="Text Box 268"/>
          <p:cNvSpPr txBox="1">
            <a:spLocks noChangeArrowheads="1"/>
          </p:cNvSpPr>
          <p:nvPr/>
        </p:nvSpPr>
        <p:spPr bwMode="auto">
          <a:xfrm>
            <a:off x="4724400" y="5889841"/>
            <a:ext cx="33054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X</a:t>
            </a:r>
            <a:endParaRPr lang="th-TH" altLang="en-US" sz="2000"/>
          </a:p>
        </p:txBody>
      </p:sp>
      <p:sp>
        <p:nvSpPr>
          <p:cNvPr id="12557" name="Text Box 269"/>
          <p:cNvSpPr txBox="1">
            <a:spLocks noChangeArrowheads="1"/>
          </p:cNvSpPr>
          <p:nvPr/>
        </p:nvSpPr>
        <p:spPr bwMode="auto">
          <a:xfrm>
            <a:off x="3962400" y="5889841"/>
            <a:ext cx="35298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O</a:t>
            </a:r>
            <a:endParaRPr lang="th-TH" altLang="en-US" sz="2000"/>
          </a:p>
        </p:txBody>
      </p:sp>
      <p:sp>
        <p:nvSpPr>
          <p:cNvPr id="12558" name="Text Box 270"/>
          <p:cNvSpPr txBox="1">
            <a:spLocks noChangeArrowheads="1"/>
          </p:cNvSpPr>
          <p:nvPr/>
        </p:nvSpPr>
        <p:spPr bwMode="auto">
          <a:xfrm>
            <a:off x="4114800" y="5889841"/>
            <a:ext cx="35298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O</a:t>
            </a:r>
            <a:endParaRPr lang="th-TH" altLang="en-US" sz="2000"/>
          </a:p>
        </p:txBody>
      </p:sp>
      <p:sp>
        <p:nvSpPr>
          <p:cNvPr id="12559" name="Text Box 271"/>
          <p:cNvSpPr txBox="1">
            <a:spLocks noChangeArrowheads="1"/>
          </p:cNvSpPr>
          <p:nvPr/>
        </p:nvSpPr>
        <p:spPr bwMode="auto">
          <a:xfrm>
            <a:off x="4267200" y="6042241"/>
            <a:ext cx="35298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O</a:t>
            </a:r>
            <a:endParaRPr lang="th-TH" altLang="en-US" sz="2000"/>
          </a:p>
        </p:txBody>
      </p:sp>
      <p:sp>
        <p:nvSpPr>
          <p:cNvPr id="12560" name="Text Box 272"/>
          <p:cNvSpPr txBox="1">
            <a:spLocks noChangeArrowheads="1"/>
          </p:cNvSpPr>
          <p:nvPr/>
        </p:nvSpPr>
        <p:spPr bwMode="auto">
          <a:xfrm>
            <a:off x="4724400" y="6042241"/>
            <a:ext cx="35298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O</a:t>
            </a:r>
            <a:endParaRPr lang="th-TH" altLang="en-US" sz="2000"/>
          </a:p>
        </p:txBody>
      </p:sp>
      <p:sp>
        <p:nvSpPr>
          <p:cNvPr id="12561" name="Text Box 273"/>
          <p:cNvSpPr txBox="1">
            <a:spLocks noChangeArrowheads="1"/>
          </p:cNvSpPr>
          <p:nvPr/>
        </p:nvSpPr>
        <p:spPr bwMode="auto">
          <a:xfrm>
            <a:off x="4876800" y="6042241"/>
            <a:ext cx="35298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O</a:t>
            </a:r>
            <a:endParaRPr lang="th-TH" altLang="en-US" sz="2000"/>
          </a:p>
        </p:txBody>
      </p:sp>
      <p:sp>
        <p:nvSpPr>
          <p:cNvPr id="12562" name="Text Box 274"/>
          <p:cNvSpPr txBox="1">
            <a:spLocks noChangeArrowheads="1"/>
          </p:cNvSpPr>
          <p:nvPr/>
        </p:nvSpPr>
        <p:spPr bwMode="auto">
          <a:xfrm>
            <a:off x="1676400" y="5866028"/>
            <a:ext cx="181812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000"/>
              <a:t>Terminal States:</a:t>
            </a:r>
          </a:p>
        </p:txBody>
      </p:sp>
      <p:sp>
        <p:nvSpPr>
          <p:cNvPr id="12563" name="Text Box 275"/>
          <p:cNvSpPr txBox="1">
            <a:spLocks noChangeArrowheads="1"/>
          </p:cNvSpPr>
          <p:nvPr/>
        </p:nvSpPr>
        <p:spPr bwMode="auto">
          <a:xfrm>
            <a:off x="2574925" y="6499441"/>
            <a:ext cx="274786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Utility:	-1         0          1</a:t>
            </a:r>
            <a:endParaRPr lang="th-TH" altLang="en-US" sz="2000"/>
          </a:p>
        </p:txBody>
      </p:sp>
      <p:sp>
        <p:nvSpPr>
          <p:cNvPr id="12564" name="Text Box 276"/>
          <p:cNvSpPr txBox="1">
            <a:spLocks noChangeArrowheads="1"/>
          </p:cNvSpPr>
          <p:nvPr/>
        </p:nvSpPr>
        <p:spPr bwMode="auto">
          <a:xfrm>
            <a:off x="6324601" y="5383429"/>
            <a:ext cx="344487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th-TH" altLang="en-US" sz="2000"/>
              <a:t>The search tree even for a game as simple as tic tac toe, is v. complex</a:t>
            </a:r>
          </a:p>
        </p:txBody>
      </p:sp>
    </p:spTree>
    <p:extLst>
      <p:ext uri="{BB962C8B-B14F-4D97-AF65-F5344CB8AC3E}">
        <p14:creationId xmlns:p14="http://schemas.microsoft.com/office/powerpoint/2010/main" val="3193443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th-TH" altLang="en-US" sz="4000"/>
              <a:t>Minimax Algorithm</a:t>
            </a:r>
          </a:p>
        </p:txBody>
      </p:sp>
      <p:sp>
        <p:nvSpPr>
          <p:cNvPr id="13315" name="Rectangle 3"/>
          <p:cNvSpPr>
            <a:spLocks noGrp="1" noChangeArrowheads="1"/>
          </p:cNvSpPr>
          <p:nvPr>
            <p:ph type="body" idx="1"/>
          </p:nvPr>
        </p:nvSpPr>
        <p:spPr>
          <a:xfrm>
            <a:off x="581192" y="2180496"/>
            <a:ext cx="11029615" cy="4294445"/>
          </a:xfrm>
        </p:spPr>
        <p:txBody>
          <a:bodyPr>
            <a:normAutofit fontScale="92500" lnSpcReduction="20000"/>
          </a:bodyPr>
          <a:lstStyle/>
          <a:p>
            <a:r>
              <a:rPr lang="th-TH" altLang="en-US" sz="2000" dirty="0"/>
              <a:t>Assuming the opponent will play optimally, the minimax algorithm is designed to maximise the worst case outcome - in tictactoe this is a draw.</a:t>
            </a:r>
          </a:p>
          <a:p>
            <a:endParaRPr lang="th-TH" altLang="en-US" sz="2000" dirty="0"/>
          </a:p>
          <a:p>
            <a:endParaRPr lang="th-TH" altLang="en-US" sz="2000" dirty="0"/>
          </a:p>
          <a:p>
            <a:endParaRPr lang="th-TH" altLang="en-US" sz="2000" dirty="0"/>
          </a:p>
          <a:p>
            <a:endParaRPr lang="th-TH" altLang="en-US" sz="2000" dirty="0"/>
          </a:p>
          <a:p>
            <a:endParaRPr lang="en-US" altLang="en-US" sz="2000" dirty="0"/>
          </a:p>
          <a:p>
            <a:endParaRPr lang="en-US" altLang="en-US" sz="2000" dirty="0"/>
          </a:p>
          <a:p>
            <a:endParaRPr lang="th-TH" altLang="en-US" sz="2000" dirty="0"/>
          </a:p>
          <a:p>
            <a:endParaRPr lang="th-TH" altLang="en-US" sz="2000" dirty="0"/>
          </a:p>
          <a:p>
            <a:endParaRPr lang="th-TH" altLang="en-US" sz="2000" dirty="0"/>
          </a:p>
          <a:p>
            <a:r>
              <a:rPr lang="th-TH" altLang="en-US" sz="2000" dirty="0"/>
              <a:t>In this simple example - which action should A take (a1, a2 or a3)?</a:t>
            </a:r>
            <a:endParaRPr lang="th-TH" altLang="en-US" sz="2800" dirty="0"/>
          </a:p>
        </p:txBody>
      </p:sp>
      <p:sp>
        <p:nvSpPr>
          <p:cNvPr id="13316" name="AutoShape 4"/>
          <p:cNvSpPr>
            <a:spLocks noChangeArrowheads="1"/>
          </p:cNvSpPr>
          <p:nvPr/>
        </p:nvSpPr>
        <p:spPr bwMode="auto">
          <a:xfrm>
            <a:off x="3962400" y="4114800"/>
            <a:ext cx="381000" cy="3048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000" dirty="0">
                <a:solidFill>
                  <a:schemeClr val="bg1"/>
                </a:solidFill>
              </a:rPr>
              <a:t>B</a:t>
            </a:r>
            <a:endParaRPr lang="th-TH" altLang="en-US" sz="2400" dirty="0">
              <a:solidFill>
                <a:schemeClr val="bg1"/>
              </a:solidFill>
            </a:endParaRPr>
          </a:p>
        </p:txBody>
      </p:sp>
      <p:sp>
        <p:nvSpPr>
          <p:cNvPr id="13319" name="AutoShape 7"/>
          <p:cNvSpPr>
            <a:spLocks noChangeArrowheads="1"/>
          </p:cNvSpPr>
          <p:nvPr/>
        </p:nvSpPr>
        <p:spPr bwMode="auto">
          <a:xfrm>
            <a:off x="5562600" y="3108500"/>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000" dirty="0">
                <a:solidFill>
                  <a:schemeClr val="bg1"/>
                </a:solidFill>
              </a:rPr>
              <a:t>A</a:t>
            </a:r>
            <a:endParaRPr lang="th-TH" altLang="en-US" sz="2400" dirty="0">
              <a:solidFill>
                <a:schemeClr val="bg1"/>
              </a:solidFill>
            </a:endParaRPr>
          </a:p>
        </p:txBody>
      </p:sp>
      <p:sp>
        <p:nvSpPr>
          <p:cNvPr id="13320" name="AutoShape 8"/>
          <p:cNvSpPr>
            <a:spLocks noChangeArrowheads="1"/>
          </p:cNvSpPr>
          <p:nvPr/>
        </p:nvSpPr>
        <p:spPr bwMode="auto">
          <a:xfrm>
            <a:off x="5562600" y="4114800"/>
            <a:ext cx="381000" cy="3048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000" dirty="0">
                <a:solidFill>
                  <a:schemeClr val="bg1"/>
                </a:solidFill>
              </a:rPr>
              <a:t>C</a:t>
            </a:r>
            <a:endParaRPr lang="th-TH" altLang="en-US" sz="2400" dirty="0">
              <a:solidFill>
                <a:schemeClr val="bg1"/>
              </a:solidFill>
            </a:endParaRPr>
          </a:p>
        </p:txBody>
      </p:sp>
      <p:sp>
        <p:nvSpPr>
          <p:cNvPr id="13321" name="AutoShape 9"/>
          <p:cNvSpPr>
            <a:spLocks noChangeArrowheads="1"/>
          </p:cNvSpPr>
          <p:nvPr/>
        </p:nvSpPr>
        <p:spPr bwMode="auto">
          <a:xfrm>
            <a:off x="7239000" y="4114800"/>
            <a:ext cx="381000" cy="3048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000" dirty="0">
                <a:solidFill>
                  <a:schemeClr val="bg1"/>
                </a:solidFill>
              </a:rPr>
              <a:t>D</a:t>
            </a:r>
            <a:endParaRPr lang="th-TH" altLang="en-US" sz="2400" dirty="0">
              <a:solidFill>
                <a:schemeClr val="bg1"/>
              </a:solidFill>
            </a:endParaRPr>
          </a:p>
        </p:txBody>
      </p:sp>
      <p:sp>
        <p:nvSpPr>
          <p:cNvPr id="13322" name="AutoShape 10"/>
          <p:cNvSpPr>
            <a:spLocks noChangeArrowheads="1"/>
          </p:cNvSpPr>
          <p:nvPr/>
        </p:nvSpPr>
        <p:spPr bwMode="auto">
          <a:xfrm>
            <a:off x="5105400" y="5029200"/>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3" name="AutoShape 11"/>
          <p:cNvSpPr>
            <a:spLocks noChangeArrowheads="1"/>
          </p:cNvSpPr>
          <p:nvPr/>
        </p:nvSpPr>
        <p:spPr bwMode="auto">
          <a:xfrm>
            <a:off x="4419600" y="5029200"/>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4" name="AutoShape 12"/>
          <p:cNvSpPr>
            <a:spLocks noChangeArrowheads="1"/>
          </p:cNvSpPr>
          <p:nvPr/>
        </p:nvSpPr>
        <p:spPr bwMode="auto">
          <a:xfrm>
            <a:off x="3962400" y="5029200"/>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5" name="AutoShape 13"/>
          <p:cNvSpPr>
            <a:spLocks noChangeArrowheads="1"/>
          </p:cNvSpPr>
          <p:nvPr/>
        </p:nvSpPr>
        <p:spPr bwMode="auto">
          <a:xfrm>
            <a:off x="3505200" y="5029200"/>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6" name="AutoShape 14"/>
          <p:cNvSpPr>
            <a:spLocks noChangeArrowheads="1"/>
          </p:cNvSpPr>
          <p:nvPr/>
        </p:nvSpPr>
        <p:spPr bwMode="auto">
          <a:xfrm>
            <a:off x="6019800" y="5029200"/>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7" name="AutoShape 15"/>
          <p:cNvSpPr>
            <a:spLocks noChangeArrowheads="1"/>
          </p:cNvSpPr>
          <p:nvPr/>
        </p:nvSpPr>
        <p:spPr bwMode="auto">
          <a:xfrm>
            <a:off x="5562600" y="5029200"/>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8" name="AutoShape 16"/>
          <p:cNvSpPr>
            <a:spLocks noChangeArrowheads="1"/>
          </p:cNvSpPr>
          <p:nvPr/>
        </p:nvSpPr>
        <p:spPr bwMode="auto">
          <a:xfrm>
            <a:off x="6781800" y="5029200"/>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9" name="AutoShape 17"/>
          <p:cNvSpPr>
            <a:spLocks noChangeArrowheads="1"/>
          </p:cNvSpPr>
          <p:nvPr/>
        </p:nvSpPr>
        <p:spPr bwMode="auto">
          <a:xfrm>
            <a:off x="7696200" y="5029200"/>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0" name="AutoShape 18"/>
          <p:cNvSpPr>
            <a:spLocks noChangeArrowheads="1"/>
          </p:cNvSpPr>
          <p:nvPr/>
        </p:nvSpPr>
        <p:spPr bwMode="auto">
          <a:xfrm>
            <a:off x="7239000" y="5029200"/>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cxnSp>
        <p:nvCxnSpPr>
          <p:cNvPr id="13333" name="AutoShape 21"/>
          <p:cNvCxnSpPr>
            <a:cxnSpLocks noChangeShapeType="1"/>
            <a:stCxn id="13319" idx="2"/>
            <a:endCxn id="13316" idx="0"/>
          </p:cNvCxnSpPr>
          <p:nvPr/>
        </p:nvCxnSpPr>
        <p:spPr bwMode="auto">
          <a:xfrm flipH="1">
            <a:off x="4152900" y="3413300"/>
            <a:ext cx="1600200" cy="7015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34" name="AutoShape 22"/>
          <p:cNvCxnSpPr>
            <a:cxnSpLocks noChangeShapeType="1"/>
            <a:stCxn id="13319" idx="2"/>
            <a:endCxn id="13320" idx="0"/>
          </p:cNvCxnSpPr>
          <p:nvPr/>
        </p:nvCxnSpPr>
        <p:spPr bwMode="auto">
          <a:xfrm>
            <a:off x="5753100" y="3413300"/>
            <a:ext cx="0" cy="7015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35" name="AutoShape 23"/>
          <p:cNvCxnSpPr>
            <a:cxnSpLocks noChangeShapeType="1"/>
            <a:stCxn id="13319" idx="2"/>
            <a:endCxn id="13321" idx="0"/>
          </p:cNvCxnSpPr>
          <p:nvPr/>
        </p:nvCxnSpPr>
        <p:spPr bwMode="auto">
          <a:xfrm>
            <a:off x="5753100" y="3413300"/>
            <a:ext cx="1676400" cy="7015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36" name="AutoShape 24"/>
          <p:cNvCxnSpPr>
            <a:cxnSpLocks noChangeShapeType="1"/>
            <a:stCxn id="13316" idx="2"/>
            <a:endCxn id="13325" idx="0"/>
          </p:cNvCxnSpPr>
          <p:nvPr/>
        </p:nvCxnSpPr>
        <p:spPr bwMode="auto">
          <a:xfrm flipH="1">
            <a:off x="3695700" y="4419600"/>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37" name="AutoShape 25"/>
          <p:cNvCxnSpPr>
            <a:cxnSpLocks noChangeShapeType="1"/>
            <a:stCxn id="13316" idx="3"/>
            <a:endCxn id="13324" idx="0"/>
          </p:cNvCxnSpPr>
          <p:nvPr/>
        </p:nvCxnSpPr>
        <p:spPr bwMode="auto">
          <a:xfrm>
            <a:off x="4152900" y="4419600"/>
            <a:ext cx="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38" name="AutoShape 26"/>
          <p:cNvCxnSpPr>
            <a:cxnSpLocks noChangeShapeType="1"/>
            <a:stCxn id="13316" idx="4"/>
            <a:endCxn id="13323" idx="0"/>
          </p:cNvCxnSpPr>
          <p:nvPr/>
        </p:nvCxnSpPr>
        <p:spPr bwMode="auto">
          <a:xfrm>
            <a:off x="4343400" y="4419600"/>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39" name="AutoShape 27"/>
          <p:cNvCxnSpPr>
            <a:cxnSpLocks noChangeShapeType="1"/>
            <a:stCxn id="13320" idx="2"/>
            <a:endCxn id="13322" idx="0"/>
          </p:cNvCxnSpPr>
          <p:nvPr/>
        </p:nvCxnSpPr>
        <p:spPr bwMode="auto">
          <a:xfrm flipH="1">
            <a:off x="5295900" y="4419600"/>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40" name="AutoShape 28"/>
          <p:cNvCxnSpPr>
            <a:cxnSpLocks noChangeShapeType="1"/>
            <a:stCxn id="13320" idx="3"/>
            <a:endCxn id="13327" idx="0"/>
          </p:cNvCxnSpPr>
          <p:nvPr/>
        </p:nvCxnSpPr>
        <p:spPr bwMode="auto">
          <a:xfrm>
            <a:off x="5753100" y="4419600"/>
            <a:ext cx="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41" name="AutoShape 29"/>
          <p:cNvCxnSpPr>
            <a:cxnSpLocks noChangeShapeType="1"/>
            <a:stCxn id="13320" idx="4"/>
            <a:endCxn id="13326" idx="0"/>
          </p:cNvCxnSpPr>
          <p:nvPr/>
        </p:nvCxnSpPr>
        <p:spPr bwMode="auto">
          <a:xfrm>
            <a:off x="5943600" y="4419600"/>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42" name="AutoShape 30"/>
          <p:cNvCxnSpPr>
            <a:cxnSpLocks noChangeShapeType="1"/>
            <a:stCxn id="13321" idx="2"/>
            <a:endCxn id="13328" idx="0"/>
          </p:cNvCxnSpPr>
          <p:nvPr/>
        </p:nvCxnSpPr>
        <p:spPr bwMode="auto">
          <a:xfrm flipH="1">
            <a:off x="6972300" y="4419600"/>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43" name="AutoShape 31"/>
          <p:cNvCxnSpPr>
            <a:cxnSpLocks noChangeShapeType="1"/>
            <a:stCxn id="13321" idx="3"/>
            <a:endCxn id="13330" idx="0"/>
          </p:cNvCxnSpPr>
          <p:nvPr/>
        </p:nvCxnSpPr>
        <p:spPr bwMode="auto">
          <a:xfrm>
            <a:off x="7429500" y="4419600"/>
            <a:ext cx="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44" name="AutoShape 32"/>
          <p:cNvCxnSpPr>
            <a:cxnSpLocks noChangeShapeType="1"/>
            <a:stCxn id="13321" idx="4"/>
            <a:endCxn id="13329" idx="0"/>
          </p:cNvCxnSpPr>
          <p:nvPr/>
        </p:nvCxnSpPr>
        <p:spPr bwMode="auto">
          <a:xfrm>
            <a:off x="7620000" y="4419600"/>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345" name="Text Box 33"/>
          <p:cNvSpPr txBox="1">
            <a:spLocks noChangeArrowheads="1"/>
          </p:cNvSpPr>
          <p:nvPr/>
        </p:nvSpPr>
        <p:spPr bwMode="auto">
          <a:xfrm>
            <a:off x="4648200" y="3529013"/>
            <a:ext cx="37542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a1</a:t>
            </a:r>
            <a:endParaRPr lang="th-TH" altLang="en-US" sz="2400"/>
          </a:p>
        </p:txBody>
      </p:sp>
      <p:sp>
        <p:nvSpPr>
          <p:cNvPr id="13346" name="Rectangle 34"/>
          <p:cNvSpPr>
            <a:spLocks noChangeArrowheads="1"/>
          </p:cNvSpPr>
          <p:nvPr/>
        </p:nvSpPr>
        <p:spPr bwMode="auto">
          <a:xfrm>
            <a:off x="5486400" y="3681413"/>
            <a:ext cx="37542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a2</a:t>
            </a:r>
          </a:p>
        </p:txBody>
      </p:sp>
      <p:sp>
        <p:nvSpPr>
          <p:cNvPr id="13347" name="Rectangle 35"/>
          <p:cNvSpPr>
            <a:spLocks noChangeArrowheads="1"/>
          </p:cNvSpPr>
          <p:nvPr/>
        </p:nvSpPr>
        <p:spPr bwMode="auto">
          <a:xfrm>
            <a:off x="6705600" y="3605213"/>
            <a:ext cx="37542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a3</a:t>
            </a:r>
          </a:p>
        </p:txBody>
      </p:sp>
      <p:sp>
        <p:nvSpPr>
          <p:cNvPr id="13352" name="Text Box 40"/>
          <p:cNvSpPr txBox="1">
            <a:spLocks noChangeArrowheads="1"/>
          </p:cNvSpPr>
          <p:nvPr/>
        </p:nvSpPr>
        <p:spPr bwMode="auto">
          <a:xfrm>
            <a:off x="3581400" y="4519613"/>
            <a:ext cx="3898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b1</a:t>
            </a:r>
            <a:endParaRPr lang="th-TH" altLang="en-US" sz="2400"/>
          </a:p>
        </p:txBody>
      </p:sp>
      <p:sp>
        <p:nvSpPr>
          <p:cNvPr id="13353" name="Text Box 41"/>
          <p:cNvSpPr txBox="1">
            <a:spLocks noChangeArrowheads="1"/>
          </p:cNvSpPr>
          <p:nvPr/>
        </p:nvSpPr>
        <p:spPr bwMode="auto">
          <a:xfrm>
            <a:off x="4114800" y="4672013"/>
            <a:ext cx="3898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b2</a:t>
            </a:r>
            <a:endParaRPr lang="th-TH" altLang="en-US" sz="2400"/>
          </a:p>
        </p:txBody>
      </p:sp>
      <p:sp>
        <p:nvSpPr>
          <p:cNvPr id="13354" name="Text Box 42"/>
          <p:cNvSpPr txBox="1">
            <a:spLocks noChangeArrowheads="1"/>
          </p:cNvSpPr>
          <p:nvPr/>
        </p:nvSpPr>
        <p:spPr bwMode="auto">
          <a:xfrm>
            <a:off x="4419600" y="4443413"/>
            <a:ext cx="3898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b3</a:t>
            </a:r>
            <a:endParaRPr lang="th-TH" altLang="en-US" sz="2400"/>
          </a:p>
        </p:txBody>
      </p:sp>
      <p:sp>
        <p:nvSpPr>
          <p:cNvPr id="13355" name="Text Box 43"/>
          <p:cNvSpPr txBox="1">
            <a:spLocks noChangeArrowheads="1"/>
          </p:cNvSpPr>
          <p:nvPr/>
        </p:nvSpPr>
        <p:spPr bwMode="auto">
          <a:xfrm>
            <a:off x="5165725" y="43973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2400"/>
          </a:p>
        </p:txBody>
      </p:sp>
      <p:sp>
        <p:nvSpPr>
          <p:cNvPr id="13356" name="Text Box 44"/>
          <p:cNvSpPr txBox="1">
            <a:spLocks noChangeArrowheads="1"/>
          </p:cNvSpPr>
          <p:nvPr/>
        </p:nvSpPr>
        <p:spPr bwMode="auto">
          <a:xfrm>
            <a:off x="5181600" y="4519613"/>
            <a:ext cx="38893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c1</a:t>
            </a:r>
            <a:endParaRPr lang="th-TH" altLang="en-US" sz="2400"/>
          </a:p>
        </p:txBody>
      </p:sp>
      <p:sp>
        <p:nvSpPr>
          <p:cNvPr id="13357" name="Text Box 45"/>
          <p:cNvSpPr txBox="1">
            <a:spLocks noChangeArrowheads="1"/>
          </p:cNvSpPr>
          <p:nvPr/>
        </p:nvSpPr>
        <p:spPr bwMode="auto">
          <a:xfrm>
            <a:off x="5715000" y="4748213"/>
            <a:ext cx="38893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c2</a:t>
            </a:r>
            <a:endParaRPr lang="th-TH" altLang="en-US" sz="2400"/>
          </a:p>
        </p:txBody>
      </p:sp>
      <p:sp>
        <p:nvSpPr>
          <p:cNvPr id="13358" name="Text Box 46"/>
          <p:cNvSpPr txBox="1">
            <a:spLocks noChangeArrowheads="1"/>
          </p:cNvSpPr>
          <p:nvPr/>
        </p:nvSpPr>
        <p:spPr bwMode="auto">
          <a:xfrm>
            <a:off x="6019800" y="4443413"/>
            <a:ext cx="38893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c3</a:t>
            </a:r>
            <a:endParaRPr lang="th-TH" altLang="en-US" sz="2400"/>
          </a:p>
        </p:txBody>
      </p:sp>
      <p:sp>
        <p:nvSpPr>
          <p:cNvPr id="13359" name="Text Box 47"/>
          <p:cNvSpPr txBox="1">
            <a:spLocks noChangeArrowheads="1"/>
          </p:cNvSpPr>
          <p:nvPr/>
        </p:nvSpPr>
        <p:spPr bwMode="auto">
          <a:xfrm>
            <a:off x="6858000" y="4519613"/>
            <a:ext cx="39145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d1</a:t>
            </a:r>
            <a:endParaRPr lang="th-TH" altLang="en-US" sz="2400"/>
          </a:p>
        </p:txBody>
      </p:sp>
      <p:sp>
        <p:nvSpPr>
          <p:cNvPr id="13360" name="Text Box 48"/>
          <p:cNvSpPr txBox="1">
            <a:spLocks noChangeArrowheads="1"/>
          </p:cNvSpPr>
          <p:nvPr/>
        </p:nvSpPr>
        <p:spPr bwMode="auto">
          <a:xfrm>
            <a:off x="7391400" y="4748213"/>
            <a:ext cx="39145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d2</a:t>
            </a:r>
            <a:endParaRPr lang="th-TH" altLang="en-US" sz="2400"/>
          </a:p>
        </p:txBody>
      </p:sp>
      <p:sp>
        <p:nvSpPr>
          <p:cNvPr id="13361" name="Text Box 49"/>
          <p:cNvSpPr txBox="1">
            <a:spLocks noChangeArrowheads="1"/>
          </p:cNvSpPr>
          <p:nvPr/>
        </p:nvSpPr>
        <p:spPr bwMode="auto">
          <a:xfrm>
            <a:off x="7696200" y="4519613"/>
            <a:ext cx="39145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d3</a:t>
            </a:r>
            <a:endParaRPr lang="th-TH" altLang="en-US" sz="2400"/>
          </a:p>
        </p:txBody>
      </p:sp>
      <p:sp>
        <p:nvSpPr>
          <p:cNvPr id="13363" name="Text Box 51"/>
          <p:cNvSpPr txBox="1">
            <a:spLocks noChangeArrowheads="1"/>
          </p:cNvSpPr>
          <p:nvPr/>
        </p:nvSpPr>
        <p:spPr bwMode="auto">
          <a:xfrm>
            <a:off x="3413125" y="5235576"/>
            <a:ext cx="29687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400"/>
              <a:t>4</a:t>
            </a:r>
          </a:p>
        </p:txBody>
      </p:sp>
      <p:sp>
        <p:nvSpPr>
          <p:cNvPr id="13364" name="Text Box 52"/>
          <p:cNvSpPr txBox="1">
            <a:spLocks noChangeArrowheads="1"/>
          </p:cNvSpPr>
          <p:nvPr/>
        </p:nvSpPr>
        <p:spPr bwMode="auto">
          <a:xfrm>
            <a:off x="3962400" y="5233989"/>
            <a:ext cx="29687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400"/>
              <a:t>7</a:t>
            </a:r>
          </a:p>
        </p:txBody>
      </p:sp>
      <p:sp>
        <p:nvSpPr>
          <p:cNvPr id="13365" name="Text Box 53"/>
          <p:cNvSpPr txBox="1">
            <a:spLocks noChangeArrowheads="1"/>
          </p:cNvSpPr>
          <p:nvPr/>
        </p:nvSpPr>
        <p:spPr bwMode="auto">
          <a:xfrm>
            <a:off x="4556125" y="5159376"/>
            <a:ext cx="29687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400"/>
              <a:t>3</a:t>
            </a:r>
          </a:p>
        </p:txBody>
      </p:sp>
      <p:sp>
        <p:nvSpPr>
          <p:cNvPr id="13367" name="Text Box 55"/>
          <p:cNvSpPr txBox="1">
            <a:spLocks noChangeArrowheads="1"/>
          </p:cNvSpPr>
          <p:nvPr/>
        </p:nvSpPr>
        <p:spPr bwMode="auto">
          <a:xfrm>
            <a:off x="5089525" y="5159376"/>
            <a:ext cx="29687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400"/>
              <a:t>2</a:t>
            </a:r>
          </a:p>
        </p:txBody>
      </p:sp>
      <p:sp>
        <p:nvSpPr>
          <p:cNvPr id="13368" name="Text Box 56"/>
          <p:cNvSpPr txBox="1">
            <a:spLocks noChangeArrowheads="1"/>
          </p:cNvSpPr>
          <p:nvPr/>
        </p:nvSpPr>
        <p:spPr bwMode="auto">
          <a:xfrm>
            <a:off x="5546725" y="5159376"/>
            <a:ext cx="40908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400"/>
              <a:t>12</a:t>
            </a:r>
          </a:p>
        </p:txBody>
      </p:sp>
      <p:sp>
        <p:nvSpPr>
          <p:cNvPr id="13369" name="Text Box 57"/>
          <p:cNvSpPr txBox="1">
            <a:spLocks noChangeArrowheads="1"/>
          </p:cNvSpPr>
          <p:nvPr/>
        </p:nvSpPr>
        <p:spPr bwMode="auto">
          <a:xfrm>
            <a:off x="6080125" y="5159376"/>
            <a:ext cx="29687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400"/>
              <a:t>6</a:t>
            </a:r>
          </a:p>
        </p:txBody>
      </p:sp>
      <p:sp>
        <p:nvSpPr>
          <p:cNvPr id="13370" name="Text Box 58"/>
          <p:cNvSpPr txBox="1">
            <a:spLocks noChangeArrowheads="1"/>
          </p:cNvSpPr>
          <p:nvPr/>
        </p:nvSpPr>
        <p:spPr bwMode="auto">
          <a:xfrm>
            <a:off x="7070725" y="39401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2400"/>
          </a:p>
        </p:txBody>
      </p:sp>
      <p:sp>
        <p:nvSpPr>
          <p:cNvPr id="13371" name="Text Box 59"/>
          <p:cNvSpPr txBox="1">
            <a:spLocks noChangeArrowheads="1"/>
          </p:cNvSpPr>
          <p:nvPr/>
        </p:nvSpPr>
        <p:spPr bwMode="auto">
          <a:xfrm>
            <a:off x="6689725" y="5159376"/>
            <a:ext cx="40908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400"/>
              <a:t>10</a:t>
            </a:r>
          </a:p>
        </p:txBody>
      </p:sp>
      <p:sp>
        <p:nvSpPr>
          <p:cNvPr id="13372" name="Text Box 60"/>
          <p:cNvSpPr txBox="1">
            <a:spLocks noChangeArrowheads="1"/>
          </p:cNvSpPr>
          <p:nvPr/>
        </p:nvSpPr>
        <p:spPr bwMode="auto">
          <a:xfrm>
            <a:off x="7223125" y="5159376"/>
            <a:ext cx="40908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400"/>
              <a:t>11</a:t>
            </a:r>
          </a:p>
        </p:txBody>
      </p:sp>
      <p:sp>
        <p:nvSpPr>
          <p:cNvPr id="13373" name="Text Box 61"/>
          <p:cNvSpPr txBox="1">
            <a:spLocks noChangeArrowheads="1"/>
          </p:cNvSpPr>
          <p:nvPr/>
        </p:nvSpPr>
        <p:spPr bwMode="auto">
          <a:xfrm>
            <a:off x="7832725" y="5083176"/>
            <a:ext cx="29687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400"/>
              <a:t>2</a:t>
            </a:r>
          </a:p>
        </p:txBody>
      </p:sp>
    </p:spTree>
    <p:extLst>
      <p:ext uri="{BB962C8B-B14F-4D97-AF65-F5344CB8AC3E}">
        <p14:creationId xmlns:p14="http://schemas.microsoft.com/office/powerpoint/2010/main" val="776898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th-TH" altLang="en-US" sz="4000"/>
              <a:t>Minimax Algorithm</a:t>
            </a:r>
          </a:p>
        </p:txBody>
      </p:sp>
      <p:sp>
        <p:nvSpPr>
          <p:cNvPr id="14339" name="Rectangle 3"/>
          <p:cNvSpPr>
            <a:spLocks noGrp="1" noChangeArrowheads="1"/>
          </p:cNvSpPr>
          <p:nvPr>
            <p:ph type="body" idx="1"/>
          </p:nvPr>
        </p:nvSpPr>
        <p:spPr>
          <a:xfrm>
            <a:off x="444843" y="5045206"/>
            <a:ext cx="9537357" cy="1126993"/>
          </a:xfrm>
        </p:spPr>
        <p:txBody>
          <a:bodyPr>
            <a:normAutofit fontScale="92500" lnSpcReduction="20000"/>
          </a:bodyPr>
          <a:lstStyle/>
          <a:p>
            <a:r>
              <a:rPr lang="th-TH" altLang="en-US" sz="2800" dirty="0"/>
              <a:t>Even though the best utility is found with ‘a2’ (12), and the best average is found with ‘a3’ (7.67), ‘a1’ is the choice as we assume that the opponent will choose their optimum strategy.</a:t>
            </a:r>
          </a:p>
        </p:txBody>
      </p:sp>
      <p:sp>
        <p:nvSpPr>
          <p:cNvPr id="14340" name="AutoShape 4"/>
          <p:cNvSpPr>
            <a:spLocks noChangeArrowheads="1"/>
          </p:cNvSpPr>
          <p:nvPr/>
        </p:nvSpPr>
        <p:spPr bwMode="auto">
          <a:xfrm>
            <a:off x="4128187" y="2994454"/>
            <a:ext cx="381000" cy="3048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000" dirty="0">
                <a:solidFill>
                  <a:schemeClr val="bg1"/>
                </a:solidFill>
              </a:rPr>
              <a:t>B</a:t>
            </a:r>
            <a:endParaRPr lang="th-TH" altLang="en-US" sz="2400" dirty="0">
              <a:solidFill>
                <a:schemeClr val="bg1"/>
              </a:solidFill>
            </a:endParaRPr>
          </a:p>
        </p:txBody>
      </p:sp>
      <p:sp>
        <p:nvSpPr>
          <p:cNvPr id="14341" name="AutoShape 5"/>
          <p:cNvSpPr>
            <a:spLocks noChangeArrowheads="1"/>
          </p:cNvSpPr>
          <p:nvPr/>
        </p:nvSpPr>
        <p:spPr bwMode="auto">
          <a:xfrm>
            <a:off x="5728387" y="2003854"/>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000" dirty="0">
                <a:solidFill>
                  <a:schemeClr val="bg1"/>
                </a:solidFill>
              </a:rPr>
              <a:t>A</a:t>
            </a:r>
            <a:endParaRPr lang="th-TH" altLang="en-US" sz="2400" dirty="0">
              <a:solidFill>
                <a:schemeClr val="bg1"/>
              </a:solidFill>
            </a:endParaRPr>
          </a:p>
        </p:txBody>
      </p:sp>
      <p:sp>
        <p:nvSpPr>
          <p:cNvPr id="14342" name="AutoShape 6"/>
          <p:cNvSpPr>
            <a:spLocks noChangeArrowheads="1"/>
          </p:cNvSpPr>
          <p:nvPr/>
        </p:nvSpPr>
        <p:spPr bwMode="auto">
          <a:xfrm>
            <a:off x="5728387" y="2994454"/>
            <a:ext cx="381000" cy="3048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000" dirty="0">
                <a:solidFill>
                  <a:schemeClr val="bg1"/>
                </a:solidFill>
              </a:rPr>
              <a:t>C</a:t>
            </a:r>
            <a:endParaRPr lang="th-TH" altLang="en-US" sz="2400" dirty="0">
              <a:solidFill>
                <a:schemeClr val="bg1"/>
              </a:solidFill>
            </a:endParaRPr>
          </a:p>
        </p:txBody>
      </p:sp>
      <p:sp>
        <p:nvSpPr>
          <p:cNvPr id="14343" name="AutoShape 7"/>
          <p:cNvSpPr>
            <a:spLocks noChangeArrowheads="1"/>
          </p:cNvSpPr>
          <p:nvPr/>
        </p:nvSpPr>
        <p:spPr bwMode="auto">
          <a:xfrm>
            <a:off x="7404787" y="2994454"/>
            <a:ext cx="381000" cy="3048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000" dirty="0">
                <a:solidFill>
                  <a:schemeClr val="bg1"/>
                </a:solidFill>
              </a:rPr>
              <a:t>D</a:t>
            </a:r>
            <a:endParaRPr lang="th-TH" altLang="en-US" sz="2400" dirty="0">
              <a:solidFill>
                <a:schemeClr val="bg1"/>
              </a:solidFill>
            </a:endParaRPr>
          </a:p>
        </p:txBody>
      </p:sp>
      <p:sp>
        <p:nvSpPr>
          <p:cNvPr id="14344" name="AutoShape 8"/>
          <p:cNvSpPr>
            <a:spLocks noChangeArrowheads="1"/>
          </p:cNvSpPr>
          <p:nvPr/>
        </p:nvSpPr>
        <p:spPr bwMode="auto">
          <a:xfrm>
            <a:off x="5271187" y="3908854"/>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5" name="AutoShape 9"/>
          <p:cNvSpPr>
            <a:spLocks noChangeArrowheads="1"/>
          </p:cNvSpPr>
          <p:nvPr/>
        </p:nvSpPr>
        <p:spPr bwMode="auto">
          <a:xfrm>
            <a:off x="4585387" y="3908854"/>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6" name="AutoShape 10"/>
          <p:cNvSpPr>
            <a:spLocks noChangeArrowheads="1"/>
          </p:cNvSpPr>
          <p:nvPr/>
        </p:nvSpPr>
        <p:spPr bwMode="auto">
          <a:xfrm>
            <a:off x="4128187" y="3908854"/>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7" name="AutoShape 11"/>
          <p:cNvSpPr>
            <a:spLocks noChangeArrowheads="1"/>
          </p:cNvSpPr>
          <p:nvPr/>
        </p:nvSpPr>
        <p:spPr bwMode="auto">
          <a:xfrm>
            <a:off x="3670987" y="3908854"/>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8" name="AutoShape 12"/>
          <p:cNvSpPr>
            <a:spLocks noChangeArrowheads="1"/>
          </p:cNvSpPr>
          <p:nvPr/>
        </p:nvSpPr>
        <p:spPr bwMode="auto">
          <a:xfrm>
            <a:off x="6185587" y="3908854"/>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9" name="AutoShape 13"/>
          <p:cNvSpPr>
            <a:spLocks noChangeArrowheads="1"/>
          </p:cNvSpPr>
          <p:nvPr/>
        </p:nvSpPr>
        <p:spPr bwMode="auto">
          <a:xfrm>
            <a:off x="5728387" y="3908854"/>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50" name="AutoShape 14"/>
          <p:cNvSpPr>
            <a:spLocks noChangeArrowheads="1"/>
          </p:cNvSpPr>
          <p:nvPr/>
        </p:nvSpPr>
        <p:spPr bwMode="auto">
          <a:xfrm>
            <a:off x="6947587" y="3908854"/>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51" name="AutoShape 15"/>
          <p:cNvSpPr>
            <a:spLocks noChangeArrowheads="1"/>
          </p:cNvSpPr>
          <p:nvPr/>
        </p:nvSpPr>
        <p:spPr bwMode="auto">
          <a:xfrm>
            <a:off x="7861987" y="3908854"/>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52" name="AutoShape 16"/>
          <p:cNvSpPr>
            <a:spLocks noChangeArrowheads="1"/>
          </p:cNvSpPr>
          <p:nvPr/>
        </p:nvSpPr>
        <p:spPr bwMode="auto">
          <a:xfrm>
            <a:off x="7404787" y="3908854"/>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cxnSp>
        <p:nvCxnSpPr>
          <p:cNvPr id="14353" name="AutoShape 17"/>
          <p:cNvCxnSpPr>
            <a:cxnSpLocks noChangeShapeType="1"/>
            <a:stCxn id="14341" idx="2"/>
            <a:endCxn id="14340" idx="0"/>
          </p:cNvCxnSpPr>
          <p:nvPr/>
        </p:nvCxnSpPr>
        <p:spPr bwMode="auto">
          <a:xfrm flipH="1">
            <a:off x="4318687" y="2308654"/>
            <a:ext cx="1600200" cy="6858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54" name="AutoShape 18"/>
          <p:cNvCxnSpPr>
            <a:cxnSpLocks noChangeShapeType="1"/>
            <a:stCxn id="14341" idx="2"/>
            <a:endCxn id="14342" idx="0"/>
          </p:cNvCxnSpPr>
          <p:nvPr/>
        </p:nvCxnSpPr>
        <p:spPr bwMode="auto">
          <a:xfrm>
            <a:off x="5918887" y="2308654"/>
            <a:ext cx="0" cy="6858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55" name="AutoShape 19"/>
          <p:cNvCxnSpPr>
            <a:cxnSpLocks noChangeShapeType="1"/>
            <a:stCxn id="14341" idx="2"/>
            <a:endCxn id="14343" idx="0"/>
          </p:cNvCxnSpPr>
          <p:nvPr/>
        </p:nvCxnSpPr>
        <p:spPr bwMode="auto">
          <a:xfrm>
            <a:off x="5918887" y="2308654"/>
            <a:ext cx="1676400" cy="6858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56" name="AutoShape 20"/>
          <p:cNvCxnSpPr>
            <a:cxnSpLocks noChangeShapeType="1"/>
            <a:stCxn id="14340" idx="2"/>
            <a:endCxn id="14347" idx="0"/>
          </p:cNvCxnSpPr>
          <p:nvPr/>
        </p:nvCxnSpPr>
        <p:spPr bwMode="auto">
          <a:xfrm flipH="1">
            <a:off x="3861487" y="3299254"/>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57" name="AutoShape 21"/>
          <p:cNvCxnSpPr>
            <a:cxnSpLocks noChangeShapeType="1"/>
            <a:stCxn id="14340" idx="3"/>
            <a:endCxn id="14346" idx="0"/>
          </p:cNvCxnSpPr>
          <p:nvPr/>
        </p:nvCxnSpPr>
        <p:spPr bwMode="auto">
          <a:xfrm>
            <a:off x="4318687" y="3299254"/>
            <a:ext cx="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58" name="AutoShape 22"/>
          <p:cNvCxnSpPr>
            <a:cxnSpLocks noChangeShapeType="1"/>
            <a:stCxn id="14340" idx="4"/>
            <a:endCxn id="14345" idx="0"/>
          </p:cNvCxnSpPr>
          <p:nvPr/>
        </p:nvCxnSpPr>
        <p:spPr bwMode="auto">
          <a:xfrm>
            <a:off x="4509187" y="3299254"/>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59" name="AutoShape 23"/>
          <p:cNvCxnSpPr>
            <a:cxnSpLocks noChangeShapeType="1"/>
            <a:stCxn id="14342" idx="2"/>
            <a:endCxn id="14344" idx="0"/>
          </p:cNvCxnSpPr>
          <p:nvPr/>
        </p:nvCxnSpPr>
        <p:spPr bwMode="auto">
          <a:xfrm flipH="1">
            <a:off x="5461687" y="3299254"/>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60" name="AutoShape 24"/>
          <p:cNvCxnSpPr>
            <a:cxnSpLocks noChangeShapeType="1"/>
            <a:stCxn id="14342" idx="3"/>
            <a:endCxn id="14349" idx="0"/>
          </p:cNvCxnSpPr>
          <p:nvPr/>
        </p:nvCxnSpPr>
        <p:spPr bwMode="auto">
          <a:xfrm>
            <a:off x="5918887" y="3299254"/>
            <a:ext cx="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61" name="AutoShape 25"/>
          <p:cNvCxnSpPr>
            <a:cxnSpLocks noChangeShapeType="1"/>
            <a:stCxn id="14342" idx="4"/>
            <a:endCxn id="14348" idx="0"/>
          </p:cNvCxnSpPr>
          <p:nvPr/>
        </p:nvCxnSpPr>
        <p:spPr bwMode="auto">
          <a:xfrm>
            <a:off x="6109387" y="3299254"/>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62" name="AutoShape 26"/>
          <p:cNvCxnSpPr>
            <a:cxnSpLocks noChangeShapeType="1"/>
            <a:stCxn id="14343" idx="2"/>
            <a:endCxn id="14350" idx="0"/>
          </p:cNvCxnSpPr>
          <p:nvPr/>
        </p:nvCxnSpPr>
        <p:spPr bwMode="auto">
          <a:xfrm flipH="1">
            <a:off x="7138087" y="3299254"/>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63" name="AutoShape 27"/>
          <p:cNvCxnSpPr>
            <a:cxnSpLocks noChangeShapeType="1"/>
            <a:stCxn id="14343" idx="3"/>
            <a:endCxn id="14352" idx="0"/>
          </p:cNvCxnSpPr>
          <p:nvPr/>
        </p:nvCxnSpPr>
        <p:spPr bwMode="auto">
          <a:xfrm>
            <a:off x="7595287" y="3299254"/>
            <a:ext cx="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64" name="AutoShape 28"/>
          <p:cNvCxnSpPr>
            <a:cxnSpLocks noChangeShapeType="1"/>
            <a:stCxn id="14343" idx="4"/>
            <a:endCxn id="14351" idx="0"/>
          </p:cNvCxnSpPr>
          <p:nvPr/>
        </p:nvCxnSpPr>
        <p:spPr bwMode="auto">
          <a:xfrm>
            <a:off x="7785787" y="3299254"/>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365" name="Text Box 29"/>
          <p:cNvSpPr txBox="1">
            <a:spLocks noChangeArrowheads="1"/>
          </p:cNvSpPr>
          <p:nvPr/>
        </p:nvSpPr>
        <p:spPr bwMode="auto">
          <a:xfrm>
            <a:off x="4813987" y="2408667"/>
            <a:ext cx="37542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a1</a:t>
            </a:r>
            <a:endParaRPr lang="th-TH" altLang="en-US" sz="2400"/>
          </a:p>
        </p:txBody>
      </p:sp>
      <p:sp>
        <p:nvSpPr>
          <p:cNvPr id="14366" name="Rectangle 30"/>
          <p:cNvSpPr>
            <a:spLocks noChangeArrowheads="1"/>
          </p:cNvSpPr>
          <p:nvPr/>
        </p:nvSpPr>
        <p:spPr bwMode="auto">
          <a:xfrm>
            <a:off x="5652187" y="2561067"/>
            <a:ext cx="37542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a2</a:t>
            </a:r>
          </a:p>
        </p:txBody>
      </p:sp>
      <p:sp>
        <p:nvSpPr>
          <p:cNvPr id="14367" name="Rectangle 31"/>
          <p:cNvSpPr>
            <a:spLocks noChangeArrowheads="1"/>
          </p:cNvSpPr>
          <p:nvPr/>
        </p:nvSpPr>
        <p:spPr bwMode="auto">
          <a:xfrm>
            <a:off x="6871387" y="2484867"/>
            <a:ext cx="37542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a3</a:t>
            </a:r>
          </a:p>
        </p:txBody>
      </p:sp>
      <p:sp>
        <p:nvSpPr>
          <p:cNvPr id="14368" name="Text Box 32"/>
          <p:cNvSpPr txBox="1">
            <a:spLocks noChangeArrowheads="1"/>
          </p:cNvSpPr>
          <p:nvPr/>
        </p:nvSpPr>
        <p:spPr bwMode="auto">
          <a:xfrm>
            <a:off x="3747187" y="3399267"/>
            <a:ext cx="3898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b1</a:t>
            </a:r>
            <a:endParaRPr lang="th-TH" altLang="en-US" sz="2400"/>
          </a:p>
        </p:txBody>
      </p:sp>
      <p:sp>
        <p:nvSpPr>
          <p:cNvPr id="14369" name="Text Box 33"/>
          <p:cNvSpPr txBox="1">
            <a:spLocks noChangeArrowheads="1"/>
          </p:cNvSpPr>
          <p:nvPr/>
        </p:nvSpPr>
        <p:spPr bwMode="auto">
          <a:xfrm>
            <a:off x="4280587" y="3551667"/>
            <a:ext cx="3898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b2</a:t>
            </a:r>
            <a:endParaRPr lang="th-TH" altLang="en-US" sz="2400"/>
          </a:p>
        </p:txBody>
      </p:sp>
      <p:sp>
        <p:nvSpPr>
          <p:cNvPr id="14370" name="Text Box 34"/>
          <p:cNvSpPr txBox="1">
            <a:spLocks noChangeArrowheads="1"/>
          </p:cNvSpPr>
          <p:nvPr/>
        </p:nvSpPr>
        <p:spPr bwMode="auto">
          <a:xfrm>
            <a:off x="4585387" y="3323067"/>
            <a:ext cx="3898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b3</a:t>
            </a:r>
            <a:endParaRPr lang="th-TH" altLang="en-US" sz="2400"/>
          </a:p>
        </p:txBody>
      </p:sp>
      <p:sp>
        <p:nvSpPr>
          <p:cNvPr id="14371" name="Text Box 35"/>
          <p:cNvSpPr txBox="1">
            <a:spLocks noChangeArrowheads="1"/>
          </p:cNvSpPr>
          <p:nvPr/>
        </p:nvSpPr>
        <p:spPr bwMode="auto">
          <a:xfrm>
            <a:off x="5331512" y="3277029"/>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2400"/>
          </a:p>
        </p:txBody>
      </p:sp>
      <p:sp>
        <p:nvSpPr>
          <p:cNvPr id="14372" name="Text Box 36"/>
          <p:cNvSpPr txBox="1">
            <a:spLocks noChangeArrowheads="1"/>
          </p:cNvSpPr>
          <p:nvPr/>
        </p:nvSpPr>
        <p:spPr bwMode="auto">
          <a:xfrm>
            <a:off x="5347387" y="3399267"/>
            <a:ext cx="38893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c1</a:t>
            </a:r>
            <a:endParaRPr lang="th-TH" altLang="en-US" sz="2400"/>
          </a:p>
        </p:txBody>
      </p:sp>
      <p:sp>
        <p:nvSpPr>
          <p:cNvPr id="14373" name="Text Box 37"/>
          <p:cNvSpPr txBox="1">
            <a:spLocks noChangeArrowheads="1"/>
          </p:cNvSpPr>
          <p:nvPr/>
        </p:nvSpPr>
        <p:spPr bwMode="auto">
          <a:xfrm>
            <a:off x="5880787" y="3627867"/>
            <a:ext cx="38893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c2</a:t>
            </a:r>
            <a:endParaRPr lang="th-TH" altLang="en-US" sz="2400"/>
          </a:p>
        </p:txBody>
      </p:sp>
      <p:sp>
        <p:nvSpPr>
          <p:cNvPr id="14374" name="Text Box 38"/>
          <p:cNvSpPr txBox="1">
            <a:spLocks noChangeArrowheads="1"/>
          </p:cNvSpPr>
          <p:nvPr/>
        </p:nvSpPr>
        <p:spPr bwMode="auto">
          <a:xfrm>
            <a:off x="6185587" y="3323067"/>
            <a:ext cx="38893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c3</a:t>
            </a:r>
            <a:endParaRPr lang="th-TH" altLang="en-US" sz="2400"/>
          </a:p>
        </p:txBody>
      </p:sp>
      <p:sp>
        <p:nvSpPr>
          <p:cNvPr id="14375" name="Text Box 39"/>
          <p:cNvSpPr txBox="1">
            <a:spLocks noChangeArrowheads="1"/>
          </p:cNvSpPr>
          <p:nvPr/>
        </p:nvSpPr>
        <p:spPr bwMode="auto">
          <a:xfrm>
            <a:off x="7023787" y="3399267"/>
            <a:ext cx="39145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d1</a:t>
            </a:r>
            <a:endParaRPr lang="th-TH" altLang="en-US" sz="2400"/>
          </a:p>
        </p:txBody>
      </p:sp>
      <p:sp>
        <p:nvSpPr>
          <p:cNvPr id="14376" name="Text Box 40"/>
          <p:cNvSpPr txBox="1">
            <a:spLocks noChangeArrowheads="1"/>
          </p:cNvSpPr>
          <p:nvPr/>
        </p:nvSpPr>
        <p:spPr bwMode="auto">
          <a:xfrm>
            <a:off x="7557187" y="3627867"/>
            <a:ext cx="39145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d2</a:t>
            </a:r>
            <a:endParaRPr lang="th-TH" altLang="en-US" sz="2400"/>
          </a:p>
        </p:txBody>
      </p:sp>
      <p:sp>
        <p:nvSpPr>
          <p:cNvPr id="14377" name="Text Box 41"/>
          <p:cNvSpPr txBox="1">
            <a:spLocks noChangeArrowheads="1"/>
          </p:cNvSpPr>
          <p:nvPr/>
        </p:nvSpPr>
        <p:spPr bwMode="auto">
          <a:xfrm>
            <a:off x="7861987" y="3399267"/>
            <a:ext cx="39145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1600"/>
              <a:t>d3</a:t>
            </a:r>
            <a:endParaRPr lang="th-TH" altLang="en-US" sz="2400"/>
          </a:p>
        </p:txBody>
      </p:sp>
      <p:sp>
        <p:nvSpPr>
          <p:cNvPr id="14378" name="Text Box 42"/>
          <p:cNvSpPr txBox="1">
            <a:spLocks noChangeArrowheads="1"/>
          </p:cNvSpPr>
          <p:nvPr/>
        </p:nvSpPr>
        <p:spPr bwMode="auto">
          <a:xfrm>
            <a:off x="3975787" y="2818243"/>
            <a:ext cx="29687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400"/>
              <a:t>3</a:t>
            </a:r>
          </a:p>
        </p:txBody>
      </p:sp>
      <p:sp>
        <p:nvSpPr>
          <p:cNvPr id="14379" name="Text Box 43"/>
          <p:cNvSpPr txBox="1">
            <a:spLocks noChangeArrowheads="1"/>
          </p:cNvSpPr>
          <p:nvPr/>
        </p:nvSpPr>
        <p:spPr bwMode="auto">
          <a:xfrm>
            <a:off x="3578912" y="4115230"/>
            <a:ext cx="29687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400"/>
              <a:t>4</a:t>
            </a:r>
          </a:p>
        </p:txBody>
      </p:sp>
      <p:sp>
        <p:nvSpPr>
          <p:cNvPr id="14380" name="Text Box 44"/>
          <p:cNvSpPr txBox="1">
            <a:spLocks noChangeArrowheads="1"/>
          </p:cNvSpPr>
          <p:nvPr/>
        </p:nvSpPr>
        <p:spPr bwMode="auto">
          <a:xfrm>
            <a:off x="4128187" y="4113643"/>
            <a:ext cx="29687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400"/>
              <a:t>7</a:t>
            </a:r>
          </a:p>
        </p:txBody>
      </p:sp>
      <p:sp>
        <p:nvSpPr>
          <p:cNvPr id="14381" name="Text Box 45"/>
          <p:cNvSpPr txBox="1">
            <a:spLocks noChangeArrowheads="1"/>
          </p:cNvSpPr>
          <p:nvPr/>
        </p:nvSpPr>
        <p:spPr bwMode="auto">
          <a:xfrm>
            <a:off x="4721912" y="4039030"/>
            <a:ext cx="29687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400"/>
              <a:t>3</a:t>
            </a:r>
          </a:p>
        </p:txBody>
      </p:sp>
      <p:sp>
        <p:nvSpPr>
          <p:cNvPr id="14382" name="Text Box 46"/>
          <p:cNvSpPr txBox="1">
            <a:spLocks noChangeArrowheads="1"/>
          </p:cNvSpPr>
          <p:nvPr/>
        </p:nvSpPr>
        <p:spPr bwMode="auto">
          <a:xfrm>
            <a:off x="5560112" y="2819830"/>
            <a:ext cx="29687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400"/>
              <a:t>2</a:t>
            </a:r>
          </a:p>
        </p:txBody>
      </p:sp>
      <p:sp>
        <p:nvSpPr>
          <p:cNvPr id="14383" name="Text Box 47"/>
          <p:cNvSpPr txBox="1">
            <a:spLocks noChangeArrowheads="1"/>
          </p:cNvSpPr>
          <p:nvPr/>
        </p:nvSpPr>
        <p:spPr bwMode="auto">
          <a:xfrm>
            <a:off x="5255312" y="4039030"/>
            <a:ext cx="29687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400"/>
              <a:t>2</a:t>
            </a:r>
          </a:p>
        </p:txBody>
      </p:sp>
      <p:sp>
        <p:nvSpPr>
          <p:cNvPr id="14384" name="Text Box 48"/>
          <p:cNvSpPr txBox="1">
            <a:spLocks noChangeArrowheads="1"/>
          </p:cNvSpPr>
          <p:nvPr/>
        </p:nvSpPr>
        <p:spPr bwMode="auto">
          <a:xfrm>
            <a:off x="5712512" y="4039030"/>
            <a:ext cx="40908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400"/>
              <a:t>12</a:t>
            </a:r>
          </a:p>
        </p:txBody>
      </p:sp>
      <p:sp>
        <p:nvSpPr>
          <p:cNvPr id="14385" name="Text Box 49"/>
          <p:cNvSpPr txBox="1">
            <a:spLocks noChangeArrowheads="1"/>
          </p:cNvSpPr>
          <p:nvPr/>
        </p:nvSpPr>
        <p:spPr bwMode="auto">
          <a:xfrm>
            <a:off x="6245912" y="4039030"/>
            <a:ext cx="29687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400"/>
              <a:t>6</a:t>
            </a:r>
          </a:p>
        </p:txBody>
      </p:sp>
      <p:sp>
        <p:nvSpPr>
          <p:cNvPr id="14386" name="Text Box 50"/>
          <p:cNvSpPr txBox="1">
            <a:spLocks noChangeArrowheads="1"/>
          </p:cNvSpPr>
          <p:nvPr/>
        </p:nvSpPr>
        <p:spPr bwMode="auto">
          <a:xfrm>
            <a:off x="7236512" y="2819830"/>
            <a:ext cx="29687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400"/>
              <a:t>2</a:t>
            </a:r>
          </a:p>
        </p:txBody>
      </p:sp>
      <p:sp>
        <p:nvSpPr>
          <p:cNvPr id="14387" name="Text Box 51"/>
          <p:cNvSpPr txBox="1">
            <a:spLocks noChangeArrowheads="1"/>
          </p:cNvSpPr>
          <p:nvPr/>
        </p:nvSpPr>
        <p:spPr bwMode="auto">
          <a:xfrm>
            <a:off x="6855512" y="4039030"/>
            <a:ext cx="40908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400"/>
              <a:t>10</a:t>
            </a:r>
          </a:p>
        </p:txBody>
      </p:sp>
      <p:sp>
        <p:nvSpPr>
          <p:cNvPr id="14388" name="Text Box 52"/>
          <p:cNvSpPr txBox="1">
            <a:spLocks noChangeArrowheads="1"/>
          </p:cNvSpPr>
          <p:nvPr/>
        </p:nvSpPr>
        <p:spPr bwMode="auto">
          <a:xfrm>
            <a:off x="7388912" y="4039030"/>
            <a:ext cx="40908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400"/>
              <a:t>11</a:t>
            </a:r>
          </a:p>
        </p:txBody>
      </p:sp>
      <p:sp>
        <p:nvSpPr>
          <p:cNvPr id="14389" name="Text Box 53"/>
          <p:cNvSpPr txBox="1">
            <a:spLocks noChangeArrowheads="1"/>
          </p:cNvSpPr>
          <p:nvPr/>
        </p:nvSpPr>
        <p:spPr bwMode="auto">
          <a:xfrm>
            <a:off x="7998512" y="3962830"/>
            <a:ext cx="29687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400"/>
              <a:t>2</a:t>
            </a:r>
          </a:p>
        </p:txBody>
      </p:sp>
    </p:spTree>
    <p:extLst>
      <p:ext uri="{BB962C8B-B14F-4D97-AF65-F5344CB8AC3E}">
        <p14:creationId xmlns:p14="http://schemas.microsoft.com/office/powerpoint/2010/main" val="40030603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th-TH" altLang="en-US"/>
              <a:t>Multiplayer Games</a:t>
            </a:r>
          </a:p>
        </p:txBody>
      </p:sp>
      <p:sp>
        <p:nvSpPr>
          <p:cNvPr id="15363" name="Rectangle 3"/>
          <p:cNvSpPr>
            <a:spLocks noGrp="1" noChangeArrowheads="1"/>
          </p:cNvSpPr>
          <p:nvPr>
            <p:ph type="body" idx="1"/>
          </p:nvPr>
        </p:nvSpPr>
        <p:spPr/>
        <p:txBody>
          <a:bodyPr/>
          <a:lstStyle/>
          <a:p>
            <a:r>
              <a:rPr lang="th-TH" altLang="en-US"/>
              <a:t>In games with more than 2 players, the utility is scored as a vector containing utilities for each player (5,2,3).  Minimax functions will choose an action which still leads to their best worst case scenario.</a:t>
            </a:r>
          </a:p>
          <a:p>
            <a:r>
              <a:rPr lang="th-TH" altLang="en-US"/>
              <a:t>In multiplayer games, often ‘</a:t>
            </a:r>
            <a:r>
              <a:rPr lang="th-TH" altLang="en-US" b="1" i="1"/>
              <a:t>alliances</a:t>
            </a:r>
            <a:r>
              <a:rPr lang="th-TH" altLang="en-US"/>
              <a:t>’ are formed, with more than one player joining forces in order to stop another player from reaching a terminal win state.</a:t>
            </a:r>
          </a:p>
        </p:txBody>
      </p:sp>
    </p:spTree>
    <p:extLst>
      <p:ext uri="{BB962C8B-B14F-4D97-AF65-F5344CB8AC3E}">
        <p14:creationId xmlns:p14="http://schemas.microsoft.com/office/powerpoint/2010/main" val="33984979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th-TH" altLang="en-US"/>
              <a:t>Minimax Efficiency</a:t>
            </a:r>
          </a:p>
        </p:txBody>
      </p:sp>
      <p:sp>
        <p:nvSpPr>
          <p:cNvPr id="16387" name="Rectangle 3"/>
          <p:cNvSpPr>
            <a:spLocks noGrp="1" noChangeArrowheads="1"/>
          </p:cNvSpPr>
          <p:nvPr>
            <p:ph type="body" idx="1"/>
          </p:nvPr>
        </p:nvSpPr>
        <p:spPr/>
        <p:txBody>
          <a:bodyPr/>
          <a:lstStyle/>
          <a:p>
            <a:r>
              <a:rPr lang="th-TH" altLang="en-US"/>
              <a:t>If the maximum depth of the tree is ‘m’ and there are ‘b’ legal moves at each point, then time complexity is O(b</a:t>
            </a:r>
            <a:r>
              <a:rPr lang="th-TH" altLang="en-US" baseline="30000"/>
              <a:t>m</a:t>
            </a:r>
            <a:r>
              <a:rPr lang="th-TH" altLang="en-US"/>
              <a:t>) and space complexity is O(bm), i.e. Exponential time efficiency.</a:t>
            </a:r>
          </a:p>
          <a:p>
            <a:r>
              <a:rPr lang="th-TH" altLang="en-US"/>
              <a:t>We can improve the efficiency, for instance through Alpha-Beta Pruning;</a:t>
            </a:r>
          </a:p>
          <a:p>
            <a:pPr lvl="1"/>
            <a:r>
              <a:rPr lang="th-TH" altLang="en-US"/>
              <a:t>If a player has a better choice ‘m’ either at the parent node of ‘n’ or any node higher up, then ‘n’ will never be reached, so effectively we can prune it.</a:t>
            </a:r>
          </a:p>
        </p:txBody>
      </p:sp>
    </p:spTree>
    <p:extLst>
      <p:ext uri="{BB962C8B-B14F-4D97-AF65-F5344CB8AC3E}">
        <p14:creationId xmlns:p14="http://schemas.microsoft.com/office/powerpoint/2010/main" val="36957494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th-TH" altLang="en-US"/>
              <a:t>Pruning Example</a:t>
            </a:r>
          </a:p>
        </p:txBody>
      </p:sp>
      <p:sp>
        <p:nvSpPr>
          <p:cNvPr id="17411" name="Rectangle 3"/>
          <p:cNvSpPr>
            <a:spLocks noGrp="1" noChangeArrowheads="1"/>
          </p:cNvSpPr>
          <p:nvPr>
            <p:ph type="body" idx="1"/>
          </p:nvPr>
        </p:nvSpPr>
        <p:spPr>
          <a:xfrm>
            <a:off x="6256638" y="2450068"/>
            <a:ext cx="4191000" cy="990600"/>
          </a:xfrm>
        </p:spPr>
        <p:txBody>
          <a:bodyPr/>
          <a:lstStyle/>
          <a:p>
            <a:r>
              <a:rPr lang="th-TH" altLang="en-US"/>
              <a:t>First we examine choice ‘a1’ with depth first search, finding the worst case ‘3’.</a:t>
            </a:r>
          </a:p>
        </p:txBody>
      </p:sp>
      <p:sp>
        <p:nvSpPr>
          <p:cNvPr id="17412" name="AutoShape 4"/>
          <p:cNvSpPr>
            <a:spLocks noChangeArrowheads="1"/>
          </p:cNvSpPr>
          <p:nvPr/>
        </p:nvSpPr>
        <p:spPr bwMode="auto">
          <a:xfrm>
            <a:off x="2256138" y="2907268"/>
            <a:ext cx="381000" cy="3048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400" dirty="0">
                <a:solidFill>
                  <a:schemeClr val="bg1"/>
                </a:solidFill>
              </a:rPr>
              <a:t>B</a:t>
            </a:r>
            <a:endParaRPr lang="th-TH" altLang="en-US" dirty="0">
              <a:solidFill>
                <a:schemeClr val="bg1"/>
              </a:solidFill>
            </a:endParaRPr>
          </a:p>
        </p:txBody>
      </p:sp>
      <p:sp>
        <p:nvSpPr>
          <p:cNvPr id="17413" name="AutoShape 5"/>
          <p:cNvSpPr>
            <a:spLocks noChangeArrowheads="1"/>
          </p:cNvSpPr>
          <p:nvPr/>
        </p:nvSpPr>
        <p:spPr bwMode="auto">
          <a:xfrm>
            <a:off x="3856338" y="1916668"/>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400" dirty="0">
                <a:solidFill>
                  <a:schemeClr val="bg1"/>
                </a:solidFill>
              </a:rPr>
              <a:t>A</a:t>
            </a:r>
            <a:endParaRPr lang="th-TH" altLang="en-US" dirty="0">
              <a:solidFill>
                <a:schemeClr val="bg1"/>
              </a:solidFill>
            </a:endParaRPr>
          </a:p>
        </p:txBody>
      </p:sp>
      <p:sp>
        <p:nvSpPr>
          <p:cNvPr id="17414" name="AutoShape 6"/>
          <p:cNvSpPr>
            <a:spLocks noChangeArrowheads="1"/>
          </p:cNvSpPr>
          <p:nvPr/>
        </p:nvSpPr>
        <p:spPr bwMode="auto">
          <a:xfrm>
            <a:off x="3856338" y="2907268"/>
            <a:ext cx="381000" cy="3048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400" dirty="0">
                <a:solidFill>
                  <a:schemeClr val="bg1"/>
                </a:solidFill>
              </a:rPr>
              <a:t>C</a:t>
            </a:r>
            <a:endParaRPr lang="th-TH" altLang="en-US" dirty="0">
              <a:solidFill>
                <a:schemeClr val="bg1"/>
              </a:solidFill>
            </a:endParaRPr>
          </a:p>
        </p:txBody>
      </p:sp>
      <p:sp>
        <p:nvSpPr>
          <p:cNvPr id="17415" name="AutoShape 7"/>
          <p:cNvSpPr>
            <a:spLocks noChangeArrowheads="1"/>
          </p:cNvSpPr>
          <p:nvPr/>
        </p:nvSpPr>
        <p:spPr bwMode="auto">
          <a:xfrm>
            <a:off x="5532738" y="2907268"/>
            <a:ext cx="381000" cy="3048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400" dirty="0">
                <a:solidFill>
                  <a:schemeClr val="bg1"/>
                </a:solidFill>
              </a:rPr>
              <a:t>D</a:t>
            </a:r>
            <a:endParaRPr lang="th-TH" altLang="en-US" dirty="0">
              <a:solidFill>
                <a:schemeClr val="bg1"/>
              </a:solidFill>
            </a:endParaRPr>
          </a:p>
        </p:txBody>
      </p:sp>
      <p:sp>
        <p:nvSpPr>
          <p:cNvPr id="17416" name="AutoShape 8"/>
          <p:cNvSpPr>
            <a:spLocks noChangeArrowheads="1"/>
          </p:cNvSpPr>
          <p:nvPr/>
        </p:nvSpPr>
        <p:spPr bwMode="auto">
          <a:xfrm>
            <a:off x="3399138" y="3821668"/>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7" name="AutoShape 9"/>
          <p:cNvSpPr>
            <a:spLocks noChangeArrowheads="1"/>
          </p:cNvSpPr>
          <p:nvPr/>
        </p:nvSpPr>
        <p:spPr bwMode="auto">
          <a:xfrm>
            <a:off x="2713338" y="3821668"/>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8" name="AutoShape 10"/>
          <p:cNvSpPr>
            <a:spLocks noChangeArrowheads="1"/>
          </p:cNvSpPr>
          <p:nvPr/>
        </p:nvSpPr>
        <p:spPr bwMode="auto">
          <a:xfrm>
            <a:off x="2256138" y="3821668"/>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9" name="AutoShape 11"/>
          <p:cNvSpPr>
            <a:spLocks noChangeArrowheads="1"/>
          </p:cNvSpPr>
          <p:nvPr/>
        </p:nvSpPr>
        <p:spPr bwMode="auto">
          <a:xfrm>
            <a:off x="1798938" y="3821668"/>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20" name="AutoShape 12"/>
          <p:cNvSpPr>
            <a:spLocks noChangeArrowheads="1"/>
          </p:cNvSpPr>
          <p:nvPr/>
        </p:nvSpPr>
        <p:spPr bwMode="auto">
          <a:xfrm>
            <a:off x="4313538" y="3821668"/>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21" name="AutoShape 13"/>
          <p:cNvSpPr>
            <a:spLocks noChangeArrowheads="1"/>
          </p:cNvSpPr>
          <p:nvPr/>
        </p:nvSpPr>
        <p:spPr bwMode="auto">
          <a:xfrm>
            <a:off x="3856338" y="3821668"/>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22" name="AutoShape 14"/>
          <p:cNvSpPr>
            <a:spLocks noChangeArrowheads="1"/>
          </p:cNvSpPr>
          <p:nvPr/>
        </p:nvSpPr>
        <p:spPr bwMode="auto">
          <a:xfrm>
            <a:off x="5075538" y="3821668"/>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23" name="AutoShape 15"/>
          <p:cNvSpPr>
            <a:spLocks noChangeArrowheads="1"/>
          </p:cNvSpPr>
          <p:nvPr/>
        </p:nvSpPr>
        <p:spPr bwMode="auto">
          <a:xfrm>
            <a:off x="5989938" y="3821668"/>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24" name="AutoShape 16"/>
          <p:cNvSpPr>
            <a:spLocks noChangeArrowheads="1"/>
          </p:cNvSpPr>
          <p:nvPr/>
        </p:nvSpPr>
        <p:spPr bwMode="auto">
          <a:xfrm>
            <a:off x="5532738" y="3821668"/>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cxnSp>
        <p:nvCxnSpPr>
          <p:cNvPr id="17425" name="AutoShape 17"/>
          <p:cNvCxnSpPr>
            <a:cxnSpLocks noChangeShapeType="1"/>
            <a:stCxn id="17413" idx="2"/>
            <a:endCxn id="17412" idx="0"/>
          </p:cNvCxnSpPr>
          <p:nvPr/>
        </p:nvCxnSpPr>
        <p:spPr bwMode="auto">
          <a:xfrm flipH="1">
            <a:off x="2446638" y="2221468"/>
            <a:ext cx="1600200" cy="6858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26" name="AutoShape 18"/>
          <p:cNvCxnSpPr>
            <a:cxnSpLocks noChangeShapeType="1"/>
            <a:stCxn id="17413" idx="2"/>
            <a:endCxn id="17414" idx="0"/>
          </p:cNvCxnSpPr>
          <p:nvPr/>
        </p:nvCxnSpPr>
        <p:spPr bwMode="auto">
          <a:xfrm>
            <a:off x="4046838" y="2221468"/>
            <a:ext cx="0" cy="6858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27" name="AutoShape 19"/>
          <p:cNvCxnSpPr>
            <a:cxnSpLocks noChangeShapeType="1"/>
            <a:stCxn id="17413" idx="2"/>
            <a:endCxn id="17415" idx="0"/>
          </p:cNvCxnSpPr>
          <p:nvPr/>
        </p:nvCxnSpPr>
        <p:spPr bwMode="auto">
          <a:xfrm>
            <a:off x="4046838" y="2221468"/>
            <a:ext cx="1676400" cy="6858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28" name="AutoShape 20"/>
          <p:cNvCxnSpPr>
            <a:cxnSpLocks noChangeShapeType="1"/>
            <a:stCxn id="17412" idx="2"/>
            <a:endCxn id="17419" idx="0"/>
          </p:cNvCxnSpPr>
          <p:nvPr/>
        </p:nvCxnSpPr>
        <p:spPr bwMode="auto">
          <a:xfrm flipH="1">
            <a:off x="1989438" y="3212068"/>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29" name="AutoShape 21"/>
          <p:cNvCxnSpPr>
            <a:cxnSpLocks noChangeShapeType="1"/>
            <a:stCxn id="17412" idx="3"/>
            <a:endCxn id="17418" idx="0"/>
          </p:cNvCxnSpPr>
          <p:nvPr/>
        </p:nvCxnSpPr>
        <p:spPr bwMode="auto">
          <a:xfrm>
            <a:off x="2446638" y="3212068"/>
            <a:ext cx="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30" name="AutoShape 22"/>
          <p:cNvCxnSpPr>
            <a:cxnSpLocks noChangeShapeType="1"/>
            <a:stCxn id="17412" idx="4"/>
            <a:endCxn id="17417" idx="0"/>
          </p:cNvCxnSpPr>
          <p:nvPr/>
        </p:nvCxnSpPr>
        <p:spPr bwMode="auto">
          <a:xfrm>
            <a:off x="2637138" y="3212068"/>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31" name="AutoShape 23"/>
          <p:cNvCxnSpPr>
            <a:cxnSpLocks noChangeShapeType="1"/>
            <a:stCxn id="17414" idx="2"/>
            <a:endCxn id="17416" idx="0"/>
          </p:cNvCxnSpPr>
          <p:nvPr/>
        </p:nvCxnSpPr>
        <p:spPr bwMode="auto">
          <a:xfrm flipH="1">
            <a:off x="3589638" y="3212068"/>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32" name="AutoShape 24"/>
          <p:cNvCxnSpPr>
            <a:cxnSpLocks noChangeShapeType="1"/>
            <a:stCxn id="17414" idx="3"/>
            <a:endCxn id="17421" idx="0"/>
          </p:cNvCxnSpPr>
          <p:nvPr/>
        </p:nvCxnSpPr>
        <p:spPr bwMode="auto">
          <a:xfrm>
            <a:off x="4046838" y="3212068"/>
            <a:ext cx="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33" name="AutoShape 25"/>
          <p:cNvCxnSpPr>
            <a:cxnSpLocks noChangeShapeType="1"/>
            <a:stCxn id="17414" idx="4"/>
            <a:endCxn id="17420" idx="0"/>
          </p:cNvCxnSpPr>
          <p:nvPr/>
        </p:nvCxnSpPr>
        <p:spPr bwMode="auto">
          <a:xfrm>
            <a:off x="4237338" y="3212068"/>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34" name="AutoShape 26"/>
          <p:cNvCxnSpPr>
            <a:cxnSpLocks noChangeShapeType="1"/>
            <a:stCxn id="17415" idx="2"/>
            <a:endCxn id="17422" idx="0"/>
          </p:cNvCxnSpPr>
          <p:nvPr/>
        </p:nvCxnSpPr>
        <p:spPr bwMode="auto">
          <a:xfrm flipH="1">
            <a:off x="5266038" y="3212068"/>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35" name="AutoShape 27"/>
          <p:cNvCxnSpPr>
            <a:cxnSpLocks noChangeShapeType="1"/>
            <a:stCxn id="17415" idx="3"/>
            <a:endCxn id="17424" idx="0"/>
          </p:cNvCxnSpPr>
          <p:nvPr/>
        </p:nvCxnSpPr>
        <p:spPr bwMode="auto">
          <a:xfrm>
            <a:off x="5723238" y="3212068"/>
            <a:ext cx="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36" name="AutoShape 28"/>
          <p:cNvCxnSpPr>
            <a:cxnSpLocks noChangeShapeType="1"/>
            <a:stCxn id="17415" idx="4"/>
            <a:endCxn id="17423" idx="0"/>
          </p:cNvCxnSpPr>
          <p:nvPr/>
        </p:nvCxnSpPr>
        <p:spPr bwMode="auto">
          <a:xfrm>
            <a:off x="5913738" y="3212068"/>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437" name="Text Box 29"/>
          <p:cNvSpPr txBox="1">
            <a:spLocks noChangeArrowheads="1"/>
          </p:cNvSpPr>
          <p:nvPr/>
        </p:nvSpPr>
        <p:spPr bwMode="auto">
          <a:xfrm>
            <a:off x="2941938" y="2297668"/>
            <a:ext cx="39786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a1</a:t>
            </a:r>
          </a:p>
        </p:txBody>
      </p:sp>
      <p:sp>
        <p:nvSpPr>
          <p:cNvPr id="17438" name="Rectangle 30"/>
          <p:cNvSpPr>
            <a:spLocks noChangeArrowheads="1"/>
          </p:cNvSpPr>
          <p:nvPr/>
        </p:nvSpPr>
        <p:spPr bwMode="auto">
          <a:xfrm>
            <a:off x="3780138" y="2450068"/>
            <a:ext cx="39786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a2</a:t>
            </a:r>
          </a:p>
        </p:txBody>
      </p:sp>
      <p:sp>
        <p:nvSpPr>
          <p:cNvPr id="17439" name="Rectangle 31"/>
          <p:cNvSpPr>
            <a:spLocks noChangeArrowheads="1"/>
          </p:cNvSpPr>
          <p:nvPr/>
        </p:nvSpPr>
        <p:spPr bwMode="auto">
          <a:xfrm>
            <a:off x="4999338" y="2373868"/>
            <a:ext cx="39786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a3</a:t>
            </a:r>
          </a:p>
        </p:txBody>
      </p:sp>
      <p:sp>
        <p:nvSpPr>
          <p:cNvPr id="17440" name="Text Box 32"/>
          <p:cNvSpPr txBox="1">
            <a:spLocks noChangeArrowheads="1"/>
          </p:cNvSpPr>
          <p:nvPr/>
        </p:nvSpPr>
        <p:spPr bwMode="auto">
          <a:xfrm>
            <a:off x="1875138" y="3288268"/>
            <a:ext cx="4154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b1</a:t>
            </a:r>
          </a:p>
        </p:txBody>
      </p:sp>
      <p:sp>
        <p:nvSpPr>
          <p:cNvPr id="17441" name="Text Box 33"/>
          <p:cNvSpPr txBox="1">
            <a:spLocks noChangeArrowheads="1"/>
          </p:cNvSpPr>
          <p:nvPr/>
        </p:nvSpPr>
        <p:spPr bwMode="auto">
          <a:xfrm>
            <a:off x="2408538" y="3440668"/>
            <a:ext cx="4154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b2</a:t>
            </a:r>
          </a:p>
        </p:txBody>
      </p:sp>
      <p:sp>
        <p:nvSpPr>
          <p:cNvPr id="17442" name="Text Box 34"/>
          <p:cNvSpPr txBox="1">
            <a:spLocks noChangeArrowheads="1"/>
          </p:cNvSpPr>
          <p:nvPr/>
        </p:nvSpPr>
        <p:spPr bwMode="auto">
          <a:xfrm>
            <a:off x="2713338" y="3212068"/>
            <a:ext cx="4154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b3</a:t>
            </a:r>
          </a:p>
        </p:txBody>
      </p:sp>
      <p:sp>
        <p:nvSpPr>
          <p:cNvPr id="17443" name="Text Box 35"/>
          <p:cNvSpPr txBox="1">
            <a:spLocks noChangeArrowheads="1"/>
          </p:cNvSpPr>
          <p:nvPr/>
        </p:nvSpPr>
        <p:spPr bwMode="auto">
          <a:xfrm>
            <a:off x="3459464" y="313745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
        <p:nvSpPr>
          <p:cNvPr id="17444" name="Text Box 36"/>
          <p:cNvSpPr txBox="1">
            <a:spLocks noChangeArrowheads="1"/>
          </p:cNvSpPr>
          <p:nvPr/>
        </p:nvSpPr>
        <p:spPr bwMode="auto">
          <a:xfrm>
            <a:off x="3475338" y="3288268"/>
            <a:ext cx="40107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c1</a:t>
            </a:r>
          </a:p>
        </p:txBody>
      </p:sp>
      <p:sp>
        <p:nvSpPr>
          <p:cNvPr id="17445" name="Text Box 37"/>
          <p:cNvSpPr txBox="1">
            <a:spLocks noChangeArrowheads="1"/>
          </p:cNvSpPr>
          <p:nvPr/>
        </p:nvSpPr>
        <p:spPr bwMode="auto">
          <a:xfrm>
            <a:off x="4008738" y="3516868"/>
            <a:ext cx="40107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c2</a:t>
            </a:r>
          </a:p>
        </p:txBody>
      </p:sp>
      <p:sp>
        <p:nvSpPr>
          <p:cNvPr id="17446" name="Text Box 38"/>
          <p:cNvSpPr txBox="1">
            <a:spLocks noChangeArrowheads="1"/>
          </p:cNvSpPr>
          <p:nvPr/>
        </p:nvSpPr>
        <p:spPr bwMode="auto">
          <a:xfrm>
            <a:off x="4313538" y="3212068"/>
            <a:ext cx="40107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c3</a:t>
            </a:r>
          </a:p>
        </p:txBody>
      </p:sp>
      <p:sp>
        <p:nvSpPr>
          <p:cNvPr id="17447" name="Text Box 39"/>
          <p:cNvSpPr txBox="1">
            <a:spLocks noChangeArrowheads="1"/>
          </p:cNvSpPr>
          <p:nvPr/>
        </p:nvSpPr>
        <p:spPr bwMode="auto">
          <a:xfrm>
            <a:off x="5151738" y="3288268"/>
            <a:ext cx="41710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d1</a:t>
            </a:r>
          </a:p>
        </p:txBody>
      </p:sp>
      <p:sp>
        <p:nvSpPr>
          <p:cNvPr id="17448" name="Text Box 40"/>
          <p:cNvSpPr txBox="1">
            <a:spLocks noChangeArrowheads="1"/>
          </p:cNvSpPr>
          <p:nvPr/>
        </p:nvSpPr>
        <p:spPr bwMode="auto">
          <a:xfrm>
            <a:off x="5685138" y="3516868"/>
            <a:ext cx="41710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d2</a:t>
            </a:r>
          </a:p>
        </p:txBody>
      </p:sp>
      <p:sp>
        <p:nvSpPr>
          <p:cNvPr id="17449" name="Text Box 41"/>
          <p:cNvSpPr txBox="1">
            <a:spLocks noChangeArrowheads="1"/>
          </p:cNvSpPr>
          <p:nvPr/>
        </p:nvSpPr>
        <p:spPr bwMode="auto">
          <a:xfrm>
            <a:off x="5989938" y="3288268"/>
            <a:ext cx="41710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d3</a:t>
            </a:r>
          </a:p>
        </p:txBody>
      </p:sp>
      <p:sp>
        <p:nvSpPr>
          <p:cNvPr id="17450" name="Text Box 42"/>
          <p:cNvSpPr txBox="1">
            <a:spLocks noChangeArrowheads="1"/>
          </p:cNvSpPr>
          <p:nvPr/>
        </p:nvSpPr>
        <p:spPr bwMode="auto">
          <a:xfrm>
            <a:off x="2103738" y="2678668"/>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3</a:t>
            </a:r>
          </a:p>
        </p:txBody>
      </p:sp>
      <p:sp>
        <p:nvSpPr>
          <p:cNvPr id="17451" name="Text Box 43"/>
          <p:cNvSpPr txBox="1">
            <a:spLocks noChangeArrowheads="1"/>
          </p:cNvSpPr>
          <p:nvPr/>
        </p:nvSpPr>
        <p:spPr bwMode="auto">
          <a:xfrm>
            <a:off x="1737549" y="4166410"/>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4</a:t>
            </a:r>
          </a:p>
        </p:txBody>
      </p:sp>
      <p:sp>
        <p:nvSpPr>
          <p:cNvPr id="17452" name="Text Box 44"/>
          <p:cNvSpPr txBox="1">
            <a:spLocks noChangeArrowheads="1"/>
          </p:cNvSpPr>
          <p:nvPr/>
        </p:nvSpPr>
        <p:spPr bwMode="auto">
          <a:xfrm>
            <a:off x="2286824" y="4164822"/>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7</a:t>
            </a:r>
          </a:p>
        </p:txBody>
      </p:sp>
      <p:sp>
        <p:nvSpPr>
          <p:cNvPr id="17453" name="Text Box 45"/>
          <p:cNvSpPr txBox="1">
            <a:spLocks noChangeArrowheads="1"/>
          </p:cNvSpPr>
          <p:nvPr/>
        </p:nvSpPr>
        <p:spPr bwMode="auto">
          <a:xfrm>
            <a:off x="2880549" y="4090210"/>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3</a:t>
            </a:r>
          </a:p>
        </p:txBody>
      </p:sp>
      <p:sp>
        <p:nvSpPr>
          <p:cNvPr id="17454" name="Text Box 46"/>
          <p:cNvSpPr txBox="1">
            <a:spLocks noChangeArrowheads="1"/>
          </p:cNvSpPr>
          <p:nvPr/>
        </p:nvSpPr>
        <p:spPr bwMode="auto">
          <a:xfrm>
            <a:off x="3688063" y="2680256"/>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2</a:t>
            </a:r>
          </a:p>
        </p:txBody>
      </p:sp>
      <p:sp>
        <p:nvSpPr>
          <p:cNvPr id="17455" name="Text Box 47"/>
          <p:cNvSpPr txBox="1">
            <a:spLocks noChangeArrowheads="1"/>
          </p:cNvSpPr>
          <p:nvPr/>
        </p:nvSpPr>
        <p:spPr bwMode="auto">
          <a:xfrm>
            <a:off x="3413949" y="4090210"/>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2</a:t>
            </a:r>
          </a:p>
        </p:txBody>
      </p:sp>
      <p:sp>
        <p:nvSpPr>
          <p:cNvPr id="17456" name="Text Box 48"/>
          <p:cNvSpPr txBox="1">
            <a:spLocks noChangeArrowheads="1"/>
          </p:cNvSpPr>
          <p:nvPr/>
        </p:nvSpPr>
        <p:spPr bwMode="auto">
          <a:xfrm>
            <a:off x="3871149" y="4090210"/>
            <a:ext cx="35137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12</a:t>
            </a:r>
          </a:p>
        </p:txBody>
      </p:sp>
      <p:sp>
        <p:nvSpPr>
          <p:cNvPr id="17457" name="Text Box 49"/>
          <p:cNvSpPr txBox="1">
            <a:spLocks noChangeArrowheads="1"/>
          </p:cNvSpPr>
          <p:nvPr/>
        </p:nvSpPr>
        <p:spPr bwMode="auto">
          <a:xfrm>
            <a:off x="4404549" y="4090210"/>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6</a:t>
            </a:r>
          </a:p>
        </p:txBody>
      </p:sp>
      <p:sp>
        <p:nvSpPr>
          <p:cNvPr id="17458" name="Text Box 50"/>
          <p:cNvSpPr txBox="1">
            <a:spLocks noChangeArrowheads="1"/>
          </p:cNvSpPr>
          <p:nvPr/>
        </p:nvSpPr>
        <p:spPr bwMode="auto">
          <a:xfrm>
            <a:off x="5364463" y="2680256"/>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2</a:t>
            </a:r>
          </a:p>
        </p:txBody>
      </p:sp>
      <p:sp>
        <p:nvSpPr>
          <p:cNvPr id="17459" name="Text Box 51"/>
          <p:cNvSpPr txBox="1">
            <a:spLocks noChangeArrowheads="1"/>
          </p:cNvSpPr>
          <p:nvPr/>
        </p:nvSpPr>
        <p:spPr bwMode="auto">
          <a:xfrm>
            <a:off x="5014149" y="4090210"/>
            <a:ext cx="35137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10</a:t>
            </a:r>
          </a:p>
        </p:txBody>
      </p:sp>
      <p:sp>
        <p:nvSpPr>
          <p:cNvPr id="17460" name="Text Box 52"/>
          <p:cNvSpPr txBox="1">
            <a:spLocks noChangeArrowheads="1"/>
          </p:cNvSpPr>
          <p:nvPr/>
        </p:nvSpPr>
        <p:spPr bwMode="auto">
          <a:xfrm>
            <a:off x="5547549" y="4090210"/>
            <a:ext cx="35137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11</a:t>
            </a:r>
          </a:p>
        </p:txBody>
      </p:sp>
      <p:sp>
        <p:nvSpPr>
          <p:cNvPr id="17461" name="Text Box 53"/>
          <p:cNvSpPr txBox="1">
            <a:spLocks noChangeArrowheads="1"/>
          </p:cNvSpPr>
          <p:nvPr/>
        </p:nvSpPr>
        <p:spPr bwMode="auto">
          <a:xfrm>
            <a:off x="6078315" y="4090210"/>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dirty="0"/>
              <a:t>2</a:t>
            </a:r>
          </a:p>
        </p:txBody>
      </p:sp>
      <p:sp>
        <p:nvSpPr>
          <p:cNvPr id="17462" name="AutoShape 54"/>
          <p:cNvSpPr>
            <a:spLocks noChangeArrowheads="1"/>
          </p:cNvSpPr>
          <p:nvPr/>
        </p:nvSpPr>
        <p:spPr bwMode="auto">
          <a:xfrm>
            <a:off x="5510513" y="5420281"/>
            <a:ext cx="381000" cy="3048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400" dirty="0">
                <a:solidFill>
                  <a:schemeClr val="bg1"/>
                </a:solidFill>
              </a:rPr>
              <a:t>B</a:t>
            </a:r>
            <a:endParaRPr lang="th-TH" altLang="en-US" dirty="0">
              <a:solidFill>
                <a:schemeClr val="bg1"/>
              </a:solidFill>
            </a:endParaRPr>
          </a:p>
        </p:txBody>
      </p:sp>
      <p:sp>
        <p:nvSpPr>
          <p:cNvPr id="17463" name="AutoShape 55"/>
          <p:cNvSpPr>
            <a:spLocks noChangeArrowheads="1"/>
          </p:cNvSpPr>
          <p:nvPr/>
        </p:nvSpPr>
        <p:spPr bwMode="auto">
          <a:xfrm>
            <a:off x="7110713" y="4429681"/>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400" dirty="0">
                <a:solidFill>
                  <a:schemeClr val="bg1"/>
                </a:solidFill>
              </a:rPr>
              <a:t>A</a:t>
            </a:r>
            <a:endParaRPr lang="th-TH" altLang="en-US" dirty="0">
              <a:solidFill>
                <a:schemeClr val="bg1"/>
              </a:solidFill>
            </a:endParaRPr>
          </a:p>
        </p:txBody>
      </p:sp>
      <p:sp>
        <p:nvSpPr>
          <p:cNvPr id="17467" name="AutoShape 59"/>
          <p:cNvSpPr>
            <a:spLocks noChangeArrowheads="1"/>
          </p:cNvSpPr>
          <p:nvPr/>
        </p:nvSpPr>
        <p:spPr bwMode="auto">
          <a:xfrm>
            <a:off x="5967713" y="6334681"/>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68" name="AutoShape 60"/>
          <p:cNvSpPr>
            <a:spLocks noChangeArrowheads="1"/>
          </p:cNvSpPr>
          <p:nvPr/>
        </p:nvSpPr>
        <p:spPr bwMode="auto">
          <a:xfrm>
            <a:off x="5510513" y="6334681"/>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69" name="AutoShape 61"/>
          <p:cNvSpPr>
            <a:spLocks noChangeArrowheads="1"/>
          </p:cNvSpPr>
          <p:nvPr/>
        </p:nvSpPr>
        <p:spPr bwMode="auto">
          <a:xfrm>
            <a:off x="5053313" y="6334681"/>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cxnSp>
        <p:nvCxnSpPr>
          <p:cNvPr id="17475" name="AutoShape 67"/>
          <p:cNvCxnSpPr>
            <a:cxnSpLocks noChangeShapeType="1"/>
            <a:stCxn id="17463" idx="2"/>
            <a:endCxn id="17462" idx="0"/>
          </p:cNvCxnSpPr>
          <p:nvPr/>
        </p:nvCxnSpPr>
        <p:spPr bwMode="auto">
          <a:xfrm flipH="1">
            <a:off x="5701013" y="4734481"/>
            <a:ext cx="1600200" cy="6858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76" name="AutoShape 68"/>
          <p:cNvCxnSpPr>
            <a:cxnSpLocks noChangeShapeType="1"/>
            <a:stCxn id="17463" idx="2"/>
          </p:cNvCxnSpPr>
          <p:nvPr/>
        </p:nvCxnSpPr>
        <p:spPr bwMode="auto">
          <a:xfrm>
            <a:off x="7301213" y="4734481"/>
            <a:ext cx="0" cy="6858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77" name="AutoShape 69"/>
          <p:cNvCxnSpPr>
            <a:cxnSpLocks noChangeShapeType="1"/>
            <a:stCxn id="17463" idx="2"/>
          </p:cNvCxnSpPr>
          <p:nvPr/>
        </p:nvCxnSpPr>
        <p:spPr bwMode="auto">
          <a:xfrm>
            <a:off x="7301213" y="4734481"/>
            <a:ext cx="1676400" cy="6858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78" name="AutoShape 70"/>
          <p:cNvCxnSpPr>
            <a:cxnSpLocks noChangeShapeType="1"/>
            <a:stCxn id="17462" idx="2"/>
            <a:endCxn id="17469" idx="0"/>
          </p:cNvCxnSpPr>
          <p:nvPr/>
        </p:nvCxnSpPr>
        <p:spPr bwMode="auto">
          <a:xfrm flipH="1">
            <a:off x="5243813" y="5725081"/>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79" name="AutoShape 71"/>
          <p:cNvCxnSpPr>
            <a:cxnSpLocks noChangeShapeType="1"/>
            <a:stCxn id="17462" idx="3"/>
            <a:endCxn id="17468" idx="0"/>
          </p:cNvCxnSpPr>
          <p:nvPr/>
        </p:nvCxnSpPr>
        <p:spPr bwMode="auto">
          <a:xfrm>
            <a:off x="5701013" y="5725081"/>
            <a:ext cx="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80" name="AutoShape 72"/>
          <p:cNvCxnSpPr>
            <a:cxnSpLocks noChangeShapeType="1"/>
            <a:stCxn id="17462" idx="4"/>
            <a:endCxn id="17467" idx="0"/>
          </p:cNvCxnSpPr>
          <p:nvPr/>
        </p:nvCxnSpPr>
        <p:spPr bwMode="auto">
          <a:xfrm>
            <a:off x="5891513" y="5725081"/>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487" name="Text Box 79"/>
          <p:cNvSpPr txBox="1">
            <a:spLocks noChangeArrowheads="1"/>
          </p:cNvSpPr>
          <p:nvPr/>
        </p:nvSpPr>
        <p:spPr bwMode="auto">
          <a:xfrm>
            <a:off x="6196313" y="4810681"/>
            <a:ext cx="39786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a1</a:t>
            </a:r>
          </a:p>
        </p:txBody>
      </p:sp>
      <p:sp>
        <p:nvSpPr>
          <p:cNvPr id="17488" name="Rectangle 80"/>
          <p:cNvSpPr>
            <a:spLocks noChangeArrowheads="1"/>
          </p:cNvSpPr>
          <p:nvPr/>
        </p:nvSpPr>
        <p:spPr bwMode="auto">
          <a:xfrm>
            <a:off x="7034513" y="4963081"/>
            <a:ext cx="39786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a2</a:t>
            </a:r>
          </a:p>
        </p:txBody>
      </p:sp>
      <p:sp>
        <p:nvSpPr>
          <p:cNvPr id="17489" name="Rectangle 81"/>
          <p:cNvSpPr>
            <a:spLocks noChangeArrowheads="1"/>
          </p:cNvSpPr>
          <p:nvPr/>
        </p:nvSpPr>
        <p:spPr bwMode="auto">
          <a:xfrm>
            <a:off x="8253713" y="4886881"/>
            <a:ext cx="39786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a3</a:t>
            </a:r>
          </a:p>
        </p:txBody>
      </p:sp>
      <p:sp>
        <p:nvSpPr>
          <p:cNvPr id="17490" name="Text Box 82"/>
          <p:cNvSpPr txBox="1">
            <a:spLocks noChangeArrowheads="1"/>
          </p:cNvSpPr>
          <p:nvPr/>
        </p:nvSpPr>
        <p:spPr bwMode="auto">
          <a:xfrm>
            <a:off x="5129513" y="5801281"/>
            <a:ext cx="4154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b1</a:t>
            </a:r>
          </a:p>
        </p:txBody>
      </p:sp>
      <p:sp>
        <p:nvSpPr>
          <p:cNvPr id="17491" name="Text Box 83"/>
          <p:cNvSpPr txBox="1">
            <a:spLocks noChangeArrowheads="1"/>
          </p:cNvSpPr>
          <p:nvPr/>
        </p:nvSpPr>
        <p:spPr bwMode="auto">
          <a:xfrm>
            <a:off x="5662913" y="5953681"/>
            <a:ext cx="4154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b2</a:t>
            </a:r>
          </a:p>
        </p:txBody>
      </p:sp>
      <p:sp>
        <p:nvSpPr>
          <p:cNvPr id="17492" name="Text Box 84"/>
          <p:cNvSpPr txBox="1">
            <a:spLocks noChangeArrowheads="1"/>
          </p:cNvSpPr>
          <p:nvPr/>
        </p:nvSpPr>
        <p:spPr bwMode="auto">
          <a:xfrm>
            <a:off x="5967713" y="5725081"/>
            <a:ext cx="4154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b3</a:t>
            </a:r>
          </a:p>
        </p:txBody>
      </p:sp>
      <p:sp>
        <p:nvSpPr>
          <p:cNvPr id="17500" name="Text Box 92"/>
          <p:cNvSpPr txBox="1">
            <a:spLocks noChangeArrowheads="1"/>
          </p:cNvSpPr>
          <p:nvPr/>
        </p:nvSpPr>
        <p:spPr bwMode="auto">
          <a:xfrm>
            <a:off x="5358113" y="5191681"/>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3</a:t>
            </a:r>
          </a:p>
        </p:txBody>
      </p:sp>
      <p:sp>
        <p:nvSpPr>
          <p:cNvPr id="17501" name="Text Box 93"/>
          <p:cNvSpPr txBox="1">
            <a:spLocks noChangeArrowheads="1"/>
          </p:cNvSpPr>
          <p:nvPr/>
        </p:nvSpPr>
        <p:spPr bwMode="auto">
          <a:xfrm>
            <a:off x="4961238" y="6488668"/>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4</a:t>
            </a:r>
          </a:p>
        </p:txBody>
      </p:sp>
      <p:sp>
        <p:nvSpPr>
          <p:cNvPr id="17502" name="Text Box 94"/>
          <p:cNvSpPr txBox="1">
            <a:spLocks noChangeArrowheads="1"/>
          </p:cNvSpPr>
          <p:nvPr/>
        </p:nvSpPr>
        <p:spPr bwMode="auto">
          <a:xfrm>
            <a:off x="5510513" y="6487081"/>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7</a:t>
            </a:r>
          </a:p>
        </p:txBody>
      </p:sp>
      <p:sp>
        <p:nvSpPr>
          <p:cNvPr id="17503" name="Text Box 95"/>
          <p:cNvSpPr txBox="1">
            <a:spLocks noChangeArrowheads="1"/>
          </p:cNvSpPr>
          <p:nvPr/>
        </p:nvSpPr>
        <p:spPr bwMode="auto">
          <a:xfrm>
            <a:off x="6139018" y="6497162"/>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dirty="0"/>
              <a:t>3</a:t>
            </a:r>
          </a:p>
        </p:txBody>
      </p:sp>
    </p:spTree>
    <p:extLst>
      <p:ext uri="{BB962C8B-B14F-4D97-AF65-F5344CB8AC3E}">
        <p14:creationId xmlns:p14="http://schemas.microsoft.com/office/powerpoint/2010/main" val="24404732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th-TH" altLang="en-US"/>
              <a:t>Pruning Example 2</a:t>
            </a:r>
          </a:p>
        </p:txBody>
      </p:sp>
      <p:sp>
        <p:nvSpPr>
          <p:cNvPr id="18435" name="Rectangle 3"/>
          <p:cNvSpPr>
            <a:spLocks noGrp="1" noChangeArrowheads="1"/>
          </p:cNvSpPr>
          <p:nvPr>
            <p:ph type="body" idx="1"/>
          </p:nvPr>
        </p:nvSpPr>
        <p:spPr>
          <a:xfrm>
            <a:off x="6070173" y="2142093"/>
            <a:ext cx="4570413" cy="2133600"/>
          </a:xfrm>
        </p:spPr>
        <p:txBody>
          <a:bodyPr/>
          <a:lstStyle/>
          <a:p>
            <a:r>
              <a:rPr lang="th-TH" altLang="en-US"/>
              <a:t>Examining choice ‘a2’, we immediately find a worse worst case ‘2’, so no need to continue searching</a:t>
            </a:r>
          </a:p>
        </p:txBody>
      </p:sp>
      <p:sp>
        <p:nvSpPr>
          <p:cNvPr id="18436" name="AutoShape 4"/>
          <p:cNvSpPr>
            <a:spLocks noChangeArrowheads="1"/>
          </p:cNvSpPr>
          <p:nvPr/>
        </p:nvSpPr>
        <p:spPr bwMode="auto">
          <a:xfrm>
            <a:off x="2488772" y="2980293"/>
            <a:ext cx="381000" cy="3048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400" dirty="0">
                <a:solidFill>
                  <a:schemeClr val="bg1"/>
                </a:solidFill>
              </a:rPr>
              <a:t>B</a:t>
            </a:r>
            <a:endParaRPr lang="th-TH" altLang="en-US" dirty="0">
              <a:solidFill>
                <a:schemeClr val="bg1"/>
              </a:solidFill>
            </a:endParaRPr>
          </a:p>
        </p:txBody>
      </p:sp>
      <p:sp>
        <p:nvSpPr>
          <p:cNvPr id="18437" name="AutoShape 5"/>
          <p:cNvSpPr>
            <a:spLocks noChangeArrowheads="1"/>
          </p:cNvSpPr>
          <p:nvPr/>
        </p:nvSpPr>
        <p:spPr bwMode="auto">
          <a:xfrm>
            <a:off x="4088972" y="1989693"/>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400" dirty="0">
                <a:solidFill>
                  <a:schemeClr val="bg1"/>
                </a:solidFill>
              </a:rPr>
              <a:t>A</a:t>
            </a:r>
            <a:endParaRPr lang="th-TH" altLang="en-US" dirty="0">
              <a:solidFill>
                <a:schemeClr val="bg1"/>
              </a:solidFill>
            </a:endParaRPr>
          </a:p>
        </p:txBody>
      </p:sp>
      <p:sp>
        <p:nvSpPr>
          <p:cNvPr id="18438" name="AutoShape 6"/>
          <p:cNvSpPr>
            <a:spLocks noChangeArrowheads="1"/>
          </p:cNvSpPr>
          <p:nvPr/>
        </p:nvSpPr>
        <p:spPr bwMode="auto">
          <a:xfrm>
            <a:off x="4088972" y="2980293"/>
            <a:ext cx="381000" cy="3048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400" dirty="0">
                <a:solidFill>
                  <a:schemeClr val="bg1"/>
                </a:solidFill>
              </a:rPr>
              <a:t>C</a:t>
            </a:r>
            <a:endParaRPr lang="th-TH" altLang="en-US" dirty="0">
              <a:solidFill>
                <a:schemeClr val="bg1"/>
              </a:solidFill>
            </a:endParaRPr>
          </a:p>
        </p:txBody>
      </p:sp>
      <p:sp>
        <p:nvSpPr>
          <p:cNvPr id="18440" name="AutoShape 8"/>
          <p:cNvSpPr>
            <a:spLocks noChangeArrowheads="1"/>
          </p:cNvSpPr>
          <p:nvPr/>
        </p:nvSpPr>
        <p:spPr bwMode="auto">
          <a:xfrm>
            <a:off x="3631772" y="3894693"/>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41" name="AutoShape 9"/>
          <p:cNvSpPr>
            <a:spLocks noChangeArrowheads="1"/>
          </p:cNvSpPr>
          <p:nvPr/>
        </p:nvSpPr>
        <p:spPr bwMode="auto">
          <a:xfrm>
            <a:off x="2945972" y="3894693"/>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42" name="AutoShape 10"/>
          <p:cNvSpPr>
            <a:spLocks noChangeArrowheads="1"/>
          </p:cNvSpPr>
          <p:nvPr/>
        </p:nvSpPr>
        <p:spPr bwMode="auto">
          <a:xfrm>
            <a:off x="2488772" y="3894693"/>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43" name="AutoShape 11"/>
          <p:cNvSpPr>
            <a:spLocks noChangeArrowheads="1"/>
          </p:cNvSpPr>
          <p:nvPr/>
        </p:nvSpPr>
        <p:spPr bwMode="auto">
          <a:xfrm>
            <a:off x="2031572" y="3894693"/>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cxnSp>
        <p:nvCxnSpPr>
          <p:cNvPr id="18449" name="AutoShape 17"/>
          <p:cNvCxnSpPr>
            <a:cxnSpLocks noChangeShapeType="1"/>
            <a:stCxn id="18437" idx="2"/>
            <a:endCxn id="18436" idx="0"/>
          </p:cNvCxnSpPr>
          <p:nvPr/>
        </p:nvCxnSpPr>
        <p:spPr bwMode="auto">
          <a:xfrm flipH="1">
            <a:off x="2679272" y="2294493"/>
            <a:ext cx="1600200" cy="6858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50" name="AutoShape 18"/>
          <p:cNvCxnSpPr>
            <a:cxnSpLocks noChangeShapeType="1"/>
            <a:stCxn id="18437" idx="2"/>
            <a:endCxn id="18438" idx="0"/>
          </p:cNvCxnSpPr>
          <p:nvPr/>
        </p:nvCxnSpPr>
        <p:spPr bwMode="auto">
          <a:xfrm>
            <a:off x="4279472" y="2294493"/>
            <a:ext cx="0" cy="6858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51" name="AutoShape 19"/>
          <p:cNvCxnSpPr>
            <a:cxnSpLocks noChangeShapeType="1"/>
            <a:stCxn id="18437" idx="2"/>
          </p:cNvCxnSpPr>
          <p:nvPr/>
        </p:nvCxnSpPr>
        <p:spPr bwMode="auto">
          <a:xfrm>
            <a:off x="4279472" y="2294493"/>
            <a:ext cx="1676400" cy="6858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52" name="AutoShape 20"/>
          <p:cNvCxnSpPr>
            <a:cxnSpLocks noChangeShapeType="1"/>
            <a:stCxn id="18436" idx="2"/>
            <a:endCxn id="18443" idx="0"/>
          </p:cNvCxnSpPr>
          <p:nvPr/>
        </p:nvCxnSpPr>
        <p:spPr bwMode="auto">
          <a:xfrm flipH="1">
            <a:off x="2222072" y="3285093"/>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53" name="AutoShape 21"/>
          <p:cNvCxnSpPr>
            <a:cxnSpLocks noChangeShapeType="1"/>
            <a:stCxn id="18436" idx="3"/>
            <a:endCxn id="18442" idx="0"/>
          </p:cNvCxnSpPr>
          <p:nvPr/>
        </p:nvCxnSpPr>
        <p:spPr bwMode="auto">
          <a:xfrm>
            <a:off x="2679272" y="3285093"/>
            <a:ext cx="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54" name="AutoShape 22"/>
          <p:cNvCxnSpPr>
            <a:cxnSpLocks noChangeShapeType="1"/>
            <a:stCxn id="18436" idx="4"/>
            <a:endCxn id="18441" idx="0"/>
          </p:cNvCxnSpPr>
          <p:nvPr/>
        </p:nvCxnSpPr>
        <p:spPr bwMode="auto">
          <a:xfrm>
            <a:off x="2869772" y="3285093"/>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55" name="AutoShape 23"/>
          <p:cNvCxnSpPr>
            <a:cxnSpLocks noChangeShapeType="1"/>
            <a:stCxn id="18438" idx="2"/>
            <a:endCxn id="18440" idx="0"/>
          </p:cNvCxnSpPr>
          <p:nvPr/>
        </p:nvCxnSpPr>
        <p:spPr bwMode="auto">
          <a:xfrm flipH="1">
            <a:off x="3822272" y="3285093"/>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56" name="AutoShape 24"/>
          <p:cNvCxnSpPr>
            <a:cxnSpLocks noChangeShapeType="1"/>
            <a:stCxn id="18438" idx="3"/>
          </p:cNvCxnSpPr>
          <p:nvPr/>
        </p:nvCxnSpPr>
        <p:spPr bwMode="auto">
          <a:xfrm>
            <a:off x="4279472" y="3285093"/>
            <a:ext cx="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57" name="AutoShape 25"/>
          <p:cNvCxnSpPr>
            <a:cxnSpLocks noChangeShapeType="1"/>
            <a:stCxn id="18438" idx="4"/>
          </p:cNvCxnSpPr>
          <p:nvPr/>
        </p:nvCxnSpPr>
        <p:spPr bwMode="auto">
          <a:xfrm>
            <a:off x="4469972" y="3285093"/>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461" name="Text Box 29"/>
          <p:cNvSpPr txBox="1">
            <a:spLocks noChangeArrowheads="1"/>
          </p:cNvSpPr>
          <p:nvPr/>
        </p:nvSpPr>
        <p:spPr bwMode="auto">
          <a:xfrm>
            <a:off x="3174572" y="2370693"/>
            <a:ext cx="39786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a1</a:t>
            </a:r>
          </a:p>
        </p:txBody>
      </p:sp>
      <p:sp>
        <p:nvSpPr>
          <p:cNvPr id="18462" name="Rectangle 30"/>
          <p:cNvSpPr>
            <a:spLocks noChangeArrowheads="1"/>
          </p:cNvSpPr>
          <p:nvPr/>
        </p:nvSpPr>
        <p:spPr bwMode="auto">
          <a:xfrm>
            <a:off x="4012772" y="2523093"/>
            <a:ext cx="39786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a2</a:t>
            </a:r>
          </a:p>
        </p:txBody>
      </p:sp>
      <p:sp>
        <p:nvSpPr>
          <p:cNvPr id="18463" name="Rectangle 31"/>
          <p:cNvSpPr>
            <a:spLocks noChangeArrowheads="1"/>
          </p:cNvSpPr>
          <p:nvPr/>
        </p:nvSpPr>
        <p:spPr bwMode="auto">
          <a:xfrm>
            <a:off x="5231972" y="2446893"/>
            <a:ext cx="39786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a3</a:t>
            </a:r>
          </a:p>
        </p:txBody>
      </p:sp>
      <p:sp>
        <p:nvSpPr>
          <p:cNvPr id="18464" name="Text Box 32"/>
          <p:cNvSpPr txBox="1">
            <a:spLocks noChangeArrowheads="1"/>
          </p:cNvSpPr>
          <p:nvPr/>
        </p:nvSpPr>
        <p:spPr bwMode="auto">
          <a:xfrm>
            <a:off x="2107772" y="3361293"/>
            <a:ext cx="4154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b1</a:t>
            </a:r>
          </a:p>
        </p:txBody>
      </p:sp>
      <p:sp>
        <p:nvSpPr>
          <p:cNvPr id="18465" name="Text Box 33"/>
          <p:cNvSpPr txBox="1">
            <a:spLocks noChangeArrowheads="1"/>
          </p:cNvSpPr>
          <p:nvPr/>
        </p:nvSpPr>
        <p:spPr bwMode="auto">
          <a:xfrm>
            <a:off x="2641172" y="3513693"/>
            <a:ext cx="4154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b2</a:t>
            </a:r>
          </a:p>
        </p:txBody>
      </p:sp>
      <p:sp>
        <p:nvSpPr>
          <p:cNvPr id="18466" name="Text Box 34"/>
          <p:cNvSpPr txBox="1">
            <a:spLocks noChangeArrowheads="1"/>
          </p:cNvSpPr>
          <p:nvPr/>
        </p:nvSpPr>
        <p:spPr bwMode="auto">
          <a:xfrm>
            <a:off x="2945972" y="3285093"/>
            <a:ext cx="4154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b3</a:t>
            </a:r>
          </a:p>
        </p:txBody>
      </p:sp>
      <p:sp>
        <p:nvSpPr>
          <p:cNvPr id="18467" name="Text Box 35"/>
          <p:cNvSpPr txBox="1">
            <a:spLocks noChangeArrowheads="1"/>
          </p:cNvSpPr>
          <p:nvPr/>
        </p:nvSpPr>
        <p:spPr bwMode="auto">
          <a:xfrm>
            <a:off x="3692098" y="3210481"/>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
        <p:nvSpPr>
          <p:cNvPr id="18468" name="Text Box 36"/>
          <p:cNvSpPr txBox="1">
            <a:spLocks noChangeArrowheads="1"/>
          </p:cNvSpPr>
          <p:nvPr/>
        </p:nvSpPr>
        <p:spPr bwMode="auto">
          <a:xfrm>
            <a:off x="3707972" y="3361293"/>
            <a:ext cx="40107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c1</a:t>
            </a:r>
          </a:p>
        </p:txBody>
      </p:sp>
      <p:sp>
        <p:nvSpPr>
          <p:cNvPr id="18469" name="Text Box 37"/>
          <p:cNvSpPr txBox="1">
            <a:spLocks noChangeArrowheads="1"/>
          </p:cNvSpPr>
          <p:nvPr/>
        </p:nvSpPr>
        <p:spPr bwMode="auto">
          <a:xfrm>
            <a:off x="4241372" y="3589893"/>
            <a:ext cx="40107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c2</a:t>
            </a:r>
          </a:p>
        </p:txBody>
      </p:sp>
      <p:sp>
        <p:nvSpPr>
          <p:cNvPr id="18470" name="Text Box 38"/>
          <p:cNvSpPr txBox="1">
            <a:spLocks noChangeArrowheads="1"/>
          </p:cNvSpPr>
          <p:nvPr/>
        </p:nvSpPr>
        <p:spPr bwMode="auto">
          <a:xfrm>
            <a:off x="4546172" y="3285093"/>
            <a:ext cx="40107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c3</a:t>
            </a:r>
          </a:p>
        </p:txBody>
      </p:sp>
      <p:sp>
        <p:nvSpPr>
          <p:cNvPr id="18474" name="Text Box 42"/>
          <p:cNvSpPr txBox="1">
            <a:spLocks noChangeArrowheads="1"/>
          </p:cNvSpPr>
          <p:nvPr/>
        </p:nvSpPr>
        <p:spPr bwMode="auto">
          <a:xfrm>
            <a:off x="2336372" y="2751693"/>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3</a:t>
            </a:r>
          </a:p>
        </p:txBody>
      </p:sp>
      <p:sp>
        <p:nvSpPr>
          <p:cNvPr id="18475" name="Text Box 43"/>
          <p:cNvSpPr txBox="1">
            <a:spLocks noChangeArrowheads="1"/>
          </p:cNvSpPr>
          <p:nvPr/>
        </p:nvSpPr>
        <p:spPr bwMode="auto">
          <a:xfrm>
            <a:off x="2031572" y="4198377"/>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4</a:t>
            </a:r>
          </a:p>
        </p:txBody>
      </p:sp>
      <p:sp>
        <p:nvSpPr>
          <p:cNvPr id="18476" name="Text Box 44"/>
          <p:cNvSpPr txBox="1">
            <a:spLocks noChangeArrowheads="1"/>
          </p:cNvSpPr>
          <p:nvPr/>
        </p:nvSpPr>
        <p:spPr bwMode="auto">
          <a:xfrm>
            <a:off x="2580847" y="4196789"/>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7</a:t>
            </a:r>
          </a:p>
        </p:txBody>
      </p:sp>
      <p:sp>
        <p:nvSpPr>
          <p:cNvPr id="18477" name="Text Box 45"/>
          <p:cNvSpPr txBox="1">
            <a:spLocks noChangeArrowheads="1"/>
          </p:cNvSpPr>
          <p:nvPr/>
        </p:nvSpPr>
        <p:spPr bwMode="auto">
          <a:xfrm>
            <a:off x="3174572" y="4122177"/>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3</a:t>
            </a:r>
          </a:p>
        </p:txBody>
      </p:sp>
      <p:sp>
        <p:nvSpPr>
          <p:cNvPr id="18478" name="Text Box 46"/>
          <p:cNvSpPr txBox="1">
            <a:spLocks noChangeArrowheads="1"/>
          </p:cNvSpPr>
          <p:nvPr/>
        </p:nvSpPr>
        <p:spPr bwMode="auto">
          <a:xfrm>
            <a:off x="3920697" y="2753281"/>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2</a:t>
            </a:r>
          </a:p>
        </p:txBody>
      </p:sp>
      <p:sp>
        <p:nvSpPr>
          <p:cNvPr id="18479" name="Text Box 47"/>
          <p:cNvSpPr txBox="1">
            <a:spLocks noChangeArrowheads="1"/>
          </p:cNvSpPr>
          <p:nvPr/>
        </p:nvSpPr>
        <p:spPr bwMode="auto">
          <a:xfrm>
            <a:off x="3707972" y="4122177"/>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2</a:t>
            </a:r>
          </a:p>
        </p:txBody>
      </p:sp>
      <p:sp>
        <p:nvSpPr>
          <p:cNvPr id="18486" name="AutoShape 54"/>
          <p:cNvSpPr>
            <a:spLocks noChangeArrowheads="1"/>
          </p:cNvSpPr>
          <p:nvPr/>
        </p:nvSpPr>
        <p:spPr bwMode="auto">
          <a:xfrm>
            <a:off x="6035675" y="5027613"/>
            <a:ext cx="381000" cy="3048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400" dirty="0">
                <a:solidFill>
                  <a:schemeClr val="bg1"/>
                </a:solidFill>
              </a:rPr>
              <a:t>B</a:t>
            </a:r>
            <a:endParaRPr lang="th-TH" altLang="en-US" dirty="0">
              <a:solidFill>
                <a:schemeClr val="bg1"/>
              </a:solidFill>
            </a:endParaRPr>
          </a:p>
        </p:txBody>
      </p:sp>
      <p:sp>
        <p:nvSpPr>
          <p:cNvPr id="18487" name="AutoShape 55"/>
          <p:cNvSpPr>
            <a:spLocks noChangeArrowheads="1"/>
          </p:cNvSpPr>
          <p:nvPr/>
        </p:nvSpPr>
        <p:spPr bwMode="auto">
          <a:xfrm>
            <a:off x="7635875" y="4037013"/>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400" dirty="0">
                <a:solidFill>
                  <a:schemeClr val="bg1"/>
                </a:solidFill>
              </a:rPr>
              <a:t>A</a:t>
            </a:r>
            <a:endParaRPr lang="th-TH" altLang="en-US" dirty="0">
              <a:solidFill>
                <a:schemeClr val="bg1"/>
              </a:solidFill>
            </a:endParaRPr>
          </a:p>
        </p:txBody>
      </p:sp>
      <p:sp>
        <p:nvSpPr>
          <p:cNvPr id="18488" name="AutoShape 56"/>
          <p:cNvSpPr>
            <a:spLocks noChangeArrowheads="1"/>
          </p:cNvSpPr>
          <p:nvPr/>
        </p:nvSpPr>
        <p:spPr bwMode="auto">
          <a:xfrm>
            <a:off x="7635875" y="5027613"/>
            <a:ext cx="381000" cy="3048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400" dirty="0">
                <a:solidFill>
                  <a:schemeClr val="bg1"/>
                </a:solidFill>
              </a:rPr>
              <a:t>C</a:t>
            </a:r>
            <a:endParaRPr lang="th-TH" altLang="en-US" dirty="0">
              <a:solidFill>
                <a:schemeClr val="bg1"/>
              </a:solidFill>
            </a:endParaRPr>
          </a:p>
        </p:txBody>
      </p:sp>
      <p:sp>
        <p:nvSpPr>
          <p:cNvPr id="18489" name="AutoShape 57"/>
          <p:cNvSpPr>
            <a:spLocks noChangeArrowheads="1"/>
          </p:cNvSpPr>
          <p:nvPr/>
        </p:nvSpPr>
        <p:spPr bwMode="auto">
          <a:xfrm>
            <a:off x="9312275" y="5027613"/>
            <a:ext cx="381000" cy="3048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400" dirty="0">
                <a:solidFill>
                  <a:schemeClr val="bg1"/>
                </a:solidFill>
              </a:rPr>
              <a:t>D</a:t>
            </a:r>
            <a:endParaRPr lang="th-TH" altLang="en-US" dirty="0">
              <a:solidFill>
                <a:schemeClr val="bg1"/>
              </a:solidFill>
            </a:endParaRPr>
          </a:p>
        </p:txBody>
      </p:sp>
      <p:sp>
        <p:nvSpPr>
          <p:cNvPr id="18490" name="AutoShape 58"/>
          <p:cNvSpPr>
            <a:spLocks noChangeArrowheads="1"/>
          </p:cNvSpPr>
          <p:nvPr/>
        </p:nvSpPr>
        <p:spPr bwMode="auto">
          <a:xfrm>
            <a:off x="7178675" y="5942013"/>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91" name="AutoShape 59"/>
          <p:cNvSpPr>
            <a:spLocks noChangeArrowheads="1"/>
          </p:cNvSpPr>
          <p:nvPr/>
        </p:nvSpPr>
        <p:spPr bwMode="auto">
          <a:xfrm>
            <a:off x="6492875" y="5942013"/>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92" name="AutoShape 60"/>
          <p:cNvSpPr>
            <a:spLocks noChangeArrowheads="1"/>
          </p:cNvSpPr>
          <p:nvPr/>
        </p:nvSpPr>
        <p:spPr bwMode="auto">
          <a:xfrm>
            <a:off x="6035675" y="5942013"/>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93" name="AutoShape 61"/>
          <p:cNvSpPr>
            <a:spLocks noChangeArrowheads="1"/>
          </p:cNvSpPr>
          <p:nvPr/>
        </p:nvSpPr>
        <p:spPr bwMode="auto">
          <a:xfrm>
            <a:off x="5578475" y="5942013"/>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96" name="AutoShape 64"/>
          <p:cNvSpPr>
            <a:spLocks noChangeArrowheads="1"/>
          </p:cNvSpPr>
          <p:nvPr/>
        </p:nvSpPr>
        <p:spPr bwMode="auto">
          <a:xfrm>
            <a:off x="8855075" y="5942013"/>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97" name="AutoShape 65"/>
          <p:cNvSpPr>
            <a:spLocks noChangeArrowheads="1"/>
          </p:cNvSpPr>
          <p:nvPr/>
        </p:nvSpPr>
        <p:spPr bwMode="auto">
          <a:xfrm>
            <a:off x="9769475" y="5942013"/>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98" name="AutoShape 66"/>
          <p:cNvSpPr>
            <a:spLocks noChangeArrowheads="1"/>
          </p:cNvSpPr>
          <p:nvPr/>
        </p:nvSpPr>
        <p:spPr bwMode="auto">
          <a:xfrm>
            <a:off x="9312275" y="5942013"/>
            <a:ext cx="381000" cy="304800"/>
          </a:xfrm>
          <a:prstGeom prst="flowChartMerg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cxnSp>
        <p:nvCxnSpPr>
          <p:cNvPr id="18499" name="AutoShape 67"/>
          <p:cNvCxnSpPr>
            <a:cxnSpLocks noChangeShapeType="1"/>
            <a:stCxn id="18487" idx="2"/>
            <a:endCxn id="18486" idx="0"/>
          </p:cNvCxnSpPr>
          <p:nvPr/>
        </p:nvCxnSpPr>
        <p:spPr bwMode="auto">
          <a:xfrm flipH="1">
            <a:off x="6226175" y="4341813"/>
            <a:ext cx="1600200" cy="6858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500" name="AutoShape 68"/>
          <p:cNvCxnSpPr>
            <a:cxnSpLocks noChangeShapeType="1"/>
            <a:stCxn id="18487" idx="2"/>
            <a:endCxn id="18488" idx="0"/>
          </p:cNvCxnSpPr>
          <p:nvPr/>
        </p:nvCxnSpPr>
        <p:spPr bwMode="auto">
          <a:xfrm>
            <a:off x="7826375" y="4341813"/>
            <a:ext cx="0" cy="6858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501" name="AutoShape 69"/>
          <p:cNvCxnSpPr>
            <a:cxnSpLocks noChangeShapeType="1"/>
            <a:stCxn id="18487" idx="2"/>
            <a:endCxn id="18489" idx="0"/>
          </p:cNvCxnSpPr>
          <p:nvPr/>
        </p:nvCxnSpPr>
        <p:spPr bwMode="auto">
          <a:xfrm>
            <a:off x="7826375" y="4341813"/>
            <a:ext cx="1676400" cy="6858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502" name="AutoShape 70"/>
          <p:cNvCxnSpPr>
            <a:cxnSpLocks noChangeShapeType="1"/>
            <a:stCxn id="18486" idx="2"/>
            <a:endCxn id="18493" idx="0"/>
          </p:cNvCxnSpPr>
          <p:nvPr/>
        </p:nvCxnSpPr>
        <p:spPr bwMode="auto">
          <a:xfrm flipH="1">
            <a:off x="5768975" y="5332413"/>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503" name="AutoShape 71"/>
          <p:cNvCxnSpPr>
            <a:cxnSpLocks noChangeShapeType="1"/>
            <a:stCxn id="18486" idx="3"/>
            <a:endCxn id="18492" idx="0"/>
          </p:cNvCxnSpPr>
          <p:nvPr/>
        </p:nvCxnSpPr>
        <p:spPr bwMode="auto">
          <a:xfrm>
            <a:off x="6226175" y="5332413"/>
            <a:ext cx="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504" name="AutoShape 72"/>
          <p:cNvCxnSpPr>
            <a:cxnSpLocks noChangeShapeType="1"/>
            <a:stCxn id="18486" idx="4"/>
            <a:endCxn id="18491" idx="0"/>
          </p:cNvCxnSpPr>
          <p:nvPr/>
        </p:nvCxnSpPr>
        <p:spPr bwMode="auto">
          <a:xfrm>
            <a:off x="6416675" y="5332413"/>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505" name="AutoShape 73"/>
          <p:cNvCxnSpPr>
            <a:cxnSpLocks noChangeShapeType="1"/>
            <a:stCxn id="18488" idx="2"/>
            <a:endCxn id="18490" idx="0"/>
          </p:cNvCxnSpPr>
          <p:nvPr/>
        </p:nvCxnSpPr>
        <p:spPr bwMode="auto">
          <a:xfrm flipH="1">
            <a:off x="7369175" y="5332413"/>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506" name="AutoShape 74"/>
          <p:cNvCxnSpPr>
            <a:cxnSpLocks noChangeShapeType="1"/>
            <a:stCxn id="18488" idx="3"/>
          </p:cNvCxnSpPr>
          <p:nvPr/>
        </p:nvCxnSpPr>
        <p:spPr bwMode="auto">
          <a:xfrm>
            <a:off x="7826375" y="5332413"/>
            <a:ext cx="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507" name="AutoShape 75"/>
          <p:cNvCxnSpPr>
            <a:cxnSpLocks noChangeShapeType="1"/>
            <a:stCxn id="18488" idx="4"/>
          </p:cNvCxnSpPr>
          <p:nvPr/>
        </p:nvCxnSpPr>
        <p:spPr bwMode="auto">
          <a:xfrm>
            <a:off x="8016875" y="5332413"/>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508" name="AutoShape 76"/>
          <p:cNvCxnSpPr>
            <a:cxnSpLocks noChangeShapeType="1"/>
            <a:stCxn id="18489" idx="2"/>
            <a:endCxn id="18496" idx="0"/>
          </p:cNvCxnSpPr>
          <p:nvPr/>
        </p:nvCxnSpPr>
        <p:spPr bwMode="auto">
          <a:xfrm flipH="1">
            <a:off x="9045575" y="5332413"/>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509" name="AutoShape 77"/>
          <p:cNvCxnSpPr>
            <a:cxnSpLocks noChangeShapeType="1"/>
            <a:stCxn id="18489" idx="3"/>
            <a:endCxn id="18498" idx="0"/>
          </p:cNvCxnSpPr>
          <p:nvPr/>
        </p:nvCxnSpPr>
        <p:spPr bwMode="auto">
          <a:xfrm>
            <a:off x="9502775" y="5332413"/>
            <a:ext cx="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510" name="AutoShape 78"/>
          <p:cNvCxnSpPr>
            <a:cxnSpLocks noChangeShapeType="1"/>
            <a:stCxn id="18489" idx="4"/>
            <a:endCxn id="18497" idx="0"/>
          </p:cNvCxnSpPr>
          <p:nvPr/>
        </p:nvCxnSpPr>
        <p:spPr bwMode="auto">
          <a:xfrm>
            <a:off x="9693275" y="5332413"/>
            <a:ext cx="266700" cy="6096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511" name="Text Box 79"/>
          <p:cNvSpPr txBox="1">
            <a:spLocks noChangeArrowheads="1"/>
          </p:cNvSpPr>
          <p:nvPr/>
        </p:nvSpPr>
        <p:spPr bwMode="auto">
          <a:xfrm>
            <a:off x="6721475" y="4418013"/>
            <a:ext cx="39786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a1</a:t>
            </a:r>
          </a:p>
        </p:txBody>
      </p:sp>
      <p:sp>
        <p:nvSpPr>
          <p:cNvPr id="18512" name="Rectangle 80"/>
          <p:cNvSpPr>
            <a:spLocks noChangeArrowheads="1"/>
          </p:cNvSpPr>
          <p:nvPr/>
        </p:nvSpPr>
        <p:spPr bwMode="auto">
          <a:xfrm>
            <a:off x="7559675" y="4570413"/>
            <a:ext cx="39786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a2</a:t>
            </a:r>
          </a:p>
        </p:txBody>
      </p:sp>
      <p:sp>
        <p:nvSpPr>
          <p:cNvPr id="18513" name="Rectangle 81"/>
          <p:cNvSpPr>
            <a:spLocks noChangeArrowheads="1"/>
          </p:cNvSpPr>
          <p:nvPr/>
        </p:nvSpPr>
        <p:spPr bwMode="auto">
          <a:xfrm>
            <a:off x="8778875" y="4494213"/>
            <a:ext cx="39786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a3</a:t>
            </a:r>
          </a:p>
        </p:txBody>
      </p:sp>
      <p:sp>
        <p:nvSpPr>
          <p:cNvPr id="18514" name="Text Box 82"/>
          <p:cNvSpPr txBox="1">
            <a:spLocks noChangeArrowheads="1"/>
          </p:cNvSpPr>
          <p:nvPr/>
        </p:nvSpPr>
        <p:spPr bwMode="auto">
          <a:xfrm>
            <a:off x="5654675" y="5408613"/>
            <a:ext cx="4154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b1</a:t>
            </a:r>
          </a:p>
        </p:txBody>
      </p:sp>
      <p:sp>
        <p:nvSpPr>
          <p:cNvPr id="18515" name="Text Box 83"/>
          <p:cNvSpPr txBox="1">
            <a:spLocks noChangeArrowheads="1"/>
          </p:cNvSpPr>
          <p:nvPr/>
        </p:nvSpPr>
        <p:spPr bwMode="auto">
          <a:xfrm>
            <a:off x="6188075" y="5561013"/>
            <a:ext cx="4154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b2</a:t>
            </a:r>
          </a:p>
        </p:txBody>
      </p:sp>
      <p:sp>
        <p:nvSpPr>
          <p:cNvPr id="18516" name="Text Box 84"/>
          <p:cNvSpPr txBox="1">
            <a:spLocks noChangeArrowheads="1"/>
          </p:cNvSpPr>
          <p:nvPr/>
        </p:nvSpPr>
        <p:spPr bwMode="auto">
          <a:xfrm>
            <a:off x="6492875" y="5332413"/>
            <a:ext cx="4154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b3</a:t>
            </a:r>
          </a:p>
        </p:txBody>
      </p:sp>
      <p:sp>
        <p:nvSpPr>
          <p:cNvPr id="18517" name="Text Box 85"/>
          <p:cNvSpPr txBox="1">
            <a:spLocks noChangeArrowheads="1"/>
          </p:cNvSpPr>
          <p:nvPr/>
        </p:nvSpPr>
        <p:spPr bwMode="auto">
          <a:xfrm>
            <a:off x="7239001" y="5257800"/>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
        <p:nvSpPr>
          <p:cNvPr id="18518" name="Text Box 86"/>
          <p:cNvSpPr txBox="1">
            <a:spLocks noChangeArrowheads="1"/>
          </p:cNvSpPr>
          <p:nvPr/>
        </p:nvSpPr>
        <p:spPr bwMode="auto">
          <a:xfrm>
            <a:off x="7254875" y="5408613"/>
            <a:ext cx="40107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c1</a:t>
            </a:r>
          </a:p>
        </p:txBody>
      </p:sp>
      <p:sp>
        <p:nvSpPr>
          <p:cNvPr id="18519" name="Text Box 87"/>
          <p:cNvSpPr txBox="1">
            <a:spLocks noChangeArrowheads="1"/>
          </p:cNvSpPr>
          <p:nvPr/>
        </p:nvSpPr>
        <p:spPr bwMode="auto">
          <a:xfrm>
            <a:off x="7788275" y="5637213"/>
            <a:ext cx="40107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c2</a:t>
            </a:r>
          </a:p>
        </p:txBody>
      </p:sp>
      <p:sp>
        <p:nvSpPr>
          <p:cNvPr id="18520" name="Text Box 88"/>
          <p:cNvSpPr txBox="1">
            <a:spLocks noChangeArrowheads="1"/>
          </p:cNvSpPr>
          <p:nvPr/>
        </p:nvSpPr>
        <p:spPr bwMode="auto">
          <a:xfrm>
            <a:off x="8093075" y="5332413"/>
            <a:ext cx="40107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c3</a:t>
            </a:r>
          </a:p>
        </p:txBody>
      </p:sp>
      <p:sp>
        <p:nvSpPr>
          <p:cNvPr id="18521" name="Text Box 89"/>
          <p:cNvSpPr txBox="1">
            <a:spLocks noChangeArrowheads="1"/>
          </p:cNvSpPr>
          <p:nvPr/>
        </p:nvSpPr>
        <p:spPr bwMode="auto">
          <a:xfrm>
            <a:off x="8931275" y="5408613"/>
            <a:ext cx="41710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d1</a:t>
            </a:r>
          </a:p>
        </p:txBody>
      </p:sp>
      <p:sp>
        <p:nvSpPr>
          <p:cNvPr id="18522" name="Text Box 90"/>
          <p:cNvSpPr txBox="1">
            <a:spLocks noChangeArrowheads="1"/>
          </p:cNvSpPr>
          <p:nvPr/>
        </p:nvSpPr>
        <p:spPr bwMode="auto">
          <a:xfrm>
            <a:off x="9464675" y="5637213"/>
            <a:ext cx="41710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d2</a:t>
            </a:r>
          </a:p>
        </p:txBody>
      </p:sp>
      <p:sp>
        <p:nvSpPr>
          <p:cNvPr id="18523" name="Text Box 91"/>
          <p:cNvSpPr txBox="1">
            <a:spLocks noChangeArrowheads="1"/>
          </p:cNvSpPr>
          <p:nvPr/>
        </p:nvSpPr>
        <p:spPr bwMode="auto">
          <a:xfrm>
            <a:off x="9769475" y="5408613"/>
            <a:ext cx="41710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d3</a:t>
            </a:r>
          </a:p>
        </p:txBody>
      </p:sp>
      <p:sp>
        <p:nvSpPr>
          <p:cNvPr id="18524" name="Text Box 92"/>
          <p:cNvSpPr txBox="1">
            <a:spLocks noChangeArrowheads="1"/>
          </p:cNvSpPr>
          <p:nvPr/>
        </p:nvSpPr>
        <p:spPr bwMode="auto">
          <a:xfrm>
            <a:off x="5883275" y="4799013"/>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3</a:t>
            </a:r>
          </a:p>
        </p:txBody>
      </p:sp>
      <p:sp>
        <p:nvSpPr>
          <p:cNvPr id="18525" name="Text Box 93"/>
          <p:cNvSpPr txBox="1">
            <a:spLocks noChangeArrowheads="1"/>
          </p:cNvSpPr>
          <p:nvPr/>
        </p:nvSpPr>
        <p:spPr bwMode="auto">
          <a:xfrm>
            <a:off x="5478728" y="6302415"/>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4</a:t>
            </a:r>
          </a:p>
        </p:txBody>
      </p:sp>
      <p:sp>
        <p:nvSpPr>
          <p:cNvPr id="18526" name="Text Box 94"/>
          <p:cNvSpPr txBox="1">
            <a:spLocks noChangeArrowheads="1"/>
          </p:cNvSpPr>
          <p:nvPr/>
        </p:nvSpPr>
        <p:spPr bwMode="auto">
          <a:xfrm>
            <a:off x="6028003" y="6300828"/>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7</a:t>
            </a:r>
          </a:p>
        </p:txBody>
      </p:sp>
      <p:sp>
        <p:nvSpPr>
          <p:cNvPr id="18527" name="Text Box 95"/>
          <p:cNvSpPr txBox="1">
            <a:spLocks noChangeArrowheads="1"/>
          </p:cNvSpPr>
          <p:nvPr/>
        </p:nvSpPr>
        <p:spPr bwMode="auto">
          <a:xfrm>
            <a:off x="6621728" y="6226215"/>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3</a:t>
            </a:r>
          </a:p>
        </p:txBody>
      </p:sp>
      <p:sp>
        <p:nvSpPr>
          <p:cNvPr id="18528" name="Text Box 96"/>
          <p:cNvSpPr txBox="1">
            <a:spLocks noChangeArrowheads="1"/>
          </p:cNvSpPr>
          <p:nvPr/>
        </p:nvSpPr>
        <p:spPr bwMode="auto">
          <a:xfrm>
            <a:off x="7467600" y="4800600"/>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2</a:t>
            </a:r>
          </a:p>
        </p:txBody>
      </p:sp>
      <p:sp>
        <p:nvSpPr>
          <p:cNvPr id="18529" name="Text Box 97"/>
          <p:cNvSpPr txBox="1">
            <a:spLocks noChangeArrowheads="1"/>
          </p:cNvSpPr>
          <p:nvPr/>
        </p:nvSpPr>
        <p:spPr bwMode="auto">
          <a:xfrm>
            <a:off x="7155128" y="6226215"/>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2</a:t>
            </a:r>
          </a:p>
        </p:txBody>
      </p:sp>
      <p:sp>
        <p:nvSpPr>
          <p:cNvPr id="18532" name="Text Box 100"/>
          <p:cNvSpPr txBox="1">
            <a:spLocks noChangeArrowheads="1"/>
          </p:cNvSpPr>
          <p:nvPr/>
        </p:nvSpPr>
        <p:spPr bwMode="auto">
          <a:xfrm>
            <a:off x="9144000" y="4800600"/>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2</a:t>
            </a:r>
          </a:p>
        </p:txBody>
      </p:sp>
      <p:sp>
        <p:nvSpPr>
          <p:cNvPr id="18533" name="Text Box 101"/>
          <p:cNvSpPr txBox="1">
            <a:spLocks noChangeArrowheads="1"/>
          </p:cNvSpPr>
          <p:nvPr/>
        </p:nvSpPr>
        <p:spPr bwMode="auto">
          <a:xfrm>
            <a:off x="8755328" y="6226215"/>
            <a:ext cx="35137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10</a:t>
            </a:r>
          </a:p>
        </p:txBody>
      </p:sp>
      <p:sp>
        <p:nvSpPr>
          <p:cNvPr id="18534" name="Text Box 102"/>
          <p:cNvSpPr txBox="1">
            <a:spLocks noChangeArrowheads="1"/>
          </p:cNvSpPr>
          <p:nvPr/>
        </p:nvSpPr>
        <p:spPr bwMode="auto">
          <a:xfrm>
            <a:off x="9288728" y="6226215"/>
            <a:ext cx="35137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a:t>11</a:t>
            </a:r>
          </a:p>
        </p:txBody>
      </p:sp>
      <p:sp>
        <p:nvSpPr>
          <p:cNvPr id="18535" name="Text Box 103"/>
          <p:cNvSpPr txBox="1">
            <a:spLocks noChangeArrowheads="1"/>
          </p:cNvSpPr>
          <p:nvPr/>
        </p:nvSpPr>
        <p:spPr bwMode="auto">
          <a:xfrm>
            <a:off x="9881777" y="6246813"/>
            <a:ext cx="2680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dirty="0"/>
              <a:t>2</a:t>
            </a:r>
          </a:p>
        </p:txBody>
      </p:sp>
      <p:sp>
        <p:nvSpPr>
          <p:cNvPr id="18536" name="Text Box 104"/>
          <p:cNvSpPr txBox="1">
            <a:spLocks noChangeArrowheads="1"/>
          </p:cNvSpPr>
          <p:nvPr/>
        </p:nvSpPr>
        <p:spPr bwMode="auto">
          <a:xfrm>
            <a:off x="2057401" y="5029200"/>
            <a:ext cx="3444875"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th-TH" altLang="en-US"/>
              <a:t>When we look at choice ‘a3’, we have to search all 3 leaves before we find a worse worst case.</a:t>
            </a:r>
          </a:p>
        </p:txBody>
      </p:sp>
    </p:spTree>
    <p:extLst>
      <p:ext uri="{BB962C8B-B14F-4D97-AF65-F5344CB8AC3E}">
        <p14:creationId xmlns:p14="http://schemas.microsoft.com/office/powerpoint/2010/main" val="6602471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th-TH" altLang="en-US"/>
              <a:t>Pruning Efficiency</a:t>
            </a:r>
          </a:p>
        </p:txBody>
      </p:sp>
      <p:sp>
        <p:nvSpPr>
          <p:cNvPr id="19459" name="Rectangle 3"/>
          <p:cNvSpPr>
            <a:spLocks noGrp="1" noChangeArrowheads="1"/>
          </p:cNvSpPr>
          <p:nvPr>
            <p:ph type="body" idx="1"/>
          </p:nvPr>
        </p:nvSpPr>
        <p:spPr/>
        <p:txBody>
          <a:bodyPr/>
          <a:lstStyle/>
          <a:p>
            <a:r>
              <a:rPr lang="th-TH" altLang="en-US" dirty="0"/>
              <a:t>Pruning choices in this way has dramatic effects on efficiency.</a:t>
            </a:r>
          </a:p>
          <a:p>
            <a:pPr lvl="1"/>
            <a:r>
              <a:rPr lang="th-TH" altLang="en-US" dirty="0"/>
              <a:t>We only need to examine O(b</a:t>
            </a:r>
            <a:r>
              <a:rPr lang="th-TH" altLang="en-US" baseline="30000" dirty="0"/>
              <a:t>d/2</a:t>
            </a:r>
            <a:r>
              <a:rPr lang="th-TH" altLang="en-US" dirty="0"/>
              <a:t>) nodes</a:t>
            </a:r>
          </a:p>
          <a:p>
            <a:r>
              <a:rPr lang="th-TH" altLang="en-US" dirty="0"/>
              <a:t>This is assuming that we can examine successors that are likely to be best first. - You know what ASS U ME means.</a:t>
            </a:r>
          </a:p>
          <a:p>
            <a:r>
              <a:rPr lang="th-TH" altLang="en-US" dirty="0"/>
              <a:t>Even with random selection, the efficiency improves, however, for many games this time inefficiency makes playing the game impractical - a minimax decision for chess </a:t>
            </a:r>
            <a:r>
              <a:rPr lang="en-US" altLang="en-US" dirty="0"/>
              <a:t>c</a:t>
            </a:r>
            <a:r>
              <a:rPr lang="th-TH" altLang="en-US" dirty="0"/>
              <a:t>ould take longer than the allowed 2 hour game.</a:t>
            </a:r>
          </a:p>
        </p:txBody>
      </p:sp>
    </p:spTree>
    <p:extLst>
      <p:ext uri="{BB962C8B-B14F-4D97-AF65-F5344CB8AC3E}">
        <p14:creationId xmlns:p14="http://schemas.microsoft.com/office/powerpoint/2010/main" val="12595241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th-TH" altLang="en-US"/>
              <a:t>Imperfect, Real-Time Decisions</a:t>
            </a:r>
          </a:p>
        </p:txBody>
      </p:sp>
      <p:sp>
        <p:nvSpPr>
          <p:cNvPr id="20483" name="Rectangle 3"/>
          <p:cNvSpPr>
            <a:spLocks noGrp="1" noChangeArrowheads="1"/>
          </p:cNvSpPr>
          <p:nvPr>
            <p:ph type="body" idx="1"/>
          </p:nvPr>
        </p:nvSpPr>
        <p:spPr/>
        <p:txBody>
          <a:bodyPr/>
          <a:lstStyle/>
          <a:p>
            <a:r>
              <a:rPr lang="en-US" altLang="en-US" dirty="0"/>
              <a:t>Our algorithm </a:t>
            </a:r>
            <a:r>
              <a:rPr lang="th-TH" altLang="en-US" dirty="0"/>
              <a:t>needs to be able to make a decision within a specified time period, based on imperfect information.  </a:t>
            </a:r>
          </a:p>
          <a:p>
            <a:r>
              <a:rPr lang="th-TH" altLang="en-US" dirty="0"/>
              <a:t>Humans use (sub-consciously) a heuristic utility function to judge the value of a position as humans are even more limited in searching capabilities - so a similar heuristic is needed </a:t>
            </a:r>
            <a:r>
              <a:rPr lang="en-US" altLang="en-US" dirty="0"/>
              <a:t>here</a:t>
            </a:r>
            <a:endParaRPr lang="th-TH" altLang="en-US" dirty="0"/>
          </a:p>
          <a:p>
            <a:r>
              <a:rPr lang="th-TH" altLang="en-US" dirty="0"/>
              <a:t>I.e. Cut the search off at a non-terminal state.</a:t>
            </a:r>
          </a:p>
        </p:txBody>
      </p:sp>
    </p:spTree>
    <p:extLst>
      <p:ext uri="{BB962C8B-B14F-4D97-AF65-F5344CB8AC3E}">
        <p14:creationId xmlns:p14="http://schemas.microsoft.com/office/powerpoint/2010/main" val="3083490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th-TH" altLang="en-US"/>
              <a:t>Review</a:t>
            </a:r>
          </a:p>
        </p:txBody>
      </p:sp>
      <p:sp>
        <p:nvSpPr>
          <p:cNvPr id="3075" name="Rectangle 3"/>
          <p:cNvSpPr>
            <a:spLocks noGrp="1" noChangeArrowheads="1"/>
          </p:cNvSpPr>
          <p:nvPr>
            <p:ph type="body" idx="1"/>
          </p:nvPr>
        </p:nvSpPr>
        <p:spPr>
          <a:xfrm>
            <a:off x="2286000" y="1600200"/>
            <a:ext cx="7772400" cy="4114800"/>
          </a:xfrm>
        </p:spPr>
        <p:txBody>
          <a:bodyPr/>
          <a:lstStyle/>
          <a:p>
            <a:r>
              <a:rPr lang="th-TH" altLang="en-US"/>
              <a:t>Searching</a:t>
            </a:r>
          </a:p>
          <a:p>
            <a:pPr lvl="1"/>
            <a:r>
              <a:rPr lang="th-TH" altLang="en-US"/>
              <a:t>Uninformed Searches</a:t>
            </a:r>
          </a:p>
          <a:p>
            <a:pPr lvl="2"/>
            <a:r>
              <a:rPr lang="th-TH" altLang="en-US"/>
              <a:t>Breadth First</a:t>
            </a:r>
          </a:p>
          <a:p>
            <a:pPr lvl="2"/>
            <a:r>
              <a:rPr lang="th-TH" altLang="en-US"/>
              <a:t>Depth First</a:t>
            </a:r>
          </a:p>
          <a:p>
            <a:pPr lvl="2"/>
            <a:r>
              <a:rPr lang="th-TH" altLang="en-US"/>
              <a:t>Iterative</a:t>
            </a:r>
          </a:p>
          <a:p>
            <a:pPr lvl="1"/>
            <a:r>
              <a:rPr lang="th-TH" altLang="en-US"/>
              <a:t>Informed Searches</a:t>
            </a:r>
          </a:p>
          <a:p>
            <a:pPr lvl="2"/>
            <a:r>
              <a:rPr lang="th-TH" altLang="en-US"/>
              <a:t>Best First</a:t>
            </a:r>
          </a:p>
          <a:p>
            <a:pPr lvl="2"/>
            <a:r>
              <a:rPr lang="th-TH" altLang="en-US"/>
              <a:t>Heuristics</a:t>
            </a:r>
          </a:p>
          <a:p>
            <a:pPr lvl="1"/>
            <a:r>
              <a:rPr lang="th-TH" altLang="en-US"/>
              <a:t>Hill Climbing</a:t>
            </a:r>
          </a:p>
          <a:p>
            <a:pPr lvl="1"/>
            <a:r>
              <a:rPr lang="th-TH" altLang="en-US"/>
              <a:t>Simulated Annealing</a:t>
            </a:r>
          </a:p>
        </p:txBody>
      </p:sp>
    </p:spTree>
    <p:extLst>
      <p:ext uri="{BB962C8B-B14F-4D97-AF65-F5344CB8AC3E}">
        <p14:creationId xmlns:p14="http://schemas.microsoft.com/office/powerpoint/2010/main" val="21594536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th-TH" altLang="en-US"/>
              <a:t>Designing a Heuristic</a:t>
            </a:r>
          </a:p>
        </p:txBody>
      </p:sp>
      <p:sp>
        <p:nvSpPr>
          <p:cNvPr id="21507" name="Rectangle 3"/>
          <p:cNvSpPr>
            <a:spLocks noGrp="1" noChangeArrowheads="1"/>
          </p:cNvSpPr>
          <p:nvPr>
            <p:ph type="body" idx="1"/>
          </p:nvPr>
        </p:nvSpPr>
        <p:spPr/>
        <p:txBody>
          <a:bodyPr>
            <a:normAutofit fontScale="92500" lnSpcReduction="20000"/>
          </a:bodyPr>
          <a:lstStyle/>
          <a:p>
            <a:r>
              <a:rPr lang="th-TH" altLang="en-US" sz="2800"/>
              <a:t>A heuristic needs to comprise various features, weighted by their importance - perhaps using probabilities of success based on previous experiences (in this case 72% of previous instances have lead to success).</a:t>
            </a:r>
          </a:p>
          <a:p>
            <a:r>
              <a:rPr lang="th-TH" altLang="en-US" sz="2800"/>
              <a:t>Human experience can be used to guide the heuristic, for example in chess;</a:t>
            </a:r>
          </a:p>
          <a:p>
            <a:pPr lvl="1"/>
            <a:r>
              <a:rPr lang="th-TH" altLang="en-US" sz="2400"/>
              <a:t>Material Value - each piece can be given a value, pawn = 1, queen =8</a:t>
            </a:r>
          </a:p>
          <a:p>
            <a:pPr lvl="1"/>
            <a:r>
              <a:rPr lang="th-TH" altLang="en-US" sz="2400"/>
              <a:t>Pawn Structure - a good pawn layout might be worth more.</a:t>
            </a:r>
          </a:p>
          <a:p>
            <a:pPr lvl="1"/>
            <a:r>
              <a:rPr lang="th-TH" altLang="en-US" sz="2400"/>
              <a:t>King Safety - a well protected King might be worth a few points.</a:t>
            </a:r>
          </a:p>
          <a:p>
            <a:pPr lvl="1"/>
            <a:r>
              <a:rPr lang="th-TH" altLang="en-US" sz="2400"/>
              <a:t>2 bishops together are worth a little over 2*1bishop.</a:t>
            </a:r>
          </a:p>
          <a:p>
            <a:pPr lvl="1"/>
            <a:r>
              <a:rPr lang="th-TH" altLang="en-US" sz="2400"/>
              <a:t>Bishops are more valuable during the end game than at the start.</a:t>
            </a:r>
            <a:endParaRPr lang="th-TH" altLang="en-US"/>
          </a:p>
        </p:txBody>
      </p:sp>
    </p:spTree>
    <p:extLst>
      <p:ext uri="{BB962C8B-B14F-4D97-AF65-F5344CB8AC3E}">
        <p14:creationId xmlns:p14="http://schemas.microsoft.com/office/powerpoint/2010/main" val="30449334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th-TH" altLang="en-US"/>
              <a:t>Search Cut-Off</a:t>
            </a:r>
          </a:p>
        </p:txBody>
      </p:sp>
      <p:sp>
        <p:nvSpPr>
          <p:cNvPr id="22531" name="Rectangle 3"/>
          <p:cNvSpPr>
            <a:spLocks noGrp="1" noChangeArrowheads="1"/>
          </p:cNvSpPr>
          <p:nvPr>
            <p:ph type="body" idx="1"/>
          </p:nvPr>
        </p:nvSpPr>
        <p:spPr>
          <a:xfrm>
            <a:off x="2209800" y="1981200"/>
            <a:ext cx="7772400" cy="1524000"/>
          </a:xfrm>
        </p:spPr>
        <p:txBody>
          <a:bodyPr/>
          <a:lstStyle/>
          <a:p>
            <a:r>
              <a:rPr lang="th-TH" altLang="en-US"/>
              <a:t>Given the sophisticated heuristic function, which can be applied to various states, a cut off point must be chosen so the amount of time used is acceptable.</a:t>
            </a:r>
          </a:p>
        </p:txBody>
      </p:sp>
      <p:graphicFrame>
        <p:nvGraphicFramePr>
          <p:cNvPr id="22532" name="Object 4"/>
          <p:cNvGraphicFramePr>
            <a:graphicFrameLocks noChangeAspect="1"/>
          </p:cNvGraphicFramePr>
          <p:nvPr/>
        </p:nvGraphicFramePr>
        <p:xfrm>
          <a:off x="6400801" y="3276601"/>
          <a:ext cx="3186113" cy="3186113"/>
        </p:xfrm>
        <a:graphic>
          <a:graphicData uri="http://schemas.openxmlformats.org/presentationml/2006/ole">
            <mc:AlternateContent xmlns:mc="http://schemas.openxmlformats.org/markup-compatibility/2006">
              <mc:Choice xmlns:v="urn:schemas-microsoft-com:vml" Requires="v">
                <p:oleObj spid="_x0000_s1035" name="Bitmap Image" r:id="rId3" imgW="4695238" imgH="4695238" progId="Paint.Picture">
                  <p:embed/>
                </p:oleObj>
              </mc:Choice>
              <mc:Fallback>
                <p:oleObj name="Bitmap Image" r:id="rId3" imgW="4695238" imgH="4695238" progId="Paint.Picture">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00801" y="3276601"/>
                        <a:ext cx="3186113" cy="318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2533" name="Text Box 5"/>
          <p:cNvSpPr txBox="1">
            <a:spLocks noChangeArrowheads="1"/>
          </p:cNvSpPr>
          <p:nvPr/>
        </p:nvSpPr>
        <p:spPr bwMode="auto">
          <a:xfrm>
            <a:off x="2514601" y="4038601"/>
            <a:ext cx="367347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th-TH" altLang="en-US"/>
              <a:t>The wrong cut off point could give rise to what is known as the ‘horizon effect’ - where a poor worst case is just over the horizon of the search.</a:t>
            </a:r>
          </a:p>
        </p:txBody>
      </p:sp>
    </p:spTree>
    <p:extLst>
      <p:ext uri="{BB962C8B-B14F-4D97-AF65-F5344CB8AC3E}">
        <p14:creationId xmlns:p14="http://schemas.microsoft.com/office/powerpoint/2010/main" val="22634085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th-TH" altLang="en-US"/>
              <a:t>Games with Chance</a:t>
            </a:r>
          </a:p>
        </p:txBody>
      </p:sp>
      <p:sp>
        <p:nvSpPr>
          <p:cNvPr id="23555" name="Rectangle 3"/>
          <p:cNvSpPr>
            <a:spLocks noGrp="1" noChangeArrowheads="1"/>
          </p:cNvSpPr>
          <p:nvPr>
            <p:ph type="body" idx="1"/>
          </p:nvPr>
        </p:nvSpPr>
        <p:spPr/>
        <p:txBody>
          <a:bodyPr/>
          <a:lstStyle/>
          <a:p>
            <a:r>
              <a:rPr lang="th-TH" altLang="en-US"/>
              <a:t>Some games, such as Backgammon combine chance with skill, where chance is controlled by the roll of a dice.</a:t>
            </a:r>
          </a:p>
          <a:p>
            <a:pPr lvl="1"/>
            <a:r>
              <a:rPr lang="th-TH" altLang="en-US"/>
              <a:t>We can’t construct a game tree as we don’t know what our opponents possible moves are - but we do know what their likely moves are.</a:t>
            </a:r>
          </a:p>
          <a:p>
            <a:pPr lvl="1"/>
            <a:r>
              <a:rPr lang="th-TH" altLang="en-US"/>
              <a:t>So the game tree needs to be expanded to include probabilities of the opponent receiving certain dice rolls.</a:t>
            </a:r>
          </a:p>
        </p:txBody>
      </p:sp>
    </p:spTree>
    <p:extLst>
      <p:ext uri="{BB962C8B-B14F-4D97-AF65-F5344CB8AC3E}">
        <p14:creationId xmlns:p14="http://schemas.microsoft.com/office/powerpoint/2010/main" val="39378078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th-TH" altLang="en-US"/>
              <a:t>Probability</a:t>
            </a:r>
          </a:p>
        </p:txBody>
      </p:sp>
      <p:sp>
        <p:nvSpPr>
          <p:cNvPr id="9219" name="Rectangle 3"/>
          <p:cNvSpPr>
            <a:spLocks noGrp="1" noChangeArrowheads="1"/>
          </p:cNvSpPr>
          <p:nvPr>
            <p:ph type="body" idx="1"/>
          </p:nvPr>
        </p:nvSpPr>
        <p:spPr/>
        <p:txBody>
          <a:bodyPr/>
          <a:lstStyle/>
          <a:p>
            <a:r>
              <a:rPr lang="th-TH" altLang="en-US"/>
              <a:t>Probability is based on our percepts of the environment - what we know about the environment.</a:t>
            </a:r>
          </a:p>
          <a:p>
            <a:pPr lvl="1"/>
            <a:r>
              <a:rPr lang="th-TH" altLang="en-US"/>
              <a:t>My doctor said golf caused my shoulder injury as soon as he knew I played golf - even though the shoulder injury dates from before I started playing golf.</a:t>
            </a:r>
          </a:p>
          <a:p>
            <a:pPr lvl="1"/>
            <a:r>
              <a:rPr lang="th-TH" altLang="en-US"/>
              <a:t>When we pick a card there is a 1/52 chance it is the Ace of Spades, after we look at it, the chance is either 0 or 1.</a:t>
            </a:r>
          </a:p>
          <a:p>
            <a:r>
              <a:rPr lang="th-TH" altLang="en-US"/>
              <a:t>Probabilities can change when more evidence is acquired.</a:t>
            </a:r>
          </a:p>
        </p:txBody>
      </p:sp>
    </p:spTree>
    <p:extLst>
      <p:ext uri="{BB962C8B-B14F-4D97-AF65-F5344CB8AC3E}">
        <p14:creationId xmlns:p14="http://schemas.microsoft.com/office/powerpoint/2010/main" val="21750559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th-TH" altLang="en-US"/>
              <a:t>Acting Under Uncertainty</a:t>
            </a:r>
          </a:p>
        </p:txBody>
      </p:sp>
      <p:graphicFrame>
        <p:nvGraphicFramePr>
          <p:cNvPr id="5123" name="Object 3"/>
          <p:cNvGraphicFramePr>
            <a:graphicFrameLocks noGrp="1" noChangeAspect="1"/>
          </p:cNvGraphicFramePr>
          <p:nvPr>
            <p:ph type="body" idx="1"/>
          </p:nvPr>
        </p:nvGraphicFramePr>
        <p:xfrm>
          <a:off x="7010401" y="1905000"/>
          <a:ext cx="2754313" cy="4114800"/>
        </p:xfrm>
        <a:graphic>
          <a:graphicData uri="http://schemas.openxmlformats.org/presentationml/2006/ole">
            <mc:AlternateContent xmlns:mc="http://schemas.openxmlformats.org/markup-compatibility/2006">
              <mc:Choice xmlns:v="urn:schemas-microsoft-com:vml" Requires="v">
                <p:oleObj spid="_x0000_s2068" name="Bitmap Image" r:id="rId3" imgW="1523810" imgH="2276793" progId="Paint.Picture">
                  <p:embed/>
                </p:oleObj>
              </mc:Choice>
              <mc:Fallback>
                <p:oleObj name="Bitmap Image" r:id="rId3" imgW="1523810" imgH="2276793" progId="Paint.Picture">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10401" y="1905000"/>
                        <a:ext cx="2754313" cy="4114800"/>
                      </a:xfrm>
                      <a:prstGeom prst="rect">
                        <a:avLst/>
                      </a:prstGeom>
                    </p:spPr>
                  </p:pic>
                </p:oleObj>
              </mc:Fallback>
            </mc:AlternateContent>
          </a:graphicData>
        </a:graphic>
      </p:graphicFrame>
      <p:graphicFrame>
        <p:nvGraphicFramePr>
          <p:cNvPr id="5124" name="Object 4"/>
          <p:cNvGraphicFramePr>
            <a:graphicFrameLocks noChangeAspect="1"/>
          </p:cNvGraphicFramePr>
          <p:nvPr/>
        </p:nvGraphicFramePr>
        <p:xfrm>
          <a:off x="2438400" y="1905000"/>
          <a:ext cx="2743200" cy="4114800"/>
        </p:xfrm>
        <a:graphic>
          <a:graphicData uri="http://schemas.openxmlformats.org/presentationml/2006/ole">
            <mc:AlternateContent xmlns:mc="http://schemas.openxmlformats.org/markup-compatibility/2006">
              <mc:Choice xmlns:v="urn:schemas-microsoft-com:vml" Requires="v">
                <p:oleObj spid="_x0000_s2069" name="Bitmap Image" r:id="rId5" imgW="1523810" imgH="2285714" progId="Paint.Picture">
                  <p:embed/>
                </p:oleObj>
              </mc:Choice>
              <mc:Fallback>
                <p:oleObj name="Bitmap Image" r:id="rId5" imgW="1523810" imgH="2285714" progId="Paint.Picture">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38400" y="1905000"/>
                        <a:ext cx="274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6464202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th-TH" altLang="en-US"/>
              <a:t>Acting Under Uncertainty</a:t>
            </a:r>
          </a:p>
        </p:txBody>
      </p:sp>
      <p:sp>
        <p:nvSpPr>
          <p:cNvPr id="6147" name="Rectangle 3"/>
          <p:cNvSpPr>
            <a:spLocks noGrp="1" noChangeArrowheads="1"/>
          </p:cNvSpPr>
          <p:nvPr>
            <p:ph type="body" idx="1"/>
          </p:nvPr>
        </p:nvSpPr>
        <p:spPr/>
        <p:txBody>
          <a:bodyPr/>
          <a:lstStyle/>
          <a:p>
            <a:r>
              <a:rPr lang="th-TH" altLang="en-US"/>
              <a:t>Suppose we need to check in at the airport and need to choose a time to set off.  Plan A</a:t>
            </a:r>
            <a:r>
              <a:rPr lang="th-TH" altLang="en-US" baseline="-25000"/>
              <a:t>60</a:t>
            </a:r>
            <a:r>
              <a:rPr lang="th-TH" altLang="en-US"/>
              <a:t> involves leaving 60 minutes before check-in - we could assume this was a good plan.</a:t>
            </a:r>
          </a:p>
          <a:p>
            <a:r>
              <a:rPr lang="th-TH" altLang="en-US"/>
              <a:t>We can’t say “</a:t>
            </a:r>
            <a:r>
              <a:rPr lang="th-TH" altLang="en-US" i="1"/>
              <a:t>Plan A</a:t>
            </a:r>
            <a:r>
              <a:rPr lang="th-TH" altLang="en-US" i="1" baseline="-25000"/>
              <a:t>60</a:t>
            </a:r>
            <a:r>
              <a:rPr lang="th-TH" altLang="en-US" i="1"/>
              <a:t> will get us to the airport in time</a:t>
            </a:r>
            <a:r>
              <a:rPr lang="th-TH" altLang="en-US"/>
              <a:t>”, only “</a:t>
            </a:r>
            <a:r>
              <a:rPr lang="th-TH" altLang="en-US" i="1"/>
              <a:t>Plan A60 will get us to the airport in time so long as we have enough gas, and there are no accidents, and the car doesn’t break down, and check-in doesn’t close early, and…”</a:t>
            </a:r>
          </a:p>
          <a:p>
            <a:r>
              <a:rPr lang="th-TH" altLang="en-US"/>
              <a:t>Perhaps Plan B</a:t>
            </a:r>
            <a:r>
              <a:rPr lang="th-TH" altLang="en-US" baseline="-25000"/>
              <a:t>90</a:t>
            </a:r>
            <a:r>
              <a:rPr lang="th-TH" altLang="en-US"/>
              <a:t> would be better?</a:t>
            </a:r>
          </a:p>
        </p:txBody>
      </p:sp>
    </p:spTree>
    <p:extLst>
      <p:ext uri="{BB962C8B-B14F-4D97-AF65-F5344CB8AC3E}">
        <p14:creationId xmlns:p14="http://schemas.microsoft.com/office/powerpoint/2010/main" val="15537047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th-TH" altLang="en-US"/>
              <a:t>Acting Under Uncertainty</a:t>
            </a:r>
          </a:p>
        </p:txBody>
      </p:sp>
      <p:sp>
        <p:nvSpPr>
          <p:cNvPr id="7171" name="Rectangle 3"/>
          <p:cNvSpPr>
            <a:spLocks noGrp="1" noChangeArrowheads="1"/>
          </p:cNvSpPr>
          <p:nvPr>
            <p:ph type="body" idx="1"/>
          </p:nvPr>
        </p:nvSpPr>
        <p:spPr/>
        <p:txBody>
          <a:bodyPr/>
          <a:lstStyle/>
          <a:p>
            <a:r>
              <a:rPr lang="th-TH" altLang="en-US"/>
              <a:t>While Plan B</a:t>
            </a:r>
            <a:r>
              <a:rPr lang="th-TH" altLang="en-US" baseline="-25000"/>
              <a:t>90</a:t>
            </a:r>
            <a:r>
              <a:rPr lang="th-TH" altLang="en-US"/>
              <a:t> increases the ‘degree of belief’ that we will get to the airport on time, it also introduces a likely long unproductive wait at the airport.</a:t>
            </a:r>
          </a:p>
          <a:p>
            <a:r>
              <a:rPr lang="th-TH" altLang="en-US"/>
              <a:t>To maximise an agents performance, the relative importance of both goals needs to be considered;</a:t>
            </a:r>
          </a:p>
          <a:p>
            <a:pPr lvl="1"/>
            <a:r>
              <a:rPr lang="th-TH" altLang="en-US"/>
              <a:t>‘getting to the airport’</a:t>
            </a:r>
          </a:p>
          <a:p>
            <a:pPr lvl="1"/>
            <a:r>
              <a:rPr lang="th-TH" altLang="en-US"/>
              <a:t>‘avoiding a long wait’</a:t>
            </a:r>
          </a:p>
          <a:p>
            <a:r>
              <a:rPr lang="th-TH" altLang="en-US"/>
              <a:t>The rational decision is A</a:t>
            </a:r>
            <a:r>
              <a:rPr lang="th-TH" altLang="en-US" baseline="-25000"/>
              <a:t>60</a:t>
            </a:r>
            <a:r>
              <a:rPr lang="th-TH" altLang="en-US"/>
              <a:t>, but how do we draw that conclusion?</a:t>
            </a:r>
          </a:p>
        </p:txBody>
      </p:sp>
    </p:spTree>
    <p:extLst>
      <p:ext uri="{BB962C8B-B14F-4D97-AF65-F5344CB8AC3E}">
        <p14:creationId xmlns:p14="http://schemas.microsoft.com/office/powerpoint/2010/main" val="15009823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th-TH" altLang="en-US"/>
              <a:t>Utility Theory</a:t>
            </a:r>
          </a:p>
        </p:txBody>
      </p:sp>
      <p:sp>
        <p:nvSpPr>
          <p:cNvPr id="11267" name="Rectangle 3"/>
          <p:cNvSpPr>
            <a:spLocks noGrp="1" noChangeArrowheads="1"/>
          </p:cNvSpPr>
          <p:nvPr>
            <p:ph type="body" idx="1"/>
          </p:nvPr>
        </p:nvSpPr>
        <p:spPr/>
        <p:txBody>
          <a:bodyPr/>
          <a:lstStyle/>
          <a:p>
            <a:r>
              <a:rPr lang="th-TH" altLang="en-US"/>
              <a:t>Utility Theory represents preferences for certain states - the quality of a state being useful;</a:t>
            </a:r>
          </a:p>
          <a:p>
            <a:pPr lvl="1"/>
            <a:r>
              <a:rPr lang="th-TH" altLang="en-US"/>
              <a:t>Is it preferable to choose plan C</a:t>
            </a:r>
            <a:r>
              <a:rPr lang="th-TH" altLang="en-US" baseline="-25000"/>
              <a:t>1440</a:t>
            </a:r>
            <a:r>
              <a:rPr lang="th-TH" altLang="en-US"/>
              <a:t> (leaving for the airport 24 hours early) which has a 99.999% probability of success over plan A</a:t>
            </a:r>
            <a:r>
              <a:rPr lang="th-TH" altLang="en-US" baseline="-25000"/>
              <a:t>60</a:t>
            </a:r>
            <a:r>
              <a:rPr lang="th-TH" altLang="en-US"/>
              <a:t>, which has a 95% probability of success?  Given the poor utility of the long wait, perhaps not.</a:t>
            </a:r>
          </a:p>
          <a:p>
            <a:pPr lvl="1"/>
            <a:r>
              <a:rPr lang="th-TH" altLang="en-US"/>
              <a:t>Should I stop playing golf to improve my ‘lack of shoulder pain’ utility, and risk lowering my ‘playing golf pleasure’ utility?</a:t>
            </a:r>
          </a:p>
        </p:txBody>
      </p:sp>
    </p:spTree>
    <p:extLst>
      <p:ext uri="{BB962C8B-B14F-4D97-AF65-F5344CB8AC3E}">
        <p14:creationId xmlns:p14="http://schemas.microsoft.com/office/powerpoint/2010/main" val="20484053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th-TH" altLang="en-US"/>
              <a:t>Decision Theory</a:t>
            </a:r>
          </a:p>
        </p:txBody>
      </p:sp>
      <p:sp>
        <p:nvSpPr>
          <p:cNvPr id="12291" name="Rectangle 3"/>
          <p:cNvSpPr>
            <a:spLocks noGrp="1" noChangeArrowheads="1"/>
          </p:cNvSpPr>
          <p:nvPr>
            <p:ph type="body" idx="1"/>
          </p:nvPr>
        </p:nvSpPr>
        <p:spPr/>
        <p:txBody>
          <a:bodyPr/>
          <a:lstStyle/>
          <a:p>
            <a:r>
              <a:rPr lang="th-TH" altLang="en-US"/>
              <a:t>Decision Theory = Probability Theory + Utility Theory.</a:t>
            </a:r>
          </a:p>
          <a:p>
            <a:r>
              <a:rPr lang="th-TH" altLang="en-US"/>
              <a:t>An agent is rational if they choose the action which yields the highest utility averaged across all possible outcomes of the action.</a:t>
            </a:r>
          </a:p>
          <a:p>
            <a:r>
              <a:rPr lang="th-TH" altLang="en-US"/>
              <a:t>The principle of Maximum Expected Utility (MEU).</a:t>
            </a:r>
          </a:p>
        </p:txBody>
      </p:sp>
    </p:spTree>
    <p:extLst>
      <p:ext uri="{BB962C8B-B14F-4D97-AF65-F5344CB8AC3E}">
        <p14:creationId xmlns:p14="http://schemas.microsoft.com/office/powerpoint/2010/main" val="29315070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th-TH" altLang="en-US"/>
              <a:t>Diagnosis</a:t>
            </a:r>
          </a:p>
        </p:txBody>
      </p:sp>
      <p:sp>
        <p:nvSpPr>
          <p:cNvPr id="8195" name="Rectangle 3"/>
          <p:cNvSpPr>
            <a:spLocks noGrp="1" noChangeArrowheads="1"/>
          </p:cNvSpPr>
          <p:nvPr>
            <p:ph type="body" idx="1"/>
          </p:nvPr>
        </p:nvSpPr>
        <p:spPr/>
        <p:txBody>
          <a:bodyPr/>
          <a:lstStyle/>
          <a:p>
            <a:r>
              <a:rPr lang="th-TH" altLang="en-US"/>
              <a:t>Diagnosis is a task aimed at dealing with uncertainty normally using probability theory to construct a </a:t>
            </a:r>
            <a:r>
              <a:rPr lang="th-TH" altLang="en-US" b="1" i="1"/>
              <a:t>degree of belief</a:t>
            </a:r>
            <a:r>
              <a:rPr lang="th-TH" altLang="en-US"/>
              <a:t> in various statements.</a:t>
            </a:r>
          </a:p>
          <a:p>
            <a:pPr lvl="1"/>
            <a:r>
              <a:rPr lang="th-TH" altLang="en-US"/>
              <a:t>Your car won’t start, so there’s a 80% chance the battery is dead.</a:t>
            </a:r>
          </a:p>
          <a:p>
            <a:pPr lvl="1"/>
            <a:r>
              <a:rPr lang="th-TH" altLang="en-US"/>
              <a:t>You’ve got pain in your left calf so there’s a 70% chance you’ve pulled a muscle, and a 2% chance your leg has fallen off.</a:t>
            </a:r>
          </a:p>
          <a:p>
            <a:r>
              <a:rPr lang="th-TH" altLang="en-US"/>
              <a:t>Probability provides a way of summarising the uncertainty that comes from our laziness and ignorance.</a:t>
            </a:r>
          </a:p>
        </p:txBody>
      </p:sp>
    </p:spTree>
    <p:extLst>
      <p:ext uri="{BB962C8B-B14F-4D97-AF65-F5344CB8AC3E}">
        <p14:creationId xmlns:p14="http://schemas.microsoft.com/office/powerpoint/2010/main" val="2243996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th-TH" altLang="en-US"/>
              <a:t>This Week</a:t>
            </a:r>
          </a:p>
        </p:txBody>
      </p:sp>
      <p:sp>
        <p:nvSpPr>
          <p:cNvPr id="4099" name="Rectangle 3"/>
          <p:cNvSpPr>
            <a:spLocks noGrp="1" noChangeArrowheads="1"/>
          </p:cNvSpPr>
          <p:nvPr>
            <p:ph type="body" idx="1"/>
          </p:nvPr>
        </p:nvSpPr>
        <p:spPr/>
        <p:txBody>
          <a:bodyPr/>
          <a:lstStyle/>
          <a:p>
            <a:r>
              <a:rPr lang="th-TH" altLang="en-US"/>
              <a:t>Adversarial Searches</a:t>
            </a:r>
          </a:p>
          <a:p>
            <a:pPr lvl="1"/>
            <a:r>
              <a:rPr lang="th-TH" altLang="en-US"/>
              <a:t>Investigating how to plan ahead in environments where other agents are planning against us.</a:t>
            </a:r>
          </a:p>
          <a:p>
            <a:r>
              <a:rPr lang="th-TH" altLang="en-US"/>
              <a:t>Game Theory</a:t>
            </a:r>
          </a:p>
        </p:txBody>
      </p:sp>
    </p:spTree>
    <p:extLst>
      <p:ext uri="{BB962C8B-B14F-4D97-AF65-F5344CB8AC3E}">
        <p14:creationId xmlns:p14="http://schemas.microsoft.com/office/powerpoint/2010/main" val="27168821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th-TH" altLang="en-US"/>
              <a:t>Domain Random Variables</a:t>
            </a:r>
          </a:p>
        </p:txBody>
      </p:sp>
      <p:sp>
        <p:nvSpPr>
          <p:cNvPr id="13315" name="Rectangle 3"/>
          <p:cNvSpPr>
            <a:spLocks noGrp="1" noChangeArrowheads="1"/>
          </p:cNvSpPr>
          <p:nvPr>
            <p:ph type="body" idx="1"/>
          </p:nvPr>
        </p:nvSpPr>
        <p:spPr/>
        <p:txBody>
          <a:bodyPr/>
          <a:lstStyle/>
          <a:p>
            <a:r>
              <a:rPr lang="th-TH" altLang="en-US"/>
              <a:t>Boolean Random Variables</a:t>
            </a:r>
          </a:p>
          <a:p>
            <a:pPr lvl="1"/>
            <a:r>
              <a:rPr lang="th-TH" altLang="en-US"/>
              <a:t>Late&lt;True, False&gt;</a:t>
            </a:r>
          </a:p>
          <a:p>
            <a:r>
              <a:rPr lang="th-TH" altLang="en-US"/>
              <a:t>Discrete RandomVariables</a:t>
            </a:r>
          </a:p>
          <a:p>
            <a:pPr lvl="1"/>
            <a:r>
              <a:rPr lang="th-TH" altLang="en-US"/>
              <a:t>Weather&lt;Sunny, Rainy, Snowy, Cloudy&gt;</a:t>
            </a:r>
          </a:p>
          <a:p>
            <a:r>
              <a:rPr lang="th-TH" altLang="en-US"/>
              <a:t>Continuous Random Variables</a:t>
            </a:r>
          </a:p>
          <a:p>
            <a:pPr lvl="1"/>
            <a:r>
              <a:rPr lang="th-TH" altLang="en-US"/>
              <a:t>Temperature = 30.2</a:t>
            </a:r>
          </a:p>
        </p:txBody>
      </p:sp>
    </p:spTree>
    <p:extLst>
      <p:ext uri="{BB962C8B-B14F-4D97-AF65-F5344CB8AC3E}">
        <p14:creationId xmlns:p14="http://schemas.microsoft.com/office/powerpoint/2010/main" val="14483006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th-TH" altLang="en-US"/>
              <a:t>Atomic Events</a:t>
            </a:r>
          </a:p>
        </p:txBody>
      </p:sp>
      <p:sp>
        <p:nvSpPr>
          <p:cNvPr id="14339" name="Rectangle 3"/>
          <p:cNvSpPr>
            <a:spLocks noGrp="1" noChangeArrowheads="1"/>
          </p:cNvSpPr>
          <p:nvPr>
            <p:ph type="body" idx="1"/>
          </p:nvPr>
        </p:nvSpPr>
        <p:spPr/>
        <p:txBody>
          <a:bodyPr/>
          <a:lstStyle/>
          <a:p>
            <a:r>
              <a:rPr lang="th-TH" altLang="en-US"/>
              <a:t>Atomic Events are a particular combination of states;</a:t>
            </a:r>
          </a:p>
          <a:p>
            <a:pPr lvl="1"/>
            <a:r>
              <a:rPr lang="th-TH" altLang="en-US"/>
              <a:t>Late = True, Weather = Cloudy</a:t>
            </a:r>
          </a:p>
          <a:p>
            <a:pPr lvl="1"/>
            <a:r>
              <a:rPr lang="th-TH" altLang="en-US"/>
              <a:t>Late = False, Weather = Sunny</a:t>
            </a:r>
          </a:p>
          <a:p>
            <a:r>
              <a:rPr lang="th-TH" altLang="en-US"/>
              <a:t>The existence of certain atomic events can lead to certain understandings;</a:t>
            </a:r>
          </a:p>
          <a:p>
            <a:pPr lvl="1"/>
            <a:r>
              <a:rPr lang="th-TH" altLang="en-US"/>
              <a:t>Late = False, Weather = Rainy, means &lt;Rainy =&gt; Late&gt; = False</a:t>
            </a:r>
          </a:p>
        </p:txBody>
      </p:sp>
    </p:spTree>
    <p:extLst>
      <p:ext uri="{BB962C8B-B14F-4D97-AF65-F5344CB8AC3E}">
        <p14:creationId xmlns:p14="http://schemas.microsoft.com/office/powerpoint/2010/main" val="28363512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th-TH" altLang="en-US"/>
              <a:t>Prior Probability</a:t>
            </a:r>
          </a:p>
        </p:txBody>
      </p:sp>
      <p:sp>
        <p:nvSpPr>
          <p:cNvPr id="15363" name="Rectangle 3"/>
          <p:cNvSpPr>
            <a:spLocks noGrp="1" noChangeArrowheads="1"/>
          </p:cNvSpPr>
          <p:nvPr>
            <p:ph type="body" idx="1"/>
          </p:nvPr>
        </p:nvSpPr>
        <p:spPr/>
        <p:txBody>
          <a:bodyPr/>
          <a:lstStyle/>
          <a:p>
            <a:r>
              <a:rPr lang="th-TH" altLang="en-US"/>
              <a:t>Unconditional Probabilities can be assigned to each state - degree of belief with no other information;</a:t>
            </a:r>
          </a:p>
          <a:p>
            <a:pPr lvl="1"/>
            <a:r>
              <a:rPr lang="th-TH" altLang="en-US"/>
              <a:t>P(Weather = Sunny) = 0.8</a:t>
            </a:r>
          </a:p>
          <a:p>
            <a:pPr lvl="1"/>
            <a:r>
              <a:rPr lang="th-TH" altLang="en-US"/>
              <a:t>P(Weather = Rainy) = 0.1</a:t>
            </a:r>
          </a:p>
          <a:p>
            <a:pPr lvl="1"/>
            <a:r>
              <a:rPr lang="th-TH" altLang="en-US"/>
              <a:t>P(Weather = Cloudy) = 0.0999</a:t>
            </a:r>
          </a:p>
          <a:p>
            <a:pPr lvl="1"/>
            <a:r>
              <a:rPr lang="th-TH" altLang="en-US"/>
              <a:t>P(Weather = Snowy) = 0.0001</a:t>
            </a:r>
          </a:p>
        </p:txBody>
      </p:sp>
    </p:spTree>
    <p:extLst>
      <p:ext uri="{BB962C8B-B14F-4D97-AF65-F5344CB8AC3E}">
        <p14:creationId xmlns:p14="http://schemas.microsoft.com/office/powerpoint/2010/main" val="942171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th-TH" altLang="en-US"/>
              <a:t>Joint Probability</a:t>
            </a:r>
          </a:p>
        </p:txBody>
      </p:sp>
      <p:sp>
        <p:nvSpPr>
          <p:cNvPr id="16387" name="Rectangle 3"/>
          <p:cNvSpPr>
            <a:spLocks noGrp="1" noChangeArrowheads="1"/>
          </p:cNvSpPr>
          <p:nvPr>
            <p:ph type="body" idx="1"/>
          </p:nvPr>
        </p:nvSpPr>
        <p:spPr>
          <a:xfrm>
            <a:off x="2133600" y="1981200"/>
            <a:ext cx="7848600" cy="4343400"/>
          </a:xfrm>
        </p:spPr>
        <p:txBody>
          <a:bodyPr/>
          <a:lstStyle/>
          <a:p>
            <a:r>
              <a:rPr lang="th-TH" altLang="en-US" dirty="0"/>
              <a:t>The probabilities for a combination of random variables can be stored in a grid - 2 or more dimensional.</a:t>
            </a:r>
          </a:p>
          <a:p>
            <a:pPr lvl="1"/>
            <a:r>
              <a:rPr lang="th-TH" altLang="en-US" dirty="0"/>
              <a:t>Take a simple example with 3 boolean variables, Late, Male, AM.</a:t>
            </a:r>
          </a:p>
          <a:p>
            <a:pPr>
              <a:buFontTx/>
              <a:buNone/>
            </a:pPr>
            <a:endParaRPr lang="th-TH" altLang="en-US" dirty="0"/>
          </a:p>
          <a:p>
            <a:pPr>
              <a:buFontTx/>
              <a:buNone/>
            </a:pPr>
            <a:r>
              <a:rPr lang="th-TH" altLang="en-US" dirty="0"/>
              <a:t>			Late			</a:t>
            </a:r>
            <a:r>
              <a:rPr lang="en-US" altLang="en-US" dirty="0"/>
              <a:t>				</a:t>
            </a:r>
            <a:r>
              <a:rPr lang="th-TH" altLang="en-US" dirty="0"/>
              <a:t>Not Late</a:t>
            </a:r>
          </a:p>
          <a:p>
            <a:pPr>
              <a:buFontTx/>
              <a:buNone/>
            </a:pPr>
            <a:r>
              <a:rPr lang="th-TH" altLang="en-US" dirty="0"/>
              <a:t>			Male	</a:t>
            </a:r>
            <a:r>
              <a:rPr lang="en-US" altLang="en-US" dirty="0"/>
              <a:t>		</a:t>
            </a:r>
            <a:r>
              <a:rPr lang="th-TH" altLang="en-US" dirty="0"/>
              <a:t>Not </a:t>
            </a:r>
            <a:r>
              <a:rPr lang="en-US" altLang="en-US" dirty="0"/>
              <a:t>	</a:t>
            </a:r>
            <a:r>
              <a:rPr lang="th-TH" altLang="en-US" dirty="0"/>
              <a:t>Male	</a:t>
            </a:r>
            <a:r>
              <a:rPr lang="en-US" altLang="en-US" dirty="0"/>
              <a:t>		</a:t>
            </a:r>
            <a:r>
              <a:rPr lang="th-TH" altLang="en-US" dirty="0"/>
              <a:t>Male	</a:t>
            </a:r>
            <a:r>
              <a:rPr lang="en-US" altLang="en-US" dirty="0"/>
              <a:t>		</a:t>
            </a:r>
            <a:r>
              <a:rPr lang="th-TH" altLang="en-US" dirty="0"/>
              <a:t>Not Male</a:t>
            </a:r>
          </a:p>
          <a:p>
            <a:pPr>
              <a:buFontTx/>
              <a:buNone/>
            </a:pPr>
            <a:r>
              <a:rPr lang="th-TH" altLang="en-US" dirty="0"/>
              <a:t>AM	</a:t>
            </a:r>
            <a:r>
              <a:rPr lang="th-TH" altLang="en-US"/>
              <a:t>	0.22</a:t>
            </a:r>
            <a:r>
              <a:rPr lang="th-TH" altLang="en-US" dirty="0"/>
              <a:t>	</a:t>
            </a:r>
            <a:r>
              <a:rPr lang="en-US" altLang="en-US" dirty="0"/>
              <a:t>		</a:t>
            </a:r>
            <a:r>
              <a:rPr lang="th-TH" altLang="en-US" dirty="0"/>
              <a:t>0.25		</a:t>
            </a:r>
            <a:r>
              <a:rPr lang="en-US" altLang="en-US" dirty="0"/>
              <a:t>		</a:t>
            </a:r>
            <a:r>
              <a:rPr lang="th-TH" altLang="en-US" dirty="0"/>
              <a:t>0.08	</a:t>
            </a:r>
            <a:r>
              <a:rPr lang="en-US" altLang="en-US" dirty="0"/>
              <a:t>		</a:t>
            </a:r>
            <a:r>
              <a:rPr lang="th-TH" altLang="en-US" dirty="0"/>
              <a:t>0.02</a:t>
            </a:r>
          </a:p>
          <a:p>
            <a:pPr>
              <a:buFontTx/>
              <a:buNone/>
            </a:pPr>
            <a:r>
              <a:rPr lang="th-TH" altLang="en-US" dirty="0"/>
              <a:t>not AM	0.1	</a:t>
            </a:r>
            <a:r>
              <a:rPr lang="en-US" altLang="en-US" dirty="0"/>
              <a:t>		</a:t>
            </a:r>
            <a:r>
              <a:rPr lang="th-TH" altLang="en-US" dirty="0"/>
              <a:t>0.18		</a:t>
            </a:r>
            <a:r>
              <a:rPr lang="en-US" altLang="en-US" dirty="0"/>
              <a:t>		</a:t>
            </a:r>
            <a:r>
              <a:rPr lang="th-TH" altLang="en-US" dirty="0"/>
              <a:t>0.1	</a:t>
            </a:r>
            <a:r>
              <a:rPr lang="en-US" altLang="en-US" dirty="0"/>
              <a:t>		</a:t>
            </a:r>
            <a:r>
              <a:rPr lang="th-TH" altLang="en-US" dirty="0"/>
              <a:t>0.05</a:t>
            </a:r>
          </a:p>
        </p:txBody>
      </p:sp>
    </p:spTree>
    <p:extLst>
      <p:ext uri="{BB962C8B-B14F-4D97-AF65-F5344CB8AC3E}">
        <p14:creationId xmlns:p14="http://schemas.microsoft.com/office/powerpoint/2010/main" val="25049797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th-TH" altLang="en-US"/>
              <a:t>Joint Probability</a:t>
            </a:r>
          </a:p>
        </p:txBody>
      </p:sp>
      <p:sp>
        <p:nvSpPr>
          <p:cNvPr id="18435" name="Rectangle 3"/>
          <p:cNvSpPr>
            <a:spLocks noGrp="1" noChangeArrowheads="1"/>
          </p:cNvSpPr>
          <p:nvPr>
            <p:ph type="body" idx="1"/>
          </p:nvPr>
        </p:nvSpPr>
        <p:spPr/>
        <p:txBody>
          <a:bodyPr/>
          <a:lstStyle/>
          <a:p>
            <a:r>
              <a:rPr lang="th-TH" altLang="en-US"/>
              <a:t>The sum of all probabilities adds up to 1.</a:t>
            </a:r>
          </a:p>
          <a:p>
            <a:r>
              <a:rPr lang="th-TH" altLang="en-US"/>
              <a:t>Suppose we want to know the probability of being male OR late;</a:t>
            </a:r>
          </a:p>
          <a:p>
            <a:pPr lvl="1"/>
            <a:r>
              <a:rPr lang="th-TH" altLang="en-US"/>
              <a:t>P(Male OR Late) = 0.22+0.25+0.1+0.18+0.08+0.1 = 0.93</a:t>
            </a:r>
          </a:p>
          <a:p>
            <a:r>
              <a:rPr lang="th-TH" altLang="en-US"/>
              <a:t>Or the probability of being male AND late;</a:t>
            </a:r>
          </a:p>
          <a:p>
            <a:pPr lvl="1"/>
            <a:r>
              <a:rPr lang="th-TH" altLang="en-US"/>
              <a:t>P(Male AND Late) = 0.22+0.1 = 0.32</a:t>
            </a:r>
          </a:p>
          <a:p>
            <a:r>
              <a:rPr lang="th-TH" altLang="en-US"/>
              <a:t>Thus we can deduce probabilities given certain inputs.</a:t>
            </a:r>
          </a:p>
        </p:txBody>
      </p:sp>
    </p:spTree>
    <p:extLst>
      <p:ext uri="{BB962C8B-B14F-4D97-AF65-F5344CB8AC3E}">
        <p14:creationId xmlns:p14="http://schemas.microsoft.com/office/powerpoint/2010/main" val="6399129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th-TH" altLang="en-US"/>
              <a:t>Joint Probability</a:t>
            </a:r>
          </a:p>
        </p:txBody>
      </p:sp>
      <p:sp>
        <p:nvSpPr>
          <p:cNvPr id="19459" name="Rectangle 3"/>
          <p:cNvSpPr>
            <a:spLocks noGrp="1" noChangeArrowheads="1"/>
          </p:cNvSpPr>
          <p:nvPr>
            <p:ph type="body" idx="1"/>
          </p:nvPr>
        </p:nvSpPr>
        <p:spPr/>
        <p:txBody>
          <a:bodyPr/>
          <a:lstStyle/>
          <a:p>
            <a:r>
              <a:rPr lang="th-TH" altLang="en-US"/>
              <a:t>Suppose we add a further random variable - the weather.</a:t>
            </a:r>
          </a:p>
          <a:p>
            <a:pPr lvl="1"/>
            <a:r>
              <a:rPr lang="th-TH" altLang="en-US"/>
              <a:t>We have to expand our table, in reality adding 4 times the size of the weather, one for each weather condition.</a:t>
            </a:r>
          </a:p>
          <a:p>
            <a:r>
              <a:rPr lang="th-TH" altLang="en-US"/>
              <a:t>In doing this it is reasonable to ask how the former and latter table are related; how does P(</a:t>
            </a:r>
            <a:r>
              <a:rPr lang="th-TH" altLang="en-US" i="1"/>
              <a:t>Late, AM, Male, Weather = sunny</a:t>
            </a:r>
            <a:r>
              <a:rPr lang="th-TH" altLang="en-US"/>
              <a:t>) relate to P(</a:t>
            </a:r>
            <a:r>
              <a:rPr lang="th-TH" altLang="en-US" i="1"/>
              <a:t>Late, AM, Male</a:t>
            </a:r>
            <a:r>
              <a:rPr lang="th-TH" altLang="en-US"/>
              <a:t>)?</a:t>
            </a:r>
          </a:p>
        </p:txBody>
      </p:sp>
    </p:spTree>
    <p:extLst>
      <p:ext uri="{BB962C8B-B14F-4D97-AF65-F5344CB8AC3E}">
        <p14:creationId xmlns:p14="http://schemas.microsoft.com/office/powerpoint/2010/main" val="13199533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th-TH" altLang="en-US"/>
              <a:t>Product Rule</a:t>
            </a:r>
          </a:p>
        </p:txBody>
      </p:sp>
      <p:sp>
        <p:nvSpPr>
          <p:cNvPr id="20483" name="Rectangle 3"/>
          <p:cNvSpPr>
            <a:spLocks noGrp="1" noChangeArrowheads="1"/>
          </p:cNvSpPr>
          <p:nvPr>
            <p:ph type="body" idx="1"/>
          </p:nvPr>
        </p:nvSpPr>
        <p:spPr/>
        <p:txBody>
          <a:bodyPr>
            <a:normAutofit fontScale="92500"/>
          </a:bodyPr>
          <a:lstStyle/>
          <a:p>
            <a:r>
              <a:rPr lang="th-TH" altLang="en-US"/>
              <a:t>We can use the ‘</a:t>
            </a:r>
            <a:r>
              <a:rPr lang="th-TH" altLang="en-US" b="1" i="1"/>
              <a:t>Product Rule</a:t>
            </a:r>
            <a:r>
              <a:rPr lang="th-TH" altLang="en-US"/>
              <a:t>’</a:t>
            </a:r>
          </a:p>
          <a:p>
            <a:pPr lvl="1"/>
            <a:r>
              <a:rPr lang="th-TH" altLang="en-US" sz="2400"/>
              <a:t>The probability of a and b is the same as the probability of b multiplied by the probability of a given that b is the case;</a:t>
            </a:r>
          </a:p>
          <a:p>
            <a:pPr lvl="1"/>
            <a:r>
              <a:rPr lang="th-TH" altLang="en-US" sz="2400"/>
              <a:t>P(a^b) = P(a|b)P(b)</a:t>
            </a:r>
            <a:endParaRPr lang="th-TH" altLang="en-US"/>
          </a:p>
          <a:p>
            <a:r>
              <a:rPr lang="th-TH" altLang="en-US"/>
              <a:t>Or in our case;</a:t>
            </a:r>
          </a:p>
          <a:p>
            <a:pPr lvl="1"/>
            <a:r>
              <a:rPr lang="th-TH" altLang="en-US" sz="2400"/>
              <a:t>P(</a:t>
            </a:r>
            <a:r>
              <a:rPr lang="th-TH" altLang="en-US" sz="2400" i="1"/>
              <a:t>Late, AM, Male, Weather = sunny</a:t>
            </a:r>
            <a:r>
              <a:rPr lang="th-TH" altLang="en-US" sz="2400"/>
              <a:t>) = P(</a:t>
            </a:r>
            <a:r>
              <a:rPr lang="th-TH" altLang="en-US" sz="2400" i="1"/>
              <a:t>Weather = sunny | Late, AM, Male</a:t>
            </a:r>
            <a:r>
              <a:rPr lang="th-TH" altLang="en-US" sz="2400"/>
              <a:t>)P(</a:t>
            </a:r>
            <a:r>
              <a:rPr lang="th-TH" altLang="en-US" sz="2400" i="1"/>
              <a:t>Late, AM, Male</a:t>
            </a:r>
            <a:r>
              <a:rPr lang="th-TH" altLang="en-US" sz="2400"/>
              <a:t>)</a:t>
            </a:r>
            <a:endParaRPr lang="th-TH" altLang="en-US"/>
          </a:p>
          <a:p>
            <a:pPr lvl="1"/>
            <a:r>
              <a:rPr lang="th-TH" altLang="en-US" sz="2400"/>
              <a:t>The probability of a man being late on a sunny morning is the same as the probability of it being sunny given that a man is late in the morning, multiplied by the probability of a man being late in the morning.</a:t>
            </a:r>
            <a:endParaRPr lang="th-TH" altLang="en-US"/>
          </a:p>
        </p:txBody>
      </p:sp>
    </p:spTree>
    <p:extLst>
      <p:ext uri="{BB962C8B-B14F-4D97-AF65-F5344CB8AC3E}">
        <p14:creationId xmlns:p14="http://schemas.microsoft.com/office/powerpoint/2010/main" val="27793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th-TH" altLang="en-US"/>
              <a:t>Hang on a minute!</a:t>
            </a:r>
          </a:p>
        </p:txBody>
      </p:sp>
      <p:sp>
        <p:nvSpPr>
          <p:cNvPr id="21507" name="Rectangle 3"/>
          <p:cNvSpPr>
            <a:spLocks noGrp="1" noChangeArrowheads="1"/>
          </p:cNvSpPr>
          <p:nvPr>
            <p:ph type="body" idx="1"/>
          </p:nvPr>
        </p:nvSpPr>
        <p:spPr/>
        <p:txBody>
          <a:bodyPr/>
          <a:lstStyle/>
          <a:p>
            <a:r>
              <a:rPr lang="th-TH" altLang="en-US"/>
              <a:t>Let’s review that;</a:t>
            </a:r>
          </a:p>
          <a:p>
            <a:pPr lvl="1"/>
            <a:r>
              <a:rPr lang="th-TH" altLang="en-US" sz="2400" i="1"/>
              <a:t>“The probability of a man being late on a sunny morning is the same as the </a:t>
            </a:r>
            <a:r>
              <a:rPr lang="th-TH" altLang="en-US" sz="2400" b="1" i="1"/>
              <a:t>probability of it being sunny given that a man is late in the morning</a:t>
            </a:r>
            <a:r>
              <a:rPr lang="th-TH" altLang="en-US" sz="2400" i="1"/>
              <a:t>, multiplied by the probability of a man being late in the morning.”</a:t>
            </a:r>
            <a:endParaRPr lang="th-TH" altLang="en-US" sz="2400"/>
          </a:p>
          <a:p>
            <a:r>
              <a:rPr lang="th-TH" altLang="en-US" sz="2800"/>
              <a:t>Unless we are a weathermonger, the probability of it being sunny isn’t influenced by a man’s morning tardiness!</a:t>
            </a:r>
          </a:p>
          <a:p>
            <a:endParaRPr lang="th-TH" altLang="en-US" sz="2800"/>
          </a:p>
        </p:txBody>
      </p:sp>
    </p:spTree>
    <p:extLst>
      <p:ext uri="{BB962C8B-B14F-4D97-AF65-F5344CB8AC3E}">
        <p14:creationId xmlns:p14="http://schemas.microsoft.com/office/powerpoint/2010/main" val="10876112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th-TH" altLang="en-US"/>
              <a:t>Product Rule</a:t>
            </a:r>
          </a:p>
        </p:txBody>
      </p:sp>
      <p:sp>
        <p:nvSpPr>
          <p:cNvPr id="22531" name="Rectangle 3"/>
          <p:cNvSpPr>
            <a:spLocks noGrp="1" noChangeArrowheads="1"/>
          </p:cNvSpPr>
          <p:nvPr>
            <p:ph type="body" idx="1"/>
          </p:nvPr>
        </p:nvSpPr>
        <p:spPr/>
        <p:txBody>
          <a:bodyPr>
            <a:normAutofit fontScale="92500"/>
          </a:bodyPr>
          <a:lstStyle/>
          <a:p>
            <a:r>
              <a:rPr lang="th-TH" altLang="en-US" sz="2800"/>
              <a:t>The Product Rule can be stated in 2 ways;</a:t>
            </a:r>
          </a:p>
          <a:p>
            <a:pPr lvl="1"/>
            <a:r>
              <a:rPr lang="th-TH" altLang="en-US" sz="2400"/>
              <a:t>P(a^b) = P(a|b)P(b)</a:t>
            </a:r>
          </a:p>
          <a:p>
            <a:pPr lvl="1"/>
            <a:r>
              <a:rPr lang="th-TH" altLang="en-US" sz="2400"/>
              <a:t>P(a^b) = P(b|a)P(a)</a:t>
            </a:r>
          </a:p>
          <a:p>
            <a:r>
              <a:rPr lang="th-TH" altLang="en-US"/>
              <a:t>Or in our case;</a:t>
            </a:r>
          </a:p>
          <a:p>
            <a:pPr lvl="1"/>
            <a:r>
              <a:rPr lang="th-TH" altLang="en-US" sz="2400"/>
              <a:t>P(</a:t>
            </a:r>
            <a:r>
              <a:rPr lang="th-TH" altLang="en-US" sz="2400" i="1"/>
              <a:t>Late, AM, Male, Weather = sunny</a:t>
            </a:r>
            <a:r>
              <a:rPr lang="th-TH" altLang="en-US" sz="2400"/>
              <a:t>) = P(</a:t>
            </a:r>
            <a:r>
              <a:rPr lang="th-TH" altLang="en-US" sz="2400" i="1"/>
              <a:t>Late, AM, Male | Weather = sunny</a:t>
            </a:r>
            <a:r>
              <a:rPr lang="th-TH" altLang="en-US" sz="2400"/>
              <a:t>)P(</a:t>
            </a:r>
            <a:r>
              <a:rPr lang="th-TH" altLang="en-US" sz="2400" i="1"/>
              <a:t>Weather = sunny</a:t>
            </a:r>
            <a:r>
              <a:rPr lang="th-TH" altLang="en-US" sz="2400"/>
              <a:t>)</a:t>
            </a:r>
            <a:endParaRPr lang="th-TH" altLang="en-US"/>
          </a:p>
          <a:p>
            <a:pPr lvl="1"/>
            <a:r>
              <a:rPr lang="th-TH" altLang="en-US" sz="2400"/>
              <a:t>The probability of a man being late on a sunny morning is the same as the probability of a man is late in the morning given that it is sunny, multiplied by the probability of it being sunny.</a:t>
            </a:r>
          </a:p>
        </p:txBody>
      </p:sp>
    </p:spTree>
    <p:extLst>
      <p:ext uri="{BB962C8B-B14F-4D97-AF65-F5344CB8AC3E}">
        <p14:creationId xmlns:p14="http://schemas.microsoft.com/office/powerpoint/2010/main" val="40142544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th-TH" altLang="en-US"/>
              <a:t>Joint Probabilities</a:t>
            </a:r>
          </a:p>
        </p:txBody>
      </p:sp>
      <p:sp>
        <p:nvSpPr>
          <p:cNvPr id="17411" name="Rectangle 3"/>
          <p:cNvSpPr>
            <a:spLocks noGrp="1" noChangeArrowheads="1"/>
          </p:cNvSpPr>
          <p:nvPr>
            <p:ph type="body" idx="1"/>
          </p:nvPr>
        </p:nvSpPr>
        <p:spPr>
          <a:xfrm>
            <a:off x="832021" y="2150076"/>
            <a:ext cx="10280821" cy="4258962"/>
          </a:xfrm>
        </p:spPr>
        <p:txBody>
          <a:bodyPr>
            <a:normAutofit fontScale="92500" lnSpcReduction="10000"/>
          </a:bodyPr>
          <a:lstStyle/>
          <a:p>
            <a:r>
              <a:rPr lang="th-TH" altLang="en-US" sz="2800" dirty="0"/>
              <a:t>There is intuitively something more satisfactory about this statement - perhaps the weather could be a factor in determining lateness.</a:t>
            </a:r>
          </a:p>
          <a:p>
            <a:r>
              <a:rPr lang="th-TH" altLang="en-US" sz="2800" dirty="0"/>
              <a:t>We could expand our knowledge about the domain by adding further random variables - perhaps adding Transport&lt;Car, Bike, Walk&gt; or FavouriteFood&lt;Icecream, Steak, Fish&gt;.</a:t>
            </a:r>
          </a:p>
          <a:p>
            <a:r>
              <a:rPr lang="th-TH" altLang="en-US" sz="2800" dirty="0"/>
              <a:t>Transport ‘</a:t>
            </a:r>
            <a:r>
              <a:rPr lang="th-TH" altLang="en-US" sz="2800" i="1" dirty="0"/>
              <a:t>might</a:t>
            </a:r>
            <a:r>
              <a:rPr lang="th-TH" altLang="en-US" sz="2800" dirty="0"/>
              <a:t>’ have a direct influence over tardiness - it could be argued that ‘walkers’ should set off earlier, but surely FavouriteFood can be considered ‘</a:t>
            </a:r>
            <a:r>
              <a:rPr lang="th-TH" altLang="en-US" sz="2800" b="1" i="1" dirty="0"/>
              <a:t>Independent</a:t>
            </a:r>
            <a:r>
              <a:rPr lang="th-TH" altLang="en-US" sz="2800" dirty="0"/>
              <a:t>’.  </a:t>
            </a:r>
          </a:p>
          <a:p>
            <a:r>
              <a:rPr lang="th-TH" altLang="en-US" sz="2800" dirty="0"/>
              <a:t>When Independence can be found, the subset of data to be analysed can be greatly reduced.</a:t>
            </a:r>
            <a:endParaRPr lang="th-TH" altLang="en-US" dirty="0"/>
          </a:p>
        </p:txBody>
      </p:sp>
    </p:spTree>
    <p:extLst>
      <p:ext uri="{BB962C8B-B14F-4D97-AF65-F5344CB8AC3E}">
        <p14:creationId xmlns:p14="http://schemas.microsoft.com/office/powerpoint/2010/main" val="1951841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th-TH" altLang="en-US" sz="4000"/>
              <a:t>Who Stole The Final Exam?</a:t>
            </a:r>
          </a:p>
        </p:txBody>
      </p:sp>
      <p:sp>
        <p:nvSpPr>
          <p:cNvPr id="5123" name="Rectangle 3"/>
          <p:cNvSpPr>
            <a:spLocks noGrp="1" noChangeArrowheads="1"/>
          </p:cNvSpPr>
          <p:nvPr>
            <p:ph type="body" idx="1"/>
          </p:nvPr>
        </p:nvSpPr>
        <p:spPr/>
        <p:txBody>
          <a:bodyPr/>
          <a:lstStyle/>
          <a:p>
            <a:r>
              <a:rPr lang="th-TH" altLang="en-US" sz="2800"/>
              <a:t>OK, I know one of you stole the final exam…</a:t>
            </a:r>
          </a:p>
          <a:p>
            <a:pPr lvl="1"/>
            <a:r>
              <a:rPr lang="th-TH" altLang="en-US" sz="2400"/>
              <a:t>You have 3 choices, “Admit it”, “Accuse someone else” or “Deny knowledge”.</a:t>
            </a:r>
          </a:p>
          <a:p>
            <a:pPr lvl="1"/>
            <a:r>
              <a:rPr lang="th-TH" altLang="en-US" sz="2400"/>
              <a:t>If you “Deny Knowledge” you will get a D, unless everyone denies knowledge, when you’ll get a B</a:t>
            </a:r>
          </a:p>
          <a:p>
            <a:pPr lvl="1"/>
            <a:r>
              <a:rPr lang="th-TH" altLang="en-US" sz="2400"/>
              <a:t>If you “Accuse someone” you will get a C, or if everyone else accuses the same person you will get a B, unless they admit it when you get a D.</a:t>
            </a:r>
          </a:p>
          <a:p>
            <a:pPr lvl="1"/>
            <a:r>
              <a:rPr lang="th-TH" altLang="en-US" sz="2400"/>
              <a:t>If you “Admit it” you get an F, unless everyone else accuses you, when you get an A.</a:t>
            </a:r>
          </a:p>
        </p:txBody>
      </p:sp>
    </p:spTree>
    <p:extLst>
      <p:ext uri="{BB962C8B-B14F-4D97-AF65-F5344CB8AC3E}">
        <p14:creationId xmlns:p14="http://schemas.microsoft.com/office/powerpoint/2010/main" val="39024615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th-TH" altLang="en-US"/>
              <a:t>Bayes’ Law</a:t>
            </a:r>
          </a:p>
        </p:txBody>
      </p:sp>
      <p:sp>
        <p:nvSpPr>
          <p:cNvPr id="23555" name="Rectangle 3"/>
          <p:cNvSpPr>
            <a:spLocks noGrp="1" noChangeArrowheads="1"/>
          </p:cNvSpPr>
          <p:nvPr>
            <p:ph type="body" idx="1"/>
          </p:nvPr>
        </p:nvSpPr>
        <p:spPr/>
        <p:txBody>
          <a:bodyPr>
            <a:normAutofit fontScale="92500" lnSpcReduction="20000"/>
          </a:bodyPr>
          <a:lstStyle/>
          <a:p>
            <a:r>
              <a:rPr lang="th-TH" altLang="en-US" sz="2800"/>
              <a:t>Given</a:t>
            </a:r>
          </a:p>
          <a:p>
            <a:pPr lvl="1"/>
            <a:r>
              <a:rPr lang="th-TH" altLang="en-US" sz="2400"/>
              <a:t>P(a^b) = P(a|b)P(b)</a:t>
            </a:r>
          </a:p>
          <a:p>
            <a:pPr lvl="1"/>
            <a:r>
              <a:rPr lang="th-TH" altLang="en-US" sz="2400"/>
              <a:t>P(a^b) = P(b|a)P(a)</a:t>
            </a:r>
          </a:p>
          <a:p>
            <a:r>
              <a:rPr lang="th-TH" altLang="en-US" sz="2800"/>
              <a:t>Then,</a:t>
            </a:r>
          </a:p>
          <a:p>
            <a:pPr lvl="1"/>
            <a:r>
              <a:rPr lang="th-TH" altLang="en-US" sz="2400"/>
              <a:t>P(b|a)P(a)  = P(a|b)P(b) </a:t>
            </a:r>
          </a:p>
          <a:p>
            <a:r>
              <a:rPr lang="th-TH" altLang="en-US" sz="2800"/>
              <a:t>And so,</a:t>
            </a:r>
          </a:p>
          <a:p>
            <a:pPr lvl="1"/>
            <a:r>
              <a:rPr lang="th-TH" altLang="en-US" sz="2400"/>
              <a:t>P(b|a) = P(a|b)P(b) / P(a)</a:t>
            </a:r>
          </a:p>
          <a:p>
            <a:r>
              <a:rPr lang="th-TH" altLang="en-US" sz="2800"/>
              <a:t>Great! - so what?</a:t>
            </a:r>
          </a:p>
        </p:txBody>
      </p:sp>
    </p:spTree>
    <p:extLst>
      <p:ext uri="{BB962C8B-B14F-4D97-AF65-F5344CB8AC3E}">
        <p14:creationId xmlns:p14="http://schemas.microsoft.com/office/powerpoint/2010/main" val="36806647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th-TH" altLang="en-US"/>
              <a:t>Bayes’ Law</a:t>
            </a:r>
          </a:p>
        </p:txBody>
      </p:sp>
      <p:sp>
        <p:nvSpPr>
          <p:cNvPr id="24579" name="Rectangle 3"/>
          <p:cNvSpPr>
            <a:spLocks noGrp="1" noChangeArrowheads="1"/>
          </p:cNvSpPr>
          <p:nvPr>
            <p:ph type="body" idx="1"/>
          </p:nvPr>
        </p:nvSpPr>
        <p:spPr>
          <a:xfrm>
            <a:off x="799070" y="2619631"/>
            <a:ext cx="10453816" cy="3921211"/>
          </a:xfrm>
        </p:spPr>
        <p:txBody>
          <a:bodyPr>
            <a:normAutofit fontScale="85000" lnSpcReduction="20000"/>
          </a:bodyPr>
          <a:lstStyle/>
          <a:p>
            <a:r>
              <a:rPr lang="th-TH" altLang="en-US" sz="2800" dirty="0"/>
              <a:t>Requires 2 unconditional probabilities and 1 conditional probability, to calculate 1 further conditional probability!</a:t>
            </a:r>
          </a:p>
          <a:p>
            <a:pPr lvl="1"/>
            <a:r>
              <a:rPr lang="th-TH" altLang="en-US" sz="2400" dirty="0"/>
              <a:t>But, if we have those probabilities, then it can be very useful.</a:t>
            </a:r>
          </a:p>
          <a:p>
            <a:r>
              <a:rPr lang="th-TH" altLang="en-US" sz="2800" dirty="0"/>
              <a:t>Meningitis causes patients to have stiff necks 50% of the time.  The probability of having meningitis is 1 in 50,000 and the probability that any patient has a stiff neck is 1 in 20.</a:t>
            </a:r>
          </a:p>
          <a:p>
            <a:pPr lvl="1"/>
            <a:r>
              <a:rPr lang="th-TH" altLang="en-US" sz="2400" dirty="0"/>
              <a:t>P(s|m) = 0.5</a:t>
            </a:r>
          </a:p>
          <a:p>
            <a:pPr lvl="1"/>
            <a:r>
              <a:rPr lang="th-TH" altLang="en-US" sz="2400" dirty="0"/>
              <a:t>P(m) = 1/50000</a:t>
            </a:r>
          </a:p>
          <a:p>
            <a:pPr lvl="1"/>
            <a:r>
              <a:rPr lang="th-TH" altLang="en-US" sz="2400" dirty="0"/>
              <a:t>P(s) = 1/20</a:t>
            </a:r>
          </a:p>
          <a:p>
            <a:pPr lvl="1"/>
            <a:r>
              <a:rPr lang="th-TH" altLang="en-US" sz="2400" dirty="0"/>
              <a:t>P(m|s) = P(s|m)P(m)/P(s) = (0.5*(1/50000))/(1/20) = 0.0002 or 1 in 5,000</a:t>
            </a:r>
          </a:p>
        </p:txBody>
      </p:sp>
    </p:spTree>
    <p:extLst>
      <p:ext uri="{BB962C8B-B14F-4D97-AF65-F5344CB8AC3E}">
        <p14:creationId xmlns:p14="http://schemas.microsoft.com/office/powerpoint/2010/main" val="400884174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th-TH" altLang="en-US"/>
              <a:t>Welcome to Wumpus World</a:t>
            </a:r>
          </a:p>
        </p:txBody>
      </p:sp>
      <p:sp>
        <p:nvSpPr>
          <p:cNvPr id="25603" name="Rectangle 3"/>
          <p:cNvSpPr>
            <a:spLocks noGrp="1" noChangeArrowheads="1"/>
          </p:cNvSpPr>
          <p:nvPr>
            <p:ph type="body" idx="1"/>
          </p:nvPr>
        </p:nvSpPr>
        <p:spPr/>
        <p:txBody>
          <a:bodyPr>
            <a:normAutofit lnSpcReduction="10000"/>
          </a:bodyPr>
          <a:lstStyle/>
          <a:p>
            <a:r>
              <a:rPr lang="th-TH" altLang="en-US" sz="2400"/>
              <a:t>Wumpus World is a cave consisting of rooms connected by passageways.  Somewhere in the cave is the evil Wumpus beast who eats anyone who enters the room.  An agent can kill the Wumpus though by shooting an arrow - the arrow goes straight until it hits the Wumpus or a wall.  Wumpus World also contains deathly pits in the floor which trap anyone who enters the room (except the Wumpus).  On the positive side there is a big heap of gold that can be won by a successful agent.  In rooms surrounding the Wumpus the agent can perceive a stench, in rooms surrounding a pit the agent perceives a breeze, and in rooms surrounding the gold the agent perceives a glitter.  Agents can move through the 4*4 grid by turning left or right (90 degrees) or walking forward.</a:t>
            </a:r>
          </a:p>
        </p:txBody>
      </p:sp>
    </p:spTree>
    <p:extLst>
      <p:ext uri="{BB962C8B-B14F-4D97-AF65-F5344CB8AC3E}">
        <p14:creationId xmlns:p14="http://schemas.microsoft.com/office/powerpoint/2010/main" val="195911754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th-TH" altLang="en-US"/>
              <a:t>Wumpus World</a:t>
            </a:r>
          </a:p>
        </p:txBody>
      </p:sp>
      <p:sp>
        <p:nvSpPr>
          <p:cNvPr id="26628" name="Rectangle 4"/>
          <p:cNvSpPr>
            <a:spLocks noChangeArrowheads="1"/>
          </p:cNvSpPr>
          <p:nvPr/>
        </p:nvSpPr>
        <p:spPr bwMode="auto">
          <a:xfrm>
            <a:off x="3581400" y="1905000"/>
            <a:ext cx="5105400" cy="43434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th-TH" altLang="en-US" sz="2800"/>
          </a:p>
        </p:txBody>
      </p:sp>
      <p:sp>
        <p:nvSpPr>
          <p:cNvPr id="26629" name="Line 5"/>
          <p:cNvSpPr>
            <a:spLocks noChangeShapeType="1"/>
          </p:cNvSpPr>
          <p:nvPr/>
        </p:nvSpPr>
        <p:spPr bwMode="auto">
          <a:xfrm>
            <a:off x="6096000" y="1905000"/>
            <a:ext cx="0" cy="43434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30" name="Line 6"/>
          <p:cNvSpPr>
            <a:spLocks noChangeShapeType="1"/>
          </p:cNvSpPr>
          <p:nvPr/>
        </p:nvSpPr>
        <p:spPr bwMode="auto">
          <a:xfrm>
            <a:off x="4800600" y="1905000"/>
            <a:ext cx="0" cy="43434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31" name="Line 7"/>
          <p:cNvSpPr>
            <a:spLocks noChangeShapeType="1"/>
          </p:cNvSpPr>
          <p:nvPr/>
        </p:nvSpPr>
        <p:spPr bwMode="auto">
          <a:xfrm>
            <a:off x="7315200" y="1905000"/>
            <a:ext cx="0" cy="43434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32" name="Line 8"/>
          <p:cNvSpPr>
            <a:spLocks noChangeShapeType="1"/>
          </p:cNvSpPr>
          <p:nvPr/>
        </p:nvSpPr>
        <p:spPr bwMode="auto">
          <a:xfrm>
            <a:off x="3581400" y="4114800"/>
            <a:ext cx="51054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33" name="Line 9"/>
          <p:cNvSpPr>
            <a:spLocks noChangeShapeType="1"/>
          </p:cNvSpPr>
          <p:nvPr/>
        </p:nvSpPr>
        <p:spPr bwMode="auto">
          <a:xfrm>
            <a:off x="3581400" y="2971800"/>
            <a:ext cx="51054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34" name="Line 10"/>
          <p:cNvSpPr>
            <a:spLocks noChangeShapeType="1"/>
          </p:cNvSpPr>
          <p:nvPr/>
        </p:nvSpPr>
        <p:spPr bwMode="auto">
          <a:xfrm>
            <a:off x="3581400" y="5257800"/>
            <a:ext cx="51054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35" name="Rectangle 11"/>
          <p:cNvSpPr>
            <a:spLocks noChangeArrowheads="1"/>
          </p:cNvSpPr>
          <p:nvPr/>
        </p:nvSpPr>
        <p:spPr bwMode="auto">
          <a:xfrm>
            <a:off x="6172200" y="3048000"/>
            <a:ext cx="1066800" cy="9906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800">
                <a:solidFill>
                  <a:schemeClr val="bg1"/>
                </a:solidFill>
              </a:rPr>
              <a:t>PIT</a:t>
            </a:r>
            <a:endParaRPr lang="th-TH" altLang="en-US" sz="2800"/>
          </a:p>
        </p:txBody>
      </p:sp>
      <p:sp>
        <p:nvSpPr>
          <p:cNvPr id="26637" name="Rectangle 13"/>
          <p:cNvSpPr>
            <a:spLocks noChangeArrowheads="1"/>
          </p:cNvSpPr>
          <p:nvPr/>
        </p:nvSpPr>
        <p:spPr bwMode="auto">
          <a:xfrm>
            <a:off x="7391400" y="1981200"/>
            <a:ext cx="1219200" cy="9144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800">
                <a:solidFill>
                  <a:schemeClr val="bg1"/>
                </a:solidFill>
              </a:rPr>
              <a:t>PIT</a:t>
            </a:r>
            <a:endParaRPr lang="th-TH" altLang="en-US" sz="2800"/>
          </a:p>
        </p:txBody>
      </p:sp>
      <p:sp>
        <p:nvSpPr>
          <p:cNvPr id="26638" name="Rectangle 14"/>
          <p:cNvSpPr>
            <a:spLocks noChangeArrowheads="1"/>
          </p:cNvSpPr>
          <p:nvPr/>
        </p:nvSpPr>
        <p:spPr bwMode="auto">
          <a:xfrm>
            <a:off x="6172200" y="5334000"/>
            <a:ext cx="1066800" cy="8382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800">
                <a:solidFill>
                  <a:schemeClr val="bg1"/>
                </a:solidFill>
              </a:rPr>
              <a:t>PIT</a:t>
            </a:r>
            <a:endParaRPr lang="th-TH" altLang="en-US" sz="2800"/>
          </a:p>
        </p:txBody>
      </p:sp>
      <p:sp>
        <p:nvSpPr>
          <p:cNvPr id="26639" name="Text Box 15"/>
          <p:cNvSpPr txBox="1">
            <a:spLocks noChangeArrowheads="1"/>
          </p:cNvSpPr>
          <p:nvPr/>
        </p:nvSpPr>
        <p:spPr bwMode="auto">
          <a:xfrm>
            <a:off x="6248401" y="2209801"/>
            <a:ext cx="8620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i="1">
                <a:solidFill>
                  <a:schemeClr val="bg1"/>
                </a:solidFill>
                <a:latin typeface="Century Schoolbook" panose="02040604050505020304" pitchFamily="18" charset="0"/>
              </a:rPr>
              <a:t>Breeze</a:t>
            </a:r>
            <a:endParaRPr lang="th-TH" altLang="en-US" sz="2800">
              <a:solidFill>
                <a:schemeClr val="bg1"/>
              </a:solidFill>
            </a:endParaRPr>
          </a:p>
        </p:txBody>
      </p:sp>
      <p:sp>
        <p:nvSpPr>
          <p:cNvPr id="26640" name="Rectangle 16"/>
          <p:cNvSpPr>
            <a:spLocks noChangeArrowheads="1"/>
          </p:cNvSpPr>
          <p:nvPr/>
        </p:nvSpPr>
        <p:spPr bwMode="auto">
          <a:xfrm>
            <a:off x="7543801" y="3276601"/>
            <a:ext cx="8620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i="1">
                <a:solidFill>
                  <a:schemeClr val="bg1"/>
                </a:solidFill>
                <a:latin typeface="Century Schoolbook" panose="02040604050505020304" pitchFamily="18" charset="0"/>
              </a:rPr>
              <a:t>Breeze</a:t>
            </a:r>
          </a:p>
        </p:txBody>
      </p:sp>
      <p:sp>
        <p:nvSpPr>
          <p:cNvPr id="26641" name="Rectangle 17"/>
          <p:cNvSpPr>
            <a:spLocks noChangeArrowheads="1"/>
          </p:cNvSpPr>
          <p:nvPr/>
        </p:nvSpPr>
        <p:spPr bwMode="auto">
          <a:xfrm>
            <a:off x="5029201" y="3062288"/>
            <a:ext cx="86201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i="1">
                <a:solidFill>
                  <a:schemeClr val="bg1"/>
                </a:solidFill>
                <a:latin typeface="Century Schoolbook" panose="02040604050505020304" pitchFamily="18" charset="0"/>
              </a:rPr>
              <a:t>Breeze</a:t>
            </a:r>
          </a:p>
        </p:txBody>
      </p:sp>
      <p:sp>
        <p:nvSpPr>
          <p:cNvPr id="26642" name="Rectangle 18"/>
          <p:cNvSpPr>
            <a:spLocks noChangeArrowheads="1"/>
          </p:cNvSpPr>
          <p:nvPr/>
        </p:nvSpPr>
        <p:spPr bwMode="auto">
          <a:xfrm>
            <a:off x="6324601" y="4495801"/>
            <a:ext cx="8620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i="1">
                <a:solidFill>
                  <a:schemeClr val="bg1"/>
                </a:solidFill>
                <a:latin typeface="Century Schoolbook" panose="02040604050505020304" pitchFamily="18" charset="0"/>
              </a:rPr>
              <a:t>Breeze</a:t>
            </a:r>
          </a:p>
        </p:txBody>
      </p:sp>
      <p:sp>
        <p:nvSpPr>
          <p:cNvPr id="26643" name="Rectangle 19"/>
          <p:cNvSpPr>
            <a:spLocks noChangeArrowheads="1"/>
          </p:cNvSpPr>
          <p:nvPr/>
        </p:nvSpPr>
        <p:spPr bwMode="auto">
          <a:xfrm>
            <a:off x="7620001" y="5562601"/>
            <a:ext cx="8620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i="1">
                <a:solidFill>
                  <a:schemeClr val="bg1"/>
                </a:solidFill>
                <a:latin typeface="Century Schoolbook" panose="02040604050505020304" pitchFamily="18" charset="0"/>
              </a:rPr>
              <a:t>Breeze</a:t>
            </a:r>
          </a:p>
        </p:txBody>
      </p:sp>
      <p:sp>
        <p:nvSpPr>
          <p:cNvPr id="26644" name="Rectangle 20"/>
          <p:cNvSpPr>
            <a:spLocks noChangeArrowheads="1"/>
          </p:cNvSpPr>
          <p:nvPr/>
        </p:nvSpPr>
        <p:spPr bwMode="auto">
          <a:xfrm>
            <a:off x="5029201" y="5562601"/>
            <a:ext cx="8620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i="1">
                <a:solidFill>
                  <a:schemeClr val="bg1"/>
                </a:solidFill>
                <a:latin typeface="Century Schoolbook" panose="02040604050505020304" pitchFamily="18" charset="0"/>
              </a:rPr>
              <a:t>Breeze</a:t>
            </a:r>
          </a:p>
        </p:txBody>
      </p:sp>
      <p:sp>
        <p:nvSpPr>
          <p:cNvPr id="26645" name="Rectangle 21"/>
          <p:cNvSpPr>
            <a:spLocks noChangeArrowheads="1"/>
          </p:cNvSpPr>
          <p:nvPr/>
        </p:nvSpPr>
        <p:spPr bwMode="auto">
          <a:xfrm>
            <a:off x="5029200" y="3810000"/>
            <a:ext cx="838200" cy="228600"/>
          </a:xfrm>
          <a:prstGeom prst="rect">
            <a:avLst/>
          </a:prstGeom>
          <a:solidFill>
            <a:srgbClr val="FFFF00"/>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000"/>
              <a:t>GOLD</a:t>
            </a:r>
            <a:endParaRPr lang="th-TH" altLang="en-US" sz="2800"/>
          </a:p>
        </p:txBody>
      </p:sp>
      <p:sp>
        <p:nvSpPr>
          <p:cNvPr id="26647" name="AutoShape 23"/>
          <p:cNvSpPr>
            <a:spLocks noChangeArrowheads="1"/>
          </p:cNvSpPr>
          <p:nvPr/>
        </p:nvSpPr>
        <p:spPr bwMode="auto">
          <a:xfrm>
            <a:off x="3962400" y="3276600"/>
            <a:ext cx="457200" cy="5334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48" name="AutoShape 24"/>
          <p:cNvSpPr>
            <a:spLocks noChangeArrowheads="1"/>
          </p:cNvSpPr>
          <p:nvPr/>
        </p:nvSpPr>
        <p:spPr bwMode="auto">
          <a:xfrm>
            <a:off x="4343400" y="3657600"/>
            <a:ext cx="381000" cy="304800"/>
          </a:xfrm>
          <a:prstGeom prst="lightningBol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49" name="AutoShape 25"/>
          <p:cNvSpPr>
            <a:spLocks noChangeArrowheads="1"/>
          </p:cNvSpPr>
          <p:nvPr/>
        </p:nvSpPr>
        <p:spPr bwMode="auto">
          <a:xfrm>
            <a:off x="3810000" y="3733800"/>
            <a:ext cx="457200" cy="228600"/>
          </a:xfrm>
          <a:prstGeom prst="lightningBol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51" name="Text Box 27"/>
          <p:cNvSpPr txBox="1">
            <a:spLocks noChangeArrowheads="1"/>
          </p:cNvSpPr>
          <p:nvPr/>
        </p:nvSpPr>
        <p:spPr bwMode="auto">
          <a:xfrm>
            <a:off x="3733801" y="3048000"/>
            <a:ext cx="126348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000" dirty="0">
                <a:solidFill>
                  <a:schemeClr val="bg1"/>
                </a:solidFill>
              </a:rPr>
              <a:t>WUMPUS</a:t>
            </a:r>
            <a:endParaRPr lang="th-TH" altLang="en-US" sz="2800" dirty="0">
              <a:solidFill>
                <a:schemeClr val="bg1"/>
              </a:solidFill>
            </a:endParaRPr>
          </a:p>
        </p:txBody>
      </p:sp>
      <p:sp>
        <p:nvSpPr>
          <p:cNvPr id="26652" name="Text Box 28"/>
          <p:cNvSpPr txBox="1">
            <a:spLocks noChangeArrowheads="1"/>
          </p:cNvSpPr>
          <p:nvPr/>
        </p:nvSpPr>
        <p:spPr bwMode="auto">
          <a:xfrm>
            <a:off x="3810001" y="2286000"/>
            <a:ext cx="9541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b="1" dirty="0">
                <a:solidFill>
                  <a:schemeClr val="bg1"/>
                </a:solidFill>
                <a:latin typeface="Abadi MT Condensed Light" pitchFamily="34" charset="0"/>
              </a:rPr>
              <a:t>Stench</a:t>
            </a:r>
            <a:endParaRPr lang="th-TH" altLang="en-US" sz="2800" dirty="0">
              <a:solidFill>
                <a:schemeClr val="bg1"/>
              </a:solidFill>
            </a:endParaRPr>
          </a:p>
        </p:txBody>
      </p:sp>
      <p:sp>
        <p:nvSpPr>
          <p:cNvPr id="26653" name="Rectangle 29"/>
          <p:cNvSpPr>
            <a:spLocks noChangeArrowheads="1"/>
          </p:cNvSpPr>
          <p:nvPr/>
        </p:nvSpPr>
        <p:spPr bwMode="auto">
          <a:xfrm>
            <a:off x="5105401" y="3352800"/>
            <a:ext cx="9541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b="1">
                <a:solidFill>
                  <a:schemeClr val="bg1"/>
                </a:solidFill>
                <a:latin typeface="Abadi MT Condensed Light" pitchFamily="34" charset="0"/>
              </a:rPr>
              <a:t>Stench</a:t>
            </a:r>
          </a:p>
        </p:txBody>
      </p:sp>
      <p:sp>
        <p:nvSpPr>
          <p:cNvPr id="26654" name="Rectangle 30"/>
          <p:cNvSpPr>
            <a:spLocks noChangeArrowheads="1"/>
          </p:cNvSpPr>
          <p:nvPr/>
        </p:nvSpPr>
        <p:spPr bwMode="auto">
          <a:xfrm>
            <a:off x="3810001" y="4495800"/>
            <a:ext cx="9541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b="1">
                <a:solidFill>
                  <a:schemeClr val="bg1"/>
                </a:solidFill>
                <a:latin typeface="Abadi MT Condensed Light" pitchFamily="34" charset="0"/>
              </a:rPr>
              <a:t>Stench</a:t>
            </a:r>
          </a:p>
        </p:txBody>
      </p:sp>
      <p:sp>
        <p:nvSpPr>
          <p:cNvPr id="26655" name="Text Box 31"/>
          <p:cNvSpPr txBox="1">
            <a:spLocks noChangeArrowheads="1"/>
          </p:cNvSpPr>
          <p:nvPr/>
        </p:nvSpPr>
        <p:spPr bwMode="auto">
          <a:xfrm>
            <a:off x="4800601" y="4419600"/>
            <a:ext cx="126028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000">
                <a:solidFill>
                  <a:srgbClr val="FFFF00"/>
                </a:solidFill>
                <a:latin typeface="Copperplate Gothic Bold" panose="020E0705020206020404" pitchFamily="34" charset="0"/>
              </a:rPr>
              <a:t>Glitter</a:t>
            </a:r>
          </a:p>
        </p:txBody>
      </p:sp>
      <p:sp>
        <p:nvSpPr>
          <p:cNvPr id="26656" name="Rectangle 32"/>
          <p:cNvSpPr>
            <a:spLocks noChangeArrowheads="1"/>
          </p:cNvSpPr>
          <p:nvPr/>
        </p:nvSpPr>
        <p:spPr bwMode="auto">
          <a:xfrm>
            <a:off x="4800601" y="2209800"/>
            <a:ext cx="126028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000">
                <a:solidFill>
                  <a:srgbClr val="FFFF00"/>
                </a:solidFill>
                <a:latin typeface="Copperplate Gothic Bold" panose="020E0705020206020404" pitchFamily="34" charset="0"/>
              </a:rPr>
              <a:t>Glitter</a:t>
            </a:r>
          </a:p>
        </p:txBody>
      </p:sp>
      <p:sp>
        <p:nvSpPr>
          <p:cNvPr id="26657" name="Rectangle 33"/>
          <p:cNvSpPr>
            <a:spLocks noChangeArrowheads="1"/>
          </p:cNvSpPr>
          <p:nvPr/>
        </p:nvSpPr>
        <p:spPr bwMode="auto">
          <a:xfrm>
            <a:off x="3581401" y="3657600"/>
            <a:ext cx="126028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000">
                <a:solidFill>
                  <a:srgbClr val="FFFF00"/>
                </a:solidFill>
                <a:latin typeface="Copperplate Gothic Bold" panose="020E0705020206020404" pitchFamily="34" charset="0"/>
              </a:rPr>
              <a:t>Glitter</a:t>
            </a:r>
          </a:p>
        </p:txBody>
      </p:sp>
      <p:sp>
        <p:nvSpPr>
          <p:cNvPr id="26658" name="AutoShape 34"/>
          <p:cNvSpPr>
            <a:spLocks noChangeArrowheads="1"/>
          </p:cNvSpPr>
          <p:nvPr/>
        </p:nvSpPr>
        <p:spPr bwMode="auto">
          <a:xfrm>
            <a:off x="3962400" y="5562600"/>
            <a:ext cx="381000" cy="3810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828271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th-TH" altLang="en-US"/>
              <a:t>Wumpus World</a:t>
            </a:r>
          </a:p>
        </p:txBody>
      </p:sp>
      <p:sp>
        <p:nvSpPr>
          <p:cNvPr id="27652" name="Rectangle 4"/>
          <p:cNvSpPr>
            <a:spLocks noChangeArrowheads="1"/>
          </p:cNvSpPr>
          <p:nvPr/>
        </p:nvSpPr>
        <p:spPr bwMode="auto">
          <a:xfrm>
            <a:off x="3581400" y="1905000"/>
            <a:ext cx="5105400" cy="43434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th-TH" altLang="en-US" sz="2800"/>
          </a:p>
        </p:txBody>
      </p:sp>
      <p:sp>
        <p:nvSpPr>
          <p:cNvPr id="27653" name="Line 5"/>
          <p:cNvSpPr>
            <a:spLocks noChangeShapeType="1"/>
          </p:cNvSpPr>
          <p:nvPr/>
        </p:nvSpPr>
        <p:spPr bwMode="auto">
          <a:xfrm>
            <a:off x="6096000" y="1905000"/>
            <a:ext cx="0" cy="43434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54" name="Line 6"/>
          <p:cNvSpPr>
            <a:spLocks noChangeShapeType="1"/>
          </p:cNvSpPr>
          <p:nvPr/>
        </p:nvSpPr>
        <p:spPr bwMode="auto">
          <a:xfrm>
            <a:off x="4800600" y="1905000"/>
            <a:ext cx="0" cy="43434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55" name="Line 7"/>
          <p:cNvSpPr>
            <a:spLocks noChangeShapeType="1"/>
          </p:cNvSpPr>
          <p:nvPr/>
        </p:nvSpPr>
        <p:spPr bwMode="auto">
          <a:xfrm>
            <a:off x="7315200" y="1905000"/>
            <a:ext cx="0" cy="43434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56" name="Line 8"/>
          <p:cNvSpPr>
            <a:spLocks noChangeShapeType="1"/>
          </p:cNvSpPr>
          <p:nvPr/>
        </p:nvSpPr>
        <p:spPr bwMode="auto">
          <a:xfrm>
            <a:off x="3581400" y="4114800"/>
            <a:ext cx="51054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57" name="Line 9"/>
          <p:cNvSpPr>
            <a:spLocks noChangeShapeType="1"/>
          </p:cNvSpPr>
          <p:nvPr/>
        </p:nvSpPr>
        <p:spPr bwMode="auto">
          <a:xfrm>
            <a:off x="3581400" y="2971800"/>
            <a:ext cx="51054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58" name="Line 10"/>
          <p:cNvSpPr>
            <a:spLocks noChangeShapeType="1"/>
          </p:cNvSpPr>
          <p:nvPr/>
        </p:nvSpPr>
        <p:spPr bwMode="auto">
          <a:xfrm>
            <a:off x="3581400" y="5257800"/>
            <a:ext cx="51054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79" name="AutoShape 31"/>
          <p:cNvSpPr>
            <a:spLocks noChangeArrowheads="1"/>
          </p:cNvSpPr>
          <p:nvPr/>
        </p:nvSpPr>
        <p:spPr bwMode="auto">
          <a:xfrm>
            <a:off x="3962400" y="5562600"/>
            <a:ext cx="381000" cy="3810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27680" name="Text Box 32"/>
          <p:cNvSpPr txBox="1">
            <a:spLocks noChangeArrowheads="1"/>
          </p:cNvSpPr>
          <p:nvPr/>
        </p:nvSpPr>
        <p:spPr bwMode="auto">
          <a:xfrm>
            <a:off x="3886200" y="4343400"/>
            <a:ext cx="71526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800">
                <a:solidFill>
                  <a:schemeClr val="bg1"/>
                </a:solidFill>
              </a:rPr>
              <a:t>OK</a:t>
            </a:r>
          </a:p>
        </p:txBody>
      </p:sp>
      <p:sp>
        <p:nvSpPr>
          <p:cNvPr id="27681" name="Text Box 33"/>
          <p:cNvSpPr txBox="1">
            <a:spLocks noChangeArrowheads="1"/>
          </p:cNvSpPr>
          <p:nvPr/>
        </p:nvSpPr>
        <p:spPr bwMode="auto">
          <a:xfrm>
            <a:off x="5181600" y="5486400"/>
            <a:ext cx="71526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800">
                <a:solidFill>
                  <a:schemeClr val="bg1"/>
                </a:solidFill>
              </a:rPr>
              <a:t>OK</a:t>
            </a:r>
          </a:p>
        </p:txBody>
      </p:sp>
    </p:spTree>
    <p:extLst>
      <p:ext uri="{BB962C8B-B14F-4D97-AF65-F5344CB8AC3E}">
        <p14:creationId xmlns:p14="http://schemas.microsoft.com/office/powerpoint/2010/main" val="92776165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th-TH" altLang="en-US"/>
              <a:t>Wumpus World</a:t>
            </a:r>
          </a:p>
        </p:txBody>
      </p:sp>
      <p:sp>
        <p:nvSpPr>
          <p:cNvPr id="28676" name="Rectangle 4"/>
          <p:cNvSpPr>
            <a:spLocks noChangeArrowheads="1"/>
          </p:cNvSpPr>
          <p:nvPr/>
        </p:nvSpPr>
        <p:spPr bwMode="auto">
          <a:xfrm>
            <a:off x="3581400" y="1905000"/>
            <a:ext cx="5105400" cy="43434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th-TH" altLang="en-US" sz="2800"/>
          </a:p>
        </p:txBody>
      </p:sp>
      <p:sp>
        <p:nvSpPr>
          <p:cNvPr id="28677" name="Line 5"/>
          <p:cNvSpPr>
            <a:spLocks noChangeShapeType="1"/>
          </p:cNvSpPr>
          <p:nvPr/>
        </p:nvSpPr>
        <p:spPr bwMode="auto">
          <a:xfrm>
            <a:off x="6096000" y="1905000"/>
            <a:ext cx="0" cy="43434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78" name="Line 6"/>
          <p:cNvSpPr>
            <a:spLocks noChangeShapeType="1"/>
          </p:cNvSpPr>
          <p:nvPr/>
        </p:nvSpPr>
        <p:spPr bwMode="auto">
          <a:xfrm>
            <a:off x="4800600" y="1905000"/>
            <a:ext cx="0" cy="43434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79" name="Line 7"/>
          <p:cNvSpPr>
            <a:spLocks noChangeShapeType="1"/>
          </p:cNvSpPr>
          <p:nvPr/>
        </p:nvSpPr>
        <p:spPr bwMode="auto">
          <a:xfrm>
            <a:off x="7315200" y="1905000"/>
            <a:ext cx="0" cy="43434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0" name="Line 8"/>
          <p:cNvSpPr>
            <a:spLocks noChangeShapeType="1"/>
          </p:cNvSpPr>
          <p:nvPr/>
        </p:nvSpPr>
        <p:spPr bwMode="auto">
          <a:xfrm>
            <a:off x="3581400" y="4114800"/>
            <a:ext cx="51054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1" name="Line 9"/>
          <p:cNvSpPr>
            <a:spLocks noChangeShapeType="1"/>
          </p:cNvSpPr>
          <p:nvPr/>
        </p:nvSpPr>
        <p:spPr bwMode="auto">
          <a:xfrm>
            <a:off x="3581400" y="2971800"/>
            <a:ext cx="51054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3581400" y="5257800"/>
            <a:ext cx="51054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3" name="AutoShape 11"/>
          <p:cNvSpPr>
            <a:spLocks noChangeArrowheads="1"/>
          </p:cNvSpPr>
          <p:nvPr/>
        </p:nvSpPr>
        <p:spPr bwMode="auto">
          <a:xfrm>
            <a:off x="5257800" y="5715000"/>
            <a:ext cx="381000" cy="3810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4" name="Rectangle 12"/>
          <p:cNvSpPr>
            <a:spLocks noChangeArrowheads="1"/>
          </p:cNvSpPr>
          <p:nvPr/>
        </p:nvSpPr>
        <p:spPr bwMode="auto">
          <a:xfrm>
            <a:off x="5029201" y="5334001"/>
            <a:ext cx="8620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i="1">
                <a:solidFill>
                  <a:schemeClr val="bg1"/>
                </a:solidFill>
                <a:latin typeface="Century Schoolbook" panose="02040604050505020304" pitchFamily="18" charset="0"/>
              </a:rPr>
              <a:t>Breeze</a:t>
            </a:r>
          </a:p>
        </p:txBody>
      </p:sp>
      <p:sp>
        <p:nvSpPr>
          <p:cNvPr id="28685" name="Line 13"/>
          <p:cNvSpPr>
            <a:spLocks noChangeShapeType="1"/>
          </p:cNvSpPr>
          <p:nvPr/>
        </p:nvSpPr>
        <p:spPr bwMode="auto">
          <a:xfrm>
            <a:off x="4191000" y="6019800"/>
            <a:ext cx="914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28686" name="Text Box 14"/>
          <p:cNvSpPr txBox="1">
            <a:spLocks noChangeArrowheads="1"/>
          </p:cNvSpPr>
          <p:nvPr/>
        </p:nvSpPr>
        <p:spPr bwMode="auto">
          <a:xfrm>
            <a:off x="6477000" y="5486400"/>
            <a:ext cx="48763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800">
                <a:solidFill>
                  <a:schemeClr val="bg1"/>
                </a:solidFill>
              </a:rPr>
              <a:t>?P</a:t>
            </a:r>
          </a:p>
        </p:txBody>
      </p:sp>
      <p:sp>
        <p:nvSpPr>
          <p:cNvPr id="28687" name="Text Box 15"/>
          <p:cNvSpPr txBox="1">
            <a:spLocks noChangeArrowheads="1"/>
          </p:cNvSpPr>
          <p:nvPr/>
        </p:nvSpPr>
        <p:spPr bwMode="auto">
          <a:xfrm>
            <a:off x="5257800" y="4419600"/>
            <a:ext cx="48763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800" dirty="0">
                <a:solidFill>
                  <a:schemeClr val="bg1"/>
                </a:solidFill>
              </a:rPr>
              <a:t>?P</a:t>
            </a:r>
          </a:p>
        </p:txBody>
      </p:sp>
      <p:sp>
        <p:nvSpPr>
          <p:cNvPr id="28688" name="Text Box 16"/>
          <p:cNvSpPr txBox="1">
            <a:spLocks noChangeArrowheads="1"/>
          </p:cNvSpPr>
          <p:nvPr/>
        </p:nvSpPr>
        <p:spPr bwMode="auto">
          <a:xfrm>
            <a:off x="3962400" y="4419600"/>
            <a:ext cx="71526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800" dirty="0">
                <a:solidFill>
                  <a:schemeClr val="bg1"/>
                </a:solidFill>
              </a:rPr>
              <a:t>OK</a:t>
            </a:r>
          </a:p>
        </p:txBody>
      </p:sp>
    </p:spTree>
    <p:extLst>
      <p:ext uri="{BB962C8B-B14F-4D97-AF65-F5344CB8AC3E}">
        <p14:creationId xmlns:p14="http://schemas.microsoft.com/office/powerpoint/2010/main" val="25298936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th-TH" altLang="en-US"/>
              <a:t>Wumpus World</a:t>
            </a:r>
          </a:p>
        </p:txBody>
      </p:sp>
      <p:sp>
        <p:nvSpPr>
          <p:cNvPr id="29700" name="Rectangle 4"/>
          <p:cNvSpPr>
            <a:spLocks noChangeArrowheads="1"/>
          </p:cNvSpPr>
          <p:nvPr/>
        </p:nvSpPr>
        <p:spPr bwMode="auto">
          <a:xfrm>
            <a:off x="3581400" y="1905000"/>
            <a:ext cx="5105400" cy="43434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th-TH" altLang="en-US" sz="2800"/>
          </a:p>
        </p:txBody>
      </p:sp>
      <p:sp>
        <p:nvSpPr>
          <p:cNvPr id="29701" name="Line 5"/>
          <p:cNvSpPr>
            <a:spLocks noChangeShapeType="1"/>
          </p:cNvSpPr>
          <p:nvPr/>
        </p:nvSpPr>
        <p:spPr bwMode="auto">
          <a:xfrm>
            <a:off x="6096000" y="1905000"/>
            <a:ext cx="0" cy="43434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02" name="Line 6"/>
          <p:cNvSpPr>
            <a:spLocks noChangeShapeType="1"/>
          </p:cNvSpPr>
          <p:nvPr/>
        </p:nvSpPr>
        <p:spPr bwMode="auto">
          <a:xfrm>
            <a:off x="4800600" y="1905000"/>
            <a:ext cx="0" cy="43434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03" name="Line 7"/>
          <p:cNvSpPr>
            <a:spLocks noChangeShapeType="1"/>
          </p:cNvSpPr>
          <p:nvPr/>
        </p:nvSpPr>
        <p:spPr bwMode="auto">
          <a:xfrm>
            <a:off x="7315200" y="1905000"/>
            <a:ext cx="0" cy="43434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04" name="Line 8"/>
          <p:cNvSpPr>
            <a:spLocks noChangeShapeType="1"/>
          </p:cNvSpPr>
          <p:nvPr/>
        </p:nvSpPr>
        <p:spPr bwMode="auto">
          <a:xfrm>
            <a:off x="3581400" y="4114800"/>
            <a:ext cx="51054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05" name="Line 9"/>
          <p:cNvSpPr>
            <a:spLocks noChangeShapeType="1"/>
          </p:cNvSpPr>
          <p:nvPr/>
        </p:nvSpPr>
        <p:spPr bwMode="auto">
          <a:xfrm>
            <a:off x="3581400" y="2971800"/>
            <a:ext cx="51054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06" name="Line 10"/>
          <p:cNvSpPr>
            <a:spLocks noChangeShapeType="1"/>
          </p:cNvSpPr>
          <p:nvPr/>
        </p:nvSpPr>
        <p:spPr bwMode="auto">
          <a:xfrm>
            <a:off x="3581400" y="5257800"/>
            <a:ext cx="51054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07" name="AutoShape 11"/>
          <p:cNvSpPr>
            <a:spLocks noChangeArrowheads="1"/>
          </p:cNvSpPr>
          <p:nvPr/>
        </p:nvSpPr>
        <p:spPr bwMode="auto">
          <a:xfrm>
            <a:off x="4267200" y="4800600"/>
            <a:ext cx="381000" cy="3810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08" name="Rectangle 12"/>
          <p:cNvSpPr>
            <a:spLocks noChangeArrowheads="1"/>
          </p:cNvSpPr>
          <p:nvPr/>
        </p:nvSpPr>
        <p:spPr bwMode="auto">
          <a:xfrm>
            <a:off x="5029201" y="5334001"/>
            <a:ext cx="8620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i="1">
                <a:solidFill>
                  <a:schemeClr val="bg1"/>
                </a:solidFill>
                <a:latin typeface="Century Schoolbook" panose="02040604050505020304" pitchFamily="18" charset="0"/>
              </a:rPr>
              <a:t>Breeze</a:t>
            </a:r>
          </a:p>
        </p:txBody>
      </p:sp>
      <p:sp>
        <p:nvSpPr>
          <p:cNvPr id="29709" name="Line 13"/>
          <p:cNvSpPr>
            <a:spLocks noChangeShapeType="1"/>
          </p:cNvSpPr>
          <p:nvPr/>
        </p:nvSpPr>
        <p:spPr bwMode="auto">
          <a:xfrm>
            <a:off x="4191000" y="6019800"/>
            <a:ext cx="914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29710" name="Text Box 14"/>
          <p:cNvSpPr txBox="1">
            <a:spLocks noChangeArrowheads="1"/>
          </p:cNvSpPr>
          <p:nvPr/>
        </p:nvSpPr>
        <p:spPr bwMode="auto">
          <a:xfrm>
            <a:off x="6477000" y="5486400"/>
            <a:ext cx="46519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800">
                <a:solidFill>
                  <a:schemeClr val="bg1"/>
                </a:solidFill>
              </a:rPr>
              <a:t>P!</a:t>
            </a:r>
          </a:p>
        </p:txBody>
      </p:sp>
      <p:sp>
        <p:nvSpPr>
          <p:cNvPr id="29712" name="Line 16"/>
          <p:cNvSpPr>
            <a:spLocks noChangeShapeType="1"/>
          </p:cNvSpPr>
          <p:nvPr/>
        </p:nvSpPr>
        <p:spPr bwMode="auto">
          <a:xfrm flipH="1">
            <a:off x="4191000" y="5791200"/>
            <a:ext cx="914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29713" name="Line 17"/>
          <p:cNvSpPr>
            <a:spLocks noChangeShapeType="1"/>
          </p:cNvSpPr>
          <p:nvPr/>
        </p:nvSpPr>
        <p:spPr bwMode="auto">
          <a:xfrm flipV="1">
            <a:off x="4114800" y="4876800"/>
            <a:ext cx="0" cy="914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29714" name="Rectangle 18"/>
          <p:cNvSpPr>
            <a:spLocks noChangeArrowheads="1"/>
          </p:cNvSpPr>
          <p:nvPr/>
        </p:nvSpPr>
        <p:spPr bwMode="auto">
          <a:xfrm>
            <a:off x="3810001" y="4495800"/>
            <a:ext cx="9541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b="1" dirty="0">
                <a:solidFill>
                  <a:schemeClr val="bg1"/>
                </a:solidFill>
                <a:latin typeface="Abadi MT Condensed Light" pitchFamily="34" charset="0"/>
              </a:rPr>
              <a:t>Stench</a:t>
            </a:r>
          </a:p>
        </p:txBody>
      </p:sp>
      <p:sp>
        <p:nvSpPr>
          <p:cNvPr id="29715" name="Text Box 19"/>
          <p:cNvSpPr txBox="1">
            <a:spLocks noChangeArrowheads="1"/>
          </p:cNvSpPr>
          <p:nvPr/>
        </p:nvSpPr>
        <p:spPr bwMode="auto">
          <a:xfrm>
            <a:off x="3962401" y="3276600"/>
            <a:ext cx="65594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800" dirty="0">
                <a:solidFill>
                  <a:schemeClr val="bg1"/>
                </a:solidFill>
              </a:rPr>
              <a:t>W!</a:t>
            </a:r>
          </a:p>
        </p:txBody>
      </p:sp>
      <p:sp>
        <p:nvSpPr>
          <p:cNvPr id="29716" name="Text Box 20"/>
          <p:cNvSpPr txBox="1">
            <a:spLocks noChangeArrowheads="1"/>
          </p:cNvSpPr>
          <p:nvPr/>
        </p:nvSpPr>
        <p:spPr bwMode="auto">
          <a:xfrm>
            <a:off x="5165725" y="4344988"/>
            <a:ext cx="71526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800">
                <a:solidFill>
                  <a:schemeClr val="bg1"/>
                </a:solidFill>
              </a:rPr>
              <a:t>OK</a:t>
            </a:r>
          </a:p>
        </p:txBody>
      </p:sp>
    </p:spTree>
    <p:extLst>
      <p:ext uri="{BB962C8B-B14F-4D97-AF65-F5344CB8AC3E}">
        <p14:creationId xmlns:p14="http://schemas.microsoft.com/office/powerpoint/2010/main" val="3809059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th-TH" altLang="en-US"/>
              <a:t>Wumpus World</a:t>
            </a:r>
          </a:p>
        </p:txBody>
      </p:sp>
      <p:sp>
        <p:nvSpPr>
          <p:cNvPr id="30724" name="Rectangle 4"/>
          <p:cNvSpPr>
            <a:spLocks noChangeArrowheads="1"/>
          </p:cNvSpPr>
          <p:nvPr/>
        </p:nvSpPr>
        <p:spPr bwMode="auto">
          <a:xfrm>
            <a:off x="3581400" y="1905000"/>
            <a:ext cx="5105400" cy="43434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th-TH" altLang="en-US" sz="2800"/>
          </a:p>
        </p:txBody>
      </p:sp>
      <p:sp>
        <p:nvSpPr>
          <p:cNvPr id="30725" name="Line 5"/>
          <p:cNvSpPr>
            <a:spLocks noChangeShapeType="1"/>
          </p:cNvSpPr>
          <p:nvPr/>
        </p:nvSpPr>
        <p:spPr bwMode="auto">
          <a:xfrm>
            <a:off x="6096000" y="1905000"/>
            <a:ext cx="0" cy="43434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26" name="Line 6"/>
          <p:cNvSpPr>
            <a:spLocks noChangeShapeType="1"/>
          </p:cNvSpPr>
          <p:nvPr/>
        </p:nvSpPr>
        <p:spPr bwMode="auto">
          <a:xfrm>
            <a:off x="4800600" y="1905000"/>
            <a:ext cx="0" cy="43434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27" name="Line 7"/>
          <p:cNvSpPr>
            <a:spLocks noChangeShapeType="1"/>
          </p:cNvSpPr>
          <p:nvPr/>
        </p:nvSpPr>
        <p:spPr bwMode="auto">
          <a:xfrm>
            <a:off x="7315200" y="1905000"/>
            <a:ext cx="0" cy="43434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28" name="Line 8"/>
          <p:cNvSpPr>
            <a:spLocks noChangeShapeType="1"/>
          </p:cNvSpPr>
          <p:nvPr/>
        </p:nvSpPr>
        <p:spPr bwMode="auto">
          <a:xfrm>
            <a:off x="3581400" y="4114800"/>
            <a:ext cx="51054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29" name="Line 9"/>
          <p:cNvSpPr>
            <a:spLocks noChangeShapeType="1"/>
          </p:cNvSpPr>
          <p:nvPr/>
        </p:nvSpPr>
        <p:spPr bwMode="auto">
          <a:xfrm>
            <a:off x="3581400" y="2971800"/>
            <a:ext cx="51054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30" name="Line 10"/>
          <p:cNvSpPr>
            <a:spLocks noChangeShapeType="1"/>
          </p:cNvSpPr>
          <p:nvPr/>
        </p:nvSpPr>
        <p:spPr bwMode="auto">
          <a:xfrm>
            <a:off x="3581400" y="5257800"/>
            <a:ext cx="51054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31" name="AutoShape 11"/>
          <p:cNvSpPr>
            <a:spLocks noChangeArrowheads="1"/>
          </p:cNvSpPr>
          <p:nvPr/>
        </p:nvSpPr>
        <p:spPr bwMode="auto">
          <a:xfrm>
            <a:off x="5257800" y="4800600"/>
            <a:ext cx="381000" cy="3810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32" name="Rectangle 12"/>
          <p:cNvSpPr>
            <a:spLocks noChangeArrowheads="1"/>
          </p:cNvSpPr>
          <p:nvPr/>
        </p:nvSpPr>
        <p:spPr bwMode="auto">
          <a:xfrm>
            <a:off x="5029201" y="5334001"/>
            <a:ext cx="8620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i="1">
                <a:solidFill>
                  <a:schemeClr val="bg1"/>
                </a:solidFill>
                <a:latin typeface="Century Schoolbook" panose="02040604050505020304" pitchFamily="18" charset="0"/>
              </a:rPr>
              <a:t>Breeze</a:t>
            </a:r>
          </a:p>
        </p:txBody>
      </p:sp>
      <p:sp>
        <p:nvSpPr>
          <p:cNvPr id="30733" name="Line 13"/>
          <p:cNvSpPr>
            <a:spLocks noChangeShapeType="1"/>
          </p:cNvSpPr>
          <p:nvPr/>
        </p:nvSpPr>
        <p:spPr bwMode="auto">
          <a:xfrm>
            <a:off x="4191000" y="6019800"/>
            <a:ext cx="914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34" name="Text Box 14"/>
          <p:cNvSpPr txBox="1">
            <a:spLocks noChangeArrowheads="1"/>
          </p:cNvSpPr>
          <p:nvPr/>
        </p:nvSpPr>
        <p:spPr bwMode="auto">
          <a:xfrm>
            <a:off x="6477000" y="5486400"/>
            <a:ext cx="46519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800">
                <a:solidFill>
                  <a:schemeClr val="bg1"/>
                </a:solidFill>
              </a:rPr>
              <a:t>P!</a:t>
            </a:r>
          </a:p>
        </p:txBody>
      </p:sp>
      <p:sp>
        <p:nvSpPr>
          <p:cNvPr id="30735" name="Line 15"/>
          <p:cNvSpPr>
            <a:spLocks noChangeShapeType="1"/>
          </p:cNvSpPr>
          <p:nvPr/>
        </p:nvSpPr>
        <p:spPr bwMode="auto">
          <a:xfrm flipH="1">
            <a:off x="4191000" y="5791200"/>
            <a:ext cx="914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36" name="Line 16"/>
          <p:cNvSpPr>
            <a:spLocks noChangeShapeType="1"/>
          </p:cNvSpPr>
          <p:nvPr/>
        </p:nvSpPr>
        <p:spPr bwMode="auto">
          <a:xfrm flipV="1">
            <a:off x="4114800" y="4876800"/>
            <a:ext cx="0" cy="914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37" name="Rectangle 17"/>
          <p:cNvSpPr>
            <a:spLocks noChangeArrowheads="1"/>
          </p:cNvSpPr>
          <p:nvPr/>
        </p:nvSpPr>
        <p:spPr bwMode="auto">
          <a:xfrm>
            <a:off x="3810001" y="4495800"/>
            <a:ext cx="9541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b="1" dirty="0">
                <a:solidFill>
                  <a:schemeClr val="bg1"/>
                </a:solidFill>
                <a:latin typeface="Abadi MT Condensed Light" pitchFamily="34" charset="0"/>
              </a:rPr>
              <a:t>Stench</a:t>
            </a:r>
          </a:p>
        </p:txBody>
      </p:sp>
      <p:sp>
        <p:nvSpPr>
          <p:cNvPr id="30738" name="Text Box 18"/>
          <p:cNvSpPr txBox="1">
            <a:spLocks noChangeArrowheads="1"/>
          </p:cNvSpPr>
          <p:nvPr/>
        </p:nvSpPr>
        <p:spPr bwMode="auto">
          <a:xfrm>
            <a:off x="3962401" y="3276600"/>
            <a:ext cx="65594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800" dirty="0">
                <a:solidFill>
                  <a:schemeClr val="bg1"/>
                </a:solidFill>
              </a:rPr>
              <a:t>W!</a:t>
            </a:r>
          </a:p>
        </p:txBody>
      </p:sp>
      <p:sp>
        <p:nvSpPr>
          <p:cNvPr id="30739" name="Text Box 19"/>
          <p:cNvSpPr txBox="1">
            <a:spLocks noChangeArrowheads="1"/>
          </p:cNvSpPr>
          <p:nvPr/>
        </p:nvSpPr>
        <p:spPr bwMode="auto">
          <a:xfrm>
            <a:off x="5181600" y="3048001"/>
            <a:ext cx="71526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800">
                <a:solidFill>
                  <a:schemeClr val="bg1"/>
                </a:solidFill>
              </a:rPr>
              <a:t>OK</a:t>
            </a:r>
          </a:p>
          <a:p>
            <a:r>
              <a:rPr lang="th-TH" altLang="en-US" sz="2800">
                <a:solidFill>
                  <a:schemeClr val="bg1"/>
                </a:solidFill>
              </a:rPr>
              <a:t>?G</a:t>
            </a:r>
          </a:p>
        </p:txBody>
      </p:sp>
      <p:sp>
        <p:nvSpPr>
          <p:cNvPr id="30740" name="Text Box 20"/>
          <p:cNvSpPr txBox="1">
            <a:spLocks noChangeArrowheads="1"/>
          </p:cNvSpPr>
          <p:nvPr/>
        </p:nvSpPr>
        <p:spPr bwMode="auto">
          <a:xfrm>
            <a:off x="6477000" y="4191001"/>
            <a:ext cx="71526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800">
                <a:solidFill>
                  <a:schemeClr val="bg1"/>
                </a:solidFill>
              </a:rPr>
              <a:t>OK</a:t>
            </a:r>
          </a:p>
          <a:p>
            <a:r>
              <a:rPr lang="th-TH" altLang="en-US" sz="2800">
                <a:solidFill>
                  <a:schemeClr val="bg1"/>
                </a:solidFill>
              </a:rPr>
              <a:t>?G</a:t>
            </a:r>
          </a:p>
        </p:txBody>
      </p:sp>
      <p:sp>
        <p:nvSpPr>
          <p:cNvPr id="30741" name="Text Box 21"/>
          <p:cNvSpPr txBox="1">
            <a:spLocks noChangeArrowheads="1"/>
          </p:cNvSpPr>
          <p:nvPr/>
        </p:nvSpPr>
        <p:spPr bwMode="auto">
          <a:xfrm>
            <a:off x="4800601" y="4419600"/>
            <a:ext cx="126028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000">
                <a:solidFill>
                  <a:srgbClr val="FFFF00"/>
                </a:solidFill>
                <a:latin typeface="Copperplate Gothic Bold" panose="020E0705020206020404" pitchFamily="34" charset="0"/>
              </a:rPr>
              <a:t>Glitter</a:t>
            </a:r>
          </a:p>
        </p:txBody>
      </p:sp>
      <p:sp>
        <p:nvSpPr>
          <p:cNvPr id="30742" name="Line 22"/>
          <p:cNvSpPr>
            <a:spLocks noChangeShapeType="1"/>
          </p:cNvSpPr>
          <p:nvPr/>
        </p:nvSpPr>
        <p:spPr bwMode="auto">
          <a:xfrm>
            <a:off x="4343400" y="4953000"/>
            <a:ext cx="762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6533732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ltLang="en-US" dirty="0"/>
              <a:t>Question?</a:t>
            </a:r>
            <a:endParaRPr lang="th-TH" altLang="en-US" dirty="0"/>
          </a:p>
        </p:txBody>
      </p:sp>
      <p:sp>
        <p:nvSpPr>
          <p:cNvPr id="32771" name="Rectangle 3"/>
          <p:cNvSpPr>
            <a:spLocks noGrp="1" noChangeArrowheads="1"/>
          </p:cNvSpPr>
          <p:nvPr>
            <p:ph type="body" idx="1"/>
          </p:nvPr>
        </p:nvSpPr>
        <p:spPr>
          <a:xfrm>
            <a:off x="1905000" y="1600200"/>
            <a:ext cx="3200400" cy="4953000"/>
          </a:xfrm>
        </p:spPr>
        <p:txBody>
          <a:bodyPr/>
          <a:lstStyle/>
          <a:p>
            <a:r>
              <a:rPr lang="th-TH" altLang="en-US"/>
              <a:t>To what extent does Bayes’ Law affect the probability of locating a pit?</a:t>
            </a:r>
          </a:p>
          <a:p>
            <a:pPr lvl="1"/>
            <a:r>
              <a:rPr lang="th-TH" altLang="en-US"/>
              <a:t>Consider the layout to the right, what can you deduce about the probability of where the pit is?</a:t>
            </a:r>
          </a:p>
        </p:txBody>
      </p:sp>
      <p:sp>
        <p:nvSpPr>
          <p:cNvPr id="32772" name="Rectangle 4"/>
          <p:cNvSpPr>
            <a:spLocks noChangeArrowheads="1"/>
          </p:cNvSpPr>
          <p:nvPr/>
        </p:nvSpPr>
        <p:spPr bwMode="auto">
          <a:xfrm>
            <a:off x="5257800" y="1676400"/>
            <a:ext cx="5105400" cy="43434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th-TH" altLang="en-US" sz="2800"/>
          </a:p>
        </p:txBody>
      </p:sp>
      <p:sp>
        <p:nvSpPr>
          <p:cNvPr id="32773" name="Line 5"/>
          <p:cNvSpPr>
            <a:spLocks noChangeShapeType="1"/>
          </p:cNvSpPr>
          <p:nvPr/>
        </p:nvSpPr>
        <p:spPr bwMode="auto">
          <a:xfrm>
            <a:off x="7772400" y="1676400"/>
            <a:ext cx="1588" cy="43434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4" name="Line 6"/>
          <p:cNvSpPr>
            <a:spLocks noChangeShapeType="1"/>
          </p:cNvSpPr>
          <p:nvPr/>
        </p:nvSpPr>
        <p:spPr bwMode="auto">
          <a:xfrm>
            <a:off x="6477000" y="1676400"/>
            <a:ext cx="1588" cy="43434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5" name="Line 7"/>
          <p:cNvSpPr>
            <a:spLocks noChangeShapeType="1"/>
          </p:cNvSpPr>
          <p:nvPr/>
        </p:nvSpPr>
        <p:spPr bwMode="auto">
          <a:xfrm>
            <a:off x="8991600" y="1676400"/>
            <a:ext cx="1588" cy="43434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6" name="Line 8"/>
          <p:cNvSpPr>
            <a:spLocks noChangeShapeType="1"/>
          </p:cNvSpPr>
          <p:nvPr/>
        </p:nvSpPr>
        <p:spPr bwMode="auto">
          <a:xfrm>
            <a:off x="5257800" y="3886200"/>
            <a:ext cx="5105400" cy="1588"/>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7" name="Line 9"/>
          <p:cNvSpPr>
            <a:spLocks noChangeShapeType="1"/>
          </p:cNvSpPr>
          <p:nvPr/>
        </p:nvSpPr>
        <p:spPr bwMode="auto">
          <a:xfrm>
            <a:off x="5257800" y="2743200"/>
            <a:ext cx="5105400" cy="1588"/>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8" name="Line 10"/>
          <p:cNvSpPr>
            <a:spLocks noChangeShapeType="1"/>
          </p:cNvSpPr>
          <p:nvPr/>
        </p:nvSpPr>
        <p:spPr bwMode="auto">
          <a:xfrm>
            <a:off x="5257800" y="5029200"/>
            <a:ext cx="5105400" cy="1588"/>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9" name="AutoShape 11"/>
          <p:cNvSpPr>
            <a:spLocks noChangeArrowheads="1"/>
          </p:cNvSpPr>
          <p:nvPr/>
        </p:nvSpPr>
        <p:spPr bwMode="auto">
          <a:xfrm>
            <a:off x="5638800" y="5334000"/>
            <a:ext cx="381000" cy="381000"/>
          </a:xfrm>
          <a:prstGeom prst="smileyFace">
            <a:avLst>
              <a:gd name="adj" fmla="val 4653"/>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80" name="Text Box 12"/>
          <p:cNvSpPr txBox="1">
            <a:spLocks noChangeArrowheads="1"/>
          </p:cNvSpPr>
          <p:nvPr/>
        </p:nvSpPr>
        <p:spPr bwMode="auto">
          <a:xfrm>
            <a:off x="5410200" y="4191000"/>
            <a:ext cx="118577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800" dirty="0">
                <a:solidFill>
                  <a:schemeClr val="bg1"/>
                </a:solidFill>
              </a:rPr>
              <a:t>Breeze</a:t>
            </a:r>
          </a:p>
        </p:txBody>
      </p:sp>
      <p:sp>
        <p:nvSpPr>
          <p:cNvPr id="32781" name="Text Box 13"/>
          <p:cNvSpPr txBox="1">
            <a:spLocks noChangeArrowheads="1"/>
          </p:cNvSpPr>
          <p:nvPr/>
        </p:nvSpPr>
        <p:spPr bwMode="auto">
          <a:xfrm>
            <a:off x="6705600" y="5257800"/>
            <a:ext cx="118577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en-US" sz="2800" dirty="0">
                <a:solidFill>
                  <a:schemeClr val="bg1"/>
                </a:solidFill>
              </a:rPr>
              <a:t>Breeze</a:t>
            </a:r>
          </a:p>
        </p:txBody>
      </p:sp>
    </p:spTree>
    <p:extLst>
      <p:ext uri="{BB962C8B-B14F-4D97-AF65-F5344CB8AC3E}">
        <p14:creationId xmlns:p14="http://schemas.microsoft.com/office/powerpoint/2010/main" val="19003531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th-TH" altLang="en-US"/>
              <a:t>Summary</a:t>
            </a:r>
          </a:p>
        </p:txBody>
      </p:sp>
      <p:sp>
        <p:nvSpPr>
          <p:cNvPr id="25603" name="Rectangle 3"/>
          <p:cNvSpPr>
            <a:spLocks noGrp="1" noChangeArrowheads="1"/>
          </p:cNvSpPr>
          <p:nvPr>
            <p:ph type="body" idx="1"/>
          </p:nvPr>
        </p:nvSpPr>
        <p:spPr/>
        <p:txBody>
          <a:bodyPr/>
          <a:lstStyle/>
          <a:p>
            <a:r>
              <a:rPr lang="th-TH" altLang="en-US"/>
              <a:t>Games are an excellent test for A.I.</a:t>
            </a:r>
          </a:p>
          <a:p>
            <a:r>
              <a:rPr lang="th-TH" altLang="en-US"/>
              <a:t>The minimax algorithm assumes the opponent is infallible and chooses the best worst case scenario for each turn.</a:t>
            </a:r>
          </a:p>
          <a:p>
            <a:pPr lvl="1"/>
            <a:r>
              <a:rPr lang="th-TH" altLang="en-US"/>
              <a:t>First developing a search tree and then performing depth first search on it.</a:t>
            </a:r>
          </a:p>
          <a:p>
            <a:r>
              <a:rPr lang="th-TH" altLang="en-US"/>
              <a:t>The search tree is pruned by alpha beta pruning, but in many cases it is still too large a search tree - so decisions have to be made when to cut off the search.</a:t>
            </a:r>
          </a:p>
        </p:txBody>
      </p:sp>
    </p:spTree>
    <p:extLst>
      <p:ext uri="{BB962C8B-B14F-4D97-AF65-F5344CB8AC3E}">
        <p14:creationId xmlns:p14="http://schemas.microsoft.com/office/powerpoint/2010/main" val="32943312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th-TH" altLang="en-US" sz="3600"/>
              <a:t>Game Theory</a:t>
            </a:r>
          </a:p>
        </p:txBody>
      </p:sp>
      <p:sp>
        <p:nvSpPr>
          <p:cNvPr id="6147" name="Rectangle 3"/>
          <p:cNvSpPr>
            <a:spLocks noGrp="1" noChangeArrowheads="1"/>
          </p:cNvSpPr>
          <p:nvPr>
            <p:ph type="body" idx="1"/>
          </p:nvPr>
        </p:nvSpPr>
        <p:spPr/>
        <p:txBody>
          <a:bodyPr/>
          <a:lstStyle/>
          <a:p>
            <a:r>
              <a:rPr lang="th-TH" altLang="en-US" sz="2400"/>
              <a:t>That example is similar to the famous “Prisoner’s Dilemma”</a:t>
            </a:r>
          </a:p>
          <a:p>
            <a:pPr lvl="1">
              <a:spcBef>
                <a:spcPts val="500"/>
              </a:spcBef>
              <a:spcAft>
                <a:spcPts val="500"/>
              </a:spcAft>
            </a:pPr>
            <a:r>
              <a:rPr lang="th-TH" altLang="en-US"/>
              <a:t>“</a:t>
            </a:r>
            <a:r>
              <a:rPr lang="th-TH" altLang="en-US" sz="1800"/>
              <a:t>Two suspects, A and B, are arrested by the police. The police have insufficient evidence for a conviction, and, having separated both prisoners, visit each of them to offer the same deal: if one testifies for the prosecution against the other and the other remains silent, the betrayer goes free and the silent accomplice receives the full 10-year sentence. If both stay silent, the police can sentence both prisoners to only six months in jail for a minor charge. If each betrays the other, each will receive a two-year sentence. Each prisoner must make the choice of whether to betray the other or to remain silent. However, neither prisoner knows for sure what choice the other prisoner will make. So the question this dilemma poses is: What will happen? How will the prisoners act</a:t>
            </a:r>
            <a:r>
              <a:rPr lang="th-TH" altLang="en-US"/>
              <a:t>?”</a:t>
            </a:r>
            <a:endParaRPr lang="th-TH" altLang="en-US" sz="2000"/>
          </a:p>
        </p:txBody>
      </p:sp>
    </p:spTree>
    <p:extLst>
      <p:ext uri="{BB962C8B-B14F-4D97-AF65-F5344CB8AC3E}">
        <p14:creationId xmlns:p14="http://schemas.microsoft.com/office/powerpoint/2010/main" val="5308077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th-TH" altLang="en-US" sz="3600"/>
              <a:t>Game Theory</a:t>
            </a:r>
          </a:p>
        </p:txBody>
      </p:sp>
      <p:sp>
        <p:nvSpPr>
          <p:cNvPr id="7171" name="Rectangle 3"/>
          <p:cNvSpPr>
            <a:spLocks noGrp="1" noChangeArrowheads="1"/>
          </p:cNvSpPr>
          <p:nvPr>
            <p:ph type="body" idx="1"/>
          </p:nvPr>
        </p:nvSpPr>
        <p:spPr/>
        <p:txBody>
          <a:bodyPr/>
          <a:lstStyle/>
          <a:p>
            <a:r>
              <a:rPr lang="th-TH" altLang="en-US" sz="2400" dirty="0"/>
              <a:t>A branch of economics investigates any multiagent environment where one agents actions impact on another agent, whether co-operatively or competitively.</a:t>
            </a:r>
          </a:p>
          <a:p>
            <a:r>
              <a:rPr lang="en-US" altLang="en-US" sz="2400" dirty="0"/>
              <a:t>G</a:t>
            </a:r>
            <a:r>
              <a:rPr lang="th-TH" altLang="en-US" sz="2400" dirty="0"/>
              <a:t>ames are </a:t>
            </a:r>
            <a:r>
              <a:rPr lang="th-TH" altLang="en-US" sz="2400" b="1" i="1" dirty="0"/>
              <a:t>deterministic</a:t>
            </a:r>
            <a:r>
              <a:rPr lang="th-TH" altLang="en-US" sz="2400" dirty="0"/>
              <a:t>, </a:t>
            </a:r>
            <a:r>
              <a:rPr lang="th-TH" altLang="en-US" sz="2400" b="1" i="1" dirty="0"/>
              <a:t>turn-taking</a:t>
            </a:r>
            <a:r>
              <a:rPr lang="th-TH" altLang="en-US" sz="2400" dirty="0"/>
              <a:t>, </a:t>
            </a:r>
            <a:r>
              <a:rPr lang="th-TH" altLang="en-US" sz="2400" b="1" i="1" dirty="0"/>
              <a:t>two-player</a:t>
            </a:r>
            <a:r>
              <a:rPr lang="th-TH" altLang="en-US" sz="2400" dirty="0"/>
              <a:t>, </a:t>
            </a:r>
            <a:r>
              <a:rPr lang="th-TH" altLang="en-US" sz="2400" b="1" i="1" dirty="0"/>
              <a:t>zero-sum</a:t>
            </a:r>
            <a:r>
              <a:rPr lang="th-TH" altLang="en-US" sz="2400" dirty="0"/>
              <a:t> games with </a:t>
            </a:r>
            <a:r>
              <a:rPr lang="th-TH" altLang="en-US" sz="2400" b="1" i="1" dirty="0"/>
              <a:t>perfect</a:t>
            </a:r>
            <a:r>
              <a:rPr lang="th-TH" altLang="en-US" sz="2400" dirty="0"/>
              <a:t> information.</a:t>
            </a:r>
          </a:p>
          <a:p>
            <a:pPr lvl="1"/>
            <a:r>
              <a:rPr lang="th-TH" altLang="en-US" sz="2000" dirty="0"/>
              <a:t>In other words a deterministic and fully observable environment with two agents who alternate actions.  Utility values at the end of the game are equal and opposite - the winner of chess receives ‘1’, the loser ‘-1’ (or possibly ‘0’ in stalemate).</a:t>
            </a:r>
          </a:p>
        </p:txBody>
      </p:sp>
    </p:spTree>
    <p:extLst>
      <p:ext uri="{BB962C8B-B14F-4D97-AF65-F5344CB8AC3E}">
        <p14:creationId xmlns:p14="http://schemas.microsoft.com/office/powerpoint/2010/main" val="40484502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th-TH" altLang="en-US"/>
              <a:t>Games</a:t>
            </a:r>
          </a:p>
        </p:txBody>
      </p:sp>
      <p:sp>
        <p:nvSpPr>
          <p:cNvPr id="8195" name="Rectangle 3"/>
          <p:cNvSpPr>
            <a:spLocks noGrp="1" noChangeArrowheads="1"/>
          </p:cNvSpPr>
          <p:nvPr>
            <p:ph type="body" idx="1"/>
          </p:nvPr>
        </p:nvSpPr>
        <p:spPr/>
        <p:txBody>
          <a:bodyPr/>
          <a:lstStyle/>
          <a:p>
            <a:r>
              <a:rPr lang="th-TH" altLang="en-US" sz="2800" dirty="0"/>
              <a:t>Games fit well with A.I. as they are easy to represent and agents are restricted to a small number of actions, the results of the actions are well defined.</a:t>
            </a:r>
          </a:p>
          <a:p>
            <a:pPr lvl="1"/>
            <a:r>
              <a:rPr lang="th-TH" altLang="en-US" sz="2400" dirty="0"/>
              <a:t>This is in contrast to physical games such as football - here there are imprecise rules and a wide variety of actions.  Computer game manufacturers attempts at producing such games often result in limited and repetitive versions.</a:t>
            </a:r>
          </a:p>
        </p:txBody>
      </p:sp>
    </p:spTree>
    <p:extLst>
      <p:ext uri="{BB962C8B-B14F-4D97-AF65-F5344CB8AC3E}">
        <p14:creationId xmlns:p14="http://schemas.microsoft.com/office/powerpoint/2010/main" val="2602478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209800" y="609600"/>
            <a:ext cx="7772400" cy="1270000"/>
          </a:xfrm>
        </p:spPr>
        <p:txBody>
          <a:bodyPr/>
          <a:lstStyle/>
          <a:p>
            <a:r>
              <a:rPr lang="th-TH" altLang="en-US" sz="3600"/>
              <a:t>Game Success</a:t>
            </a:r>
          </a:p>
        </p:txBody>
      </p:sp>
      <p:sp>
        <p:nvSpPr>
          <p:cNvPr id="9219" name="Rectangle 3"/>
          <p:cNvSpPr>
            <a:spLocks noGrp="1" noChangeArrowheads="1"/>
          </p:cNvSpPr>
          <p:nvPr>
            <p:ph type="body" idx="1"/>
          </p:nvPr>
        </p:nvSpPr>
        <p:spPr>
          <a:xfrm>
            <a:off x="2209800" y="1981200"/>
            <a:ext cx="7772400" cy="4572000"/>
          </a:xfrm>
        </p:spPr>
        <p:txBody>
          <a:bodyPr/>
          <a:lstStyle/>
          <a:p>
            <a:r>
              <a:rPr lang="th-TH" altLang="en-US" sz="2400" dirty="0"/>
              <a:t>AI has had some success at game playing;</a:t>
            </a:r>
          </a:p>
          <a:p>
            <a:pPr lvl="1"/>
            <a:r>
              <a:rPr lang="th-TH" altLang="en-US" sz="2000" dirty="0"/>
              <a:t>Machines are better than humans in Othello and checkers.</a:t>
            </a:r>
          </a:p>
          <a:p>
            <a:pPr lvl="1"/>
            <a:r>
              <a:rPr lang="th-TH" altLang="en-US" sz="2000" dirty="0"/>
              <a:t>Sometimes they can win at chess and backgammon.</a:t>
            </a:r>
          </a:p>
          <a:p>
            <a:r>
              <a:rPr lang="th-TH" altLang="en-US" sz="2400" dirty="0"/>
              <a:t>Why not more success?</a:t>
            </a:r>
          </a:p>
          <a:p>
            <a:pPr lvl="1"/>
            <a:r>
              <a:rPr lang="th-TH" altLang="en-US" sz="2000" strike="sngStrike" dirty="0"/>
              <a:t>At Go AI only performs amateurly.</a:t>
            </a:r>
            <a:r>
              <a:rPr lang="en-US" altLang="en-US" sz="2000" strike="sngStrike" dirty="0"/>
              <a:t> </a:t>
            </a:r>
            <a:r>
              <a:rPr lang="en-US" altLang="en-US" sz="2000" dirty="0"/>
              <a:t>(edit since last year)</a:t>
            </a:r>
            <a:endParaRPr lang="th-TH" altLang="en-US" sz="2000" strike="sngStrike" dirty="0"/>
          </a:p>
          <a:p>
            <a:pPr lvl="1"/>
            <a:r>
              <a:rPr lang="th-TH" altLang="en-US" sz="2000" dirty="0"/>
              <a:t>The average game of chess has a branching factor of 35, with roughly 50 moves per player - which is 35</a:t>
            </a:r>
            <a:r>
              <a:rPr lang="th-TH" altLang="en-US" sz="2000" baseline="30000" dirty="0"/>
              <a:t>100</a:t>
            </a:r>
            <a:r>
              <a:rPr lang="th-TH" altLang="en-US" sz="2000" dirty="0"/>
              <a:t> or 10</a:t>
            </a:r>
            <a:r>
              <a:rPr lang="th-TH" altLang="en-US" sz="2000" baseline="30000" dirty="0"/>
              <a:t>154</a:t>
            </a:r>
            <a:r>
              <a:rPr lang="th-TH" altLang="en-US" sz="2000" dirty="0"/>
              <a:t> nodes on a search graph!</a:t>
            </a:r>
          </a:p>
          <a:p>
            <a:pPr lvl="1"/>
            <a:r>
              <a:rPr lang="th-TH" altLang="en-US" sz="2000" dirty="0"/>
              <a:t>So we have to make a decision, even if it isn’t optimal.</a:t>
            </a:r>
          </a:p>
        </p:txBody>
      </p:sp>
    </p:spTree>
    <p:extLst>
      <p:ext uri="{BB962C8B-B14F-4D97-AF65-F5344CB8AC3E}">
        <p14:creationId xmlns:p14="http://schemas.microsoft.com/office/powerpoint/2010/main" val="29136227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th-TH" altLang="en-US" sz="4000"/>
              <a:t>Formal Definition</a:t>
            </a:r>
          </a:p>
        </p:txBody>
      </p:sp>
      <p:sp>
        <p:nvSpPr>
          <p:cNvPr id="10243" name="Rectangle 3"/>
          <p:cNvSpPr>
            <a:spLocks noGrp="1" noChangeArrowheads="1"/>
          </p:cNvSpPr>
          <p:nvPr>
            <p:ph type="body" idx="1"/>
          </p:nvPr>
        </p:nvSpPr>
        <p:spPr/>
        <p:txBody>
          <a:bodyPr/>
          <a:lstStyle/>
          <a:p>
            <a:r>
              <a:rPr lang="th-TH" altLang="en-US" sz="2800" b="1"/>
              <a:t>Initial State</a:t>
            </a:r>
            <a:r>
              <a:rPr lang="th-TH" altLang="en-US" sz="2800"/>
              <a:t> - the initial board position indicating who’s move.</a:t>
            </a:r>
          </a:p>
          <a:p>
            <a:r>
              <a:rPr lang="th-TH" altLang="en-US" sz="2800" b="1"/>
              <a:t>Successor Function</a:t>
            </a:r>
            <a:r>
              <a:rPr lang="th-TH" altLang="en-US" sz="2800"/>
              <a:t> - returns a list of moves and their resulting states.</a:t>
            </a:r>
          </a:p>
          <a:p>
            <a:r>
              <a:rPr lang="th-TH" altLang="en-US" sz="2800" b="1"/>
              <a:t>Terminal Test</a:t>
            </a:r>
            <a:r>
              <a:rPr lang="th-TH" altLang="en-US" sz="2800"/>
              <a:t> - determines if it is a terminal state, i.e. if the game is over.</a:t>
            </a:r>
          </a:p>
          <a:p>
            <a:r>
              <a:rPr lang="th-TH" altLang="en-US" sz="2800" b="1"/>
              <a:t>Utility Function</a:t>
            </a:r>
            <a:r>
              <a:rPr lang="th-TH" altLang="en-US" sz="2800"/>
              <a:t> - An objective function giving a numeric value for states - terminal states could be -1, 0 or 1.</a:t>
            </a:r>
            <a:endParaRPr lang="th-TH" altLang="en-US" sz="2800" b="1"/>
          </a:p>
        </p:txBody>
      </p:sp>
    </p:spTree>
    <p:extLst>
      <p:ext uri="{BB962C8B-B14F-4D97-AF65-F5344CB8AC3E}">
        <p14:creationId xmlns:p14="http://schemas.microsoft.com/office/powerpoint/2010/main" val="2557412481"/>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Dividend</Template>
  <TotalTime>10483</TotalTime>
  <Words>3527</Words>
  <Application>Microsoft Office PowerPoint</Application>
  <PresentationFormat>Widescreen</PresentationFormat>
  <Paragraphs>480</Paragraphs>
  <Slides>49</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49</vt:i4>
      </vt:variant>
    </vt:vector>
  </HeadingPairs>
  <TitlesOfParts>
    <vt:vector size="57" baseType="lpstr">
      <vt:lpstr>Abadi MT Condensed Light</vt:lpstr>
      <vt:lpstr>Century Schoolbook</vt:lpstr>
      <vt:lpstr>Copperplate Gothic Bold</vt:lpstr>
      <vt:lpstr>Cordia New</vt:lpstr>
      <vt:lpstr>Gill Sans MT</vt:lpstr>
      <vt:lpstr>Wingdings 2</vt:lpstr>
      <vt:lpstr>Dividend</vt:lpstr>
      <vt:lpstr>Bitmap Image</vt:lpstr>
      <vt:lpstr>269202 Algorithms for iSNE</vt:lpstr>
      <vt:lpstr>Review</vt:lpstr>
      <vt:lpstr>This Week</vt:lpstr>
      <vt:lpstr>Who Stole The Final Exam?</vt:lpstr>
      <vt:lpstr>Game Theory</vt:lpstr>
      <vt:lpstr>Game Theory</vt:lpstr>
      <vt:lpstr>Games</vt:lpstr>
      <vt:lpstr>Game Success</vt:lpstr>
      <vt:lpstr>Formal Definition</vt:lpstr>
      <vt:lpstr>Searching</vt:lpstr>
      <vt:lpstr>Game Trees</vt:lpstr>
      <vt:lpstr>Minimax Algorithm</vt:lpstr>
      <vt:lpstr>Minimax Algorithm</vt:lpstr>
      <vt:lpstr>Multiplayer Games</vt:lpstr>
      <vt:lpstr>Minimax Efficiency</vt:lpstr>
      <vt:lpstr>Pruning Example</vt:lpstr>
      <vt:lpstr>Pruning Example 2</vt:lpstr>
      <vt:lpstr>Pruning Efficiency</vt:lpstr>
      <vt:lpstr>Imperfect, Real-Time Decisions</vt:lpstr>
      <vt:lpstr>Designing a Heuristic</vt:lpstr>
      <vt:lpstr>Search Cut-Off</vt:lpstr>
      <vt:lpstr>Games with Chance</vt:lpstr>
      <vt:lpstr>Probability</vt:lpstr>
      <vt:lpstr>Acting Under Uncertainty</vt:lpstr>
      <vt:lpstr>Acting Under Uncertainty</vt:lpstr>
      <vt:lpstr>Acting Under Uncertainty</vt:lpstr>
      <vt:lpstr>Utility Theory</vt:lpstr>
      <vt:lpstr>Decision Theory</vt:lpstr>
      <vt:lpstr>Diagnosis</vt:lpstr>
      <vt:lpstr>Domain Random Variables</vt:lpstr>
      <vt:lpstr>Atomic Events</vt:lpstr>
      <vt:lpstr>Prior Probability</vt:lpstr>
      <vt:lpstr>Joint Probability</vt:lpstr>
      <vt:lpstr>Joint Probability</vt:lpstr>
      <vt:lpstr>Joint Probability</vt:lpstr>
      <vt:lpstr>Product Rule</vt:lpstr>
      <vt:lpstr>Hang on a minute!</vt:lpstr>
      <vt:lpstr>Product Rule</vt:lpstr>
      <vt:lpstr>Joint Probabilities</vt:lpstr>
      <vt:lpstr>Bayes’ Law</vt:lpstr>
      <vt:lpstr>Bayes’ Law</vt:lpstr>
      <vt:lpstr>Welcome to Wumpus World</vt:lpstr>
      <vt:lpstr>Wumpus World</vt:lpstr>
      <vt:lpstr>Wumpus World</vt:lpstr>
      <vt:lpstr>Wumpus World</vt:lpstr>
      <vt:lpstr>Wumpus World</vt:lpstr>
      <vt:lpstr>Wumpus World</vt:lpstr>
      <vt:lpstr>Question?</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269202 Algorithms for iSNE</dc:title>
  <dc:creator>Admin</dc:creator>
  <cp:lastModifiedBy>KENNETH COSH</cp:lastModifiedBy>
  <cp:revision>11</cp:revision>
  <dcterms:created xsi:type="dcterms:W3CDTF">2014-10-31T09:22:21Z</dcterms:created>
  <dcterms:modified xsi:type="dcterms:W3CDTF">2020-10-19T15:33:10Z</dcterms:modified>
</cp:coreProperties>
</file>