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7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2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2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6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1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9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8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33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269202 Algorithms for </a:t>
            </a:r>
            <a:r>
              <a:rPr lang="en-US" dirty="0" err="1"/>
              <a:t>iSNE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Dr. Kenneth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/>
              <a:t>Week 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06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Optimisation</a:t>
            </a:r>
            <a:endParaRPr lang="th-TH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length of a code for one symbol should not exceed the length of a less likely symbol;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P(m</a:t>
            </a:r>
            <a:r>
              <a:rPr lang="en-US" altLang="en-US" baseline="-25000"/>
              <a:t>i</a:t>
            </a:r>
            <a:r>
              <a:rPr lang="en-US" altLang="en-US"/>
              <a:t>) ≤ P(m</a:t>
            </a:r>
            <a:r>
              <a:rPr lang="en-US" altLang="en-US" baseline="-25000"/>
              <a:t>j</a:t>
            </a:r>
            <a:r>
              <a:rPr lang="en-US" altLang="en-US"/>
              <a:t>) then L(m</a:t>
            </a:r>
            <a:r>
              <a:rPr lang="en-US" altLang="en-US" baseline="-25000"/>
              <a:t>i</a:t>
            </a:r>
            <a:r>
              <a:rPr lang="en-US" altLang="en-US"/>
              <a:t>) ≥ L(m</a:t>
            </a:r>
            <a:r>
              <a:rPr lang="en-US" altLang="en-US" baseline="-25000"/>
              <a:t>j</a:t>
            </a:r>
            <a:r>
              <a:rPr lang="en-US" altLang="en-US"/>
              <a:t>) 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There should be no unused short codes, either as stand alone encodings or as prefixs for longer codes.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01, 000, 001, 100, 101 is not ideal as 11 is not used.</a:t>
            </a:r>
          </a:p>
        </p:txBody>
      </p:sp>
    </p:spTree>
    <p:extLst>
      <p:ext uri="{BB962C8B-B14F-4D97-AF65-F5344CB8AC3E}">
        <p14:creationId xmlns:p14="http://schemas.microsoft.com/office/powerpoint/2010/main" val="22440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Coding</a:t>
            </a:r>
            <a:endParaRPr lang="th-TH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Huffman coding is a method for choosing a representation for each symbol, resulting in a </a:t>
            </a:r>
            <a:r>
              <a:rPr lang="th-TH" altLang="en-US"/>
              <a:t>prefix-free code</a:t>
            </a:r>
          </a:p>
          <a:p>
            <a:pPr lvl="1"/>
            <a:r>
              <a:rPr lang="en-US" altLang="en-US"/>
              <a:t>The bit string representing some particular symbol is never a prefix of the bit string representing any other symbol</a:t>
            </a:r>
            <a:endParaRPr lang="th-TH" altLang="en-US"/>
          </a:p>
          <a:p>
            <a:r>
              <a:rPr lang="en-US" altLang="en-US"/>
              <a:t>The most common characters are expressed using shorter strings of bits than are used for less common symbols</a:t>
            </a:r>
            <a:r>
              <a:rPr lang="th-TH" altLang="en-US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24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Coding</a:t>
            </a:r>
            <a:endParaRPr lang="th-TH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Huffman coding starts by creating a heap, based on the frequencies of the symbols to be encoded.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root of the heap should be 1.0 – the sum of both child nodes.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Each data node appears in a leaf node.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Take the set (with corresponding occurrence frequencies out of 120);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A    B    C    D    E    F    G    H    I</a:t>
            </a:r>
            <a:endParaRPr lang="th-TH" altLang="en-US" sz="24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th-TH" altLang="en-US" sz="2400" dirty="0"/>
              <a:t>	10    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15 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   </a:t>
            </a:r>
            <a:r>
              <a:rPr lang="th-TH" altLang="en-US" sz="2400" dirty="0"/>
              <a:t>5 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  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15  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  </a:t>
            </a:r>
            <a:r>
              <a:rPr lang="th-TH" altLang="en-US" sz="2400" dirty="0"/>
              <a:t>20 </a:t>
            </a:r>
            <a:r>
              <a:rPr lang="th-TH" altLang="en-US" sz="2400" dirty="0" smtClean="0"/>
              <a:t>   </a:t>
            </a:r>
            <a:r>
              <a:rPr lang="th-TH" altLang="en-US" sz="2400" dirty="0"/>
              <a:t>5 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   </a:t>
            </a:r>
            <a:r>
              <a:rPr lang="th-TH" altLang="en-US" sz="2400" dirty="0"/>
              <a:t>15 </a:t>
            </a:r>
            <a:r>
              <a:rPr lang="en-US" altLang="en-US" sz="2400" dirty="0" smtClean="0"/>
              <a:t>  </a:t>
            </a:r>
            <a:r>
              <a:rPr lang="th-TH" altLang="en-US" sz="2400" dirty="0" smtClean="0"/>
              <a:t>   </a:t>
            </a:r>
            <a:r>
              <a:rPr lang="th-TH" altLang="en-US" sz="2400" dirty="0"/>
              <a:t>30 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  </a:t>
            </a:r>
            <a:r>
              <a:rPr lang="th-TH" altLang="en-US" sz="2400" dirty="0"/>
              <a:t>5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8289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Creating a Heap</a:t>
            </a:r>
            <a:endParaRPr lang="th-TH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681211"/>
          </a:xfrm>
        </p:spPr>
        <p:txBody>
          <a:bodyPr/>
          <a:lstStyle/>
          <a:p>
            <a:r>
              <a:rPr lang="en-US" altLang="en-US" sz="2400" dirty="0"/>
              <a:t>There are several ways a heap can be created from the given data, here is one option;</a:t>
            </a:r>
          </a:p>
          <a:p>
            <a:endParaRPr lang="th-TH" altLang="en-US" sz="2400" dirty="0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5448301" y="242093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120</a:t>
            </a:r>
            <a:endParaRPr lang="th-TH" altLang="en-US" sz="1600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4656138" y="31400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55</a:t>
            </a:r>
            <a:endParaRPr lang="th-TH" altLang="en-US" sz="1600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6167438" y="30686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65</a:t>
            </a:r>
            <a:endParaRPr lang="th-TH" altLang="en-US" sz="1600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4079876" y="3789363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25</a:t>
            </a:r>
            <a:endParaRPr lang="th-TH" altLang="en-US" sz="1600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3503613" y="45815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  <a:endParaRPr lang="th-TH" altLang="en-US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4872038" y="37893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30</a:t>
            </a:r>
            <a:endParaRPr lang="th-TH" altLang="en-US" sz="1600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4151313" y="45815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15</a:t>
            </a:r>
            <a:endParaRPr lang="th-TH" altLang="en-US" sz="1600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3792538" y="537368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</a:t>
            </a:r>
            <a:endParaRPr lang="th-TH" altLang="en-US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4511676" y="537368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10</a:t>
            </a:r>
            <a:endParaRPr lang="th-TH" altLang="en-US" sz="1600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4151313" y="61372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  <a:endParaRPr lang="th-TH" altLang="en-US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4872038" y="61372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I</a:t>
            </a:r>
            <a:endParaRPr lang="th-TH" alt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4943476" y="2708275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4367214" y="3429001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4872038" y="3500439"/>
            <a:ext cx="1444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719513" y="4076701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224339" y="4148139"/>
            <a:ext cx="7143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4008438" y="4940300"/>
            <a:ext cx="2159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4367213" y="4940300"/>
            <a:ext cx="2159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4367213" y="57324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4800601" y="5732463"/>
            <a:ext cx="1428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Oval 24"/>
          <p:cNvSpPr>
            <a:spLocks noChangeArrowheads="1"/>
          </p:cNvSpPr>
          <p:nvPr/>
        </p:nvSpPr>
        <p:spPr bwMode="auto">
          <a:xfrm>
            <a:off x="4656138" y="45085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  <a:endParaRPr lang="th-TH" alt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4872039" y="4148138"/>
            <a:ext cx="714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Oval 26"/>
          <p:cNvSpPr>
            <a:spLocks noChangeArrowheads="1"/>
          </p:cNvSpPr>
          <p:nvPr/>
        </p:nvSpPr>
        <p:spPr bwMode="auto">
          <a:xfrm>
            <a:off x="5232401" y="45085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D</a:t>
            </a:r>
            <a:endParaRPr lang="th-TH" alt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5159375" y="4076700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5735639" y="2708275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5735638" y="37893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H</a:t>
            </a:r>
            <a:endParaRPr lang="th-TH" alt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6024563" y="3429001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Oval 31"/>
          <p:cNvSpPr>
            <a:spLocks noChangeArrowheads="1"/>
          </p:cNvSpPr>
          <p:nvPr/>
        </p:nvSpPr>
        <p:spPr bwMode="auto">
          <a:xfrm>
            <a:off x="6600826" y="371633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35</a:t>
            </a:r>
            <a:endParaRPr lang="th-TH" altLang="en-US" sz="1600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6456363" y="3355976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6959601" y="4437063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  <a:endParaRPr lang="th-TH" altLang="en-US"/>
          </a:p>
        </p:txBody>
      </p:sp>
      <p:sp>
        <p:nvSpPr>
          <p:cNvPr id="15394" name="Oval 34"/>
          <p:cNvSpPr>
            <a:spLocks noChangeArrowheads="1"/>
          </p:cNvSpPr>
          <p:nvPr/>
        </p:nvSpPr>
        <p:spPr bwMode="auto">
          <a:xfrm>
            <a:off x="6167438" y="44370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G</a:t>
            </a:r>
            <a:endParaRPr lang="th-TH" alt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6383339" y="4076701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6888163" y="4005263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5232400" y="6237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3935413" y="63087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648075" y="55895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3216275" y="47974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10</a:t>
            </a:r>
            <a:endParaRPr lang="th-TH" altLang="en-US"/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511675" y="47974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5232400" y="47974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6024563" y="47244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6959600" y="47244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20</a:t>
            </a:r>
            <a:endParaRPr lang="th-TH" altLang="en-US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5664200" y="40767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39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Coding</a:t>
            </a:r>
            <a:endParaRPr lang="th-TH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1858833"/>
            <a:ext cx="11029615" cy="571074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Each node is then given a code based on their position in the tree – 0 for left node, 1 for right node;</a:t>
            </a:r>
            <a:endParaRPr lang="th-TH" altLang="en-US" sz="2000" dirty="0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295776" y="23495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120</a:t>
            </a:r>
            <a:endParaRPr lang="th-TH" altLang="en-US" sz="1600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503613" y="30686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55</a:t>
            </a:r>
            <a:endParaRPr lang="th-TH" altLang="en-US" sz="1600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5014913" y="29972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65</a:t>
            </a:r>
            <a:endParaRPr lang="th-TH" altLang="en-US" sz="1600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927351" y="371792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25</a:t>
            </a:r>
            <a:endParaRPr lang="th-TH" altLang="en-US" sz="1600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351088" y="451008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  <a:endParaRPr lang="th-TH" alt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3719513" y="37179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30</a:t>
            </a:r>
            <a:endParaRPr lang="th-TH" altLang="en-US" sz="1600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2998788" y="451008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15</a:t>
            </a:r>
            <a:endParaRPr lang="th-TH" altLang="en-US" sz="1600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640013" y="530225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</a:t>
            </a:r>
            <a:endParaRPr lang="th-TH" alt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3359151" y="530225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10</a:t>
            </a:r>
            <a:endParaRPr lang="th-TH" altLang="en-US" sz="1600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998788" y="60658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  <a:endParaRPr lang="th-TH" alt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3719513" y="60658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I</a:t>
            </a:r>
            <a:endParaRPr lang="th-TH" alt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3790951" y="2636838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3214689" y="3357563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719513" y="3429001"/>
            <a:ext cx="1444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2566988" y="4005264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3071814" y="4076700"/>
            <a:ext cx="71437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2855913" y="4868864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3214688" y="4868864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H="1">
            <a:off x="3214688" y="5661026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3648076" y="5661026"/>
            <a:ext cx="142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Oval 24"/>
          <p:cNvSpPr>
            <a:spLocks noChangeArrowheads="1"/>
          </p:cNvSpPr>
          <p:nvPr/>
        </p:nvSpPr>
        <p:spPr bwMode="auto">
          <a:xfrm>
            <a:off x="3503613" y="44370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  <a:endParaRPr lang="th-TH" alt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H="1">
            <a:off x="3719514" y="4076701"/>
            <a:ext cx="714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4079876" y="4437063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D</a:t>
            </a:r>
            <a:endParaRPr lang="th-TH" alt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4006850" y="4005263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4583114" y="2636838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Oval 29"/>
          <p:cNvSpPr>
            <a:spLocks noChangeArrowheads="1"/>
          </p:cNvSpPr>
          <p:nvPr/>
        </p:nvSpPr>
        <p:spPr bwMode="auto">
          <a:xfrm>
            <a:off x="4583113" y="37179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H</a:t>
            </a:r>
            <a:endParaRPr lang="th-TH" alt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H="1">
            <a:off x="4872038" y="33575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5448301" y="36449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35</a:t>
            </a:r>
            <a:endParaRPr lang="th-TH" altLang="en-US" sz="1600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5303838" y="32845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5807076" y="436562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  <a:endParaRPr lang="th-TH" altLang="en-US"/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5014913" y="43656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G</a:t>
            </a:r>
            <a:endParaRPr lang="th-TH" alt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 flipH="1">
            <a:off x="5230814" y="4005263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5735638" y="3933825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4079875" y="6165851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782888" y="6237288"/>
            <a:ext cx="311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495550" y="5518151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063750" y="472598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10</a:t>
            </a:r>
            <a:endParaRPr lang="th-TH" altLang="en-US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359150" y="472598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4079875" y="472598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4872038" y="46529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5807075" y="46529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20</a:t>
            </a:r>
            <a:endParaRPr lang="th-TH" altLang="en-US"/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4511675" y="40052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  <a:endParaRPr lang="th-TH" altLang="en-US"/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6816725" y="2492376"/>
            <a:ext cx="3240088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A = 000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B = 010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C = 0010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 = 011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E = 111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F = 00110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G = 110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H = 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I = 00111</a:t>
            </a:r>
            <a:endParaRPr lang="th-TH" altLang="en-US" sz="2000"/>
          </a:p>
        </p:txBody>
      </p:sp>
    </p:spTree>
    <p:extLst>
      <p:ext uri="{BB962C8B-B14F-4D97-AF65-F5344CB8AC3E}">
        <p14:creationId xmlns:p14="http://schemas.microsoft.com/office/powerpoint/2010/main" val="150274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Decoding</a:t>
            </a:r>
            <a:endParaRPr lang="th-TH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94552" y="2217482"/>
            <a:ext cx="3240088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/>
              <a:t>A = 000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B = 010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C = 0010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D = 011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E = 111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F = 00110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G = 110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H = 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I = 00111</a:t>
            </a:r>
            <a:endParaRPr lang="th-TH" altLang="en-US" sz="2000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079876" y="1916114"/>
            <a:ext cx="60483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0010000010010000110111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000011011111011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01111100000110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0100011111010111000011111011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10111000011000001010111</a:t>
            </a:r>
            <a:endParaRPr lang="th-TH" alt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116139" y="5700713"/>
            <a:ext cx="42344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Does this code fit our prefix requirements?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64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Adaptive Huffman</a:t>
            </a:r>
            <a:endParaRPr lang="th-TH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/>
              <a:t>Huffman coding was invented back in the 1950’s, and has a key assumption – that we know the expected frequency of each symbol.</a:t>
            </a:r>
          </a:p>
          <a:p>
            <a:r>
              <a:rPr lang="en-US" altLang="en-US" sz="2800"/>
              <a:t>We could get this frequency from a large corpus, such as the BNC, but then the resulting huffman tree might not be ideal for all circumstances.</a:t>
            </a:r>
          </a:p>
          <a:p>
            <a:pPr lvl="1"/>
            <a:r>
              <a:rPr lang="en-US" altLang="en-US" sz="2400"/>
              <a:t>A technical computing paper is likely to contain more non alphabet symbols than ‘war and peace’.</a:t>
            </a:r>
          </a:p>
          <a:p>
            <a:r>
              <a:rPr lang="en-US" altLang="en-US" sz="2800"/>
              <a:t>Adaptive Huffman is usable in this situation, as it reconstructs the tree as data is read in.</a:t>
            </a:r>
            <a:endParaRPr lang="th-TH" altLang="en-US" sz="2800"/>
          </a:p>
        </p:txBody>
      </p:sp>
    </p:spTree>
    <p:extLst>
      <p:ext uri="{BB962C8B-B14F-4D97-AF65-F5344CB8AC3E}">
        <p14:creationId xmlns:p14="http://schemas.microsoft.com/office/powerpoint/2010/main" val="19913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Adaptive Huffman</a:t>
            </a:r>
            <a:endParaRPr lang="th-TH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Initially all symbols are unused and so stored in a leaf with value 0.  As symbols are used they are moved up the tree.</a:t>
            </a:r>
          </a:p>
          <a:p>
            <a:r>
              <a:rPr lang="en-US" altLang="en-US"/>
              <a:t>As symbols are used more frequently, they are compared and if necessary swapped with their siblings.</a:t>
            </a:r>
            <a:endParaRPr lang="th-TH" altLang="en-US"/>
          </a:p>
          <a:p>
            <a:r>
              <a:rPr lang="en-US" altLang="en-US"/>
              <a:t>Sibling comparison is easy if the heap is stored as a doubly linked list.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1398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Doubly Linked List</a:t>
            </a:r>
            <a:endParaRPr lang="th-TH" altLang="en-US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096001" y="206057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120</a:t>
            </a:r>
            <a:endParaRPr lang="th-TH" altLang="en-US" sz="1600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5303838" y="277971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55</a:t>
            </a:r>
            <a:endParaRPr lang="th-TH" altLang="en-US" sz="1600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6815138" y="27082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65</a:t>
            </a:r>
            <a:endParaRPr lang="th-TH" altLang="en-US" sz="1600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727576" y="34290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25</a:t>
            </a:r>
            <a:endParaRPr lang="th-TH" altLang="en-US" sz="1600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4151313" y="42211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  <a:endParaRPr lang="th-TH" alt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5519738" y="34290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30</a:t>
            </a:r>
            <a:endParaRPr lang="th-TH" altLang="en-US" sz="1600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4799013" y="42211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15</a:t>
            </a:r>
            <a:endParaRPr lang="th-TH" altLang="en-US" sz="1600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4440238" y="50133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</a:t>
            </a:r>
            <a:endParaRPr lang="th-TH" altLang="en-US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5159376" y="501332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10</a:t>
            </a:r>
            <a:endParaRPr lang="th-TH" altLang="en-US" sz="1600"/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4799013" y="577691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  <a:endParaRPr lang="th-TH" altLang="en-US"/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5519738" y="577691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I</a:t>
            </a:r>
            <a:endParaRPr lang="th-TH" alt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5591176" y="234791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5014914" y="3068638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5519738" y="3140076"/>
            <a:ext cx="1444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367213" y="3716339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872039" y="3787775"/>
            <a:ext cx="71437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>
            <a:off x="4656138" y="4579939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5014913" y="4579939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5014913" y="5372101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5448301" y="5372101"/>
            <a:ext cx="142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Oval 24"/>
          <p:cNvSpPr>
            <a:spLocks noChangeArrowheads="1"/>
          </p:cNvSpPr>
          <p:nvPr/>
        </p:nvSpPr>
        <p:spPr bwMode="auto">
          <a:xfrm>
            <a:off x="5303838" y="41481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  <a:endParaRPr lang="th-TH" alt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 flipH="1">
            <a:off x="5519739" y="3787776"/>
            <a:ext cx="714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5880101" y="414813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D</a:t>
            </a:r>
            <a:endParaRPr lang="th-TH" alt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5807075" y="37163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6383339" y="2347913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6383338" y="34290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H</a:t>
            </a:r>
            <a:endParaRPr lang="th-TH" alt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H="1">
            <a:off x="6672263" y="30686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Oval 31"/>
          <p:cNvSpPr>
            <a:spLocks noChangeArrowheads="1"/>
          </p:cNvSpPr>
          <p:nvPr/>
        </p:nvSpPr>
        <p:spPr bwMode="auto">
          <a:xfrm>
            <a:off x="7248526" y="335597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35</a:t>
            </a:r>
            <a:endParaRPr lang="th-TH" altLang="en-US" sz="1600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7104063" y="299561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Oval 33"/>
          <p:cNvSpPr>
            <a:spLocks noChangeArrowheads="1"/>
          </p:cNvSpPr>
          <p:nvPr/>
        </p:nvSpPr>
        <p:spPr bwMode="auto">
          <a:xfrm>
            <a:off x="7607301" y="40767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  <a:endParaRPr lang="th-TH" altLang="en-US"/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6815138" y="40767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G</a:t>
            </a:r>
            <a:endParaRPr lang="th-TH" alt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 flipH="1">
            <a:off x="7031039" y="3716338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7535863" y="3644900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5880100" y="5876926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4583113" y="5948363"/>
            <a:ext cx="311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4295775" y="5229226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3863975" y="44370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10</a:t>
            </a:r>
            <a:endParaRPr lang="th-TH" altLang="en-US"/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5159375" y="44370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5880100" y="44370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6672263" y="436403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7607300" y="436403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20</a:t>
            </a:r>
            <a:endParaRPr lang="th-TH" altLang="en-US"/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6311900" y="371633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  <a:endParaRPr lang="th-TH" altLang="en-US"/>
          </a:p>
        </p:txBody>
      </p:sp>
      <p:sp>
        <p:nvSpPr>
          <p:cNvPr id="20526" name="Line 46"/>
          <p:cNvSpPr>
            <a:spLocks noChangeShapeType="1"/>
          </p:cNvSpPr>
          <p:nvPr/>
        </p:nvSpPr>
        <p:spPr bwMode="auto">
          <a:xfrm>
            <a:off x="6240464" y="2393091"/>
            <a:ext cx="574674" cy="4167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8" name="Line 48"/>
          <p:cNvSpPr>
            <a:spLocks noChangeShapeType="1"/>
          </p:cNvSpPr>
          <p:nvPr/>
        </p:nvSpPr>
        <p:spPr bwMode="auto">
          <a:xfrm flipH="1">
            <a:off x="5664200" y="2890835"/>
            <a:ext cx="1150938" cy="423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699919" y="3068638"/>
            <a:ext cx="1512094" cy="36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20511" idx="2"/>
            <a:endCxn id="20509" idx="6"/>
          </p:cNvCxnSpPr>
          <p:nvPr/>
        </p:nvCxnSpPr>
        <p:spPr>
          <a:xfrm flipH="1">
            <a:off x="6743700" y="3536158"/>
            <a:ext cx="504826" cy="7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0509" idx="2"/>
            <a:endCxn id="20489" idx="6"/>
          </p:cNvCxnSpPr>
          <p:nvPr/>
        </p:nvCxnSpPr>
        <p:spPr>
          <a:xfrm flipH="1">
            <a:off x="5880100" y="3609183"/>
            <a:ext cx="503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0489" idx="2"/>
            <a:endCxn id="20487" idx="6"/>
          </p:cNvCxnSpPr>
          <p:nvPr/>
        </p:nvCxnSpPr>
        <p:spPr>
          <a:xfrm flipH="1">
            <a:off x="5087939" y="3609183"/>
            <a:ext cx="431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0487" idx="5"/>
            <a:endCxn id="20513" idx="1"/>
          </p:cNvCxnSpPr>
          <p:nvPr/>
        </p:nvCxnSpPr>
        <p:spPr>
          <a:xfrm>
            <a:off x="5035165" y="3736590"/>
            <a:ext cx="2624910" cy="392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0513" idx="2"/>
            <a:endCxn id="20514" idx="6"/>
          </p:cNvCxnSpPr>
          <p:nvPr/>
        </p:nvCxnSpPr>
        <p:spPr>
          <a:xfrm flipH="1">
            <a:off x="7175500" y="4256883"/>
            <a:ext cx="4318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0514" idx="2"/>
            <a:endCxn id="20506" idx="6"/>
          </p:cNvCxnSpPr>
          <p:nvPr/>
        </p:nvCxnSpPr>
        <p:spPr>
          <a:xfrm flipH="1">
            <a:off x="6240464" y="4256883"/>
            <a:ext cx="574674" cy="71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0506" idx="2"/>
            <a:endCxn id="20504" idx="6"/>
          </p:cNvCxnSpPr>
          <p:nvPr/>
        </p:nvCxnSpPr>
        <p:spPr>
          <a:xfrm flipH="1">
            <a:off x="5664200" y="4328319"/>
            <a:ext cx="215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0504" idx="2"/>
            <a:endCxn id="20490" idx="6"/>
          </p:cNvCxnSpPr>
          <p:nvPr/>
        </p:nvCxnSpPr>
        <p:spPr>
          <a:xfrm flipH="1">
            <a:off x="5159375" y="4328319"/>
            <a:ext cx="144463" cy="7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490" idx="2"/>
            <a:endCxn id="20488" idx="6"/>
          </p:cNvCxnSpPr>
          <p:nvPr/>
        </p:nvCxnSpPr>
        <p:spPr>
          <a:xfrm flipH="1">
            <a:off x="4511675" y="4401344"/>
            <a:ext cx="287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488" idx="5"/>
            <a:endCxn id="20492" idx="1"/>
          </p:cNvCxnSpPr>
          <p:nvPr/>
        </p:nvCxnSpPr>
        <p:spPr>
          <a:xfrm>
            <a:off x="4458901" y="4528751"/>
            <a:ext cx="753249" cy="537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492" idx="2"/>
            <a:endCxn id="20491" idx="6"/>
          </p:cNvCxnSpPr>
          <p:nvPr/>
        </p:nvCxnSpPr>
        <p:spPr>
          <a:xfrm flipH="1">
            <a:off x="4800600" y="5193508"/>
            <a:ext cx="358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491" idx="5"/>
            <a:endCxn id="20494" idx="1"/>
          </p:cNvCxnSpPr>
          <p:nvPr/>
        </p:nvCxnSpPr>
        <p:spPr>
          <a:xfrm>
            <a:off x="4747826" y="5320915"/>
            <a:ext cx="824686" cy="508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0494" idx="2"/>
            <a:endCxn id="20493" idx="6"/>
          </p:cNvCxnSpPr>
          <p:nvPr/>
        </p:nvCxnSpPr>
        <p:spPr>
          <a:xfrm flipH="1">
            <a:off x="5159375" y="5957094"/>
            <a:ext cx="3603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0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Cabbages are bad</a:t>
            </a:r>
            <a:endParaRPr lang="th-TH" altLang="en-US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254937" y="1980300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894575" y="2269225"/>
            <a:ext cx="100380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abcdegrs</a:t>
            </a:r>
            <a:endParaRPr lang="th-TH" altLang="en-US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3623362" y="2556563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3983724" y="190727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271062" y="2556563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3910699" y="2269226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199625" y="2269226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323449" y="2839137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334437" y="2845487"/>
            <a:ext cx="90281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abdegrs</a:t>
            </a:r>
            <a:endParaRPr lang="th-TH" altLang="en-US"/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585538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6215749" y="1834250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  <a:endParaRPr lang="th-TH" altLang="en-US"/>
          </a:p>
        </p:txBody>
      </p:sp>
      <p:sp>
        <p:nvSpPr>
          <p:cNvPr id="21524" name="Oval 20"/>
          <p:cNvSpPr>
            <a:spLocks noChangeArrowheads="1"/>
          </p:cNvSpPr>
          <p:nvPr/>
        </p:nvSpPr>
        <p:spPr bwMode="auto">
          <a:xfrm>
            <a:off x="650308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6142724" y="2196201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6431650" y="2196201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555474" y="2766112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5279125" y="3421750"/>
            <a:ext cx="80502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bdegrs</a:t>
            </a:r>
            <a:endParaRPr lang="th-TH" altLang="en-US"/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5495024" y="313282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5710924" y="2772463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142724" y="3421750"/>
            <a:ext cx="2936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</a:t>
            </a:r>
            <a:endParaRPr lang="th-TH" altLang="en-US" sz="2000"/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6071287" y="313282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6071287" y="2845487"/>
            <a:ext cx="1444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816043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  <a:endParaRPr lang="th-TH" altLang="en-US"/>
          </a:p>
        </p:txBody>
      </p:sp>
      <p:sp>
        <p:nvSpPr>
          <p:cNvPr id="21535" name="Oval 31"/>
          <p:cNvSpPr>
            <a:spLocks noChangeArrowheads="1"/>
          </p:cNvSpPr>
          <p:nvPr/>
        </p:nvSpPr>
        <p:spPr bwMode="auto">
          <a:xfrm>
            <a:off x="8520799" y="1834250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  <a:endParaRPr lang="th-TH" altLang="en-US"/>
          </a:p>
        </p:txBody>
      </p:sp>
      <p:sp>
        <p:nvSpPr>
          <p:cNvPr id="21536" name="Oval 32"/>
          <p:cNvSpPr>
            <a:spLocks noChangeArrowheads="1"/>
          </p:cNvSpPr>
          <p:nvPr/>
        </p:nvSpPr>
        <p:spPr bwMode="auto">
          <a:xfrm>
            <a:off x="880813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H="1">
            <a:off x="8447774" y="2196201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8736700" y="2196201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8860524" y="2766112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7293661" y="4212325"/>
            <a:ext cx="68961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degrs</a:t>
            </a:r>
            <a:endParaRPr lang="th-TH" altLang="en-US"/>
          </a:p>
        </p:txBody>
      </p:sp>
      <p:sp>
        <p:nvSpPr>
          <p:cNvPr id="21541" name="Oval 37"/>
          <p:cNvSpPr>
            <a:spLocks noChangeArrowheads="1"/>
          </p:cNvSpPr>
          <p:nvPr/>
        </p:nvSpPr>
        <p:spPr bwMode="auto">
          <a:xfrm>
            <a:off x="7800074" y="313282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V="1">
            <a:off x="8015974" y="2772463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8447774" y="3421750"/>
            <a:ext cx="2936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</a:t>
            </a:r>
            <a:endParaRPr lang="th-TH" altLang="en-US" sz="2000"/>
          </a:p>
        </p:txBody>
      </p:sp>
      <p:sp>
        <p:nvSpPr>
          <p:cNvPr id="21544" name="Oval 40"/>
          <p:cNvSpPr>
            <a:spLocks noChangeArrowheads="1"/>
          </p:cNvSpPr>
          <p:nvPr/>
        </p:nvSpPr>
        <p:spPr bwMode="auto">
          <a:xfrm>
            <a:off x="8376337" y="313282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8376337" y="2845487"/>
            <a:ext cx="1444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Oval 54"/>
          <p:cNvSpPr>
            <a:spLocks noChangeArrowheads="1"/>
          </p:cNvSpPr>
          <p:nvPr/>
        </p:nvSpPr>
        <p:spPr bwMode="auto">
          <a:xfrm>
            <a:off x="7438124" y="3851963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59" name="Oval 55"/>
          <p:cNvSpPr>
            <a:spLocks noChangeArrowheads="1"/>
          </p:cNvSpPr>
          <p:nvPr/>
        </p:nvSpPr>
        <p:spPr bwMode="auto">
          <a:xfrm>
            <a:off x="8085824" y="3851963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8158849" y="4140887"/>
            <a:ext cx="3129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b</a:t>
            </a:r>
            <a:endParaRPr lang="th-TH" altLang="en-US" sz="2000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 flipH="1">
            <a:off x="7727049" y="3493188"/>
            <a:ext cx="1444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>
            <a:off x="8087412" y="3493188"/>
            <a:ext cx="1444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3" name="Oval 59"/>
          <p:cNvSpPr>
            <a:spLocks noChangeArrowheads="1"/>
          </p:cNvSpPr>
          <p:nvPr/>
        </p:nvSpPr>
        <p:spPr bwMode="auto">
          <a:xfrm>
            <a:off x="5136249" y="486002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  <a:endParaRPr lang="th-TH" altLang="en-US"/>
          </a:p>
        </p:txBody>
      </p:sp>
      <p:sp>
        <p:nvSpPr>
          <p:cNvPr id="21564" name="Oval 60"/>
          <p:cNvSpPr>
            <a:spLocks noChangeArrowheads="1"/>
          </p:cNvSpPr>
          <p:nvPr/>
        </p:nvSpPr>
        <p:spPr bwMode="auto">
          <a:xfrm>
            <a:off x="4920349" y="4210738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  <a:endParaRPr lang="th-TH" altLang="en-US"/>
          </a:p>
        </p:txBody>
      </p:sp>
      <p:sp>
        <p:nvSpPr>
          <p:cNvPr id="21565" name="Oval 61"/>
          <p:cNvSpPr>
            <a:spLocks noChangeArrowheads="1"/>
          </p:cNvSpPr>
          <p:nvPr/>
        </p:nvSpPr>
        <p:spPr bwMode="auto">
          <a:xfrm>
            <a:off x="4486962" y="479017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66" name="Line 62"/>
          <p:cNvSpPr>
            <a:spLocks noChangeShapeType="1"/>
          </p:cNvSpPr>
          <p:nvPr/>
        </p:nvSpPr>
        <p:spPr bwMode="auto">
          <a:xfrm flipH="1">
            <a:off x="4847324" y="4572687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5136250" y="4572687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4342499" y="5077512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4269474" y="6588812"/>
            <a:ext cx="68961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degrs</a:t>
            </a:r>
            <a:endParaRPr lang="th-TH" altLang="en-US"/>
          </a:p>
        </p:txBody>
      </p:sp>
      <p:sp>
        <p:nvSpPr>
          <p:cNvPr id="21570" name="Oval 66"/>
          <p:cNvSpPr>
            <a:spLocks noChangeArrowheads="1"/>
          </p:cNvSpPr>
          <p:nvPr/>
        </p:nvSpPr>
        <p:spPr bwMode="auto">
          <a:xfrm>
            <a:off x="4775887" y="5509313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 flipV="1">
            <a:off x="4991786" y="5148950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Text Box 68"/>
          <p:cNvSpPr txBox="1">
            <a:spLocks noChangeArrowheads="1"/>
          </p:cNvSpPr>
          <p:nvPr/>
        </p:nvSpPr>
        <p:spPr bwMode="auto">
          <a:xfrm>
            <a:off x="5423586" y="5798237"/>
            <a:ext cx="2936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</a:t>
            </a:r>
            <a:endParaRPr lang="th-TH" altLang="en-US" sz="2000"/>
          </a:p>
        </p:txBody>
      </p:sp>
      <p:sp>
        <p:nvSpPr>
          <p:cNvPr id="21573" name="Oval 69"/>
          <p:cNvSpPr>
            <a:spLocks noChangeArrowheads="1"/>
          </p:cNvSpPr>
          <p:nvPr/>
        </p:nvSpPr>
        <p:spPr bwMode="auto">
          <a:xfrm>
            <a:off x="5352149" y="5509313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>
            <a:off x="5352149" y="5221976"/>
            <a:ext cx="1444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5" name="Oval 71"/>
          <p:cNvSpPr>
            <a:spLocks noChangeArrowheads="1"/>
          </p:cNvSpPr>
          <p:nvPr/>
        </p:nvSpPr>
        <p:spPr bwMode="auto">
          <a:xfrm>
            <a:off x="4413937" y="6228450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76" name="Oval 72"/>
          <p:cNvSpPr>
            <a:spLocks noChangeArrowheads="1"/>
          </p:cNvSpPr>
          <p:nvPr/>
        </p:nvSpPr>
        <p:spPr bwMode="auto">
          <a:xfrm>
            <a:off x="5061637" y="6228450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5134661" y="6517375"/>
            <a:ext cx="3129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b</a:t>
            </a:r>
            <a:endParaRPr lang="th-TH" altLang="en-US" sz="2000"/>
          </a:p>
        </p:txBody>
      </p:sp>
      <p:sp>
        <p:nvSpPr>
          <p:cNvPr id="21578" name="Line 74"/>
          <p:cNvSpPr>
            <a:spLocks noChangeShapeType="1"/>
          </p:cNvSpPr>
          <p:nvPr/>
        </p:nvSpPr>
        <p:spPr bwMode="auto">
          <a:xfrm flipH="1">
            <a:off x="4702862" y="5869675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9" name="Line 75"/>
          <p:cNvSpPr>
            <a:spLocks noChangeShapeType="1"/>
          </p:cNvSpPr>
          <p:nvPr/>
        </p:nvSpPr>
        <p:spPr bwMode="auto">
          <a:xfrm>
            <a:off x="5063224" y="5869675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0" name="Line 76"/>
          <p:cNvSpPr>
            <a:spLocks noChangeShapeType="1"/>
          </p:cNvSpPr>
          <p:nvPr/>
        </p:nvSpPr>
        <p:spPr bwMode="auto">
          <a:xfrm>
            <a:off x="3191561" y="21962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1" name="Line 77"/>
          <p:cNvSpPr>
            <a:spLocks noChangeShapeType="1"/>
          </p:cNvSpPr>
          <p:nvPr/>
        </p:nvSpPr>
        <p:spPr bwMode="auto">
          <a:xfrm>
            <a:off x="4847324" y="2340662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2" name="Line 78"/>
          <p:cNvSpPr>
            <a:spLocks noChangeShapeType="1"/>
          </p:cNvSpPr>
          <p:nvPr/>
        </p:nvSpPr>
        <p:spPr bwMode="auto">
          <a:xfrm>
            <a:off x="7007911" y="234066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3" name="Line 79"/>
          <p:cNvSpPr>
            <a:spLocks noChangeShapeType="1"/>
          </p:cNvSpPr>
          <p:nvPr/>
        </p:nvSpPr>
        <p:spPr bwMode="auto">
          <a:xfrm flipH="1">
            <a:off x="5566461" y="3924987"/>
            <a:ext cx="16573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4" name="Text Box 80"/>
          <p:cNvSpPr txBox="1">
            <a:spLocks noChangeArrowheads="1"/>
          </p:cNvSpPr>
          <p:nvPr/>
        </p:nvSpPr>
        <p:spPr bwMode="auto">
          <a:xfrm>
            <a:off x="2975662" y="1764400"/>
            <a:ext cx="7368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add c</a:t>
            </a:r>
            <a:endParaRPr lang="th-TH" altLang="en-US" sz="2000"/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>
            <a:off x="4847325" y="1908862"/>
            <a:ext cx="733599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add a</a:t>
            </a:r>
            <a:endParaRPr lang="th-TH" altLang="en-US" sz="2000"/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7150787" y="1908862"/>
            <a:ext cx="75283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add b</a:t>
            </a:r>
            <a:endParaRPr lang="th-TH" altLang="en-US" sz="2000"/>
          </a:p>
        </p:txBody>
      </p:sp>
      <p:sp>
        <p:nvSpPr>
          <p:cNvPr id="21587" name="Text Box 83"/>
          <p:cNvSpPr txBox="1">
            <a:spLocks noChangeArrowheads="1"/>
          </p:cNvSpPr>
          <p:nvPr/>
        </p:nvSpPr>
        <p:spPr bwMode="auto">
          <a:xfrm>
            <a:off x="5710925" y="4356787"/>
            <a:ext cx="119936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transpose</a:t>
            </a:r>
            <a:endParaRPr lang="th-TH" altLang="en-US" sz="2000"/>
          </a:p>
        </p:txBody>
      </p:sp>
    </p:spTree>
    <p:extLst>
      <p:ext uri="{BB962C8B-B14F-4D97-AF65-F5344CB8AC3E}">
        <p14:creationId xmlns:p14="http://schemas.microsoft.com/office/powerpoint/2010/main" val="20771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Theory</a:t>
            </a:r>
          </a:p>
          <a:p>
            <a:r>
              <a:rPr lang="en-US" dirty="0" err="1" smtClean="0"/>
              <a:t>Minimax</a:t>
            </a:r>
            <a:r>
              <a:rPr lang="en-US" dirty="0" smtClean="0"/>
              <a:t> Algorithm</a:t>
            </a:r>
          </a:p>
          <a:p>
            <a:r>
              <a:rPr lang="en-US" dirty="0" smtClean="0"/>
              <a:t>Horizon Effect</a:t>
            </a:r>
          </a:p>
          <a:p>
            <a:r>
              <a:rPr lang="en-US" dirty="0" smtClean="0"/>
              <a:t>Decision Theory</a:t>
            </a:r>
          </a:p>
          <a:p>
            <a:pPr lvl="1"/>
            <a:r>
              <a:rPr lang="en-US" dirty="0" smtClean="0"/>
              <a:t>Probability &amp; Utility</a:t>
            </a:r>
          </a:p>
          <a:p>
            <a:pPr lvl="1"/>
            <a:r>
              <a:rPr lang="en-US" dirty="0" smtClean="0"/>
              <a:t>MEU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98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Adaptive Huffman</a:t>
            </a:r>
            <a:endParaRPr lang="th-TH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Note that Adaptive Huffman requires just one pass through the message to encode it;</a:t>
            </a:r>
          </a:p>
          <a:p>
            <a:pPr lvl="1"/>
            <a:r>
              <a:rPr lang="en-US" altLang="en-US" sz="2400"/>
              <a:t>The first time the b is transmitted it has the code 101.</a:t>
            </a:r>
          </a:p>
          <a:p>
            <a:pPr lvl="1"/>
            <a:r>
              <a:rPr lang="en-US" altLang="en-US" sz="2400"/>
              <a:t>The second time the b is transmitted it has the code 0.</a:t>
            </a:r>
          </a:p>
          <a:p>
            <a:r>
              <a:rPr lang="en-US" altLang="en-US" sz="2800"/>
              <a:t>As symbols rise up the tree their codes become shorter.</a:t>
            </a:r>
          </a:p>
          <a:p>
            <a:r>
              <a:rPr lang="en-US" altLang="en-US" sz="2800"/>
              <a:t>So long as the decoder uses the same formula it can decode the same message.</a:t>
            </a:r>
            <a:endParaRPr lang="th-TH" altLang="en-US" sz="2800"/>
          </a:p>
        </p:txBody>
      </p:sp>
    </p:spTree>
    <p:extLst>
      <p:ext uri="{BB962C8B-B14F-4D97-AF65-F5344CB8AC3E}">
        <p14:creationId xmlns:p14="http://schemas.microsoft.com/office/powerpoint/2010/main" val="330816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Run-Length Encoding</a:t>
            </a:r>
            <a:endParaRPr lang="th-TH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word cabbage has a repeated b, so run length encoding might be able to shorten the code, by indicating that there are 2 b’s.</a:t>
            </a:r>
          </a:p>
          <a:p>
            <a:pPr lvl="1"/>
            <a:r>
              <a:rPr lang="en-US" altLang="en-US"/>
              <a:t>This is similar to the </a:t>
            </a:r>
            <a:r>
              <a:rPr lang="th-TH" altLang="en-US"/>
              <a:t>ๆ</a:t>
            </a:r>
            <a:r>
              <a:rPr lang="en-US" altLang="en-US"/>
              <a:t> symbol in Thai.</a:t>
            </a:r>
          </a:p>
          <a:p>
            <a:r>
              <a:rPr lang="en-US" altLang="en-US"/>
              <a:t>Run-length encoding doesn’t work if there are numbers in the sequence!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363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This week</a:t>
            </a:r>
            <a:endParaRPr lang="th-TH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Data Compression Techniques</a:t>
            </a:r>
          </a:p>
          <a:p>
            <a:pPr lvl="1"/>
            <a:r>
              <a:rPr lang="en-US" altLang="en-US"/>
              <a:t>We can speed up the efficiency of many algorithms by compressing data.</a:t>
            </a:r>
          </a:p>
          <a:p>
            <a:pPr lvl="1"/>
            <a:r>
              <a:rPr lang="en-US" altLang="en-US"/>
              <a:t>Obviously storing ‘M’ or ‘F’, rather than ‘Male’ or ‘Female’, takes less space, AND less time to transfer between bits of a program.</a:t>
            </a:r>
          </a:p>
          <a:p>
            <a:pPr lvl="1"/>
            <a:r>
              <a:rPr lang="en-US" altLang="en-US"/>
              <a:t>Lets investigate how we can efficiently encode data.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9479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Encoding 128</a:t>
            </a:r>
            <a:endParaRPr lang="th-TH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128</a:t>
            </a:r>
          </a:p>
          <a:p>
            <a:r>
              <a:rPr lang="th-TH" altLang="en-US" sz="3600" dirty="0" smtClean="0"/>
              <a:t>๑๒๘</a:t>
            </a:r>
            <a:endParaRPr lang="en-US" altLang="en-US" dirty="0"/>
          </a:p>
          <a:p>
            <a:r>
              <a:rPr lang="en-US" altLang="en-US" dirty="0"/>
              <a:t>80</a:t>
            </a:r>
          </a:p>
          <a:p>
            <a:r>
              <a:rPr lang="en-US" altLang="en-US" dirty="0"/>
              <a:t>1000000</a:t>
            </a:r>
          </a:p>
          <a:p>
            <a:r>
              <a:rPr lang="en-US" altLang="en-US" dirty="0"/>
              <a:t>CXXVIII</a:t>
            </a:r>
          </a:p>
          <a:p>
            <a:r>
              <a:rPr lang="el-GR" altLang="en-US" i="1" dirty="0"/>
              <a:t>ρ</a:t>
            </a:r>
            <a:r>
              <a:rPr lang="el-GR" altLang="en-US" b="1" i="1" dirty="0"/>
              <a:t>κη</a:t>
            </a:r>
            <a:r>
              <a:rPr lang="th-TH" altLang="en-US" dirty="0"/>
              <a:t> </a:t>
            </a:r>
          </a:p>
          <a:p>
            <a:r>
              <a:rPr lang="en-US" altLang="en-US" dirty="0"/>
              <a:t>|||||||||||||||||||||||||||||||||||||||||||||||||||||||||||||||||||||||||||||||||||||||||||||||||||||||||||||||||||||||||||||||</a:t>
            </a:r>
            <a:r>
              <a:rPr lang="th-TH" alt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9739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Assumptions</a:t>
            </a:r>
            <a:endParaRPr lang="th-TH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We have ‘n’ different symbols we can use to encode a message.</a:t>
            </a:r>
          </a:p>
          <a:p>
            <a:pPr lvl="1"/>
            <a:r>
              <a:rPr lang="en-US" altLang="en-US" sz="2400" dirty="0"/>
              <a:t>In Morse code </a:t>
            </a:r>
            <a:r>
              <a:rPr lang="en-US" altLang="en-US" sz="2400" dirty="0" smtClean="0"/>
              <a:t>n=3 (technically 5).</a:t>
            </a:r>
            <a:endParaRPr lang="en-US" altLang="en-US" sz="2400" dirty="0"/>
          </a:p>
          <a:p>
            <a:pPr lvl="1"/>
            <a:r>
              <a:rPr lang="en-US" altLang="en-US" sz="2400" dirty="0"/>
              <a:t>In Binary n=2.</a:t>
            </a:r>
          </a:p>
          <a:p>
            <a:r>
              <a:rPr lang="en-US" altLang="en-US" sz="2800" dirty="0"/>
              <a:t>All symbols m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 forming the set M, have probabilities of occurrence P(m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) such that P(m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) + … + P(</a:t>
            </a:r>
            <a:r>
              <a:rPr lang="en-US" altLang="en-US" sz="2800" dirty="0" err="1"/>
              <a:t>m</a:t>
            </a:r>
            <a:r>
              <a:rPr lang="en-US" altLang="en-US" sz="2800" baseline="-25000" dirty="0" err="1"/>
              <a:t>n</a:t>
            </a:r>
            <a:r>
              <a:rPr lang="en-US" altLang="en-US" sz="2800" dirty="0"/>
              <a:t>) =1</a:t>
            </a:r>
          </a:p>
          <a:p>
            <a:pPr lvl="1"/>
            <a:r>
              <a:rPr lang="en-US" altLang="en-US" sz="2400" dirty="0"/>
              <a:t>Infrequently occurring symbols can be assigned a long code word, while short code words are reserved for frequent symbols.</a:t>
            </a:r>
            <a:endParaRPr lang="th-TH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7667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Coding Objectives</a:t>
            </a:r>
            <a:endParaRPr lang="th-TH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Each codeword corresponds to exactly one symbol.</a:t>
            </a:r>
          </a:p>
          <a:p>
            <a:r>
              <a:rPr lang="en-US" altLang="en-US"/>
              <a:t>Decoding should not require any look ahead.</a:t>
            </a:r>
          </a:p>
          <a:p>
            <a:pPr lvl="1"/>
            <a:r>
              <a:rPr lang="en-US" altLang="en-US"/>
              <a:t>This is known as the ‘</a:t>
            </a:r>
            <a:r>
              <a:rPr lang="en-US" altLang="en-US" i="1"/>
              <a:t>prefix</a:t>
            </a:r>
            <a:r>
              <a:rPr lang="en-US" altLang="en-US"/>
              <a:t>’ property.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362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Prefix Property</a:t>
            </a:r>
            <a:endParaRPr lang="th-TH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Symbols: A, B, C </a:t>
            </a:r>
          </a:p>
          <a:p>
            <a:r>
              <a:rPr lang="en-US" altLang="en-US" dirty="0"/>
              <a:t>Codes: </a:t>
            </a:r>
            <a:r>
              <a:rPr lang="en-US" altLang="en-US" dirty="0"/>
              <a:t>0</a:t>
            </a:r>
            <a:r>
              <a:rPr lang="en-US" altLang="en-US" dirty="0" smtClean="0"/>
              <a:t>, 1, 01</a:t>
            </a:r>
            <a:endParaRPr lang="en-US" altLang="en-US" dirty="0"/>
          </a:p>
          <a:p>
            <a:r>
              <a:rPr lang="en-US" altLang="en-US" dirty="0"/>
              <a:t>Message: </a:t>
            </a:r>
            <a:r>
              <a:rPr lang="en-US" altLang="en-US" dirty="0" smtClean="0"/>
              <a:t>01</a:t>
            </a:r>
            <a:endParaRPr lang="en-US" altLang="en-US" dirty="0"/>
          </a:p>
          <a:p>
            <a:r>
              <a:rPr lang="en-US" altLang="en-US" dirty="0"/>
              <a:t>Is it ‘AB’? Is it ‘C’?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90092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Prefix Property</a:t>
            </a:r>
            <a:endParaRPr lang="th-TH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Symbols: A, B, C,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Codes: </a:t>
            </a:r>
            <a:r>
              <a:rPr lang="en-US" altLang="en-US" dirty="0" smtClean="0"/>
              <a:t>0, 11, 01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Message: </a:t>
            </a:r>
            <a:r>
              <a:rPr lang="en-US" altLang="en-US" dirty="0" smtClean="0"/>
              <a:t>0111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Read in 1, is it an A? 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Read in 2, was it a C?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Read in 2, Should it be AB?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Read in 2, Ah, finally we can assume it was CB.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15051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Prefix Property</a:t>
            </a:r>
            <a:endParaRPr lang="th-TH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Symbols: A, B, C</a:t>
            </a:r>
          </a:p>
          <a:p>
            <a:r>
              <a:rPr lang="en-US" altLang="en-US" dirty="0"/>
              <a:t>Codes: </a:t>
            </a:r>
            <a:r>
              <a:rPr lang="en-US" altLang="en-US" dirty="0" smtClean="0"/>
              <a:t>00, 01, 10</a:t>
            </a:r>
            <a:endParaRPr lang="en-US" altLang="en-US" dirty="0"/>
          </a:p>
          <a:p>
            <a:r>
              <a:rPr lang="en-US" altLang="en-US" dirty="0"/>
              <a:t>No Ambiguity here.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148193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14355</TotalTime>
  <Words>1013</Words>
  <Application>Microsoft Office PowerPoint</Application>
  <PresentationFormat>Widescreen</PresentationFormat>
  <Paragraphs>236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Corbel</vt:lpstr>
      <vt:lpstr>Cordia New</vt:lpstr>
      <vt:lpstr>Gill Sans MT</vt:lpstr>
      <vt:lpstr>Wingdings 2</vt:lpstr>
      <vt:lpstr>Dividend</vt:lpstr>
      <vt:lpstr>269202 Algorithms for iSNE</vt:lpstr>
      <vt:lpstr>Review</vt:lpstr>
      <vt:lpstr>This week</vt:lpstr>
      <vt:lpstr>Encoding 128</vt:lpstr>
      <vt:lpstr>Assumptions</vt:lpstr>
      <vt:lpstr>Coding Objectives</vt:lpstr>
      <vt:lpstr>Prefix Property</vt:lpstr>
      <vt:lpstr>Prefix Property</vt:lpstr>
      <vt:lpstr>Prefix Property</vt:lpstr>
      <vt:lpstr>Code Optimisation</vt:lpstr>
      <vt:lpstr>Huffman Coding</vt:lpstr>
      <vt:lpstr>Huffman Coding</vt:lpstr>
      <vt:lpstr>Creating a Heap</vt:lpstr>
      <vt:lpstr>Huffman Coding</vt:lpstr>
      <vt:lpstr>Huffman Decoding</vt:lpstr>
      <vt:lpstr>Adaptive Huffman</vt:lpstr>
      <vt:lpstr>Adaptive Huffman</vt:lpstr>
      <vt:lpstr>Doubly Linked List</vt:lpstr>
      <vt:lpstr>Cabbages are bad</vt:lpstr>
      <vt:lpstr>Adaptive Huffman</vt:lpstr>
      <vt:lpstr>Run-Length Encoding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269202 Algorithms for iSNE</dc:title>
  <dc:creator>Admin</dc:creator>
  <cp:lastModifiedBy>Admin</cp:lastModifiedBy>
  <cp:revision>3</cp:revision>
  <dcterms:created xsi:type="dcterms:W3CDTF">2014-11-11T04:12:39Z</dcterms:created>
  <dcterms:modified xsi:type="dcterms:W3CDTF">2015-11-13T02:30:20Z</dcterms:modified>
</cp:coreProperties>
</file>