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265" r:id="rId2"/>
    <p:sldId id="266" r:id="rId3"/>
    <p:sldId id="282" r:id="rId4"/>
    <p:sldId id="283" r:id="rId5"/>
    <p:sldId id="284" r:id="rId6"/>
    <p:sldId id="286" r:id="rId7"/>
    <p:sldId id="287" r:id="rId8"/>
    <p:sldId id="288" r:id="rId9"/>
    <p:sldId id="289" r:id="rId10"/>
    <p:sldId id="290" r:id="rId11"/>
    <p:sldId id="291" r:id="rId12"/>
    <p:sldId id="292" r:id="rId13"/>
    <p:sldId id="294" r:id="rId14"/>
    <p:sldId id="295" r:id="rId15"/>
    <p:sldId id="293" r:id="rId16"/>
    <p:sldId id="296" r:id="rId17"/>
    <p:sldId id="299" r:id="rId18"/>
    <p:sldId id="297" r:id="rId19"/>
    <p:sldId id="298" r:id="rId20"/>
    <p:sldId id="285" r:id="rId21"/>
    <p:sldId id="267" r:id="rId22"/>
    <p:sldId id="268" r:id="rId23"/>
    <p:sldId id="269" r:id="rId24"/>
    <p:sldId id="271" r:id="rId25"/>
    <p:sldId id="270" r:id="rId26"/>
    <p:sldId id="272" r:id="rId27"/>
    <p:sldId id="273" r:id="rId28"/>
    <p:sldId id="274" r:id="rId29"/>
    <p:sldId id="275" r:id="rId30"/>
    <p:sldId id="276" r:id="rId31"/>
    <p:sldId id="277" r:id="rId32"/>
    <p:sldId id="278" r:id="rId33"/>
    <p:sldId id="279" r:id="rId34"/>
    <p:sldId id="280" r:id="rId35"/>
    <p:sldId id="281" r:id="rId36"/>
  </p:sldIdLst>
  <p:sldSz cx="12188825" cy="6858000"/>
  <p:notesSz cx="6858000" cy="9144000"/>
  <p:custDataLst>
    <p:tags r:id="rId3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29" autoAdjust="0"/>
  </p:normalViewPr>
  <p:slideViewPr>
    <p:cSldViewPr showGuides="1">
      <p:cViewPr varScale="1">
        <p:scale>
          <a:sx n="87" d="100"/>
          <a:sy n="87" d="100"/>
        </p:scale>
        <p:origin x="528" y="58"/>
      </p:cViewPr>
      <p:guideLst>
        <p:guide pos="3839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198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088EAF-6ECA-4616-85EF-35AA19C641F3}" type="datetimeFigureOut">
              <a:rPr lang="en-US"/>
              <a:t>6/9/2020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F912AB-2776-42F2-A957-313FC7EFEDB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320657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BD2D7A-D230-4F91-BD59-0A39C2703BA8}" type="datetimeFigureOut">
              <a:rPr lang="en-US"/>
              <a:t>6/9/2020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3199CD-3E1B-4AE6-990F-76F925F5EA9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6579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5214" y="1828800"/>
            <a:ext cx="8229600" cy="28956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6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5213" y="4800600"/>
            <a:ext cx="8229600" cy="12192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9499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6/9/2020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6009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2412" y="381001"/>
            <a:ext cx="1524001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2412" y="381001"/>
            <a:ext cx="7391399" cy="56388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6/9/2020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7903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6/9/2020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3825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9614" y="2514600"/>
            <a:ext cx="8692399" cy="28194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8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3" y="5410200"/>
            <a:ext cx="8687333" cy="6096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6/9/2020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6181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04781" y="1905001"/>
            <a:ext cx="4419599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29183" y="1905001"/>
            <a:ext cx="4419600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6/9/2020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2534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1" y="1905000"/>
            <a:ext cx="441655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1" y="2743201"/>
            <a:ext cx="4416552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9861" y="1905000"/>
            <a:ext cx="441655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9861" y="2743201"/>
            <a:ext cx="4416552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6/9/2020</a:t>
            </a:fld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841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6/9/2020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2663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6/9/2020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0754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600" b="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1414" y="685800"/>
            <a:ext cx="6400800" cy="5334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6/9/2020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4498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b="0" i="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4951414" y="685800"/>
            <a:ext cx="6400799" cy="5334000"/>
          </a:xfrm>
          <a:solidFill>
            <a:schemeClr val="bg2"/>
          </a:solidFill>
          <a:ln w="76200">
            <a:solidFill>
              <a:schemeClr val="tx1"/>
            </a:solidFill>
            <a:miter lim="800000"/>
          </a:ln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pPr/>
              <a:t>6/9/2020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4917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1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904999"/>
            <a:ext cx="9134391" cy="4114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413" y="6400800"/>
            <a:ext cx="655319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6422" y="6400800"/>
            <a:ext cx="144938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F41C87-7AD9-4845-A077-840E4A0F3F06}" type="datetimeFigureOut">
              <a:rPr lang="en-US" smtClean="0"/>
              <a:pPr/>
              <a:t>6/9/2020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28211" y="6400800"/>
            <a:ext cx="838201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13F82-EE5E-44EE-A61D-E31C6657F2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0599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1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63550" indent="-231775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2625" indent="-21907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57250" indent="-17462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30288" indent="-173038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38074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5544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39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0pThnRneDjw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Web Programming Language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/>
              <a:t>Chapter 1</a:t>
            </a:r>
          </a:p>
        </p:txBody>
      </p:sp>
    </p:spTree>
    <p:extLst>
      <p:ext uri="{BB962C8B-B14F-4D97-AF65-F5344CB8AC3E}">
        <p14:creationId xmlns:p14="http://schemas.microsoft.com/office/powerpoint/2010/main" val="2808920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985B89-83EA-4EBD-9CF7-4263EB466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JavaScript! (Vanilla)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2519AD-46EB-476D-8757-6436FD5574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THE programming language of the browser</a:t>
            </a:r>
          </a:p>
          <a:p>
            <a:r>
              <a:rPr lang="en-US" dirty="0"/>
              <a:t>Also core language of Node.js etc.</a:t>
            </a:r>
          </a:p>
          <a:p>
            <a:endParaRPr lang="en-US" dirty="0"/>
          </a:p>
          <a:p>
            <a:pPr lvl="1"/>
            <a:r>
              <a:rPr lang="en-US" dirty="0"/>
              <a:t>Fundamentals (Variables, Types, Functions, Classes, Control Structures)</a:t>
            </a:r>
          </a:p>
          <a:p>
            <a:pPr lvl="1"/>
            <a:r>
              <a:rPr lang="en-US" dirty="0"/>
              <a:t>DOM (Document Object Model)</a:t>
            </a:r>
          </a:p>
          <a:p>
            <a:pPr lvl="1"/>
            <a:r>
              <a:rPr lang="en-US" dirty="0"/>
              <a:t>JSON (JavaScript Object Notation)</a:t>
            </a:r>
          </a:p>
          <a:p>
            <a:pPr lvl="1"/>
            <a:r>
              <a:rPr lang="en-US" dirty="0"/>
              <a:t>Fetch API</a:t>
            </a:r>
          </a:p>
          <a:p>
            <a:pPr lvl="2"/>
            <a:r>
              <a:rPr lang="en-US" dirty="0"/>
              <a:t>AJAX (Asynchronous JavaScript and XML)</a:t>
            </a:r>
          </a:p>
          <a:p>
            <a:pPr lvl="2"/>
            <a:endParaRPr lang="en-US" dirty="0"/>
          </a:p>
          <a:p>
            <a:pPr lvl="1"/>
            <a:r>
              <a:rPr lang="en-US" dirty="0" err="1"/>
              <a:t>JQuery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8748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AF6214-2641-467D-9C5D-2F8ACD125E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Development Tools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D5C3D0-8C92-4F21-915D-7BC8F9B68E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Git</a:t>
            </a:r>
          </a:p>
          <a:p>
            <a:pPr lvl="1"/>
            <a:r>
              <a:rPr lang="en-US" dirty="0"/>
              <a:t>Version Control (</a:t>
            </a:r>
            <a:r>
              <a:rPr lang="en-US" dirty="0" err="1"/>
              <a:t>Github</a:t>
            </a:r>
            <a:r>
              <a:rPr lang="en-US" dirty="0"/>
              <a:t>, Bitbucket)</a:t>
            </a:r>
          </a:p>
          <a:p>
            <a:r>
              <a:rPr lang="en-US" dirty="0"/>
              <a:t>Browser </a:t>
            </a:r>
            <a:r>
              <a:rPr lang="en-US" dirty="0" err="1"/>
              <a:t>DevTools</a:t>
            </a:r>
            <a:endParaRPr lang="en-US" dirty="0"/>
          </a:p>
          <a:p>
            <a:pPr lvl="1"/>
            <a:r>
              <a:rPr lang="en-US" dirty="0"/>
              <a:t>Chrome / Firefox</a:t>
            </a:r>
          </a:p>
          <a:p>
            <a:r>
              <a:rPr lang="en-US" dirty="0"/>
              <a:t>NPM / Yarn</a:t>
            </a:r>
          </a:p>
          <a:p>
            <a:pPr lvl="1"/>
            <a:r>
              <a:rPr lang="en-US" dirty="0"/>
              <a:t>JavaScript Package Managers for Node.JS</a:t>
            </a:r>
          </a:p>
          <a:p>
            <a:pPr lvl="1"/>
            <a:r>
              <a:rPr lang="en-US" dirty="0"/>
              <a:t>Alternatives like Composer for PHP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819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D66538-2137-4CE5-9987-9B8B2EC956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Deployment Tools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12C36B-9EE2-4D9F-9351-63F9044CC0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Domain Name Registration</a:t>
            </a:r>
          </a:p>
          <a:p>
            <a:pPr lvl="1"/>
            <a:r>
              <a:rPr lang="en-US" dirty="0"/>
              <a:t>Namecheap, Google Domains…</a:t>
            </a:r>
          </a:p>
          <a:p>
            <a:r>
              <a:rPr lang="en-US" dirty="0"/>
              <a:t>Managed Hosting</a:t>
            </a:r>
          </a:p>
          <a:p>
            <a:pPr lvl="1"/>
            <a:r>
              <a:rPr lang="en-US" dirty="0" err="1"/>
              <a:t>Hostgator</a:t>
            </a:r>
            <a:r>
              <a:rPr lang="en-US" dirty="0"/>
              <a:t>, Bluehost…</a:t>
            </a:r>
          </a:p>
          <a:p>
            <a:r>
              <a:rPr lang="en-US" dirty="0"/>
              <a:t>Hosting</a:t>
            </a:r>
          </a:p>
          <a:p>
            <a:pPr lvl="1"/>
            <a:r>
              <a:rPr lang="en-US" dirty="0" err="1"/>
              <a:t>Linode</a:t>
            </a:r>
            <a:r>
              <a:rPr lang="en-US" dirty="0"/>
              <a:t>…</a:t>
            </a:r>
          </a:p>
          <a:p>
            <a:pPr marL="231775" lvl="1" indent="0">
              <a:buNone/>
            </a:pPr>
            <a:endParaRPr lang="en-US" dirty="0"/>
          </a:p>
          <a:p>
            <a:r>
              <a:rPr lang="en-US" dirty="0"/>
              <a:t>FTP/SFTP</a:t>
            </a:r>
          </a:p>
          <a:p>
            <a:pPr lvl="1"/>
            <a:r>
              <a:rPr lang="en-US" dirty="0"/>
              <a:t>File Transfer Protocol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3556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6E2BC5-3161-4D29-8F8C-99758F90CE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“Basic Front End Developer”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7862CC-3CD6-41AB-A105-81D5FDC101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Build websites for individuals &amp; small businesses</a:t>
            </a:r>
          </a:p>
          <a:p>
            <a:r>
              <a:rPr lang="en-US" dirty="0"/>
              <a:t>Create mobile friendly layouts</a:t>
            </a:r>
          </a:p>
          <a:p>
            <a:r>
              <a:rPr lang="en-US" dirty="0"/>
              <a:t>Create CSS animations &amp; effects</a:t>
            </a:r>
          </a:p>
          <a:p>
            <a:r>
              <a:rPr lang="en-US" dirty="0"/>
              <a:t>Work with a CSS framework</a:t>
            </a:r>
          </a:p>
          <a:p>
            <a:r>
              <a:rPr lang="en-US" dirty="0"/>
              <a:t>Dynamic page functionality</a:t>
            </a:r>
          </a:p>
          <a:p>
            <a:r>
              <a:rPr lang="en-US" dirty="0"/>
              <a:t>Small client side JS apps</a:t>
            </a:r>
          </a:p>
          <a:p>
            <a:r>
              <a:rPr lang="en-US" dirty="0"/>
              <a:t>Browser dev tools</a:t>
            </a:r>
          </a:p>
          <a:p>
            <a:r>
              <a:rPr lang="en-US" dirty="0"/>
              <a:t>Git for version control</a:t>
            </a:r>
          </a:p>
          <a:p>
            <a:r>
              <a:rPr lang="en-US" dirty="0"/>
              <a:t>Deploy / maintain small projects</a:t>
            </a:r>
          </a:p>
        </p:txBody>
      </p:sp>
    </p:spTree>
    <p:extLst>
      <p:ext uri="{BB962C8B-B14F-4D97-AF65-F5344CB8AC3E}">
        <p14:creationId xmlns:p14="http://schemas.microsoft.com/office/powerpoint/2010/main" val="3144485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04F2F9-40E2-4A17-8F67-6DE306B0BC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Next?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634C8D-87B8-4174-A247-D3D18FAB18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Server Side Language</a:t>
            </a:r>
          </a:p>
          <a:p>
            <a:pPr lvl="1"/>
            <a:r>
              <a:rPr lang="en-US" dirty="0"/>
              <a:t>PHP, Node.js, Ruby, Python, C#, Go, Java, Rust…</a:t>
            </a:r>
          </a:p>
          <a:p>
            <a:endParaRPr lang="en-US" dirty="0"/>
          </a:p>
          <a:p>
            <a:r>
              <a:rPr lang="en-US" dirty="0"/>
              <a:t>Frontend JS Framework</a:t>
            </a:r>
          </a:p>
          <a:p>
            <a:pPr lvl="1"/>
            <a:r>
              <a:rPr lang="en-US" dirty="0"/>
              <a:t>React, Vue, Angular…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2270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E878BF-AEDB-4E54-8BB2-5E24B1F918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Server Side Language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F9A9F7-2D1B-4083-80BB-73FCF35B0A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Back-End developer / Full Stack</a:t>
            </a:r>
          </a:p>
          <a:p>
            <a:pPr lvl="1"/>
            <a:r>
              <a:rPr lang="en-US" dirty="0"/>
              <a:t>Node.js – technically not a language (JavaScript Runtime)</a:t>
            </a:r>
          </a:p>
          <a:p>
            <a:pPr lvl="2"/>
            <a:r>
              <a:rPr lang="en-US" dirty="0"/>
              <a:t>Fairly new</a:t>
            </a:r>
          </a:p>
          <a:p>
            <a:pPr lvl="2"/>
            <a:r>
              <a:rPr lang="en-US" dirty="0"/>
              <a:t>Fast</a:t>
            </a:r>
          </a:p>
          <a:p>
            <a:pPr lvl="2"/>
            <a:r>
              <a:rPr lang="en-US" dirty="0"/>
              <a:t>JS Everywhere</a:t>
            </a:r>
          </a:p>
          <a:p>
            <a:pPr lvl="2"/>
            <a:r>
              <a:rPr lang="en-US" dirty="0"/>
              <a:t>Part of the MEAN Stack</a:t>
            </a:r>
          </a:p>
          <a:p>
            <a:pPr lvl="1"/>
            <a:r>
              <a:rPr lang="en-US" dirty="0"/>
              <a:t>PHP – Hypertext </a:t>
            </a:r>
            <a:r>
              <a:rPr lang="en-US" dirty="0" err="1"/>
              <a:t>PreProcessor</a:t>
            </a:r>
            <a:endParaRPr lang="en-US" dirty="0"/>
          </a:p>
          <a:p>
            <a:pPr lvl="2"/>
            <a:r>
              <a:rPr lang="en-US" dirty="0"/>
              <a:t>Easy to learn</a:t>
            </a:r>
          </a:p>
          <a:p>
            <a:pPr lvl="2"/>
            <a:r>
              <a:rPr lang="en-US" dirty="0"/>
              <a:t>Easy to set up</a:t>
            </a:r>
          </a:p>
          <a:p>
            <a:pPr lvl="2"/>
            <a:r>
              <a:rPr lang="en-US" dirty="0"/>
              <a:t>Backbone of many server side frameworks and software (</a:t>
            </a:r>
            <a:r>
              <a:rPr lang="en-US" dirty="0" err="1"/>
              <a:t>Wordpress</a:t>
            </a:r>
            <a:r>
              <a:rPr lang="en-US" dirty="0"/>
              <a:t>, Laravel)</a:t>
            </a:r>
          </a:p>
          <a:p>
            <a:pPr lvl="2"/>
            <a:r>
              <a:rPr lang="en-US" dirty="0"/>
              <a:t>Part of the WAMP/LAMP/MAMP Stack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5245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8C81F5-C043-4379-BE3B-B1B2B509D0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Server Side Framework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21064B-7062-4800-9D0D-DA86EFAAC9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PHP – Laravel, </a:t>
            </a:r>
            <a:r>
              <a:rPr lang="en-US" dirty="0" err="1"/>
              <a:t>Symfony</a:t>
            </a:r>
            <a:r>
              <a:rPr lang="en-US" dirty="0"/>
              <a:t>, Slim</a:t>
            </a:r>
          </a:p>
          <a:p>
            <a:r>
              <a:rPr lang="en-US" dirty="0"/>
              <a:t>Node.js – Express, Koa, Adonis, Feathers.js, Nest.js</a:t>
            </a:r>
          </a:p>
          <a:p>
            <a:r>
              <a:rPr lang="en-US" dirty="0"/>
              <a:t>Ruby – Ruby on Rails, Sinatra</a:t>
            </a:r>
          </a:p>
          <a:p>
            <a:r>
              <a:rPr lang="en-US" dirty="0"/>
              <a:t>Python – Django, Flask</a:t>
            </a:r>
          </a:p>
        </p:txBody>
      </p:sp>
    </p:spTree>
    <p:extLst>
      <p:ext uri="{BB962C8B-B14F-4D97-AF65-F5344CB8AC3E}">
        <p14:creationId xmlns:p14="http://schemas.microsoft.com/office/powerpoint/2010/main" val="573528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4D5C73-591E-47FD-A379-ABE2D1FB31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6D5CC1-2A23-4805-9581-F32ADCB09A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Content Management Systems (CMS)</a:t>
            </a:r>
          </a:p>
          <a:p>
            <a:pPr lvl="1"/>
            <a:r>
              <a:rPr lang="en-US" dirty="0" err="1"/>
              <a:t>Wordpress</a:t>
            </a:r>
            <a:endParaRPr lang="en-US" dirty="0"/>
          </a:p>
          <a:p>
            <a:pPr lvl="1"/>
            <a:r>
              <a:rPr lang="en-US" dirty="0"/>
              <a:t>Drupal</a:t>
            </a:r>
          </a:p>
          <a:p>
            <a:r>
              <a:rPr lang="en-US" dirty="0"/>
              <a:t>E-Commerce</a:t>
            </a:r>
          </a:p>
          <a:p>
            <a:pPr lvl="1"/>
            <a:r>
              <a:rPr lang="en-US" dirty="0" err="1"/>
              <a:t>Woocommerce</a:t>
            </a:r>
            <a:endParaRPr lang="en-US" dirty="0"/>
          </a:p>
          <a:p>
            <a:pPr lvl="1"/>
            <a:r>
              <a:rPr lang="en-US" dirty="0"/>
              <a:t>Magento</a:t>
            </a:r>
          </a:p>
        </p:txBody>
      </p:sp>
    </p:spTree>
    <p:extLst>
      <p:ext uri="{BB962C8B-B14F-4D97-AF65-F5344CB8AC3E}">
        <p14:creationId xmlns:p14="http://schemas.microsoft.com/office/powerpoint/2010/main" val="2302338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BD3304-4773-4170-B70C-C7DF6EF452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Database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4E51F9-B8D6-409C-9FEB-F37475EE23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Relational Database</a:t>
            </a:r>
          </a:p>
          <a:p>
            <a:pPr lvl="1"/>
            <a:r>
              <a:rPr lang="en-US" dirty="0"/>
              <a:t>MySQL (Part of WAMP stack)</a:t>
            </a:r>
          </a:p>
          <a:p>
            <a:pPr lvl="1"/>
            <a:r>
              <a:rPr lang="en-US" dirty="0" err="1"/>
              <a:t>phpmyadmin</a:t>
            </a:r>
            <a:endParaRPr lang="en-US" dirty="0"/>
          </a:p>
          <a:p>
            <a:r>
              <a:rPr lang="en-US" dirty="0"/>
              <a:t>NoSQL</a:t>
            </a:r>
          </a:p>
          <a:p>
            <a:pPr lvl="1"/>
            <a:r>
              <a:rPr lang="en-US" dirty="0"/>
              <a:t>MongoDB (Part of MEAN stack)</a:t>
            </a:r>
          </a:p>
          <a:p>
            <a:pPr lvl="1"/>
            <a:r>
              <a:rPr lang="en-US" dirty="0"/>
              <a:t>compass</a:t>
            </a:r>
          </a:p>
          <a:p>
            <a:r>
              <a:rPr lang="en-US" dirty="0"/>
              <a:t>Cloud Database</a:t>
            </a:r>
          </a:p>
          <a:p>
            <a:pPr lvl="1"/>
            <a:r>
              <a:rPr lang="en-US" dirty="0"/>
              <a:t>Firebase, AWS</a:t>
            </a:r>
          </a:p>
        </p:txBody>
      </p:sp>
    </p:spTree>
    <p:extLst>
      <p:ext uri="{BB962C8B-B14F-4D97-AF65-F5344CB8AC3E}">
        <p14:creationId xmlns:p14="http://schemas.microsoft.com/office/powerpoint/2010/main" val="893874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D4299E-FCE0-4FD0-9A80-4CAACE4F64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Front-End Framework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E2FE2D-3515-437E-A1B4-B7913A9A97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Reusable components, more interactive user interfaces</a:t>
            </a:r>
          </a:p>
          <a:p>
            <a:pPr lvl="1"/>
            <a:r>
              <a:rPr lang="en-US" dirty="0"/>
              <a:t>React </a:t>
            </a:r>
          </a:p>
          <a:p>
            <a:pPr lvl="2"/>
            <a:r>
              <a:rPr lang="en-US" dirty="0"/>
              <a:t>Popular, relatively easy to learn</a:t>
            </a:r>
          </a:p>
          <a:p>
            <a:pPr lvl="1"/>
            <a:r>
              <a:rPr lang="en-US" dirty="0"/>
              <a:t>Vue</a:t>
            </a:r>
          </a:p>
          <a:p>
            <a:pPr lvl="2"/>
            <a:r>
              <a:rPr lang="en-US" dirty="0"/>
              <a:t>Growing popularity, Fairly easy to learn</a:t>
            </a:r>
          </a:p>
          <a:p>
            <a:pPr lvl="1"/>
            <a:r>
              <a:rPr lang="en-US" dirty="0"/>
              <a:t>Angular</a:t>
            </a:r>
          </a:p>
          <a:p>
            <a:pPr lvl="2"/>
            <a:r>
              <a:rPr lang="en-US" dirty="0"/>
              <a:t>Used in a lot of enterprises, Steep learning curve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0021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490C48B-1E32-4FE5-9A61-F972E5A2DD34}"/>
              </a:ext>
            </a:extLst>
          </p:cNvPr>
          <p:cNvSpPr/>
          <p:nvPr/>
        </p:nvSpPr>
        <p:spPr>
          <a:xfrm>
            <a:off x="2494012" y="2636912"/>
            <a:ext cx="5976664" cy="288032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9B74D2-DA88-45BF-A83C-492B3658AB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269200 Web Programming Language(s)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3F5A0CC-1752-4F9F-BAEF-C52F54E3AF2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8028" y="2708920"/>
            <a:ext cx="5731510" cy="2735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647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AC10AC-6CD0-4E82-B083-AB43B28B15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Next?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E8B888-86F3-4925-8A14-9D99C21EFF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Mobile Development?</a:t>
            </a:r>
          </a:p>
          <a:p>
            <a:pPr lvl="1"/>
            <a:r>
              <a:rPr lang="en-US" dirty="0"/>
              <a:t>Flutter</a:t>
            </a:r>
          </a:p>
          <a:p>
            <a:pPr lvl="1"/>
            <a:r>
              <a:rPr lang="en-US" dirty="0"/>
              <a:t>React</a:t>
            </a:r>
          </a:p>
          <a:p>
            <a:pPr lvl="1"/>
            <a:r>
              <a:rPr lang="en-US" dirty="0"/>
              <a:t>Ionic</a:t>
            </a:r>
          </a:p>
        </p:txBody>
      </p:sp>
    </p:spTree>
    <p:extLst>
      <p:ext uri="{BB962C8B-B14F-4D97-AF65-F5344CB8AC3E}">
        <p14:creationId xmlns:p14="http://schemas.microsoft.com/office/powerpoint/2010/main" val="258970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26761-2321-4E18-8360-00A52E2F53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Introducing HTML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5DCD9F-6F8B-4557-A395-79092F7E45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Basic HTML Tags</a:t>
            </a:r>
          </a:p>
          <a:p>
            <a:r>
              <a:rPr lang="en-US" dirty="0"/>
              <a:t>HTML Tables</a:t>
            </a:r>
          </a:p>
          <a:p>
            <a:r>
              <a:rPr lang="en-US" dirty="0"/>
              <a:t>Images &amp; HTML Attributes</a:t>
            </a:r>
          </a:p>
          <a:p>
            <a:r>
              <a:rPr lang="en-US" dirty="0"/>
              <a:t>Hypertext &amp; Links</a:t>
            </a:r>
          </a:p>
          <a:p>
            <a:r>
              <a:rPr lang="en-US" dirty="0"/>
              <a:t>HTML Comments</a:t>
            </a:r>
          </a:p>
        </p:txBody>
      </p:sp>
    </p:spTree>
    <p:extLst>
      <p:ext uri="{BB962C8B-B14F-4D97-AF65-F5344CB8AC3E}">
        <p14:creationId xmlns:p14="http://schemas.microsoft.com/office/powerpoint/2010/main" val="1444251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4E86BF-57CC-4489-9846-117CAA0C8C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HTML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C6E8FD-A58D-4F31-BDE9-EDBFD47618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Hypertext Markup Language</a:t>
            </a:r>
          </a:p>
          <a:p>
            <a:r>
              <a:rPr lang="en-US" dirty="0"/>
              <a:t>Text &amp; Tags</a:t>
            </a:r>
          </a:p>
          <a:p>
            <a:r>
              <a:rPr lang="en-US" dirty="0"/>
              <a:t>Opening Tag: &lt;HTML&gt; or &lt;html&gt;</a:t>
            </a:r>
          </a:p>
          <a:p>
            <a:r>
              <a:rPr lang="en-US" dirty="0"/>
              <a:t>Closing Tag: &lt;/HTML&gt; or &lt;/html&gt;</a:t>
            </a:r>
          </a:p>
        </p:txBody>
      </p:sp>
    </p:spTree>
    <p:extLst>
      <p:ext uri="{BB962C8B-B14F-4D97-AF65-F5344CB8AC3E}">
        <p14:creationId xmlns:p14="http://schemas.microsoft.com/office/powerpoint/2010/main" val="486465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422A28-29FD-4355-8605-0A75E4F5A0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First Page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1FAF6D-3710-42F9-BA60-3EC70C30BC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&lt;!DOCTYPE html&gt;</a:t>
            </a:r>
            <a:br>
              <a:rPr lang="en-US" dirty="0"/>
            </a:br>
            <a:r>
              <a:rPr lang="en-US" dirty="0"/>
              <a:t>&lt;html&gt;</a:t>
            </a:r>
            <a:r>
              <a:rPr lang="en-US" i="1" dirty="0"/>
              <a:t> 								</a:t>
            </a:r>
            <a:br>
              <a:rPr lang="en-US" dirty="0"/>
            </a:br>
            <a:r>
              <a:rPr lang="en-US" dirty="0"/>
              <a:t>  &lt;head&gt;</a:t>
            </a:r>
            <a:br>
              <a:rPr lang="en-US" dirty="0"/>
            </a:br>
            <a:r>
              <a:rPr lang="en-US" dirty="0"/>
              <a:t>    &lt;title&gt;My First Webpage&lt;/title&gt;</a:t>
            </a:r>
            <a:br>
              <a:rPr lang="en-US" dirty="0"/>
            </a:br>
            <a:r>
              <a:rPr lang="en-US" dirty="0"/>
              <a:t>  &lt;/head&gt;</a:t>
            </a:r>
            <a:br>
              <a:rPr lang="en-US" dirty="0"/>
            </a:br>
            <a:r>
              <a:rPr lang="en-US" dirty="0"/>
              <a:t>  &lt;body&gt;</a:t>
            </a:r>
            <a:br>
              <a:rPr lang="en-US" dirty="0"/>
            </a:br>
            <a:r>
              <a:rPr lang="en-US" dirty="0"/>
              <a:t>    Hello World!</a:t>
            </a:r>
            <a:br>
              <a:rPr lang="en-US" dirty="0"/>
            </a:br>
            <a:r>
              <a:rPr lang="en-US" dirty="0"/>
              <a:t>  &lt;/body&gt;</a:t>
            </a:r>
            <a:br>
              <a:rPr lang="en-US" dirty="0"/>
            </a:br>
            <a:r>
              <a:rPr lang="en-US" dirty="0"/>
              <a:t>&lt;/html&gt;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5418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5A4C14-CD49-456B-84E9-950C866FE7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First Webpage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F1A933A-2113-463F-887A-DEFCC9701A1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00" y="2060848"/>
            <a:ext cx="5314950" cy="42481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66851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F2AD03-A362-4D31-BC4B-C08D39225F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Tags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73162C-5CE9-4944-A985-79C636709E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&lt;html&gt;…&lt;/html&gt; - Everything inside is HTML</a:t>
            </a:r>
          </a:p>
          <a:p>
            <a:r>
              <a:rPr lang="en-US" dirty="0"/>
              <a:t>&lt;head&gt;…&lt;/head&gt; - Contains header data, which doesn’t appear on the page</a:t>
            </a:r>
          </a:p>
          <a:p>
            <a:r>
              <a:rPr lang="en-US" dirty="0"/>
              <a:t>&lt;body&gt;…&lt;/body&gt; - Contains the parts that appear in the browser</a:t>
            </a:r>
          </a:p>
          <a:p>
            <a:r>
              <a:rPr lang="en-US" dirty="0"/>
              <a:t>&lt;title&gt;…&lt;/title&gt; - Appears on the browser toolbar</a:t>
            </a:r>
          </a:p>
        </p:txBody>
      </p:sp>
    </p:spTree>
    <p:extLst>
      <p:ext uri="{BB962C8B-B14F-4D97-AF65-F5344CB8AC3E}">
        <p14:creationId xmlns:p14="http://schemas.microsoft.com/office/powerpoint/2010/main" val="3681721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0BA266-F6C0-4785-BAFD-39A3804F3C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Tip : View Source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4A1B9D-7E06-480F-9A85-13459227D5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Or, Ctrl-U in Chrome</a:t>
            </a:r>
          </a:p>
        </p:txBody>
      </p:sp>
    </p:spTree>
    <p:extLst>
      <p:ext uri="{BB962C8B-B14F-4D97-AF65-F5344CB8AC3E}">
        <p14:creationId xmlns:p14="http://schemas.microsoft.com/office/powerpoint/2010/main" val="3197837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ECBC38-2D61-41CD-8C2F-64D03D1BE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748" y="160812"/>
            <a:ext cx="3707903" cy="1371600"/>
          </a:xfrm>
        </p:spPr>
        <p:txBody>
          <a:bodyPr/>
          <a:lstStyle/>
          <a:p>
            <a:r>
              <a:rPr lang="en-US" dirty="0"/>
              <a:t>Basic HTML Tags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1B9B05B-4730-4493-9F29-A0035541444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18633194"/>
              </p:ext>
            </p:extLst>
          </p:nvPr>
        </p:nvGraphicFramePr>
        <p:xfrm>
          <a:off x="3718148" y="980728"/>
          <a:ext cx="8280920" cy="548333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60240">
                  <a:extLst>
                    <a:ext uri="{9D8B030D-6E8A-4147-A177-3AD203B41FA5}">
                      <a16:colId xmlns:a16="http://schemas.microsoft.com/office/drawing/2014/main" val="3598705687"/>
                    </a:ext>
                  </a:extLst>
                </a:gridCol>
                <a:gridCol w="6120680">
                  <a:extLst>
                    <a:ext uri="{9D8B030D-6E8A-4147-A177-3AD203B41FA5}">
                      <a16:colId xmlns:a16="http://schemas.microsoft.com/office/drawing/2014/main" val="1904916041"/>
                    </a:ext>
                  </a:extLst>
                </a:gridCol>
              </a:tblGrid>
              <a:tr h="936104"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</a:rPr>
                        <a:t>&lt;p&gt;….&lt;/p&gt;</a:t>
                      </a:r>
                      <a:endParaRPr lang="en-US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P is for paragraphs, and is used to define a text into paragraphs. By default the browser will add some space (or a margin) before and after each &lt;P&gt; tag. 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3492252"/>
                  </a:ext>
                </a:extLst>
              </a:tr>
              <a:tr h="1563962"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&lt;h1&gt;…&lt;/h1&gt;</a:t>
                      </a:r>
                    </a:p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&lt;h2&gt;…&lt;/h2&gt;</a:t>
                      </a:r>
                    </a:p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&lt;h3&gt;…&lt;/h3&gt;</a:t>
                      </a:r>
                    </a:p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&lt;h4&gt;…&lt;/h4&gt;</a:t>
                      </a:r>
                    </a:p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&lt;h5&gt;…&lt;/h5&gt;</a:t>
                      </a:r>
                    </a:p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&lt;h6&gt;…&lt;/h6&gt;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A variety of headings can be easily added to a page using the tags from &lt;H1&gt; to &lt;H6&gt;. These tags highlight text into different sizes depending on which level heading is used.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6371345"/>
                  </a:ext>
                </a:extLst>
              </a:tr>
              <a:tr h="772221"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</a:rPr>
                        <a:t>&lt;em&gt;…&lt;/em&gt;</a:t>
                      </a:r>
                    </a:p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</a:rPr>
                        <a:t>&lt;i&gt;…&lt;/i&gt;</a:t>
                      </a:r>
                      <a:endParaRPr lang="en-US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&lt;EM&gt; can be used to stress emphasis, or to highlight a piece of text, by default making it appear like italics.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28185190"/>
                  </a:ext>
                </a:extLst>
              </a:tr>
              <a:tr h="772221"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</a:rPr>
                        <a:t>&lt;strong&gt;…&lt;/strong&gt;</a:t>
                      </a:r>
                    </a:p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</a:rPr>
                        <a:t>&lt;b&gt;…&lt;/b&gt;</a:t>
                      </a:r>
                      <a:endParaRPr lang="en-US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Strong tags can be used to highlight important text, or make it appear bold.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57974731"/>
                  </a:ext>
                </a:extLst>
              </a:tr>
              <a:tr h="1036134">
                <a:tc>
                  <a:txBody>
                    <a:bodyPr/>
                    <a:lstStyle/>
                    <a:p>
                      <a:pPr algn="l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&lt;ul&gt;</a:t>
                      </a:r>
                      <a:b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&lt;li&gt;…&lt;/li&gt;</a:t>
                      </a:r>
                      <a:b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&lt;li&gt;…&lt;/li&gt;</a:t>
                      </a:r>
                    </a:p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&lt;/ul&gt;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&lt;UL&gt; is used to create an unordered list of something, and the list will consist of list items &lt;LI&gt;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577827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0375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4B7A4D-4ED9-431B-B8A5-45FE29F36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Subtle Difference?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032EB8-44D9-4AFC-B04A-1FC9846FDF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the difference between &lt;strong&gt; and &lt;b&gt;?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What is the difference between &lt;</a:t>
            </a:r>
            <a:r>
              <a:rPr lang="en-US" dirty="0" err="1"/>
              <a:t>em</a:t>
            </a:r>
            <a:r>
              <a:rPr lang="en-US" dirty="0"/>
              <a:t>&gt; and &lt;</a:t>
            </a:r>
            <a:r>
              <a:rPr lang="en-US" dirty="0" err="1"/>
              <a:t>i</a:t>
            </a:r>
            <a:r>
              <a:rPr lang="en-US" dirty="0"/>
              <a:t>&gt;?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4353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4B7A4D-4ED9-431B-B8A5-45FE29F36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Subtle Difference?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032EB8-44D9-4AFC-B04A-1FC9846FDF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the difference between &lt;strong&gt; and &lt;b&gt;?</a:t>
            </a:r>
          </a:p>
          <a:p>
            <a:pPr lvl="1"/>
            <a:r>
              <a:rPr lang="en-US" dirty="0"/>
              <a:t>&lt;b&gt; or “</a:t>
            </a:r>
            <a:r>
              <a:rPr lang="en-US" b="1" dirty="0"/>
              <a:t>Bold</a:t>
            </a:r>
            <a:r>
              <a:rPr lang="en-US" dirty="0"/>
              <a:t>” defines how the text should appear, &lt;strong&gt; indicates it is more significant that the surrounding text…</a:t>
            </a:r>
          </a:p>
          <a:p>
            <a:endParaRPr lang="en-US" dirty="0"/>
          </a:p>
          <a:p>
            <a:r>
              <a:rPr lang="en-US" dirty="0"/>
              <a:t>What is the difference between &lt;</a:t>
            </a:r>
            <a:r>
              <a:rPr lang="en-US" dirty="0" err="1"/>
              <a:t>em</a:t>
            </a:r>
            <a:r>
              <a:rPr lang="en-US" dirty="0"/>
              <a:t>&gt; and &lt;</a:t>
            </a:r>
            <a:r>
              <a:rPr lang="en-US" dirty="0" err="1"/>
              <a:t>i</a:t>
            </a:r>
            <a:r>
              <a:rPr lang="en-US" dirty="0"/>
              <a:t>&gt;?</a:t>
            </a:r>
          </a:p>
          <a:p>
            <a:pPr lvl="1"/>
            <a:r>
              <a:rPr lang="en-US" dirty="0"/>
              <a:t>&lt;</a:t>
            </a:r>
            <a:r>
              <a:rPr lang="en-US" dirty="0" err="1"/>
              <a:t>i</a:t>
            </a:r>
            <a:r>
              <a:rPr lang="en-US" dirty="0"/>
              <a:t>&gt; or </a:t>
            </a:r>
            <a:r>
              <a:rPr lang="en-US" i="1" dirty="0"/>
              <a:t>“Italic”</a:t>
            </a:r>
            <a:r>
              <a:rPr lang="en-US" dirty="0"/>
              <a:t> defines how the text should appear, which &lt;</a:t>
            </a:r>
            <a:r>
              <a:rPr lang="en-US" dirty="0" err="1"/>
              <a:t>em</a:t>
            </a:r>
            <a:r>
              <a:rPr lang="en-US" dirty="0"/>
              <a:t>&gt; indicates it should be “emphasized”…</a:t>
            </a:r>
          </a:p>
          <a:p>
            <a:endParaRPr lang="en-US" dirty="0"/>
          </a:p>
          <a:p>
            <a:r>
              <a:rPr lang="en-US" dirty="0"/>
              <a:t>Consider a browser for a blind person?</a:t>
            </a:r>
          </a:p>
        </p:txBody>
      </p:sp>
    </p:spTree>
    <p:extLst>
      <p:ext uri="{BB962C8B-B14F-4D97-AF65-F5344CB8AC3E}">
        <p14:creationId xmlns:p14="http://schemas.microsoft.com/office/powerpoint/2010/main" val="2323853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7E8894-C33D-4656-B489-4ABEBE9854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Study “Web Programming”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8E53A5-F85E-4798-8FE9-BDE8CC92E2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Or Web Development…</a:t>
            </a:r>
          </a:p>
          <a:p>
            <a:pPr lvl="1"/>
            <a:r>
              <a:rPr lang="en-US" dirty="0"/>
              <a:t>Build  your own projects</a:t>
            </a:r>
          </a:p>
          <a:p>
            <a:pPr lvl="1"/>
            <a:r>
              <a:rPr lang="en-US" dirty="0"/>
              <a:t>Prepare for Senior Project!</a:t>
            </a:r>
          </a:p>
          <a:p>
            <a:pPr lvl="1"/>
            <a:r>
              <a:rPr lang="en-US" dirty="0"/>
              <a:t>Freelance</a:t>
            </a:r>
          </a:p>
          <a:p>
            <a:pPr lvl="1"/>
            <a:r>
              <a:rPr lang="en-US" dirty="0"/>
              <a:t>Become a developer (in Chiang Mai &amp; beyond)</a:t>
            </a:r>
          </a:p>
          <a:p>
            <a:pPr lvl="1"/>
            <a:r>
              <a:rPr lang="en-US" dirty="0"/>
              <a:t>Consultancy</a:t>
            </a:r>
          </a:p>
          <a:p>
            <a:pPr lvl="1"/>
            <a:r>
              <a:rPr lang="en-US" dirty="0"/>
              <a:t>Create / Use APIs</a:t>
            </a:r>
          </a:p>
          <a:p>
            <a:pPr lvl="1"/>
            <a:r>
              <a:rPr lang="en-US" dirty="0"/>
              <a:t>Hobby</a:t>
            </a:r>
          </a:p>
        </p:txBody>
      </p:sp>
    </p:spTree>
    <p:extLst>
      <p:ext uri="{BB962C8B-B14F-4D97-AF65-F5344CB8AC3E}">
        <p14:creationId xmlns:p14="http://schemas.microsoft.com/office/powerpoint/2010/main" val="55355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A5C3FA-3372-4A75-A819-CB736A70FF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HTML Tables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175F50-961D-4DFB-A442-07F2D035EA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&lt;table&gt;</a:t>
            </a:r>
            <a:r>
              <a:rPr lang="en-US" i="1" dirty="0"/>
              <a:t> 								</a:t>
            </a:r>
            <a:br>
              <a:rPr lang="en-US" dirty="0"/>
            </a:br>
            <a:r>
              <a:rPr lang="en-US" dirty="0"/>
              <a:t>  &lt;tr&gt;</a:t>
            </a:r>
            <a:br>
              <a:rPr lang="en-US" dirty="0"/>
            </a:br>
            <a:r>
              <a:rPr lang="en-US" dirty="0"/>
              <a:t>    &lt;td&gt;Country&lt;/td&gt;</a:t>
            </a:r>
            <a:br>
              <a:rPr lang="en-US" dirty="0"/>
            </a:br>
            <a:r>
              <a:rPr lang="en-US" dirty="0"/>
              <a:t>    &lt;td&gt;Capital&lt;/td&gt;</a:t>
            </a:r>
            <a:br>
              <a:rPr lang="en-US" dirty="0"/>
            </a:br>
            <a:r>
              <a:rPr lang="en-US" dirty="0"/>
              <a:t>    &lt;td&gt;Population&lt;/td&gt;</a:t>
            </a:r>
            <a:br>
              <a:rPr lang="en-US" dirty="0"/>
            </a:br>
            <a:r>
              <a:rPr lang="en-US" dirty="0"/>
              <a:t>  &lt;/tr&gt;</a:t>
            </a:r>
            <a:br>
              <a:rPr lang="en-US" dirty="0"/>
            </a:br>
            <a:r>
              <a:rPr lang="en-US" dirty="0"/>
              <a:t>  &lt;tr&gt;</a:t>
            </a:r>
            <a:br>
              <a:rPr lang="en-US" dirty="0"/>
            </a:br>
            <a:r>
              <a:rPr lang="en-US" dirty="0"/>
              <a:t>    &lt;td&gt;Thailand&lt;/td&gt;</a:t>
            </a:r>
            <a:br>
              <a:rPr lang="en-US" dirty="0"/>
            </a:br>
            <a:r>
              <a:rPr lang="en-US" dirty="0"/>
              <a:t>    &lt;td&gt;Bangkok&lt;/td&gt;</a:t>
            </a:r>
            <a:br>
              <a:rPr lang="en-US" dirty="0"/>
            </a:br>
            <a:r>
              <a:rPr lang="en-US" dirty="0"/>
              <a:t>    &lt;td&gt;67 Million&lt;/td&gt;</a:t>
            </a:r>
            <a:br>
              <a:rPr lang="en-US" dirty="0"/>
            </a:br>
            <a:r>
              <a:rPr lang="en-US" dirty="0"/>
              <a:t>  &lt;/tr&gt;</a:t>
            </a:r>
            <a:br>
              <a:rPr lang="en-US" dirty="0"/>
            </a:br>
            <a:r>
              <a:rPr lang="en-US" dirty="0"/>
              <a:t>&lt;/table&gt;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6130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731BC7-B92F-4FE7-996F-B529FB4E18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Tables Tip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58471B-18C2-482D-A47C-CE410A9A47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Don’t use tables for layout!</a:t>
            </a:r>
          </a:p>
          <a:p>
            <a:pPr lvl="1"/>
            <a:r>
              <a:rPr lang="en-US" dirty="0"/>
              <a:t>Tables often use more bytes of markup, making pages take longer to download.</a:t>
            </a:r>
          </a:p>
          <a:p>
            <a:pPr lvl="1"/>
            <a:r>
              <a:rPr lang="en-US" dirty="0"/>
              <a:t>The browser needs to download most of a table before it can render any of the page.</a:t>
            </a:r>
          </a:p>
          <a:p>
            <a:pPr lvl="1"/>
            <a:r>
              <a:rPr lang="en-US" dirty="0"/>
              <a:t>Tables can make website maintenance and particularly redesign much more complicated.</a:t>
            </a:r>
          </a:p>
          <a:p>
            <a:pPr lvl="1"/>
            <a:r>
              <a:rPr lang="en-US" dirty="0"/>
              <a:t>Tables can make content inaccessible to screen readers.</a:t>
            </a:r>
          </a:p>
          <a:p>
            <a:pPr lvl="1"/>
            <a:r>
              <a:rPr lang="en-US" dirty="0"/>
              <a:t>Tables can break text copying.</a:t>
            </a:r>
          </a:p>
          <a:p>
            <a:r>
              <a:rPr lang="en-US" dirty="0"/>
              <a:t>In short, tables weren’t meant for page layouts, but they ARE meant for displaying tabular data!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3073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DDA76C-A0DA-4722-9C5F-6CFF56E9F9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Images &amp; HTML Attributes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A68073-0A62-40A2-9DC1-2BBEDB3220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1804" y="1904999"/>
            <a:ext cx="11089231" cy="4114801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&lt;</a:t>
            </a:r>
            <a:r>
              <a:rPr lang="en-US" dirty="0" err="1"/>
              <a:t>img</a:t>
            </a:r>
            <a:r>
              <a:rPr lang="en-US" dirty="0"/>
              <a:t> </a:t>
            </a:r>
            <a:r>
              <a:rPr lang="en-US" dirty="0" err="1"/>
              <a:t>src</a:t>
            </a:r>
            <a:r>
              <a:rPr lang="en-US" dirty="0"/>
              <a:t>=”</a:t>
            </a:r>
            <a:r>
              <a:rPr lang="en-US" dirty="0" err="1"/>
              <a:t>img</a:t>
            </a:r>
            <a:r>
              <a:rPr lang="en-US" dirty="0"/>
              <a:t>/picture.jpg” alt=”company logo” style=”width:300px;height:300px”&gt;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A5839FB-3BE4-4404-B64C-AFB8C89E3308}"/>
              </a:ext>
            </a:extLst>
          </p:cNvPr>
          <p:cNvSpPr txBox="1"/>
          <p:nvPr/>
        </p:nvSpPr>
        <p:spPr>
          <a:xfrm>
            <a:off x="765820" y="2178478"/>
            <a:ext cx="19129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“</a:t>
            </a:r>
            <a:r>
              <a:rPr lang="en-US" dirty="0" err="1"/>
              <a:t>src</a:t>
            </a:r>
            <a:r>
              <a:rPr lang="en-US" dirty="0"/>
              <a:t>” attribute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5B74AF89-963F-47D0-80A1-35DE4225BC8A}"/>
              </a:ext>
            </a:extLst>
          </p:cNvPr>
          <p:cNvCxnSpPr>
            <a:cxnSpLocks/>
          </p:cNvCxnSpPr>
          <p:nvPr/>
        </p:nvCxnSpPr>
        <p:spPr>
          <a:xfrm>
            <a:off x="1341884" y="2547810"/>
            <a:ext cx="432048" cy="4947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0E920467-4E81-49DB-AACC-D583AFB69451}"/>
              </a:ext>
            </a:extLst>
          </p:cNvPr>
          <p:cNvSpPr txBox="1"/>
          <p:nvPr/>
        </p:nvSpPr>
        <p:spPr>
          <a:xfrm>
            <a:off x="1804319" y="4125525"/>
            <a:ext cx="19129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Relative Link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28C7511-C3F3-4F6A-9CF3-A934E002C29F}"/>
              </a:ext>
            </a:extLst>
          </p:cNvPr>
          <p:cNvCxnSpPr/>
          <p:nvPr/>
        </p:nvCxnSpPr>
        <p:spPr>
          <a:xfrm flipV="1">
            <a:off x="2925154" y="3464678"/>
            <a:ext cx="319325" cy="6740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8925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BFAD68-1EF7-4D4C-BE61-94C9D9BCE5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Hypertext &amp; Links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1787C6-8B23-4C32-B30D-F224F0D627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&lt;a </a:t>
            </a:r>
            <a:r>
              <a:rPr lang="en-US" dirty="0" err="1"/>
              <a:t>href</a:t>
            </a:r>
            <a:r>
              <a:rPr lang="en-US" dirty="0"/>
              <a:t>=”http://www.example.com” target=”_blank”&gt;link here&lt;/a&gt;</a:t>
            </a:r>
            <a:r>
              <a:rPr lang="en-US" i="1" dirty="0"/>
              <a:t> 	</a:t>
            </a:r>
          </a:p>
          <a:p>
            <a:endParaRPr lang="en-US" i="1" dirty="0"/>
          </a:p>
          <a:p>
            <a:endParaRPr lang="en-US" i="1" dirty="0"/>
          </a:p>
          <a:p>
            <a:r>
              <a:rPr lang="en-US" dirty="0"/>
              <a:t>&lt;a </a:t>
            </a:r>
            <a:r>
              <a:rPr lang="en-US" dirty="0" err="1"/>
              <a:t>href</a:t>
            </a:r>
            <a:r>
              <a:rPr lang="en-US" dirty="0"/>
              <a:t>=”#html-linking”&gt;Go to the HTML Linking Section&lt;/a&gt;</a:t>
            </a:r>
            <a:r>
              <a:rPr lang="en-US" i="1" dirty="0"/>
              <a:t> 	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BC21DC8-1331-4F2A-9454-C8042B3C453A}"/>
              </a:ext>
            </a:extLst>
          </p:cNvPr>
          <p:cNvSpPr txBox="1"/>
          <p:nvPr/>
        </p:nvSpPr>
        <p:spPr>
          <a:xfrm>
            <a:off x="1125860" y="2132856"/>
            <a:ext cx="1494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Href</a:t>
            </a:r>
            <a:r>
              <a:rPr lang="en-US" dirty="0"/>
              <a:t> attribute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6E61D8C8-BB9E-4B84-B226-EF215E1024E8}"/>
              </a:ext>
            </a:extLst>
          </p:cNvPr>
          <p:cNvCxnSpPr/>
          <p:nvPr/>
        </p:nvCxnSpPr>
        <p:spPr>
          <a:xfrm>
            <a:off x="2205980" y="2564904"/>
            <a:ext cx="216024" cy="5040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21498F11-23B0-495B-8C52-07F88AB4DF76}"/>
              </a:ext>
            </a:extLst>
          </p:cNvPr>
          <p:cNvSpPr txBox="1"/>
          <p:nvPr/>
        </p:nvSpPr>
        <p:spPr>
          <a:xfrm>
            <a:off x="3142084" y="2132856"/>
            <a:ext cx="1492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Absolute Link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B2B1DD4-ED4E-4F26-B924-FA77E7404B7E}"/>
              </a:ext>
            </a:extLst>
          </p:cNvPr>
          <p:cNvCxnSpPr/>
          <p:nvPr/>
        </p:nvCxnSpPr>
        <p:spPr>
          <a:xfrm>
            <a:off x="4222204" y="2502188"/>
            <a:ext cx="144016" cy="5667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0BA9E80C-4A33-4152-97A0-A4D2C94BE847}"/>
              </a:ext>
            </a:extLst>
          </p:cNvPr>
          <p:cNvSpPr txBox="1"/>
          <p:nvPr/>
        </p:nvSpPr>
        <p:spPr>
          <a:xfrm>
            <a:off x="6937157" y="2132856"/>
            <a:ext cx="1745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Open in new tab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EF15D03-75DE-49E4-B668-8250B51CF302}"/>
              </a:ext>
            </a:extLst>
          </p:cNvPr>
          <p:cNvCxnSpPr/>
          <p:nvPr/>
        </p:nvCxnSpPr>
        <p:spPr>
          <a:xfrm flipH="1">
            <a:off x="7678588" y="2502188"/>
            <a:ext cx="432048" cy="4947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82AFA114-D17D-4232-928C-3B7E4581E110}"/>
              </a:ext>
            </a:extLst>
          </p:cNvPr>
          <p:cNvSpPr txBox="1"/>
          <p:nvPr/>
        </p:nvSpPr>
        <p:spPr>
          <a:xfrm>
            <a:off x="1522413" y="4355813"/>
            <a:ext cx="31838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Link to somewhere on the page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F982FCC-2354-4BFF-AA1B-5C8A8D80F1DA}"/>
              </a:ext>
            </a:extLst>
          </p:cNvPr>
          <p:cNvCxnSpPr/>
          <p:nvPr/>
        </p:nvCxnSpPr>
        <p:spPr>
          <a:xfrm>
            <a:off x="2566020" y="4725144"/>
            <a:ext cx="504056" cy="3600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520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498FB7-F328-4B7C-8C01-4D6EB55742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HTML Comments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6D298A-66F8-4708-AEAC-DAD85A7151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&lt;!--This is a comment --&gt;</a:t>
            </a:r>
            <a:br>
              <a:rPr lang="en-US" dirty="0"/>
            </a:br>
            <a:r>
              <a:rPr lang="en-US" dirty="0"/>
              <a:t>&lt;!-- &lt;</a:t>
            </a:r>
            <a:r>
              <a:rPr lang="en-US" dirty="0" err="1"/>
              <a:t>img</a:t>
            </a:r>
            <a:r>
              <a:rPr lang="en-US" dirty="0"/>
              <a:t> </a:t>
            </a:r>
            <a:r>
              <a:rPr lang="en-US" dirty="0" err="1"/>
              <a:t>src</a:t>
            </a:r>
            <a:r>
              <a:rPr lang="en-US" dirty="0"/>
              <a:t>=”</a:t>
            </a:r>
            <a:r>
              <a:rPr lang="en-US" dirty="0" err="1"/>
              <a:t>img</a:t>
            </a:r>
            <a:r>
              <a:rPr lang="en-US" dirty="0"/>
              <a:t>/test.jpg”&gt; Don’t show this yet! --&gt;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3077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DEC61F-5B01-4DCE-B966-75E26E9A23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1" cy="599728"/>
          </a:xfrm>
        </p:spPr>
        <p:txBody>
          <a:bodyPr/>
          <a:lstStyle/>
          <a:p>
            <a:r>
              <a:rPr lang="en-US" dirty="0"/>
              <a:t>Key Points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2E0DF9-32AD-436A-8590-8A1DACD2DE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9836" y="1196753"/>
            <a:ext cx="10585175" cy="5184576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n-US" dirty="0"/>
              <a:t>HTML (Hyper Text Markup Language) is used to create simple webpages.</a:t>
            </a:r>
          </a:p>
          <a:p>
            <a:pPr lvl="0"/>
            <a:r>
              <a:rPr lang="en-US" dirty="0"/>
              <a:t>An HTML page consists of text and tags, with tags instructing a browser what to do with the text.</a:t>
            </a:r>
          </a:p>
          <a:p>
            <a:pPr lvl="0"/>
            <a:r>
              <a:rPr lang="en-US" dirty="0"/>
              <a:t>Opening tags, such as &lt;html&gt;, are matched with closing tags, such as &lt;/html&gt;.</a:t>
            </a:r>
          </a:p>
          <a:p>
            <a:pPr lvl="0"/>
            <a:r>
              <a:rPr lang="en-US" dirty="0"/>
              <a:t>Some HTML tags are used to define the structure of the document, such as &lt;head&gt; and &lt;body&gt;.</a:t>
            </a:r>
          </a:p>
          <a:p>
            <a:pPr lvl="0"/>
            <a:r>
              <a:rPr lang="en-US" dirty="0"/>
              <a:t>Some HTML tags instruct the browser how text should be displayed, such as &lt;strong&gt; or &lt;</a:t>
            </a:r>
            <a:r>
              <a:rPr lang="en-US" dirty="0" err="1"/>
              <a:t>i</a:t>
            </a:r>
            <a:r>
              <a:rPr lang="en-US" dirty="0"/>
              <a:t>&gt;.</a:t>
            </a:r>
          </a:p>
          <a:p>
            <a:pPr lvl="0"/>
            <a:r>
              <a:rPr lang="en-US" dirty="0"/>
              <a:t>The table tags can be used to display tabular data on a page.</a:t>
            </a:r>
          </a:p>
          <a:p>
            <a:pPr lvl="0"/>
            <a:r>
              <a:rPr lang="en-US" dirty="0"/>
              <a:t>Pictures can be included on a webpage using the &lt;</a:t>
            </a:r>
            <a:r>
              <a:rPr lang="en-US" dirty="0" err="1"/>
              <a:t>img</a:t>
            </a:r>
            <a:r>
              <a:rPr lang="en-US" dirty="0"/>
              <a:t>&gt; tag, which has no closing tag.</a:t>
            </a:r>
          </a:p>
          <a:p>
            <a:pPr lvl="0"/>
            <a:r>
              <a:rPr lang="en-US" dirty="0"/>
              <a:t>Some tags, such as the &lt;</a:t>
            </a:r>
            <a:r>
              <a:rPr lang="en-US" dirty="0" err="1"/>
              <a:t>img</a:t>
            </a:r>
            <a:r>
              <a:rPr lang="en-US" dirty="0"/>
              <a:t>&gt; tag need attributes, or parameters, to give the browser more information such as how big the image should be, or where the file is located.</a:t>
            </a:r>
          </a:p>
          <a:p>
            <a:pPr lvl="0"/>
            <a:r>
              <a:rPr lang="en-US" dirty="0"/>
              <a:t>The anchor tag, &lt;a&gt;, is used for creating links.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7011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E7FC1F-0CFA-4AFD-AFD1-4975E0AFB2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Front End? Back End? Full Stack?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0F6FC9-A235-4D0E-A70E-7368F3DFB7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Front-End</a:t>
            </a:r>
          </a:p>
          <a:p>
            <a:pPr lvl="1"/>
            <a:r>
              <a:rPr lang="en-US" dirty="0"/>
              <a:t>Client Side (HTML, CSS, JavaScript)</a:t>
            </a:r>
          </a:p>
          <a:p>
            <a:pPr lvl="1"/>
            <a:r>
              <a:rPr lang="en-US" dirty="0"/>
              <a:t>Front-End Framework</a:t>
            </a:r>
          </a:p>
          <a:p>
            <a:r>
              <a:rPr lang="en-US" dirty="0"/>
              <a:t>Back-End</a:t>
            </a:r>
          </a:p>
          <a:p>
            <a:pPr lvl="1"/>
            <a:r>
              <a:rPr lang="en-US" dirty="0"/>
              <a:t>Databases, APIs, Services</a:t>
            </a:r>
          </a:p>
          <a:p>
            <a:r>
              <a:rPr lang="en-US" dirty="0"/>
              <a:t>Full Stack</a:t>
            </a:r>
          </a:p>
          <a:p>
            <a:pPr lvl="1"/>
            <a:r>
              <a:rPr lang="en-US" dirty="0"/>
              <a:t>Everything!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2226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A35B4D-E162-45D1-BD16-001A24A9D4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Credit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B0AA56-BB33-48B1-8768-5DFB795720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Web Development In 2020 - A Practical Guide</a:t>
            </a:r>
            <a:endParaRPr lang="en-US" dirty="0">
              <a:hlinkClick r:id="rId2"/>
            </a:endParaRPr>
          </a:p>
          <a:p>
            <a:pPr lvl="1"/>
            <a:r>
              <a:rPr lang="en-US" dirty="0">
                <a:hlinkClick r:id="rId2"/>
              </a:rPr>
              <a:t>https://www.youtube.com/watch?v=0pThnRneDjw</a:t>
            </a:r>
            <a:endParaRPr lang="en-US" dirty="0"/>
          </a:p>
          <a:p>
            <a:r>
              <a:rPr lang="en-US" dirty="0"/>
              <a:t>A lot of technologies mentioned (name dropped)</a:t>
            </a:r>
          </a:p>
          <a:p>
            <a:pPr lvl="1"/>
            <a:r>
              <a:rPr lang="en-US" dirty="0"/>
              <a:t>This is a BIG field</a:t>
            </a:r>
          </a:p>
          <a:p>
            <a:pPr lvl="1"/>
            <a:r>
              <a:rPr lang="en-US" dirty="0"/>
              <a:t>We can really only cover a taste of it</a:t>
            </a:r>
          </a:p>
        </p:txBody>
      </p:sp>
    </p:spTree>
    <p:extLst>
      <p:ext uri="{BB962C8B-B14F-4D97-AF65-F5344CB8AC3E}">
        <p14:creationId xmlns:p14="http://schemas.microsoft.com/office/powerpoint/2010/main" val="38534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51C1D2-13C9-4ED7-8D4D-4FB318B848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77DF73-7B57-491C-9C4F-51B99D3FE6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Basic Tools</a:t>
            </a:r>
          </a:p>
          <a:p>
            <a:r>
              <a:rPr lang="en-US" dirty="0"/>
              <a:t>Fundamentals – HTML / CSS</a:t>
            </a:r>
          </a:p>
          <a:p>
            <a:r>
              <a:rPr lang="en-US" dirty="0"/>
              <a:t>Front End Language</a:t>
            </a:r>
          </a:p>
          <a:p>
            <a:pPr lvl="1"/>
            <a:r>
              <a:rPr lang="en-US" dirty="0"/>
              <a:t>JavaScript</a:t>
            </a:r>
          </a:p>
          <a:p>
            <a:r>
              <a:rPr lang="en-US" dirty="0"/>
              <a:t>Development / Deployment Tools</a:t>
            </a:r>
          </a:p>
          <a:p>
            <a:r>
              <a:rPr lang="en-US" dirty="0"/>
              <a:t>Server Side Language</a:t>
            </a:r>
          </a:p>
          <a:p>
            <a:pPr lvl="1"/>
            <a:r>
              <a:rPr lang="en-US" dirty="0"/>
              <a:t>PHP, Node.js</a:t>
            </a:r>
          </a:p>
          <a:p>
            <a:r>
              <a:rPr lang="en-US" dirty="0"/>
              <a:t>Back-End / Front-End Framework</a:t>
            </a:r>
          </a:p>
          <a:p>
            <a:pPr lvl="1"/>
            <a:r>
              <a:rPr lang="en-US" dirty="0"/>
              <a:t>Angular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6405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D32B46-789D-4D93-BF43-F0EA7D3E2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Tools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6899AE-AE4E-41C7-83C3-CC1C50D518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Computer &amp; OS</a:t>
            </a:r>
          </a:p>
          <a:p>
            <a:pPr lvl="1"/>
            <a:r>
              <a:rPr lang="en-US" dirty="0"/>
              <a:t>Windows, Linux, Mac</a:t>
            </a:r>
          </a:p>
          <a:p>
            <a:r>
              <a:rPr lang="en-US" dirty="0"/>
              <a:t>Text Editor / IDE</a:t>
            </a:r>
          </a:p>
          <a:p>
            <a:pPr lvl="1"/>
            <a:r>
              <a:rPr lang="en-US" dirty="0"/>
              <a:t>Sublime Text, </a:t>
            </a:r>
            <a:r>
              <a:rPr lang="en-US" dirty="0" err="1"/>
              <a:t>VSCode</a:t>
            </a:r>
            <a:r>
              <a:rPr lang="en-US" dirty="0"/>
              <a:t>, Dreamweaver(555), Eclipse</a:t>
            </a:r>
          </a:p>
          <a:p>
            <a:r>
              <a:rPr lang="en-US" dirty="0"/>
              <a:t>Browser</a:t>
            </a:r>
          </a:p>
          <a:p>
            <a:pPr lvl="1"/>
            <a:r>
              <a:rPr lang="en-US" dirty="0"/>
              <a:t>Chrome, Firefox…….., Safari, Opera, IE</a:t>
            </a:r>
          </a:p>
          <a:p>
            <a:r>
              <a:rPr lang="en-US" dirty="0"/>
              <a:t>Terminal</a:t>
            </a:r>
          </a:p>
          <a:p>
            <a:pPr lvl="1"/>
            <a:r>
              <a:rPr lang="en-US" dirty="0"/>
              <a:t>Git Bash…</a:t>
            </a:r>
          </a:p>
          <a:p>
            <a:r>
              <a:rPr lang="en-US" dirty="0"/>
              <a:t>Design</a:t>
            </a:r>
          </a:p>
          <a:p>
            <a:pPr lvl="1"/>
            <a:r>
              <a:rPr lang="en-US" dirty="0"/>
              <a:t>Photoshop…</a:t>
            </a:r>
          </a:p>
        </p:txBody>
      </p:sp>
    </p:spTree>
    <p:extLst>
      <p:ext uri="{BB962C8B-B14F-4D97-AF65-F5344CB8AC3E}">
        <p14:creationId xmlns:p14="http://schemas.microsoft.com/office/powerpoint/2010/main" val="1067952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BC75B8-078F-4B44-A823-411033156F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 Fundamentals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B3DFA5-66FC-430B-9BCF-4434D5F2D7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HTML &amp; CSS</a:t>
            </a:r>
          </a:p>
          <a:p>
            <a:pPr lvl="1"/>
            <a:r>
              <a:rPr lang="en-US" dirty="0"/>
              <a:t>Hypertext </a:t>
            </a:r>
            <a:r>
              <a:rPr lang="en-US" dirty="0" err="1"/>
              <a:t>MarkUp</a:t>
            </a:r>
            <a:r>
              <a:rPr lang="en-US" dirty="0"/>
              <a:t> Language (5)</a:t>
            </a:r>
          </a:p>
          <a:p>
            <a:pPr lvl="2"/>
            <a:r>
              <a:rPr lang="en-US" dirty="0"/>
              <a:t>HTML5 is the current standard that defines HTML.</a:t>
            </a:r>
          </a:p>
          <a:p>
            <a:pPr lvl="3"/>
            <a:r>
              <a:rPr lang="en-US" dirty="0"/>
              <a:t>We will look at how HTML5 differs from previous versions later, but everything we do now should conform to the HTML5 standard.</a:t>
            </a:r>
          </a:p>
          <a:p>
            <a:pPr lvl="3"/>
            <a:r>
              <a:rPr lang="en-US" dirty="0"/>
              <a:t>Semantic Tags</a:t>
            </a:r>
          </a:p>
          <a:p>
            <a:pPr lvl="3"/>
            <a:r>
              <a:rPr lang="en-US" dirty="0"/>
              <a:t>&lt;!DOCTYPE html&gt;</a:t>
            </a:r>
          </a:p>
          <a:p>
            <a:pPr lvl="1"/>
            <a:r>
              <a:rPr lang="en-US" dirty="0"/>
              <a:t>Cascading Style Sheets</a:t>
            </a:r>
          </a:p>
          <a:p>
            <a:pPr lvl="2"/>
            <a:r>
              <a:rPr lang="en-US" dirty="0"/>
              <a:t>Colors</a:t>
            </a:r>
          </a:p>
          <a:p>
            <a:pPr lvl="2"/>
            <a:r>
              <a:rPr lang="en-US" dirty="0"/>
              <a:t>Fonts</a:t>
            </a:r>
          </a:p>
          <a:p>
            <a:pPr lvl="2"/>
            <a:r>
              <a:rPr lang="en-US" dirty="0"/>
              <a:t>Positioning</a:t>
            </a:r>
          </a:p>
          <a:p>
            <a:pPr lvl="2"/>
            <a:r>
              <a:rPr lang="en-US" dirty="0"/>
              <a:t>Box Model</a:t>
            </a:r>
          </a:p>
          <a:p>
            <a:pPr lvl="2"/>
            <a:r>
              <a:rPr lang="en-US" dirty="0"/>
              <a:t>Grid / Flexbox</a:t>
            </a:r>
          </a:p>
        </p:txBody>
      </p:sp>
    </p:spTree>
    <p:extLst>
      <p:ext uri="{BB962C8B-B14F-4D97-AF65-F5344CB8AC3E}">
        <p14:creationId xmlns:p14="http://schemas.microsoft.com/office/powerpoint/2010/main" val="2111626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DEE477-F6A4-4A56-BDD0-1C319CEF9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CSS Frameworks vs Custom CSS Components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0D4B50-3F8A-4B2E-8FDC-9CCB71DE60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CSS Framework</a:t>
            </a:r>
          </a:p>
          <a:p>
            <a:pPr lvl="1"/>
            <a:r>
              <a:rPr lang="en-US" dirty="0"/>
              <a:t>Bootstrap (or Tailwind, Materialize, </a:t>
            </a:r>
            <a:r>
              <a:rPr lang="en-US" dirty="0" err="1"/>
              <a:t>Bulma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Make CSS positioning easier</a:t>
            </a:r>
          </a:p>
          <a:p>
            <a:r>
              <a:rPr lang="en-US" dirty="0"/>
              <a:t>Custom  CSS Components</a:t>
            </a:r>
          </a:p>
          <a:p>
            <a:pPr lvl="1"/>
            <a:r>
              <a:rPr lang="en-US" dirty="0"/>
              <a:t>Only include the CSS you need – a personal mini reusable framework</a:t>
            </a:r>
          </a:p>
          <a:p>
            <a:pPr lvl="1"/>
            <a:r>
              <a:rPr lang="en-US" dirty="0"/>
              <a:t>Sass (Syntactically Awesome Style Sheets)</a:t>
            </a:r>
          </a:p>
          <a:p>
            <a:pPr lvl="1"/>
            <a:endParaRPr lang="en-US" dirty="0"/>
          </a:p>
          <a:p>
            <a:r>
              <a:rPr lang="en-US" dirty="0"/>
              <a:t>Designs should be Responsive!</a:t>
            </a:r>
          </a:p>
          <a:p>
            <a:pPr lvl="1"/>
            <a:r>
              <a:rPr lang="en-US" dirty="0"/>
              <a:t>Mobile First vs Mobile Last?</a:t>
            </a:r>
          </a:p>
        </p:txBody>
      </p:sp>
    </p:spTree>
    <p:extLst>
      <p:ext uri="{BB962C8B-B14F-4D97-AF65-F5344CB8AC3E}">
        <p14:creationId xmlns:p14="http://schemas.microsoft.com/office/powerpoint/2010/main" val="3164382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Digital Blue Tunnel 16x9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2895261.potx" id="{4CBF9558-C12D-4F51-9AA3-9D0796951DBC}" vid="{FFC159E6-A134-46E7-B1A0-C306E39FC295}"/>
    </a:ext>
  </a:extLst>
</a:theme>
</file>

<file path=ppt/theme/theme2.xml><?xml version="1.0" encoding="utf-8"?>
<a:theme xmlns:a="http://schemas.openxmlformats.org/drawingml/2006/main" name="Office Them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Business digital blue tunnel presentation (widescreen)</Template>
  <TotalTime>4360</TotalTime>
  <Words>1455</Words>
  <Application>Microsoft Office PowerPoint</Application>
  <PresentationFormat>Custom</PresentationFormat>
  <Paragraphs>255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1" baseType="lpstr">
      <vt:lpstr>Arial</vt:lpstr>
      <vt:lpstr>Calibri</vt:lpstr>
      <vt:lpstr>Corbel</vt:lpstr>
      <vt:lpstr>Cordia New</vt:lpstr>
      <vt:lpstr>Times New Roman</vt:lpstr>
      <vt:lpstr>Digital Blue Tunnel 16x9</vt:lpstr>
      <vt:lpstr>Web Programming Language</vt:lpstr>
      <vt:lpstr>269200 Web Programming Language(s)</vt:lpstr>
      <vt:lpstr>Why Study “Web Programming”</vt:lpstr>
      <vt:lpstr>Front End? Back End? Full Stack? </vt:lpstr>
      <vt:lpstr>Credit</vt:lpstr>
      <vt:lpstr>SUMMARY</vt:lpstr>
      <vt:lpstr>Basic Tools</vt:lpstr>
      <vt:lpstr>Web Fundamentals</vt:lpstr>
      <vt:lpstr>CSS Frameworks vs Custom CSS Components</vt:lpstr>
      <vt:lpstr>JavaScript! (Vanilla)</vt:lpstr>
      <vt:lpstr>Development Tools</vt:lpstr>
      <vt:lpstr>Deployment Tools</vt:lpstr>
      <vt:lpstr>“Basic Front End Developer”</vt:lpstr>
      <vt:lpstr>Where Next?</vt:lpstr>
      <vt:lpstr>Server Side Language</vt:lpstr>
      <vt:lpstr>Server Side Framework</vt:lpstr>
      <vt:lpstr>Apps</vt:lpstr>
      <vt:lpstr>Database</vt:lpstr>
      <vt:lpstr>Front-End Framework</vt:lpstr>
      <vt:lpstr>Where Next?</vt:lpstr>
      <vt:lpstr>Introducing HTML</vt:lpstr>
      <vt:lpstr>HTML</vt:lpstr>
      <vt:lpstr>My First Page</vt:lpstr>
      <vt:lpstr>My First Webpage</vt:lpstr>
      <vt:lpstr>Key Tags</vt:lpstr>
      <vt:lpstr>Tip : View Source</vt:lpstr>
      <vt:lpstr>Basic HTML Tags</vt:lpstr>
      <vt:lpstr>Subtle Difference?</vt:lpstr>
      <vt:lpstr>Subtle Difference?</vt:lpstr>
      <vt:lpstr>HTML Tables</vt:lpstr>
      <vt:lpstr>Tables Tip</vt:lpstr>
      <vt:lpstr>Images &amp; HTML Attributes</vt:lpstr>
      <vt:lpstr>Hypertext &amp; Links</vt:lpstr>
      <vt:lpstr>HTML Comments</vt:lpstr>
      <vt:lpstr>Key Points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Web Programming Language</dc:title>
  <dc:creator>Admin</dc:creator>
  <cp:lastModifiedBy>Admin</cp:lastModifiedBy>
  <cp:revision>18</cp:revision>
  <dcterms:created xsi:type="dcterms:W3CDTF">2018-07-27T08:02:52Z</dcterms:created>
  <dcterms:modified xsi:type="dcterms:W3CDTF">2020-06-11T03:24:26Z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