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02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B743-C5A8-4F83-B9FA-37FE0C6AB8B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6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5C3B-3842-48CE-8B38-00C960304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37087-CD46-4189-A645-E901BC532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8AF0-BEBF-4FA8-A142-3B2D39BB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&amp;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473D0-9FFB-4CD1-A2D1-64D5770DC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 for browser plugins (i.e. Flash)</a:t>
            </a:r>
          </a:p>
          <a:p>
            <a:r>
              <a:rPr lang="en-US" dirty="0"/>
              <a:t>&lt;audio controls&gt;</a:t>
            </a:r>
            <a:br>
              <a:rPr lang="en-US" dirty="0"/>
            </a:br>
            <a:r>
              <a:rPr lang="en-US" dirty="0"/>
              <a:t>  &lt;source </a:t>
            </a:r>
            <a:r>
              <a:rPr lang="en-US" dirty="0" err="1"/>
              <a:t>src</a:t>
            </a:r>
            <a:r>
              <a:rPr lang="en-US" dirty="0"/>
              <a:t>="music.mp3" type="audio/mpeg"&gt;</a:t>
            </a:r>
            <a:br>
              <a:rPr lang="en-US" dirty="0"/>
            </a:br>
            <a:r>
              <a:rPr lang="en-US" dirty="0"/>
              <a:t>  &lt;source </a:t>
            </a:r>
            <a:r>
              <a:rPr lang="en-US" dirty="0" err="1"/>
              <a:t>src</a:t>
            </a:r>
            <a:r>
              <a:rPr lang="en-US" dirty="0"/>
              <a:t>="music.ogg" type="audio/</a:t>
            </a:r>
            <a:r>
              <a:rPr lang="en-US" dirty="0" err="1"/>
              <a:t>ogg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Audio Not Supported.</a:t>
            </a:r>
            <a:br>
              <a:rPr lang="en-US" dirty="0"/>
            </a:br>
            <a:r>
              <a:rPr lang="en-US" dirty="0"/>
              <a:t>&lt;/audio&gt;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1C341-2353-4AA8-BBD1-C36105DCCD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95" y="4276578"/>
            <a:ext cx="2834640" cy="27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6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92DB-BED5-423E-B4C0-50BB92A4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37E51-56FF-47C0-8923-29A4E6D9B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&lt;video width="320" height="240" controls </a:t>
            </a:r>
            <a:r>
              <a:rPr lang="en-US" dirty="0" err="1"/>
              <a:t>autoplay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&lt;source </a:t>
            </a:r>
            <a:r>
              <a:rPr lang="en-US" dirty="0" err="1"/>
              <a:t>src</a:t>
            </a:r>
            <a:r>
              <a:rPr lang="en-US" dirty="0"/>
              <a:t>="movie.mp4" type="audio/mp4"&gt;</a:t>
            </a:r>
            <a:br>
              <a:rPr lang="en-US" dirty="0"/>
            </a:br>
            <a:r>
              <a:rPr lang="en-US" dirty="0"/>
              <a:t>  &lt;source </a:t>
            </a:r>
            <a:r>
              <a:rPr lang="en-US" dirty="0" err="1"/>
              <a:t>src</a:t>
            </a:r>
            <a:r>
              <a:rPr lang="en-US" dirty="0"/>
              <a:t>="movie.ogg" type="audio/</a:t>
            </a:r>
            <a:r>
              <a:rPr lang="en-US" dirty="0" err="1"/>
              <a:t>ogg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Video Not Supported.</a:t>
            </a:r>
            <a:br>
              <a:rPr lang="en-US" dirty="0"/>
            </a:br>
            <a:r>
              <a:rPr lang="en-US" dirty="0"/>
              <a:t>&lt;/audio&gt;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EE63B-2AD1-4992-95DB-3D5EF5FDB9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21" y="3962399"/>
            <a:ext cx="3067050" cy="27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8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553A-5141-4A06-BBC8-7FB524A6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0A32-D361-4D0A-B568-C3F81D93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canvas provides a space for graphics to be drawn onto the page (using JavaScript).</a:t>
            </a:r>
          </a:p>
          <a:p>
            <a:r>
              <a:rPr lang="en-US" dirty="0"/>
              <a:t> &lt;canvas id="canvas1" width="400" height="250" style="border:1px black solid"&gt;</a:t>
            </a:r>
            <a:br>
              <a:rPr lang="en-US" dirty="0"/>
            </a:br>
            <a:r>
              <a:rPr lang="en-US" dirty="0"/>
              <a:t>  This is a canvas element, you need HTML5!</a:t>
            </a:r>
            <a:br>
              <a:rPr lang="en-US" dirty="0"/>
            </a:br>
            <a:r>
              <a:rPr lang="en-US" dirty="0"/>
              <a:t>&lt;/canvas&gt;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7B29-9DEE-411E-BAFA-95F38E7E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859D1-0FE8-4E9D-A2CE-6144B83FF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canvas = $('#canvas1')[0];</a:t>
            </a:r>
            <a:br>
              <a:rPr lang="en-US" dirty="0"/>
            </a:br>
            <a:r>
              <a:rPr lang="en-US" dirty="0"/>
              <a:t>    context = </a:t>
            </a:r>
            <a:r>
              <a:rPr lang="en-US" dirty="0" err="1"/>
              <a:t>canvas.getContext</a:t>
            </a:r>
            <a:r>
              <a:rPr lang="en-US" dirty="0"/>
              <a:t>('2d');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context.moveTo</a:t>
            </a:r>
            <a:r>
              <a:rPr lang="en-US" dirty="0"/>
              <a:t>(20,50);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context.lineTo</a:t>
            </a:r>
            <a:r>
              <a:rPr lang="en-US" dirty="0"/>
              <a:t>(380,150);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context.stroke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F97C7-41EE-4BE3-8E38-40C7D4DC3C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40" y="3719879"/>
            <a:ext cx="3943350" cy="203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6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BF4E-95C0-4BFA-9C2A-3FEB5814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0A0D3-EE7A-4E44-AA5F-64E30D4C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context.fillStyle</a:t>
            </a:r>
            <a:r>
              <a:rPr lang="en-US" dirty="0"/>
              <a:t> = 'red';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context.beginPath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context.moveTo</a:t>
            </a:r>
            <a:r>
              <a:rPr lang="en-US" dirty="0"/>
              <a:t>(200, 125);</a:t>
            </a:r>
            <a:br>
              <a:rPr lang="en-US" dirty="0"/>
            </a:br>
            <a:r>
              <a:rPr lang="en-US" dirty="0"/>
              <a:t>  context.arc(200, 125, 70, 0, </a:t>
            </a:r>
            <a:r>
              <a:rPr lang="en-US" dirty="0" err="1"/>
              <a:t>Math.PI</a:t>
            </a:r>
            <a:r>
              <a:rPr lang="en-US" dirty="0"/>
              <a:t> * 2, false);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context.closePath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context.fill</a:t>
            </a:r>
            <a:r>
              <a:rPr lang="en-US" dirty="0"/>
              <a:t>();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F0809-8E60-4A0A-AF87-27F300FB58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95" y="3632688"/>
            <a:ext cx="388620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8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B9AD-CEB2-473E-9248-B90ED278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48DB9-B2F9-408F-81F9-BD00873DA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$(canvas).</a:t>
            </a:r>
            <a:r>
              <a:rPr lang="en-US" dirty="0" err="1"/>
              <a:t>css</a:t>
            </a:r>
            <a:r>
              <a:rPr lang="en-US" dirty="0"/>
              <a:t>("background", "white");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context.fillStyle</a:t>
            </a:r>
            <a:r>
              <a:rPr lang="en-US" dirty="0"/>
              <a:t> = 'red';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context.fillRect</a:t>
            </a:r>
            <a:r>
              <a:rPr lang="en-US" dirty="0"/>
              <a:t>(0, 0, 400, 250);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context.clearRect</a:t>
            </a:r>
            <a:r>
              <a:rPr lang="en-US" dirty="0"/>
              <a:t>(0, 42, 400, 168);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context.fillStyle</a:t>
            </a:r>
            <a:r>
              <a:rPr lang="en-US" dirty="0"/>
              <a:t> = 'blue';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context.fillRect</a:t>
            </a:r>
            <a:r>
              <a:rPr lang="en-US" dirty="0"/>
              <a:t>(0, 84, 400, 84);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B8655-DB8C-4A5A-B90E-55B83B3F3B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69" y="3325323"/>
            <a:ext cx="3495675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F535-3235-452E-B3ED-17166E38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9C1C-819F-409B-82EC-EE764F289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gradient = </a:t>
            </a:r>
            <a:r>
              <a:rPr lang="en-US" dirty="0" err="1"/>
              <a:t>context.createLinearGradient</a:t>
            </a:r>
            <a:r>
              <a:rPr lang="en-US" dirty="0"/>
              <a:t>(0, 0, 400, 250);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gradient.addColorStop</a:t>
            </a:r>
            <a:r>
              <a:rPr lang="en-US" dirty="0"/>
              <a:t>(0, 'black');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gradient.addColorStop</a:t>
            </a:r>
            <a:r>
              <a:rPr lang="en-US" dirty="0"/>
              <a:t>(1, 'white');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context.fillStyle</a:t>
            </a:r>
            <a:r>
              <a:rPr lang="en-US" dirty="0"/>
              <a:t> = gradient;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context.fillRect</a:t>
            </a:r>
            <a:r>
              <a:rPr lang="en-US" dirty="0"/>
              <a:t>(0, 0, 400, 250);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2936D-4177-4A88-819E-B86059900D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52" y="3241796"/>
            <a:ext cx="3905250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9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391D-694A-4660-97B5-52B8CD94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BCE7-37E9-466D-B860-E0FE39B5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358" y="375138"/>
            <a:ext cx="5902942" cy="634804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&lt;!DOCTYPE html&gt;</a:t>
            </a:r>
            <a:br>
              <a:rPr lang="en-US" dirty="0"/>
            </a:br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    &lt;meta charset="UTF-8"&gt;</a:t>
            </a:r>
            <a:br>
              <a:rPr lang="en-US" dirty="0"/>
            </a:br>
            <a:r>
              <a:rPr lang="en-US" dirty="0"/>
              <a:t>    &lt;title&gt;Geolocation&lt;/title&gt;</a:t>
            </a:r>
            <a:br>
              <a:rPr lang="en-US" dirty="0"/>
            </a:br>
            <a:r>
              <a:rPr lang="en-US" dirty="0"/>
              <a:t>    &lt;script </a:t>
            </a:r>
            <a:r>
              <a:rPr lang="en-US" dirty="0" err="1"/>
              <a:t>src</a:t>
            </a:r>
            <a:r>
              <a:rPr lang="en-US" dirty="0"/>
              <a:t>="jquery-1.11.1.min.js"&gt;&lt;/script&gt;</a:t>
            </a:r>
            <a:br>
              <a:rPr lang="en-US" dirty="0"/>
            </a:br>
            <a:r>
              <a:rPr lang="en-US" dirty="0"/>
              <a:t>    &lt;script </a:t>
            </a:r>
            <a:r>
              <a:rPr lang="en-US" dirty="0" err="1"/>
              <a:t>src</a:t>
            </a:r>
            <a:r>
              <a:rPr lang="en-US" dirty="0"/>
              <a:t>="https://maps.googleapis.com/maps/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js?sensor</a:t>
            </a:r>
            <a:r>
              <a:rPr lang="en-US" dirty="0"/>
              <a:t>=false"&gt;&lt;/script&gt;</a:t>
            </a:r>
            <a:br>
              <a:rPr lang="en-US" dirty="0"/>
            </a:br>
            <a:r>
              <a:rPr lang="en-US" dirty="0"/>
              <a:t> &lt;/head&gt;&lt;body&gt;</a:t>
            </a:r>
            <a:br>
              <a:rPr lang="en-US" dirty="0"/>
            </a:br>
            <a:r>
              <a:rPr lang="en-US" dirty="0"/>
              <a:t>    &lt;div id='status'&gt;&lt;/div&gt;</a:t>
            </a:r>
            <a:br>
              <a:rPr lang="en-US" dirty="0"/>
            </a:br>
            <a:r>
              <a:rPr lang="en-US" dirty="0"/>
              <a:t>    &lt;div id='map'&gt;&lt;/div&gt;</a:t>
            </a:r>
            <a:br>
              <a:rPr lang="en-US" dirty="0"/>
            </a:br>
            <a:r>
              <a:rPr lang="en-US" dirty="0"/>
              <a:t>    &lt;script&gt;</a:t>
            </a:r>
            <a:br>
              <a:rPr lang="en-US" dirty="0"/>
            </a:br>
            <a:r>
              <a:rPr lang="en-US" dirty="0"/>
              <a:t>$(document).ready(function(){	</a:t>
            </a:r>
            <a:br>
              <a:rPr lang="en-US" dirty="0"/>
            </a:br>
            <a:r>
              <a:rPr lang="en-US" dirty="0"/>
              <a:t>      if (</a:t>
            </a:r>
            <a:r>
              <a:rPr lang="en-US" dirty="0" err="1"/>
              <a:t>typeof</a:t>
            </a:r>
            <a:r>
              <a:rPr lang="en-US" dirty="0"/>
              <a:t> </a:t>
            </a:r>
            <a:r>
              <a:rPr lang="en-US" dirty="0" err="1"/>
              <a:t>navigator.geolocation</a:t>
            </a:r>
            <a:r>
              <a:rPr lang="en-US" dirty="0"/>
              <a:t> == 'undefined')</a:t>
            </a:r>
            <a:br>
              <a:rPr lang="en-US" dirty="0"/>
            </a:br>
            <a:r>
              <a:rPr lang="en-US" dirty="0"/>
              <a:t>         alert("Geolocation not supported.")</a:t>
            </a:r>
            <a:br>
              <a:rPr lang="en-US" dirty="0"/>
            </a:br>
            <a:r>
              <a:rPr lang="en-US" dirty="0"/>
              <a:t>      else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err="1"/>
              <a:t>navigator.geolocation.getCurrentPosition</a:t>
            </a:r>
            <a:r>
              <a:rPr lang="en-US" dirty="0"/>
              <a:t>(granted, denied)</a:t>
            </a:r>
            <a:br>
              <a:rPr lang="en-US" dirty="0"/>
            </a:br>
            <a:r>
              <a:rPr lang="en-US" dirty="0"/>
              <a:t>      function granted(position) {</a:t>
            </a:r>
            <a:br>
              <a:rPr lang="en-US" dirty="0"/>
            </a:br>
            <a:r>
              <a:rPr lang="en-US" dirty="0"/>
              <a:t>        $('#status').</a:t>
            </a:r>
            <a:r>
              <a:rPr lang="en-US" dirty="0" err="1"/>
              <a:t>innerHTML</a:t>
            </a:r>
            <a:r>
              <a:rPr lang="en-US" dirty="0"/>
              <a:t> = 'Permission Granted'</a:t>
            </a:r>
            <a:br>
              <a:rPr lang="en-US" dirty="0"/>
            </a:br>
            <a:r>
              <a:rPr lang="en-US" dirty="0"/>
              <a:t>        $('#map').</a:t>
            </a:r>
            <a:r>
              <a:rPr lang="en-US" dirty="0" err="1"/>
              <a:t>css</a:t>
            </a:r>
            <a:r>
              <a:rPr lang="en-US" dirty="0"/>
              <a:t>("border", "1px solid black")</a:t>
            </a:r>
            <a:br>
              <a:rPr lang="en-US" dirty="0"/>
            </a:br>
            <a:r>
              <a:rPr lang="en-US" dirty="0"/>
              <a:t>        $('#map').</a:t>
            </a:r>
            <a:r>
              <a:rPr lang="en-US" dirty="0" err="1"/>
              <a:t>css</a:t>
            </a:r>
            <a:r>
              <a:rPr lang="en-US" dirty="0"/>
              <a:t>("width", "640px")</a:t>
            </a:r>
            <a:br>
              <a:rPr lang="en-US" dirty="0"/>
            </a:br>
            <a:r>
              <a:rPr lang="en-US" dirty="0"/>
              <a:t>        $('#map').</a:t>
            </a:r>
            <a:r>
              <a:rPr lang="en-US" dirty="0" err="1"/>
              <a:t>css</a:t>
            </a:r>
            <a:r>
              <a:rPr lang="en-US" dirty="0"/>
              <a:t>("height", "320px")</a:t>
            </a:r>
            <a:br>
              <a:rPr lang="en-US" dirty="0"/>
            </a:br>
            <a:r>
              <a:rPr lang="en-US" dirty="0"/>
              <a:t>        var </a:t>
            </a:r>
            <a:r>
              <a:rPr lang="en-US" dirty="0" err="1"/>
              <a:t>lat</a:t>
            </a:r>
            <a:r>
              <a:rPr lang="en-US" dirty="0"/>
              <a:t>   = </a:t>
            </a:r>
            <a:r>
              <a:rPr lang="en-US" dirty="0" err="1"/>
              <a:t>position.coords.latitude</a:t>
            </a:r>
            <a:br>
              <a:rPr lang="en-US" dirty="0"/>
            </a:br>
            <a:r>
              <a:rPr lang="en-US" dirty="0"/>
              <a:t>        var long  = </a:t>
            </a:r>
            <a:r>
              <a:rPr lang="en-US" dirty="0" err="1"/>
              <a:t>position.coords.longitude</a:t>
            </a:r>
            <a:br>
              <a:rPr lang="en-US" dirty="0"/>
            </a:br>
            <a:r>
              <a:rPr lang="en-US" dirty="0"/>
              <a:t>        var </a:t>
            </a:r>
            <a:r>
              <a:rPr lang="en-US" dirty="0" err="1"/>
              <a:t>gmap</a:t>
            </a:r>
            <a:r>
              <a:rPr lang="en-US" dirty="0"/>
              <a:t>  = $('#map')[0]</a:t>
            </a:r>
            <a:br>
              <a:rPr lang="en-US" dirty="0"/>
            </a:br>
            <a:r>
              <a:rPr lang="en-US" dirty="0"/>
              <a:t>        var </a:t>
            </a:r>
            <a:r>
              <a:rPr lang="en-US" dirty="0" err="1"/>
              <a:t>gopts</a:t>
            </a:r>
            <a:r>
              <a:rPr lang="en-US" dirty="0"/>
              <a:t> = {</a:t>
            </a:r>
            <a:br>
              <a:rPr lang="en-US" dirty="0"/>
            </a:br>
            <a:r>
              <a:rPr lang="en-US" dirty="0"/>
              <a:t>          center: new </a:t>
            </a:r>
            <a:r>
              <a:rPr lang="en-US" dirty="0" err="1"/>
              <a:t>google.maps.LatLng</a:t>
            </a:r>
            <a:r>
              <a:rPr lang="en-US" dirty="0"/>
              <a:t>(</a:t>
            </a:r>
            <a:r>
              <a:rPr lang="en-US" dirty="0" err="1"/>
              <a:t>lat</a:t>
            </a:r>
            <a:r>
              <a:rPr lang="en-US" dirty="0"/>
              <a:t>, long),</a:t>
            </a:r>
            <a:br>
              <a:rPr lang="en-US" dirty="0"/>
            </a:br>
            <a:r>
              <a:rPr lang="en-US" dirty="0"/>
              <a:t>          zoom: 9, </a:t>
            </a:r>
            <a:r>
              <a:rPr lang="en-US" dirty="0" err="1"/>
              <a:t>mapTypeId</a:t>
            </a:r>
            <a:r>
              <a:rPr lang="en-US" dirty="0"/>
              <a:t>: </a:t>
            </a:r>
            <a:r>
              <a:rPr lang="en-US" dirty="0" err="1"/>
              <a:t>google.maps.MapTypeId.ROADMAP</a:t>
            </a:r>
            <a:r>
              <a:rPr lang="en-US" dirty="0"/>
              <a:t> }</a:t>
            </a:r>
            <a:br>
              <a:rPr lang="en-US" dirty="0"/>
            </a:br>
            <a:r>
              <a:rPr lang="en-US" dirty="0"/>
              <a:t>        var map = new </a:t>
            </a:r>
            <a:r>
              <a:rPr lang="en-US" dirty="0" err="1"/>
              <a:t>google.maps.Map</a:t>
            </a:r>
            <a:r>
              <a:rPr lang="en-US" dirty="0"/>
              <a:t>(</a:t>
            </a:r>
            <a:r>
              <a:rPr lang="en-US" dirty="0" err="1"/>
              <a:t>gmap</a:t>
            </a:r>
            <a:r>
              <a:rPr lang="en-US" dirty="0"/>
              <a:t>, </a:t>
            </a:r>
            <a:r>
              <a:rPr lang="en-US" dirty="0" err="1"/>
              <a:t>gopts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}</a:t>
            </a:r>
            <a:br>
              <a:rPr lang="en-US" dirty="0"/>
            </a:br>
            <a:r>
              <a:rPr lang="en-US" dirty="0"/>
              <a:t>      function denied(error) {</a:t>
            </a:r>
            <a:br>
              <a:rPr lang="en-US" dirty="0"/>
            </a:br>
            <a:r>
              <a:rPr lang="en-US" dirty="0"/>
              <a:t>        var message</a:t>
            </a:r>
            <a:br>
              <a:rPr lang="en-US" dirty="0"/>
            </a:br>
            <a:r>
              <a:rPr lang="en-US" dirty="0"/>
              <a:t>        switch(</a:t>
            </a:r>
            <a:r>
              <a:rPr lang="en-US" dirty="0" err="1"/>
              <a:t>error.code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      case 1: message = 'Permission Denied'; break;</a:t>
            </a:r>
            <a:br>
              <a:rPr lang="en-US" dirty="0"/>
            </a:br>
            <a:r>
              <a:rPr lang="en-US" dirty="0"/>
              <a:t>          case 2: message = 'Position Unavailable'; break;</a:t>
            </a:r>
            <a:br>
              <a:rPr lang="en-US" dirty="0"/>
            </a:br>
            <a:r>
              <a:rPr lang="en-US" dirty="0"/>
              <a:t>          case 3: message = 'Operation Timed Out'; break;</a:t>
            </a:r>
            <a:br>
              <a:rPr lang="en-US" dirty="0"/>
            </a:br>
            <a:r>
              <a:rPr lang="en-US" dirty="0"/>
              <a:t>          case 4: message = 'Unknown Error'; break;</a:t>
            </a:r>
            <a:br>
              <a:rPr lang="en-US" dirty="0"/>
            </a:br>
            <a:r>
              <a:rPr lang="en-US" dirty="0"/>
              <a:t>        }</a:t>
            </a:r>
            <a:br>
              <a:rPr lang="en-US" dirty="0"/>
            </a:br>
            <a:r>
              <a:rPr lang="en-US" dirty="0"/>
              <a:t>        $('#status').</a:t>
            </a:r>
            <a:r>
              <a:rPr lang="en-US" dirty="0" err="1"/>
              <a:t>innerHTML</a:t>
            </a:r>
            <a:r>
              <a:rPr lang="en-US" dirty="0"/>
              <a:t> = message</a:t>
            </a:r>
            <a:br>
              <a:rPr lang="en-US" dirty="0"/>
            </a:br>
            <a:r>
              <a:rPr lang="en-US" dirty="0"/>
              <a:t>      }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   &lt;/script&gt;</a:t>
            </a:r>
            <a:br>
              <a:rPr lang="en-US" dirty="0"/>
            </a:br>
            <a:r>
              <a:rPr lang="en-US" dirty="0"/>
              <a:t>  &lt;/body&gt;</a:t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E77C0-FE12-4C26-BD0D-85DB3AE6FA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71725"/>
            <a:ext cx="5943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1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59E6-9896-4AEE-B835-F6D54E2A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BEDC5-0660-474D-9E59-767CA8CC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852245"/>
            <a:ext cx="9136770" cy="41148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Cookies of the future!</a:t>
            </a:r>
          </a:p>
          <a:p>
            <a:r>
              <a:rPr lang="en-US" dirty="0"/>
              <a:t>&lt;div id='set'&gt;Set&lt;/div&gt;</a:t>
            </a:r>
            <a:br>
              <a:rPr lang="en-US" dirty="0"/>
            </a:br>
            <a:r>
              <a:rPr lang="en-US" dirty="0"/>
              <a:t>&lt;div id='unset'&gt;Unset&lt;/div&gt;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	</a:t>
            </a:r>
            <a:br>
              <a:rPr lang="en-US" dirty="0"/>
            </a:br>
            <a:r>
              <a:rPr lang="en-US" dirty="0"/>
              <a:t>  $("#set").click(function()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localStorage.setItem</a:t>
            </a:r>
            <a:r>
              <a:rPr lang="en-US" dirty="0"/>
              <a:t>('username', 'ken')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localStorage.setItem</a:t>
            </a:r>
            <a:r>
              <a:rPr lang="en-US" dirty="0"/>
              <a:t>('password', 'pass')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  $("#unset").click(function()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localStorage.removeItem</a:t>
            </a:r>
            <a:r>
              <a:rPr lang="en-US" dirty="0"/>
              <a:t>('username')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localStorage.removeItem</a:t>
            </a:r>
            <a:r>
              <a:rPr lang="en-US" dirty="0"/>
              <a:t>('password')</a:t>
            </a:r>
            <a:br>
              <a:rPr lang="en-US" dirty="0"/>
            </a:br>
            <a:r>
              <a:rPr lang="en-US" dirty="0"/>
              <a:t> 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9E43-4D40-4F2B-B6E9-C374FB909F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92" y="572085"/>
            <a:ext cx="5943600" cy="256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0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2797-598D-41DE-8558-486C0A04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Webworkers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59BC-D85F-4CD0-9332-4AB71A92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multiple scripts to be run concurrently</a:t>
            </a:r>
          </a:p>
          <a:p>
            <a:pPr lvl="1"/>
            <a:r>
              <a:rPr lang="en-US" dirty="0"/>
              <a:t>E.g. manipulate the DOM, handle UI events &amp; process data</a:t>
            </a:r>
          </a:p>
          <a:p>
            <a:r>
              <a:rPr lang="en-US" dirty="0" err="1"/>
              <a:t>Webworkers</a:t>
            </a:r>
            <a:r>
              <a:rPr lang="en-US" dirty="0"/>
              <a:t> can allow scripts to be run in the background</a:t>
            </a:r>
          </a:p>
          <a:p>
            <a:endParaRPr lang="en-US" dirty="0"/>
          </a:p>
          <a:p>
            <a:r>
              <a:rPr lang="en-US" dirty="0"/>
              <a:t>&lt;input type="number" id="input"&gt;</a:t>
            </a:r>
            <a:br>
              <a:rPr lang="en-US" dirty="0"/>
            </a:br>
            <a:r>
              <a:rPr lang="en-US" dirty="0"/>
              <a:t>&lt;div id="answer"&gt;&lt;/div&gt;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E96B-1FC8-4A93-8169-EC077A78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A8B6-A95E-4885-97A4-507E7888D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Tags (and Deprecated Tags)</a:t>
            </a:r>
          </a:p>
          <a:p>
            <a:r>
              <a:rPr lang="en-US" dirty="0"/>
              <a:t>Audio &amp; Video</a:t>
            </a:r>
          </a:p>
          <a:p>
            <a:r>
              <a:rPr lang="en-US" dirty="0"/>
              <a:t>The Canvas</a:t>
            </a:r>
          </a:p>
          <a:p>
            <a:r>
              <a:rPr lang="en-US" dirty="0"/>
              <a:t>Geolocation</a:t>
            </a:r>
          </a:p>
          <a:p>
            <a:r>
              <a:rPr lang="en-US" dirty="0"/>
              <a:t>Local Storage</a:t>
            </a:r>
          </a:p>
          <a:p>
            <a:r>
              <a:rPr lang="en-US" dirty="0"/>
              <a:t>Web Workers</a:t>
            </a:r>
          </a:p>
        </p:txBody>
      </p:sp>
    </p:spTree>
    <p:extLst>
      <p:ext uri="{BB962C8B-B14F-4D97-AF65-F5344CB8AC3E}">
        <p14:creationId xmlns:p14="http://schemas.microsoft.com/office/powerpoint/2010/main" val="12242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6ABB-E2AE-403E-AC3D-16BD6B31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Webworkers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B7854-5912-4070-A74C-29E592779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if(</a:t>
            </a:r>
            <a:r>
              <a:rPr lang="en-US" dirty="0" err="1"/>
              <a:t>window.Worker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var </a:t>
            </a:r>
            <a:r>
              <a:rPr lang="en-US" dirty="0" err="1"/>
              <a:t>myWorker</a:t>
            </a:r>
            <a:r>
              <a:rPr lang="en-US" dirty="0"/>
              <a:t> = new Worker('worker.js');</a:t>
            </a:r>
            <a:br>
              <a:rPr lang="en-US" dirty="0"/>
            </a:br>
            <a:r>
              <a:rPr lang="en-US" dirty="0"/>
              <a:t>  $("#input").change(function()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myWorker.postMessage</a:t>
            </a:r>
            <a:r>
              <a:rPr lang="en-US" dirty="0"/>
              <a:t>($("#input").</a:t>
            </a:r>
            <a:r>
              <a:rPr lang="en-US" dirty="0" err="1"/>
              <a:t>val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myWorker.addEventListener</a:t>
            </a:r>
            <a:r>
              <a:rPr lang="en-US" dirty="0"/>
              <a:t>('message', function(e) {</a:t>
            </a:r>
            <a:br>
              <a:rPr lang="en-US" dirty="0"/>
            </a:br>
            <a:r>
              <a:rPr lang="en-US" dirty="0"/>
              <a:t>    $("#answer").text(</a:t>
            </a:r>
            <a:r>
              <a:rPr lang="en-US" dirty="0" err="1"/>
              <a:t>e.data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}, false);</a:t>
            </a:r>
            <a:br>
              <a:rPr lang="en-US" dirty="0"/>
            </a:br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BA4A-84EC-483E-A388-B74A50D9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Webworkers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D2543-AFAD-4503-80F8-E52B7B049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onmessage</a:t>
            </a:r>
            <a:r>
              <a:rPr lang="en-US" dirty="0"/>
              <a:t> = function(e) {</a:t>
            </a:r>
            <a:br>
              <a:rPr lang="en-US" dirty="0"/>
            </a:br>
            <a:r>
              <a:rPr lang="en-US" dirty="0"/>
              <a:t>  var </a:t>
            </a:r>
            <a:r>
              <a:rPr lang="en-US" dirty="0" err="1"/>
              <a:t>workerResult</a:t>
            </a:r>
            <a:r>
              <a:rPr lang="en-US" dirty="0"/>
              <a:t> = 'Factorial: ' + fact(</a:t>
            </a:r>
            <a:r>
              <a:rPr lang="en-US" dirty="0" err="1"/>
              <a:t>e.data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postMessage</a:t>
            </a:r>
            <a:r>
              <a:rPr lang="en-US" dirty="0"/>
              <a:t>(</a:t>
            </a:r>
            <a:r>
              <a:rPr lang="en-US" dirty="0" err="1"/>
              <a:t>workerResult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function fact(input){</a:t>
            </a:r>
            <a:br>
              <a:rPr lang="en-US" dirty="0"/>
            </a:br>
            <a:r>
              <a:rPr lang="en-US" dirty="0"/>
              <a:t>  if(input&lt;2){</a:t>
            </a:r>
            <a:br>
              <a:rPr lang="en-US" dirty="0"/>
            </a:br>
            <a:r>
              <a:rPr lang="en-US" dirty="0"/>
              <a:t>    return 1;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else{</a:t>
            </a:r>
            <a:br>
              <a:rPr lang="en-US" dirty="0"/>
            </a:br>
            <a:r>
              <a:rPr lang="en-US" dirty="0"/>
              <a:t>    return fact(input-1)*input;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}false);</a:t>
            </a:r>
            <a:br>
              <a:rPr lang="en-US" dirty="0"/>
            </a:br>
            <a:r>
              <a:rPr lang="en-US" dirty="0"/>
              <a:t>}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22A97-0B69-4AE1-A51C-69CCFA8EE4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85" y="2933699"/>
            <a:ext cx="2600692" cy="926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2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FAB1-57C6-4545-98A4-68D2B420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C3EF5-CB53-4DFA-AA60-F0E15718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HTML5 is the latest HTML specification released in 2014 – a major update intended to catch up with the way the web has evolved.</a:t>
            </a:r>
          </a:p>
          <a:p>
            <a:pPr lvl="0"/>
            <a:r>
              <a:rPr lang="en-US" dirty="0"/>
              <a:t>The new standard has some additional tags, including semantic tags designed to inform the machine what kind of data it is displaying, such as a header, footer, navigation, or the main section or article.</a:t>
            </a:r>
          </a:p>
          <a:p>
            <a:pPr lvl="0"/>
            <a:r>
              <a:rPr lang="en-US" dirty="0"/>
              <a:t>Input types have improved to support different kinds of input.</a:t>
            </a:r>
          </a:p>
          <a:p>
            <a:pPr lvl="0"/>
            <a:r>
              <a:rPr lang="en-US" dirty="0"/>
              <a:t>Rich media, such as audio and video, gains new support, removing the need for using browser plugins such as Flash.</a:t>
            </a:r>
          </a:p>
          <a:p>
            <a:pPr lvl="0"/>
            <a:r>
              <a:rPr lang="en-US" dirty="0"/>
              <a:t>The canvas provides a space where graphics can be drawn, using code.</a:t>
            </a:r>
          </a:p>
          <a:p>
            <a:pPr lvl="0"/>
            <a:r>
              <a:rPr lang="en-US" dirty="0"/>
              <a:t>Geolocation supports a mobile users allowing location based applications.</a:t>
            </a:r>
          </a:p>
          <a:p>
            <a:pPr lvl="0"/>
            <a:r>
              <a:rPr lang="en-US" dirty="0"/>
              <a:t>Local Storage has transformed how cookies are used to store data on the client machine.</a:t>
            </a:r>
          </a:p>
          <a:p>
            <a:pPr lvl="0"/>
            <a:r>
              <a:rPr lang="en-US" dirty="0"/>
              <a:t>Web Workers facilitate code to run in the background on the client browser.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F044-507C-4BB9-B38F-DAECE50A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BD77-BC78-4717-BF3A-1BA316A3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was originally defined in 1991 (by Tim Berners-Lee), but the web has changed massively since then.</a:t>
            </a:r>
          </a:p>
          <a:p>
            <a:pPr lvl="1"/>
            <a:r>
              <a:rPr lang="en-US" dirty="0"/>
              <a:t>New devices, new capabilities, more powerful devices…</a:t>
            </a:r>
          </a:p>
          <a:p>
            <a:r>
              <a:rPr lang="en-US" dirty="0"/>
              <a:t>In 2014 a new version of HTML, known as HTML5, was introduced</a:t>
            </a:r>
          </a:p>
          <a:p>
            <a:r>
              <a:rPr lang="en-US" dirty="0"/>
              <a:t>All modern browsers support HTML5, but while the language is specified by W3C, some features are yet to be supported by some browsers.</a:t>
            </a:r>
          </a:p>
        </p:txBody>
      </p:sp>
    </p:spTree>
    <p:extLst>
      <p:ext uri="{BB962C8B-B14F-4D97-AF65-F5344CB8AC3E}">
        <p14:creationId xmlns:p14="http://schemas.microsoft.com/office/powerpoint/2010/main" val="33360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19CB-628D-4A31-AFAE-A9D8B281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8570-2160-49DC-B870-220D275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&lt;!DOCTYPE html&gt;</a:t>
            </a:r>
            <a:br>
              <a:rPr lang="en-US" dirty="0"/>
            </a:br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&lt;meta charset="UTF-8"&gt;</a:t>
            </a:r>
            <a:br>
              <a:rPr lang="en-US" dirty="0"/>
            </a:br>
            <a:r>
              <a:rPr lang="en-US" dirty="0"/>
              <a:t>&lt;title&gt;Page Title&lt;/title&gt;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E3C825-F4A6-4A2F-B0A4-8229CF547B3D}"/>
              </a:ext>
            </a:extLst>
          </p:cNvPr>
          <p:cNvCxnSpPr>
            <a:cxnSpLocks/>
          </p:cNvCxnSpPr>
          <p:nvPr/>
        </p:nvCxnSpPr>
        <p:spPr>
          <a:xfrm flipH="1">
            <a:off x="4510454" y="1904999"/>
            <a:ext cx="3234514" cy="205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234E9F4-C4C9-495B-9CC8-4449B78E6AD3}"/>
              </a:ext>
            </a:extLst>
          </p:cNvPr>
          <p:cNvSpPr txBox="1"/>
          <p:nvPr/>
        </p:nvSpPr>
        <p:spPr>
          <a:xfrm>
            <a:off x="7875094" y="1166335"/>
            <a:ext cx="1890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Simpler than previously (instructs which version of HTML is being used)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6426E5-D134-4018-B533-05749092633B}"/>
              </a:ext>
            </a:extLst>
          </p:cNvPr>
          <p:cNvCxnSpPr/>
          <p:nvPr/>
        </p:nvCxnSpPr>
        <p:spPr>
          <a:xfrm flipH="1" flipV="1">
            <a:off x="5111496" y="3154680"/>
            <a:ext cx="1975104" cy="59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A13D18-3BEF-476F-B354-53F498521615}"/>
              </a:ext>
            </a:extLst>
          </p:cNvPr>
          <p:cNvSpPr txBox="1"/>
          <p:nvPr/>
        </p:nvSpPr>
        <p:spPr>
          <a:xfrm>
            <a:off x="7086600" y="3451860"/>
            <a:ext cx="2596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Simpler than previously (says which character encoding is used)</a:t>
            </a:r>
          </a:p>
        </p:txBody>
      </p:sp>
    </p:spTree>
    <p:extLst>
      <p:ext uri="{BB962C8B-B14F-4D97-AF65-F5344CB8AC3E}">
        <p14:creationId xmlns:p14="http://schemas.microsoft.com/office/powerpoint/2010/main" val="17954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3B7D-AEED-40D3-90F5-5B9015C0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Semantic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28C7-1620-4C0E-A0EF-4A9C59C3C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Traditionally we break up the page using &lt;div class=“header”&gt; or &lt;div class=“nav”&gt;, but &lt;div&gt; doesn’t give much away about what it contains. HTML5 attempts to bring some consistency with semantic tags such as &lt;header&gt; and &lt;nav&gt;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61121-6F94-488B-9D7C-F43BD4FBC3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07" y="2986453"/>
            <a:ext cx="2371725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A195-C067-4C38-ADEA-A8FDA7F2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Semantic Elements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8C16B2-788D-48D4-B9DD-D32EF39A0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005475"/>
              </p:ext>
            </p:extLst>
          </p:nvPr>
        </p:nvGraphicFramePr>
        <p:xfrm>
          <a:off x="3006970" y="1828800"/>
          <a:ext cx="8431822" cy="4129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461">
                  <a:extLst>
                    <a:ext uri="{9D8B030D-6E8A-4147-A177-3AD203B41FA5}">
                      <a16:colId xmlns:a16="http://schemas.microsoft.com/office/drawing/2014/main" val="3619662865"/>
                    </a:ext>
                  </a:extLst>
                </a:gridCol>
                <a:gridCol w="6673361">
                  <a:extLst>
                    <a:ext uri="{9D8B030D-6E8A-4147-A177-3AD203B41FA5}">
                      <a16:colId xmlns:a16="http://schemas.microsoft.com/office/drawing/2014/main" val="3272799122"/>
                    </a:ext>
                  </a:extLst>
                </a:gridCol>
              </a:tblGrid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6634770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&lt;article&gt;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 articles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515537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&lt;aside&gt;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 content apart from the page content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425943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&lt;details&gt;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Additional details that can be hidden from a &lt;summary&gt; element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545089"/>
                  </a:ext>
                </a:extLst>
              </a:tr>
              <a:tr h="34412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</a:t>
                      </a:r>
                      <a:r>
                        <a:rPr lang="en-US" sz="1600" dirty="0" err="1">
                          <a:effectLst/>
                        </a:rPr>
                        <a:t>figcaption</a:t>
                      </a:r>
                      <a:r>
                        <a:rPr lang="en-US" sz="1600" dirty="0">
                          <a:effectLst/>
                        </a:rPr>
                        <a:t>&gt;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 caption for a &lt;figure&gt; element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220914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&lt;figure&gt;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figure (diagram, photo, illustration etc.)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492705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&lt;footer&gt;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closing section of a page (or section)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921771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&lt;header&gt;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opening section of a page (or section)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767882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&lt;main&gt;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 specifying the main part of a document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888340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&lt;mark&gt;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 highlighting part of the text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858349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&lt;nav&gt;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 navigation links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915890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&lt;section&gt;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 a section in the content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019230"/>
                  </a:ext>
                </a:extLst>
              </a:tr>
              <a:tr h="3340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&lt;summary&gt;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visible heading for a &lt;details&gt; element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9668671"/>
                  </a:ext>
                </a:extLst>
              </a:tr>
              <a:tr h="28764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&lt;time&gt;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 defining dates or times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09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5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6CE1-FE18-4065-8ADA-5112B45F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Input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679F-E0E8-497F-A38B-0E7FDAD4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&lt;input type="color" value = "#</a:t>
            </a:r>
            <a:r>
              <a:rPr lang="en-US" dirty="0" err="1"/>
              <a:t>bbbbbb</a:t>
            </a:r>
            <a:r>
              <a:rPr lang="en-US" dirty="0"/>
              <a:t>"&gt;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B162F-E8EE-46EC-A39E-D0765FBB4D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44" y="2612414"/>
            <a:ext cx="4972050" cy="32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3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3F24-11E2-453D-B41F-CDE15A0A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Input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7A12-2AB8-4B1E-B2A8-4B669BD11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&lt;input type="date" min="1950-01-01" max="2018-12-31"&gt;</a:t>
            </a:r>
          </a:p>
          <a:p>
            <a:endParaRPr lang="en-US" dirty="0"/>
          </a:p>
          <a:p>
            <a:r>
              <a:rPr lang="en-US" dirty="0"/>
              <a:t>&lt;input type="range" name="score" min="0" max="10"&gt;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11D50-F3D1-42EA-BD8D-8F0904762A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96" y="3622429"/>
            <a:ext cx="2085242" cy="509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7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64E5-544A-4138-B4F1-D5D06819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Deprecated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52F3-8CE7-460D-B800-6A7408BE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Tags to do with Style &amp; Frames are gone!</a:t>
            </a:r>
          </a:p>
          <a:p>
            <a:pPr lvl="1"/>
            <a:r>
              <a:rPr lang="en-US" dirty="0"/>
              <a:t>&lt;frame&gt;</a:t>
            </a:r>
          </a:p>
          <a:p>
            <a:pPr lvl="1"/>
            <a:r>
              <a:rPr lang="en-US" dirty="0"/>
              <a:t>&lt;frameset&gt;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noframes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basefont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&lt;big&gt;</a:t>
            </a:r>
          </a:p>
          <a:p>
            <a:pPr lvl="1"/>
            <a:r>
              <a:rPr lang="en-US" dirty="0"/>
              <a:t>&lt;center&gt;</a:t>
            </a:r>
          </a:p>
          <a:p>
            <a:pPr lvl="1"/>
            <a:r>
              <a:rPr lang="en-US" dirty="0"/>
              <a:t>&lt;font&gt;</a:t>
            </a:r>
          </a:p>
          <a:p>
            <a:pPr lvl="1"/>
            <a:r>
              <a:rPr lang="en-US" dirty="0"/>
              <a:t>&lt;strike&gt;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tt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264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6827</TotalTime>
  <Words>762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Cordia New</vt:lpstr>
      <vt:lpstr>Times New Roman</vt:lpstr>
      <vt:lpstr>Theme1</vt:lpstr>
      <vt:lpstr>Web Programming Language</vt:lpstr>
      <vt:lpstr>HTML5</vt:lpstr>
      <vt:lpstr>HTML History</vt:lpstr>
      <vt:lpstr>New Tags</vt:lpstr>
      <vt:lpstr>New Semantic Elements</vt:lpstr>
      <vt:lpstr>New Semantic Elements</vt:lpstr>
      <vt:lpstr>New Input Types</vt:lpstr>
      <vt:lpstr>New Input Types</vt:lpstr>
      <vt:lpstr>Deprecated Tags</vt:lpstr>
      <vt:lpstr>Audio &amp; Video</vt:lpstr>
      <vt:lpstr>Video</vt:lpstr>
      <vt:lpstr>The Canvas</vt:lpstr>
      <vt:lpstr>The Canvas</vt:lpstr>
      <vt:lpstr>The Canvas</vt:lpstr>
      <vt:lpstr>The Canvas</vt:lpstr>
      <vt:lpstr>The Canvas</vt:lpstr>
      <vt:lpstr>Geolocation</vt:lpstr>
      <vt:lpstr>Local Storage</vt:lpstr>
      <vt:lpstr>Webworkers</vt:lpstr>
      <vt:lpstr>Webworkers</vt:lpstr>
      <vt:lpstr>Webworkers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2018-10-31T12:24:50Z</dcterms:created>
  <dcterms:modified xsi:type="dcterms:W3CDTF">2018-11-05T06:12:05Z</dcterms:modified>
</cp:coreProperties>
</file>