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Lst>
  <p:sldSz cx="12188825"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9" autoAdjust="0"/>
  </p:normalViewPr>
  <p:slideViewPr>
    <p:cSldViewPr showGuides="1">
      <p:cViewPr varScale="1">
        <p:scale>
          <a:sx n="87" d="100"/>
          <a:sy n="87" d="100"/>
        </p:scale>
        <p:origin x="528" y="5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7/28/2018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7/28/2018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7/28/2018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7/28/2018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7/28/2018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7/28/2018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7/28/2018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7/28/2018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7/28/2018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7/28/2018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7/28/2018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7/28/2018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7/28/2018</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Web Programming Language</a:t>
            </a:r>
          </a:p>
        </p:txBody>
      </p:sp>
      <p:sp>
        <p:nvSpPr>
          <p:cNvPr id="4" name="Subtitle 3"/>
          <p:cNvSpPr>
            <a:spLocks noGrp="1"/>
          </p:cNvSpPr>
          <p:nvPr>
            <p:ph type="subTitle" idx="1"/>
          </p:nvPr>
        </p:nvSpPr>
        <p:spPr/>
        <p:txBody>
          <a:bodyPr/>
          <a:lstStyle/>
          <a:p>
            <a:r>
              <a:rPr lang="it-IT" dirty="0"/>
              <a:t>Chapter 6</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F141B-1CE5-47BB-B7A0-923E3271F5D1}"/>
              </a:ext>
            </a:extLst>
          </p:cNvPr>
          <p:cNvSpPr>
            <a:spLocks noGrp="1"/>
          </p:cNvSpPr>
          <p:nvPr>
            <p:ph type="title"/>
          </p:nvPr>
        </p:nvSpPr>
        <p:spPr/>
        <p:txBody>
          <a:bodyPr/>
          <a:lstStyle/>
          <a:p>
            <a:r>
              <a:rPr lang="en-US" dirty="0" err="1"/>
              <a:t>PHPmyadmin</a:t>
            </a:r>
            <a:endParaRPr lang="en-US" dirty="0"/>
          </a:p>
        </p:txBody>
      </p:sp>
      <p:sp>
        <p:nvSpPr>
          <p:cNvPr id="3" name="Content Placeholder 2">
            <a:extLst>
              <a:ext uri="{FF2B5EF4-FFF2-40B4-BE49-F238E27FC236}">
                <a16:creationId xmlns:a16="http://schemas.microsoft.com/office/drawing/2014/main" id="{EB8AD7CD-FD00-4016-83FE-E15ED4C1784A}"/>
              </a:ext>
            </a:extLst>
          </p:cNvPr>
          <p:cNvSpPr>
            <a:spLocks noGrp="1"/>
          </p:cNvSpPr>
          <p:nvPr>
            <p:ph idx="1"/>
          </p:nvPr>
        </p:nvSpPr>
        <p:spPr/>
        <p:txBody>
          <a:bodyPr/>
          <a:lstStyle/>
          <a:p>
            <a:r>
              <a:rPr lang="en-US" dirty="0"/>
              <a:t>A GUI (Graphical User Interface) allowing easy database creation and manipulation.</a:t>
            </a:r>
          </a:p>
          <a:p>
            <a:endParaRPr lang="en-US" dirty="0"/>
          </a:p>
        </p:txBody>
      </p:sp>
      <p:pic>
        <p:nvPicPr>
          <p:cNvPr id="4" name="Picture 3">
            <a:extLst>
              <a:ext uri="{FF2B5EF4-FFF2-40B4-BE49-F238E27FC236}">
                <a16:creationId xmlns:a16="http://schemas.microsoft.com/office/drawing/2014/main" id="{F29418F8-F3CF-44CE-AE10-B3EE8569BD4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66020" y="2852936"/>
            <a:ext cx="7992888" cy="1427783"/>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136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6B13B-4898-4237-8213-C567B54C8105}"/>
              </a:ext>
            </a:extLst>
          </p:cNvPr>
          <p:cNvSpPr>
            <a:spLocks noGrp="1"/>
          </p:cNvSpPr>
          <p:nvPr>
            <p:ph type="title"/>
          </p:nvPr>
        </p:nvSpPr>
        <p:spPr/>
        <p:txBody>
          <a:bodyPr/>
          <a:lstStyle/>
          <a:p>
            <a:r>
              <a:rPr lang="en-US" dirty="0"/>
              <a:t>Create a Database</a:t>
            </a:r>
          </a:p>
        </p:txBody>
      </p:sp>
      <p:pic>
        <p:nvPicPr>
          <p:cNvPr id="4" name="Picture 3">
            <a:extLst>
              <a:ext uri="{FF2B5EF4-FFF2-40B4-BE49-F238E27FC236}">
                <a16:creationId xmlns:a16="http://schemas.microsoft.com/office/drawing/2014/main" id="{5ADDFAE0-F731-4C13-8588-B54173DF11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98068" y="2204864"/>
            <a:ext cx="5479529" cy="3192016"/>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301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B9F9-B77E-4C65-8892-522037B544CD}"/>
              </a:ext>
            </a:extLst>
          </p:cNvPr>
          <p:cNvSpPr>
            <a:spLocks noGrp="1"/>
          </p:cNvSpPr>
          <p:nvPr>
            <p:ph type="title"/>
          </p:nvPr>
        </p:nvSpPr>
        <p:spPr/>
        <p:txBody>
          <a:bodyPr/>
          <a:lstStyle/>
          <a:p>
            <a:r>
              <a:rPr lang="en-US" dirty="0"/>
              <a:t>Create a Table</a:t>
            </a:r>
          </a:p>
        </p:txBody>
      </p:sp>
      <p:pic>
        <p:nvPicPr>
          <p:cNvPr id="4" name="Picture 3">
            <a:extLst>
              <a:ext uri="{FF2B5EF4-FFF2-40B4-BE49-F238E27FC236}">
                <a16:creationId xmlns:a16="http://schemas.microsoft.com/office/drawing/2014/main" id="{C7095FD1-DAB7-413E-98D6-CBB095C0423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84276" y="2132856"/>
            <a:ext cx="7220272" cy="3580606"/>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600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6AB5-982C-4778-A282-F6D0CBCE49E6}"/>
              </a:ext>
            </a:extLst>
          </p:cNvPr>
          <p:cNvSpPr>
            <a:spLocks noGrp="1"/>
          </p:cNvSpPr>
          <p:nvPr>
            <p:ph type="title"/>
          </p:nvPr>
        </p:nvSpPr>
        <p:spPr>
          <a:xfrm>
            <a:off x="1522413" y="381000"/>
            <a:ext cx="9144001" cy="671736"/>
          </a:xfrm>
        </p:spPr>
        <p:txBody>
          <a:bodyPr/>
          <a:lstStyle/>
          <a:p>
            <a:r>
              <a:rPr lang="en-US" dirty="0"/>
              <a:t>Set up the columns</a:t>
            </a:r>
          </a:p>
        </p:txBody>
      </p:sp>
      <p:sp>
        <p:nvSpPr>
          <p:cNvPr id="3" name="Content Placeholder 2">
            <a:extLst>
              <a:ext uri="{FF2B5EF4-FFF2-40B4-BE49-F238E27FC236}">
                <a16:creationId xmlns:a16="http://schemas.microsoft.com/office/drawing/2014/main" id="{5C0EE71C-ED5D-4F2A-AC5D-C25C47E20D4A}"/>
              </a:ext>
            </a:extLst>
          </p:cNvPr>
          <p:cNvSpPr>
            <a:spLocks noGrp="1"/>
          </p:cNvSpPr>
          <p:nvPr>
            <p:ph idx="1"/>
          </p:nvPr>
        </p:nvSpPr>
        <p:spPr>
          <a:xfrm>
            <a:off x="1352508" y="1205325"/>
            <a:ext cx="9134391" cy="4114801"/>
          </a:xfrm>
        </p:spPr>
        <p:txBody>
          <a:bodyPr/>
          <a:lstStyle/>
          <a:p>
            <a:r>
              <a:rPr lang="en-US" dirty="0"/>
              <a:t>To store appointments, you might want an id, a date, a title, and details.</a:t>
            </a:r>
          </a:p>
          <a:p>
            <a:endParaRPr lang="en-US" dirty="0"/>
          </a:p>
        </p:txBody>
      </p:sp>
      <p:pic>
        <p:nvPicPr>
          <p:cNvPr id="4" name="Picture 3">
            <a:extLst>
              <a:ext uri="{FF2B5EF4-FFF2-40B4-BE49-F238E27FC236}">
                <a16:creationId xmlns:a16="http://schemas.microsoft.com/office/drawing/2014/main" id="{D33F44DD-F737-47B8-AC02-B553AD63F9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17948" y="2420888"/>
            <a:ext cx="9361039" cy="4114801"/>
          </a:xfrm>
          <a:prstGeom prst="rect">
            <a:avLst/>
          </a:prstGeom>
          <a:noFill/>
          <a:ln>
            <a:solidFill>
              <a:schemeClr val="tx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5C541F16-5F08-49BE-9BDA-EA5B2A3098AD}"/>
              </a:ext>
            </a:extLst>
          </p:cNvPr>
          <p:cNvSpPr txBox="1"/>
          <p:nvPr/>
        </p:nvSpPr>
        <p:spPr>
          <a:xfrm>
            <a:off x="10342884" y="1916832"/>
            <a:ext cx="1680268" cy="369332"/>
          </a:xfrm>
          <a:prstGeom prst="rect">
            <a:avLst/>
          </a:prstGeom>
          <a:noFill/>
        </p:spPr>
        <p:txBody>
          <a:bodyPr wrap="none" rtlCol="0">
            <a:spAutoFit/>
          </a:bodyPr>
          <a:lstStyle/>
          <a:p>
            <a:r>
              <a:rPr lang="en-US" dirty="0"/>
              <a:t>Auto Increment</a:t>
            </a:r>
          </a:p>
        </p:txBody>
      </p:sp>
      <p:cxnSp>
        <p:nvCxnSpPr>
          <p:cNvPr id="7" name="Straight Arrow Connector 6">
            <a:extLst>
              <a:ext uri="{FF2B5EF4-FFF2-40B4-BE49-F238E27FC236}">
                <a16:creationId xmlns:a16="http://schemas.microsoft.com/office/drawing/2014/main" id="{8DC20033-4403-4116-AE01-5432DA3263CB}"/>
              </a:ext>
            </a:extLst>
          </p:cNvPr>
          <p:cNvCxnSpPr/>
          <p:nvPr/>
        </p:nvCxnSpPr>
        <p:spPr>
          <a:xfrm flipH="1">
            <a:off x="9910836" y="2268299"/>
            <a:ext cx="925481" cy="872669"/>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FA37018-31DC-486C-8E47-36B2B0F41566}"/>
              </a:ext>
            </a:extLst>
          </p:cNvPr>
          <p:cNvSpPr txBox="1"/>
          <p:nvPr/>
        </p:nvSpPr>
        <p:spPr>
          <a:xfrm>
            <a:off x="333772" y="2704633"/>
            <a:ext cx="918841" cy="369332"/>
          </a:xfrm>
          <a:prstGeom prst="rect">
            <a:avLst/>
          </a:prstGeom>
          <a:noFill/>
        </p:spPr>
        <p:txBody>
          <a:bodyPr wrap="none" rtlCol="0">
            <a:spAutoFit/>
          </a:bodyPr>
          <a:lstStyle/>
          <a:p>
            <a:r>
              <a:rPr lang="en-US" dirty="0"/>
              <a:t>Integer </a:t>
            </a:r>
          </a:p>
        </p:txBody>
      </p:sp>
      <p:cxnSp>
        <p:nvCxnSpPr>
          <p:cNvPr id="10" name="Straight Arrow Connector 9">
            <a:extLst>
              <a:ext uri="{FF2B5EF4-FFF2-40B4-BE49-F238E27FC236}">
                <a16:creationId xmlns:a16="http://schemas.microsoft.com/office/drawing/2014/main" id="{B801F99C-E6F9-48E7-AA66-AACA308E6198}"/>
              </a:ext>
            </a:extLst>
          </p:cNvPr>
          <p:cNvCxnSpPr/>
          <p:nvPr/>
        </p:nvCxnSpPr>
        <p:spPr>
          <a:xfrm>
            <a:off x="1352508" y="2852936"/>
            <a:ext cx="1717568" cy="409789"/>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0A6B6CF-EC78-4DF5-904C-3E6D6715B46F}"/>
              </a:ext>
            </a:extLst>
          </p:cNvPr>
          <p:cNvSpPr txBox="1"/>
          <p:nvPr/>
        </p:nvSpPr>
        <p:spPr>
          <a:xfrm>
            <a:off x="-45469" y="4005064"/>
            <a:ext cx="1948547" cy="369332"/>
          </a:xfrm>
          <a:prstGeom prst="rect">
            <a:avLst/>
          </a:prstGeom>
          <a:noFill/>
        </p:spPr>
        <p:txBody>
          <a:bodyPr wrap="none" rtlCol="0">
            <a:spAutoFit/>
          </a:bodyPr>
          <a:lstStyle/>
          <a:p>
            <a:r>
              <a:rPr lang="en-US" dirty="0"/>
              <a:t>Variable Character</a:t>
            </a:r>
          </a:p>
        </p:txBody>
      </p:sp>
      <p:cxnSp>
        <p:nvCxnSpPr>
          <p:cNvPr id="13" name="Straight Arrow Connector 12">
            <a:extLst>
              <a:ext uri="{FF2B5EF4-FFF2-40B4-BE49-F238E27FC236}">
                <a16:creationId xmlns:a16="http://schemas.microsoft.com/office/drawing/2014/main" id="{F3DB867B-8DEF-499F-A58D-4DBD3FD81837}"/>
              </a:ext>
            </a:extLst>
          </p:cNvPr>
          <p:cNvCxnSpPr>
            <a:cxnSpLocks/>
          </p:cNvCxnSpPr>
          <p:nvPr/>
        </p:nvCxnSpPr>
        <p:spPr>
          <a:xfrm flipV="1">
            <a:off x="1701926" y="4005064"/>
            <a:ext cx="1368150" cy="72008"/>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5B55275-2F87-475A-884E-246B57B6AB54}"/>
              </a:ext>
            </a:extLst>
          </p:cNvPr>
          <p:cNvSpPr txBox="1"/>
          <p:nvPr/>
        </p:nvSpPr>
        <p:spPr>
          <a:xfrm>
            <a:off x="261764" y="4797152"/>
            <a:ext cx="1404102" cy="646331"/>
          </a:xfrm>
          <a:prstGeom prst="rect">
            <a:avLst/>
          </a:prstGeom>
          <a:noFill/>
        </p:spPr>
        <p:txBody>
          <a:bodyPr wrap="none" rtlCol="0">
            <a:spAutoFit/>
          </a:bodyPr>
          <a:lstStyle/>
          <a:p>
            <a:r>
              <a:rPr lang="en-US" dirty="0"/>
              <a:t>Text (Stored </a:t>
            </a:r>
          </a:p>
          <a:p>
            <a:r>
              <a:rPr lang="en-US" dirty="0"/>
              <a:t>Separately)</a:t>
            </a:r>
          </a:p>
        </p:txBody>
      </p:sp>
      <p:cxnSp>
        <p:nvCxnSpPr>
          <p:cNvPr id="17" name="Straight Arrow Connector 16">
            <a:extLst>
              <a:ext uri="{FF2B5EF4-FFF2-40B4-BE49-F238E27FC236}">
                <a16:creationId xmlns:a16="http://schemas.microsoft.com/office/drawing/2014/main" id="{FDE477EB-6282-430A-B4D2-ED264576FC8D}"/>
              </a:ext>
            </a:extLst>
          </p:cNvPr>
          <p:cNvCxnSpPr/>
          <p:nvPr/>
        </p:nvCxnSpPr>
        <p:spPr>
          <a:xfrm flipV="1">
            <a:off x="1568530" y="4478288"/>
            <a:ext cx="1645562" cy="534888"/>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97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6E31-079C-49C3-8073-AA6D1E94A366}"/>
              </a:ext>
            </a:extLst>
          </p:cNvPr>
          <p:cNvSpPr>
            <a:spLocks noGrp="1"/>
          </p:cNvSpPr>
          <p:nvPr>
            <p:ph type="title"/>
          </p:nvPr>
        </p:nvSpPr>
        <p:spPr/>
        <p:txBody>
          <a:bodyPr/>
          <a:lstStyle/>
          <a:p>
            <a:r>
              <a:rPr lang="en-US" dirty="0"/>
              <a:t>Check the Structure</a:t>
            </a:r>
          </a:p>
        </p:txBody>
      </p:sp>
      <p:sp>
        <p:nvSpPr>
          <p:cNvPr id="3" name="Content Placeholder 2">
            <a:extLst>
              <a:ext uri="{FF2B5EF4-FFF2-40B4-BE49-F238E27FC236}">
                <a16:creationId xmlns:a16="http://schemas.microsoft.com/office/drawing/2014/main" id="{CFABE854-8FE8-40CD-B5D9-70FAF48617D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D3035E1-30ED-4D1E-AEB7-C39B0809C27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7868" y="1904998"/>
            <a:ext cx="10585176" cy="4572001"/>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101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3776-680A-4479-8874-937B52AFEF07}"/>
              </a:ext>
            </a:extLst>
          </p:cNvPr>
          <p:cNvSpPr>
            <a:spLocks noGrp="1"/>
          </p:cNvSpPr>
          <p:nvPr>
            <p:ph type="title"/>
          </p:nvPr>
        </p:nvSpPr>
        <p:spPr/>
        <p:txBody>
          <a:bodyPr/>
          <a:lstStyle/>
          <a:p>
            <a:r>
              <a:rPr lang="en-US" dirty="0"/>
              <a:t>Structured Query Language (SQL)</a:t>
            </a:r>
          </a:p>
        </p:txBody>
      </p:sp>
      <p:sp>
        <p:nvSpPr>
          <p:cNvPr id="3" name="Content Placeholder 2">
            <a:extLst>
              <a:ext uri="{FF2B5EF4-FFF2-40B4-BE49-F238E27FC236}">
                <a16:creationId xmlns:a16="http://schemas.microsoft.com/office/drawing/2014/main" id="{3E755B0C-9200-4E75-BBB9-7DBCB3CD31FE}"/>
              </a:ext>
            </a:extLst>
          </p:cNvPr>
          <p:cNvSpPr>
            <a:spLocks noGrp="1"/>
          </p:cNvSpPr>
          <p:nvPr>
            <p:ph idx="1"/>
          </p:nvPr>
        </p:nvSpPr>
        <p:spPr/>
        <p:txBody>
          <a:bodyPr/>
          <a:lstStyle/>
          <a:p>
            <a:r>
              <a:rPr lang="en-US" dirty="0"/>
              <a:t>Database language used by a variety of databases </a:t>
            </a:r>
          </a:p>
          <a:p>
            <a:endParaRPr lang="en-US" dirty="0"/>
          </a:p>
          <a:p>
            <a:r>
              <a:rPr lang="en-US" dirty="0"/>
              <a:t>SELECT – for retrieving data from the database</a:t>
            </a:r>
          </a:p>
          <a:p>
            <a:pPr lvl="1"/>
            <a:r>
              <a:rPr lang="en-US" dirty="0"/>
              <a:t>SELECT * FROM appointments LIMIT 0 , 30;</a:t>
            </a:r>
          </a:p>
          <a:p>
            <a:r>
              <a:rPr lang="en-US" dirty="0"/>
              <a:t>The general syntax of a SELECT statement is as follows.</a:t>
            </a:r>
          </a:p>
          <a:p>
            <a:pPr lvl="1"/>
            <a:r>
              <a:rPr lang="en-US" dirty="0"/>
              <a:t>SELECT column_name1, column_name2 FROM </a:t>
            </a:r>
            <a:r>
              <a:rPr lang="en-US" dirty="0" err="1"/>
              <a:t>table_name</a:t>
            </a:r>
            <a:r>
              <a:rPr lang="en-US" dirty="0"/>
              <a:t>;</a:t>
            </a:r>
          </a:p>
          <a:p>
            <a:r>
              <a:rPr lang="en-US" dirty="0"/>
              <a:t>A WHERE clause can be added for more precise results.</a:t>
            </a:r>
          </a:p>
          <a:p>
            <a:pPr lvl="1"/>
            <a:r>
              <a:rPr lang="en-US" dirty="0"/>
              <a:t>SELECT * FROM appointments WHERE id=1;</a:t>
            </a:r>
          </a:p>
          <a:p>
            <a:pPr lvl="1"/>
            <a:endParaRPr lang="en-US" dirty="0"/>
          </a:p>
          <a:p>
            <a:pPr lvl="1"/>
            <a:endParaRPr lang="en-US" dirty="0"/>
          </a:p>
        </p:txBody>
      </p:sp>
    </p:spTree>
    <p:extLst>
      <p:ext uri="{BB962C8B-B14F-4D97-AF65-F5344CB8AC3E}">
        <p14:creationId xmlns:p14="http://schemas.microsoft.com/office/powerpoint/2010/main" val="368359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3B12-C44C-4B33-B056-D1AA7BD7A410}"/>
              </a:ext>
            </a:extLst>
          </p:cNvPr>
          <p:cNvSpPr>
            <a:spLocks noGrp="1"/>
          </p:cNvSpPr>
          <p:nvPr>
            <p:ph type="title"/>
          </p:nvPr>
        </p:nvSpPr>
        <p:spPr/>
        <p:txBody>
          <a:bodyPr/>
          <a:lstStyle/>
          <a:p>
            <a:r>
              <a:rPr lang="en-US" dirty="0"/>
              <a:t>SQL - INSERT</a:t>
            </a:r>
          </a:p>
        </p:txBody>
      </p:sp>
      <p:sp>
        <p:nvSpPr>
          <p:cNvPr id="3" name="Content Placeholder 2">
            <a:extLst>
              <a:ext uri="{FF2B5EF4-FFF2-40B4-BE49-F238E27FC236}">
                <a16:creationId xmlns:a16="http://schemas.microsoft.com/office/drawing/2014/main" id="{815A0B26-CCC6-4398-928A-00D5B8002576}"/>
              </a:ext>
            </a:extLst>
          </p:cNvPr>
          <p:cNvSpPr>
            <a:spLocks noGrp="1"/>
          </p:cNvSpPr>
          <p:nvPr>
            <p:ph idx="1"/>
          </p:nvPr>
        </p:nvSpPr>
        <p:spPr/>
        <p:txBody>
          <a:bodyPr/>
          <a:lstStyle/>
          <a:p>
            <a:r>
              <a:rPr lang="en-US" dirty="0"/>
              <a:t>Basic Syntax</a:t>
            </a:r>
          </a:p>
          <a:p>
            <a:pPr lvl="1"/>
            <a:r>
              <a:rPr lang="en-US" dirty="0"/>
              <a:t>INSERT INTO </a:t>
            </a:r>
            <a:r>
              <a:rPr lang="en-US" dirty="0" err="1"/>
              <a:t>table_name</a:t>
            </a:r>
            <a:r>
              <a:rPr lang="en-US" dirty="0"/>
              <a:t> VALUES (value1, value2,…);</a:t>
            </a:r>
          </a:p>
          <a:p>
            <a:r>
              <a:rPr lang="en-US" dirty="0"/>
              <a:t>Specifying which columns</a:t>
            </a:r>
          </a:p>
          <a:p>
            <a:pPr lvl="1"/>
            <a:r>
              <a:rPr lang="en-US" dirty="0"/>
              <a:t>INSERT INTO </a:t>
            </a:r>
            <a:r>
              <a:rPr lang="en-US" dirty="0" err="1"/>
              <a:t>table_name</a:t>
            </a:r>
            <a:r>
              <a:rPr lang="en-US" dirty="0"/>
              <a:t> (column1, column2,…) VALUES (value1, value2,…);</a:t>
            </a:r>
          </a:p>
          <a:p>
            <a:r>
              <a:rPr lang="en-US" dirty="0"/>
              <a:t>Example</a:t>
            </a:r>
          </a:p>
          <a:p>
            <a:pPr lvl="1"/>
            <a:r>
              <a:rPr lang="en-US" dirty="0"/>
              <a:t>INSERT INTO appointments (date, title, details) VALUES ("2016-08-05", "Meeting", "All day in room 401");</a:t>
            </a:r>
          </a:p>
          <a:p>
            <a:pPr lvl="1"/>
            <a:endParaRPr lang="en-US" dirty="0"/>
          </a:p>
        </p:txBody>
      </p:sp>
    </p:spTree>
    <p:extLst>
      <p:ext uri="{BB962C8B-B14F-4D97-AF65-F5344CB8AC3E}">
        <p14:creationId xmlns:p14="http://schemas.microsoft.com/office/powerpoint/2010/main" val="81285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D7C15-8A93-485D-B818-2CB56024304F}"/>
              </a:ext>
            </a:extLst>
          </p:cNvPr>
          <p:cNvSpPr>
            <a:spLocks noGrp="1"/>
          </p:cNvSpPr>
          <p:nvPr>
            <p:ph type="title"/>
          </p:nvPr>
        </p:nvSpPr>
        <p:spPr/>
        <p:txBody>
          <a:bodyPr/>
          <a:lstStyle/>
          <a:p>
            <a:r>
              <a:rPr lang="en-US" dirty="0"/>
              <a:t>SQL INSERT</a:t>
            </a:r>
          </a:p>
        </p:txBody>
      </p:sp>
      <p:sp>
        <p:nvSpPr>
          <p:cNvPr id="3" name="Content Placeholder 2">
            <a:extLst>
              <a:ext uri="{FF2B5EF4-FFF2-40B4-BE49-F238E27FC236}">
                <a16:creationId xmlns:a16="http://schemas.microsoft.com/office/drawing/2014/main" id="{3D60DA68-4CEC-45F1-B262-81CE8881F0E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1425CB1-1744-4122-AD38-FC46FF1AA5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5860" y="1752601"/>
            <a:ext cx="9289032" cy="4628728"/>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7005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799E-D9FF-4B0C-AA5D-FCF5133545A4}"/>
              </a:ext>
            </a:extLst>
          </p:cNvPr>
          <p:cNvSpPr>
            <a:spLocks noGrp="1"/>
          </p:cNvSpPr>
          <p:nvPr>
            <p:ph type="title"/>
          </p:nvPr>
        </p:nvSpPr>
        <p:spPr/>
        <p:txBody>
          <a:bodyPr/>
          <a:lstStyle/>
          <a:p>
            <a:r>
              <a:rPr lang="en-US" dirty="0"/>
              <a:t>SQL UPDATE</a:t>
            </a:r>
          </a:p>
        </p:txBody>
      </p:sp>
      <p:sp>
        <p:nvSpPr>
          <p:cNvPr id="3" name="Content Placeholder 2">
            <a:extLst>
              <a:ext uri="{FF2B5EF4-FFF2-40B4-BE49-F238E27FC236}">
                <a16:creationId xmlns:a16="http://schemas.microsoft.com/office/drawing/2014/main" id="{06E52586-F180-43BE-BF8D-27759D925E6B}"/>
              </a:ext>
            </a:extLst>
          </p:cNvPr>
          <p:cNvSpPr>
            <a:spLocks noGrp="1"/>
          </p:cNvSpPr>
          <p:nvPr>
            <p:ph idx="1"/>
          </p:nvPr>
        </p:nvSpPr>
        <p:spPr/>
        <p:txBody>
          <a:bodyPr/>
          <a:lstStyle/>
          <a:p>
            <a:r>
              <a:rPr lang="en-US" dirty="0"/>
              <a:t>Basic Syntax</a:t>
            </a:r>
          </a:p>
          <a:p>
            <a:pPr lvl="1"/>
            <a:r>
              <a:rPr lang="en-US" dirty="0"/>
              <a:t>UPDATE </a:t>
            </a:r>
            <a:r>
              <a:rPr lang="en-US" dirty="0" err="1"/>
              <a:t>table_name</a:t>
            </a:r>
            <a:r>
              <a:rPr lang="en-US" dirty="0"/>
              <a:t> SET column1=value1, column2=value2 WHERE column=value;</a:t>
            </a:r>
          </a:p>
          <a:p>
            <a:r>
              <a:rPr lang="en-US" dirty="0"/>
              <a:t>Example</a:t>
            </a:r>
          </a:p>
          <a:p>
            <a:pPr lvl="1"/>
            <a:r>
              <a:rPr lang="en-US" dirty="0"/>
              <a:t>UPDATE appointments SET details="Meet at 9AM" WHERE id = 1;</a:t>
            </a:r>
          </a:p>
          <a:p>
            <a:pPr lvl="1"/>
            <a:endParaRPr lang="en-US" dirty="0"/>
          </a:p>
        </p:txBody>
      </p:sp>
    </p:spTree>
    <p:extLst>
      <p:ext uri="{BB962C8B-B14F-4D97-AF65-F5344CB8AC3E}">
        <p14:creationId xmlns:p14="http://schemas.microsoft.com/office/powerpoint/2010/main" val="405524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5895E-D180-44BE-98C9-DBF4060D8857}"/>
              </a:ext>
            </a:extLst>
          </p:cNvPr>
          <p:cNvSpPr>
            <a:spLocks noGrp="1"/>
          </p:cNvSpPr>
          <p:nvPr>
            <p:ph type="title"/>
          </p:nvPr>
        </p:nvSpPr>
        <p:spPr/>
        <p:txBody>
          <a:bodyPr/>
          <a:lstStyle/>
          <a:p>
            <a:r>
              <a:rPr lang="en-US" dirty="0"/>
              <a:t>SQL UPDATE</a:t>
            </a:r>
          </a:p>
        </p:txBody>
      </p:sp>
      <p:pic>
        <p:nvPicPr>
          <p:cNvPr id="4" name="Picture 3">
            <a:extLst>
              <a:ext uri="{FF2B5EF4-FFF2-40B4-BE49-F238E27FC236}">
                <a16:creationId xmlns:a16="http://schemas.microsoft.com/office/drawing/2014/main" id="{8E9182DB-F6EB-4B02-AC17-5B1FFE358DD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2021" y="1752600"/>
            <a:ext cx="9026887" cy="4556720"/>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043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415F-DA49-4A58-AE20-7A9DB1EFF67A}"/>
              </a:ext>
            </a:extLst>
          </p:cNvPr>
          <p:cNvSpPr>
            <a:spLocks noGrp="1"/>
          </p:cNvSpPr>
          <p:nvPr>
            <p:ph type="title"/>
          </p:nvPr>
        </p:nvSpPr>
        <p:spPr/>
        <p:txBody>
          <a:bodyPr/>
          <a:lstStyle/>
          <a:p>
            <a:r>
              <a:rPr lang="en-US" dirty="0"/>
              <a:t>PHP Files &amp; MySQL Databases</a:t>
            </a:r>
          </a:p>
        </p:txBody>
      </p:sp>
      <p:sp>
        <p:nvSpPr>
          <p:cNvPr id="3" name="Content Placeholder 2">
            <a:extLst>
              <a:ext uri="{FF2B5EF4-FFF2-40B4-BE49-F238E27FC236}">
                <a16:creationId xmlns:a16="http://schemas.microsoft.com/office/drawing/2014/main" id="{89B9CC13-FDA5-4B35-8E9B-4F9C6F4AB595}"/>
              </a:ext>
            </a:extLst>
          </p:cNvPr>
          <p:cNvSpPr>
            <a:spLocks noGrp="1"/>
          </p:cNvSpPr>
          <p:nvPr>
            <p:ph idx="1"/>
          </p:nvPr>
        </p:nvSpPr>
        <p:spPr/>
        <p:txBody>
          <a:bodyPr/>
          <a:lstStyle/>
          <a:p>
            <a:r>
              <a:rPr lang="en-US" dirty="0"/>
              <a:t>PHP and Files</a:t>
            </a:r>
          </a:p>
          <a:p>
            <a:r>
              <a:rPr lang="en-US" dirty="0"/>
              <a:t>Introducing MySQL and phpMyAdmin</a:t>
            </a:r>
          </a:p>
          <a:p>
            <a:r>
              <a:rPr lang="en-US" dirty="0"/>
              <a:t>Structured Query Language</a:t>
            </a:r>
          </a:p>
          <a:p>
            <a:r>
              <a:rPr lang="en-US" dirty="0" err="1"/>
              <a:t>MySQLi</a:t>
            </a:r>
            <a:endParaRPr lang="en-US" dirty="0"/>
          </a:p>
        </p:txBody>
      </p:sp>
    </p:spTree>
    <p:extLst>
      <p:ext uri="{BB962C8B-B14F-4D97-AF65-F5344CB8AC3E}">
        <p14:creationId xmlns:p14="http://schemas.microsoft.com/office/powerpoint/2010/main" val="237771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346A4-E164-4AED-9368-73786838019B}"/>
              </a:ext>
            </a:extLst>
          </p:cNvPr>
          <p:cNvSpPr>
            <a:spLocks noGrp="1"/>
          </p:cNvSpPr>
          <p:nvPr>
            <p:ph type="title"/>
          </p:nvPr>
        </p:nvSpPr>
        <p:spPr/>
        <p:txBody>
          <a:bodyPr/>
          <a:lstStyle/>
          <a:p>
            <a:r>
              <a:rPr lang="en-US" dirty="0"/>
              <a:t>SQL DELETE</a:t>
            </a:r>
          </a:p>
        </p:txBody>
      </p:sp>
      <p:sp>
        <p:nvSpPr>
          <p:cNvPr id="3" name="Content Placeholder 2">
            <a:extLst>
              <a:ext uri="{FF2B5EF4-FFF2-40B4-BE49-F238E27FC236}">
                <a16:creationId xmlns:a16="http://schemas.microsoft.com/office/drawing/2014/main" id="{B84B5E72-BDBD-4428-95CC-8F1DE3BE0E72}"/>
              </a:ext>
            </a:extLst>
          </p:cNvPr>
          <p:cNvSpPr>
            <a:spLocks noGrp="1"/>
          </p:cNvSpPr>
          <p:nvPr>
            <p:ph idx="1"/>
          </p:nvPr>
        </p:nvSpPr>
        <p:spPr/>
        <p:txBody>
          <a:bodyPr/>
          <a:lstStyle/>
          <a:p>
            <a:r>
              <a:rPr lang="en-US" dirty="0"/>
              <a:t>Basic Syntax</a:t>
            </a:r>
          </a:p>
          <a:p>
            <a:pPr lvl="1"/>
            <a:r>
              <a:rPr lang="en-US" dirty="0"/>
              <a:t>DELETE FROM </a:t>
            </a:r>
            <a:r>
              <a:rPr lang="en-US" dirty="0" err="1"/>
              <a:t>table_name</a:t>
            </a:r>
            <a:r>
              <a:rPr lang="en-US" dirty="0"/>
              <a:t> WHERE </a:t>
            </a:r>
            <a:r>
              <a:rPr lang="en-US" dirty="0" err="1"/>
              <a:t>column_name</a:t>
            </a:r>
            <a:r>
              <a:rPr lang="en-US" dirty="0"/>
              <a:t> = value;</a:t>
            </a:r>
          </a:p>
          <a:p>
            <a:r>
              <a:rPr lang="en-US" dirty="0"/>
              <a:t>Example</a:t>
            </a:r>
          </a:p>
          <a:p>
            <a:pPr lvl="1"/>
            <a:r>
              <a:rPr lang="en-US" dirty="0"/>
              <a:t>DELETE FROM appointments WHERE date = "2016-08-05";</a:t>
            </a:r>
          </a:p>
          <a:p>
            <a:pPr lvl="1"/>
            <a:endParaRPr lang="en-US" dirty="0"/>
          </a:p>
        </p:txBody>
      </p:sp>
    </p:spTree>
    <p:extLst>
      <p:ext uri="{BB962C8B-B14F-4D97-AF65-F5344CB8AC3E}">
        <p14:creationId xmlns:p14="http://schemas.microsoft.com/office/powerpoint/2010/main" val="298068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16AAF-011B-4014-9502-EF2E1CE98583}"/>
              </a:ext>
            </a:extLst>
          </p:cNvPr>
          <p:cNvSpPr>
            <a:spLocks noGrp="1"/>
          </p:cNvSpPr>
          <p:nvPr>
            <p:ph type="title"/>
          </p:nvPr>
        </p:nvSpPr>
        <p:spPr/>
        <p:txBody>
          <a:bodyPr/>
          <a:lstStyle/>
          <a:p>
            <a:r>
              <a:rPr lang="en-US" dirty="0" err="1"/>
              <a:t>MySQLi</a:t>
            </a:r>
            <a:endParaRPr lang="en-US" dirty="0"/>
          </a:p>
        </p:txBody>
      </p:sp>
      <p:sp>
        <p:nvSpPr>
          <p:cNvPr id="3" name="Content Placeholder 2">
            <a:extLst>
              <a:ext uri="{FF2B5EF4-FFF2-40B4-BE49-F238E27FC236}">
                <a16:creationId xmlns:a16="http://schemas.microsoft.com/office/drawing/2014/main" id="{D780C780-AA64-4C7D-9255-AD238A48C508}"/>
              </a:ext>
            </a:extLst>
          </p:cNvPr>
          <p:cNvSpPr>
            <a:spLocks noGrp="1"/>
          </p:cNvSpPr>
          <p:nvPr>
            <p:ph idx="1"/>
          </p:nvPr>
        </p:nvSpPr>
        <p:spPr/>
        <p:txBody>
          <a:bodyPr/>
          <a:lstStyle/>
          <a:p>
            <a:r>
              <a:rPr lang="en-US" dirty="0" err="1"/>
              <a:t>MySQLi</a:t>
            </a:r>
            <a:r>
              <a:rPr lang="en-US" dirty="0"/>
              <a:t> (the </a:t>
            </a:r>
            <a:r>
              <a:rPr lang="en-US" dirty="0" err="1"/>
              <a:t>i</a:t>
            </a:r>
            <a:r>
              <a:rPr lang="en-US" dirty="0"/>
              <a:t> is for ‘improved’) is an API for manipulating a MySQL database using PHP.</a:t>
            </a:r>
          </a:p>
          <a:p>
            <a:pPr lvl="1"/>
            <a:r>
              <a:rPr lang="en-US" dirty="0"/>
              <a:t>Be careful to use </a:t>
            </a:r>
            <a:r>
              <a:rPr lang="en-US" dirty="0" err="1"/>
              <a:t>MySQLi</a:t>
            </a:r>
            <a:r>
              <a:rPr lang="en-US" dirty="0"/>
              <a:t>, NOT MySQL!</a:t>
            </a:r>
          </a:p>
          <a:p>
            <a:r>
              <a:rPr lang="en-US" dirty="0"/>
              <a:t>There are alternative to </a:t>
            </a:r>
            <a:r>
              <a:rPr lang="en-US" dirty="0" err="1"/>
              <a:t>MySQLi</a:t>
            </a:r>
            <a:r>
              <a:rPr lang="en-US" dirty="0"/>
              <a:t>, but we will stick with </a:t>
            </a:r>
            <a:r>
              <a:rPr lang="en-US" dirty="0" err="1"/>
              <a:t>MySQLi</a:t>
            </a:r>
            <a:endParaRPr lang="en-US" dirty="0"/>
          </a:p>
          <a:p>
            <a:r>
              <a:rPr lang="en-US" dirty="0" err="1"/>
              <a:t>MySQLi</a:t>
            </a:r>
            <a:r>
              <a:rPr lang="en-US" dirty="0"/>
              <a:t> offers either a procedural approach, or an object oriented approach.</a:t>
            </a:r>
          </a:p>
          <a:p>
            <a:pPr lvl="1"/>
            <a:r>
              <a:rPr lang="en-US" dirty="0"/>
              <a:t>We will explore both – it is your choice which to use – perhaps the OO option?</a:t>
            </a:r>
          </a:p>
        </p:txBody>
      </p:sp>
    </p:spTree>
    <p:extLst>
      <p:ext uri="{BB962C8B-B14F-4D97-AF65-F5344CB8AC3E}">
        <p14:creationId xmlns:p14="http://schemas.microsoft.com/office/powerpoint/2010/main" val="363259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B648-C0B1-4E23-B288-15C3F1352CC1}"/>
              </a:ext>
            </a:extLst>
          </p:cNvPr>
          <p:cNvSpPr>
            <a:spLocks noGrp="1"/>
          </p:cNvSpPr>
          <p:nvPr>
            <p:ph type="title"/>
          </p:nvPr>
        </p:nvSpPr>
        <p:spPr/>
        <p:txBody>
          <a:bodyPr/>
          <a:lstStyle/>
          <a:p>
            <a:r>
              <a:rPr lang="en-US" dirty="0"/>
              <a:t>Connecting to the Database</a:t>
            </a:r>
          </a:p>
        </p:txBody>
      </p:sp>
      <p:sp>
        <p:nvSpPr>
          <p:cNvPr id="3" name="Content Placeholder 2">
            <a:extLst>
              <a:ext uri="{FF2B5EF4-FFF2-40B4-BE49-F238E27FC236}">
                <a16:creationId xmlns:a16="http://schemas.microsoft.com/office/drawing/2014/main" id="{5D07018A-A8CA-4E05-AD4D-BD6B4D1136A8}"/>
              </a:ext>
            </a:extLst>
          </p:cNvPr>
          <p:cNvSpPr>
            <a:spLocks noGrp="1"/>
          </p:cNvSpPr>
          <p:nvPr>
            <p:ph idx="1"/>
          </p:nvPr>
        </p:nvSpPr>
        <p:spPr/>
        <p:txBody>
          <a:bodyPr>
            <a:normAutofit lnSpcReduction="10000"/>
          </a:bodyPr>
          <a:lstStyle/>
          <a:p>
            <a:r>
              <a:rPr lang="en-US" dirty="0"/>
              <a:t>Procedural</a:t>
            </a:r>
          </a:p>
          <a:p>
            <a:pPr lvl="1"/>
            <a:r>
              <a:rPr lang="en-US" dirty="0"/>
              <a:t>$link = </a:t>
            </a:r>
            <a:r>
              <a:rPr lang="en-US" dirty="0" err="1"/>
              <a:t>mysqli_connect</a:t>
            </a:r>
            <a:r>
              <a:rPr lang="en-US" dirty="0"/>
              <a:t>(“localhost",“username",“password",“</a:t>
            </a:r>
            <a:r>
              <a:rPr lang="en-US" dirty="0" err="1"/>
              <a:t>databasename</a:t>
            </a:r>
            <a:r>
              <a:rPr lang="en-US" dirty="0"/>
              <a:t>") or die("Error" . </a:t>
            </a:r>
            <a:r>
              <a:rPr lang="en-US" dirty="0" err="1"/>
              <a:t>mysqli_error</a:t>
            </a:r>
            <a:r>
              <a:rPr lang="en-US" dirty="0"/>
              <a:t>($link));</a:t>
            </a:r>
            <a:br>
              <a:rPr lang="en-US" dirty="0"/>
            </a:br>
            <a:r>
              <a:rPr lang="en-US" dirty="0"/>
              <a:t>   //Some Code</a:t>
            </a:r>
            <a:br>
              <a:rPr lang="en-US" dirty="0"/>
            </a:br>
            <a:r>
              <a:rPr lang="en-US" dirty="0" err="1"/>
              <a:t>mysqli_close</a:t>
            </a:r>
            <a:r>
              <a:rPr lang="en-US" dirty="0"/>
              <a:t>($link);</a:t>
            </a:r>
          </a:p>
          <a:p>
            <a:r>
              <a:rPr lang="en-US" dirty="0"/>
              <a:t>OO</a:t>
            </a:r>
          </a:p>
          <a:p>
            <a:pPr lvl="1"/>
            <a:r>
              <a:rPr lang="en-US" dirty="0"/>
              <a:t>$</a:t>
            </a:r>
            <a:r>
              <a:rPr lang="en-US" dirty="0" err="1"/>
              <a:t>mysqli</a:t>
            </a:r>
            <a:r>
              <a:rPr lang="en-US" dirty="0"/>
              <a:t> = new </a:t>
            </a:r>
            <a:r>
              <a:rPr lang="en-US" dirty="0" err="1"/>
              <a:t>mysqli</a:t>
            </a:r>
            <a:r>
              <a:rPr lang="en-US" dirty="0"/>
              <a:t>("localhost", “username", "password", “</a:t>
            </a:r>
            <a:r>
              <a:rPr lang="en-US" dirty="0" err="1"/>
              <a:t>databasename</a:t>
            </a:r>
            <a:r>
              <a:rPr lang="en-US" dirty="0"/>
              <a:t>");</a:t>
            </a:r>
            <a:br>
              <a:rPr lang="en-US" dirty="0"/>
            </a:br>
            <a:r>
              <a:rPr lang="en-US" dirty="0"/>
              <a:t>   // Some Code</a:t>
            </a:r>
            <a:br>
              <a:rPr lang="en-US" dirty="0"/>
            </a:br>
            <a:r>
              <a:rPr lang="en-US" dirty="0"/>
              <a:t>$</a:t>
            </a:r>
            <a:r>
              <a:rPr lang="en-US" dirty="0" err="1"/>
              <a:t>mysqli</a:t>
            </a:r>
            <a:r>
              <a:rPr lang="en-US" dirty="0"/>
              <a:t>-&gt;close();</a:t>
            </a:r>
          </a:p>
          <a:p>
            <a:r>
              <a:rPr lang="en-US" dirty="0"/>
              <a:t>Worth moving the connection script to a separate file</a:t>
            </a:r>
          </a:p>
          <a:p>
            <a:pPr lvl="1"/>
            <a:r>
              <a:rPr lang="en-US" dirty="0"/>
              <a:t>Include “</a:t>
            </a:r>
            <a:r>
              <a:rPr lang="en-US" dirty="0" err="1"/>
              <a:t>database.php</a:t>
            </a:r>
            <a:r>
              <a:rPr lang="en-US" dirty="0"/>
              <a:t>”</a:t>
            </a:r>
          </a:p>
        </p:txBody>
      </p:sp>
    </p:spTree>
    <p:extLst>
      <p:ext uri="{BB962C8B-B14F-4D97-AF65-F5344CB8AC3E}">
        <p14:creationId xmlns:p14="http://schemas.microsoft.com/office/powerpoint/2010/main" val="92924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D0B7-8D67-4BA1-AFF7-A9623B9D869B}"/>
              </a:ext>
            </a:extLst>
          </p:cNvPr>
          <p:cNvSpPr>
            <a:spLocks noGrp="1"/>
          </p:cNvSpPr>
          <p:nvPr>
            <p:ph type="title"/>
          </p:nvPr>
        </p:nvSpPr>
        <p:spPr/>
        <p:txBody>
          <a:bodyPr/>
          <a:lstStyle/>
          <a:p>
            <a:r>
              <a:rPr lang="en-US" dirty="0"/>
              <a:t>Querying a Database</a:t>
            </a:r>
          </a:p>
        </p:txBody>
      </p:sp>
      <p:sp>
        <p:nvSpPr>
          <p:cNvPr id="3" name="Content Placeholder 2">
            <a:extLst>
              <a:ext uri="{FF2B5EF4-FFF2-40B4-BE49-F238E27FC236}">
                <a16:creationId xmlns:a16="http://schemas.microsoft.com/office/drawing/2014/main" id="{EF5DB505-22BA-4511-931B-90A12920DD38}"/>
              </a:ext>
            </a:extLst>
          </p:cNvPr>
          <p:cNvSpPr>
            <a:spLocks noGrp="1"/>
          </p:cNvSpPr>
          <p:nvPr>
            <p:ph idx="1"/>
          </p:nvPr>
        </p:nvSpPr>
        <p:spPr/>
        <p:txBody>
          <a:bodyPr/>
          <a:lstStyle/>
          <a:p>
            <a:r>
              <a:rPr lang="en-US" dirty="0"/>
              <a:t>Create a variable that stores the query</a:t>
            </a:r>
          </a:p>
          <a:p>
            <a:pPr lvl="1"/>
            <a:r>
              <a:rPr lang="en-US" dirty="0"/>
              <a:t>$qry1 = “CREATE</a:t>
            </a:r>
            <a:r>
              <a:rPr lang="th-TH" dirty="0"/>
              <a:t> </a:t>
            </a:r>
            <a:r>
              <a:rPr lang="en-US" dirty="0"/>
              <a:t>DATABASE</a:t>
            </a:r>
            <a:r>
              <a:rPr lang="th-TH" dirty="0"/>
              <a:t> </a:t>
            </a:r>
            <a:r>
              <a:rPr lang="en-US" dirty="0"/>
              <a:t>calendar”;</a:t>
            </a:r>
            <a:br>
              <a:rPr lang="en-US" dirty="0"/>
            </a:br>
            <a:r>
              <a:rPr lang="en-US" dirty="0"/>
              <a:t>$qry2 = "CREATE TABLE users ( FirstName varchar(15), </a:t>
            </a:r>
            <a:r>
              <a:rPr lang="en-US" dirty="0" err="1"/>
              <a:t>LastName</a:t>
            </a:r>
            <a:r>
              <a:rPr lang="en-US" dirty="0"/>
              <a:t> varchar(15) )”;</a:t>
            </a:r>
            <a:br>
              <a:rPr lang="en-US" dirty="0"/>
            </a:br>
            <a:r>
              <a:rPr lang="en-US" dirty="0"/>
              <a:t>$qry3 = “INSERT INTO appointments (date, title, details) VALUES (‘2016-08-06’, ‘Exam’, ‘9AM’)”;</a:t>
            </a:r>
          </a:p>
          <a:p>
            <a:r>
              <a:rPr lang="en-US" dirty="0"/>
              <a:t>Use </a:t>
            </a:r>
            <a:r>
              <a:rPr lang="en-US" dirty="0" err="1"/>
              <a:t>mysqli</a:t>
            </a:r>
            <a:r>
              <a:rPr lang="en-US" dirty="0"/>
              <a:t> to call the query</a:t>
            </a:r>
          </a:p>
          <a:p>
            <a:pPr lvl="1"/>
            <a:r>
              <a:rPr lang="en-US" dirty="0" err="1"/>
              <a:t>mysqli_query</a:t>
            </a:r>
            <a:r>
              <a:rPr lang="en-US" dirty="0"/>
              <a:t>($link, $qry1); //procedural approach</a:t>
            </a:r>
            <a:br>
              <a:rPr lang="en-US" dirty="0"/>
            </a:br>
            <a:r>
              <a:rPr lang="en-US" dirty="0"/>
              <a:t>$</a:t>
            </a:r>
            <a:r>
              <a:rPr lang="en-US" dirty="0" err="1"/>
              <a:t>mysqli</a:t>
            </a:r>
            <a:r>
              <a:rPr lang="en-US" dirty="0"/>
              <a:t>-&gt;query($qry3); // OO approach</a:t>
            </a:r>
          </a:p>
          <a:p>
            <a:pPr lvl="1"/>
            <a:endParaRPr lang="en-US" dirty="0"/>
          </a:p>
        </p:txBody>
      </p:sp>
    </p:spTree>
    <p:extLst>
      <p:ext uri="{BB962C8B-B14F-4D97-AF65-F5344CB8AC3E}">
        <p14:creationId xmlns:p14="http://schemas.microsoft.com/office/powerpoint/2010/main" val="222111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676D-B610-4470-93E2-4136CE9612FE}"/>
              </a:ext>
            </a:extLst>
          </p:cNvPr>
          <p:cNvSpPr>
            <a:spLocks noGrp="1"/>
          </p:cNvSpPr>
          <p:nvPr>
            <p:ph type="title"/>
          </p:nvPr>
        </p:nvSpPr>
        <p:spPr/>
        <p:txBody>
          <a:bodyPr/>
          <a:lstStyle/>
          <a:p>
            <a:r>
              <a:rPr lang="en-US" dirty="0"/>
              <a:t>Tip</a:t>
            </a:r>
          </a:p>
        </p:txBody>
      </p:sp>
      <p:sp>
        <p:nvSpPr>
          <p:cNvPr id="3" name="Content Placeholder 2">
            <a:extLst>
              <a:ext uri="{FF2B5EF4-FFF2-40B4-BE49-F238E27FC236}">
                <a16:creationId xmlns:a16="http://schemas.microsoft.com/office/drawing/2014/main" id="{BE535910-C476-4B7D-AD66-DB260BA8E654}"/>
              </a:ext>
            </a:extLst>
          </p:cNvPr>
          <p:cNvSpPr>
            <a:spLocks noGrp="1"/>
          </p:cNvSpPr>
          <p:nvPr>
            <p:ph idx="1"/>
          </p:nvPr>
        </p:nvSpPr>
        <p:spPr/>
        <p:txBody>
          <a:bodyPr/>
          <a:lstStyle/>
          <a:p>
            <a:r>
              <a:rPr lang="en-US" dirty="0"/>
              <a:t>If you have a mistake in your SQL, you may get no response, and no error.</a:t>
            </a:r>
          </a:p>
          <a:p>
            <a:r>
              <a:rPr lang="en-US" dirty="0"/>
              <a:t>Use the SQL option in phpMyAdmin to check and fix an error.</a:t>
            </a:r>
          </a:p>
        </p:txBody>
      </p:sp>
    </p:spTree>
    <p:extLst>
      <p:ext uri="{BB962C8B-B14F-4D97-AF65-F5344CB8AC3E}">
        <p14:creationId xmlns:p14="http://schemas.microsoft.com/office/powerpoint/2010/main" val="222536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7FBCD-A8A7-416C-AE7B-804E9AC3EE90}"/>
              </a:ext>
            </a:extLst>
          </p:cNvPr>
          <p:cNvSpPr>
            <a:spLocks noGrp="1"/>
          </p:cNvSpPr>
          <p:nvPr>
            <p:ph type="title"/>
          </p:nvPr>
        </p:nvSpPr>
        <p:spPr>
          <a:xfrm>
            <a:off x="1522413" y="381000"/>
            <a:ext cx="9144001" cy="599728"/>
          </a:xfrm>
        </p:spPr>
        <p:txBody>
          <a:bodyPr/>
          <a:lstStyle/>
          <a:p>
            <a:r>
              <a:rPr lang="en-US" dirty="0"/>
              <a:t>PHP and SELECT</a:t>
            </a:r>
          </a:p>
        </p:txBody>
      </p:sp>
      <p:sp>
        <p:nvSpPr>
          <p:cNvPr id="3" name="Content Placeholder 2">
            <a:extLst>
              <a:ext uri="{FF2B5EF4-FFF2-40B4-BE49-F238E27FC236}">
                <a16:creationId xmlns:a16="http://schemas.microsoft.com/office/drawing/2014/main" id="{273FA91C-7BB0-42A9-8B47-A10968EA2CBC}"/>
              </a:ext>
            </a:extLst>
          </p:cNvPr>
          <p:cNvSpPr>
            <a:spLocks noGrp="1"/>
          </p:cNvSpPr>
          <p:nvPr>
            <p:ph idx="1"/>
          </p:nvPr>
        </p:nvSpPr>
        <p:spPr>
          <a:xfrm>
            <a:off x="1522413" y="1124745"/>
            <a:ext cx="9134391" cy="5472608"/>
          </a:xfrm>
        </p:spPr>
        <p:txBody>
          <a:bodyPr>
            <a:normAutofit lnSpcReduction="10000"/>
          </a:bodyPr>
          <a:lstStyle/>
          <a:p>
            <a:r>
              <a:rPr lang="en-US" dirty="0"/>
              <a:t>The SELECT statement returns some results – we could check how many…</a:t>
            </a:r>
          </a:p>
          <a:p>
            <a:r>
              <a:rPr lang="en-US" dirty="0"/>
              <a:t>Procedural</a:t>
            </a:r>
          </a:p>
          <a:p>
            <a:pPr lvl="1"/>
            <a:r>
              <a:rPr lang="en-US" dirty="0"/>
              <a:t>$link = </a:t>
            </a:r>
            <a:r>
              <a:rPr lang="en-US" dirty="0" err="1"/>
              <a:t>mysqli_connect</a:t>
            </a:r>
            <a:r>
              <a:rPr lang="en-US" dirty="0"/>
              <a:t>(“localhost",“username",“password",“</a:t>
            </a:r>
            <a:r>
              <a:rPr lang="en-US" dirty="0" err="1"/>
              <a:t>databasename</a:t>
            </a:r>
            <a:r>
              <a:rPr lang="en-US" dirty="0"/>
              <a:t>");</a:t>
            </a:r>
            <a:br>
              <a:rPr lang="en-US" dirty="0"/>
            </a:br>
            <a:r>
              <a:rPr lang="en-US" dirty="0"/>
              <a:t>$</a:t>
            </a:r>
            <a:r>
              <a:rPr lang="en-US" dirty="0" err="1"/>
              <a:t>qry</a:t>
            </a:r>
            <a:r>
              <a:rPr lang="en-US" dirty="0"/>
              <a:t> = “SELECT * FROM appointments”;</a:t>
            </a:r>
            <a:br>
              <a:rPr lang="en-US" dirty="0"/>
            </a:br>
            <a:r>
              <a:rPr lang="en-US" dirty="0"/>
              <a:t>if ($result = </a:t>
            </a:r>
            <a:r>
              <a:rPr lang="en-US" dirty="0" err="1"/>
              <a:t>mysqli_query</a:t>
            </a:r>
            <a:r>
              <a:rPr lang="en-US" dirty="0"/>
              <a:t>($link, $</a:t>
            </a:r>
            <a:r>
              <a:rPr lang="en-US" dirty="0" err="1"/>
              <a:t>qry</a:t>
            </a:r>
            <a:r>
              <a:rPr lang="en-US" dirty="0"/>
              <a:t>)) {</a:t>
            </a:r>
            <a:br>
              <a:rPr lang="en-US" dirty="0"/>
            </a:br>
            <a:r>
              <a:rPr lang="en-US" dirty="0"/>
              <a:t>    echo “There are “ . </a:t>
            </a:r>
            <a:r>
              <a:rPr lang="en-US" dirty="0" err="1"/>
              <a:t>mysqli_num_rows</a:t>
            </a:r>
            <a:r>
              <a:rPr lang="en-US" dirty="0"/>
              <a:t>($result) . “ rows!”;</a:t>
            </a:r>
            <a:br>
              <a:rPr lang="en-US" dirty="0"/>
            </a:br>
            <a:r>
              <a:rPr lang="en-US" dirty="0"/>
              <a:t>    </a:t>
            </a:r>
            <a:r>
              <a:rPr lang="en-US" dirty="0" err="1"/>
              <a:t>mysqli_free_result</a:t>
            </a:r>
            <a:r>
              <a:rPr lang="en-US" dirty="0"/>
              <a:t>($result);</a:t>
            </a:r>
            <a:br>
              <a:rPr lang="en-US" dirty="0"/>
            </a:br>
            <a:r>
              <a:rPr lang="en-US" dirty="0"/>
              <a:t>}</a:t>
            </a:r>
            <a:br>
              <a:rPr lang="en-US" dirty="0"/>
            </a:br>
            <a:r>
              <a:rPr lang="en-US" dirty="0" err="1"/>
              <a:t>mysqli_close</a:t>
            </a:r>
            <a:r>
              <a:rPr lang="en-US" dirty="0"/>
              <a:t>($link);</a:t>
            </a:r>
          </a:p>
          <a:p>
            <a:r>
              <a:rPr lang="en-US" dirty="0"/>
              <a:t>OO</a:t>
            </a:r>
          </a:p>
          <a:p>
            <a:pPr lvl="1"/>
            <a:r>
              <a:rPr lang="en-US" dirty="0"/>
              <a:t>$</a:t>
            </a:r>
            <a:r>
              <a:rPr lang="en-US" dirty="0" err="1"/>
              <a:t>mysqli</a:t>
            </a:r>
            <a:r>
              <a:rPr lang="en-US" dirty="0"/>
              <a:t> = new </a:t>
            </a:r>
            <a:r>
              <a:rPr lang="en-US" dirty="0" err="1"/>
              <a:t>mysqli</a:t>
            </a:r>
            <a:r>
              <a:rPr lang="en-US" dirty="0"/>
              <a:t>("localhost", “username", "password", “</a:t>
            </a:r>
            <a:r>
              <a:rPr lang="en-US" dirty="0" err="1"/>
              <a:t>databasename</a:t>
            </a:r>
            <a:r>
              <a:rPr lang="en-US" dirty="0"/>
              <a:t>");</a:t>
            </a:r>
            <a:br>
              <a:rPr lang="en-US" dirty="0"/>
            </a:br>
            <a:r>
              <a:rPr lang="en-US" dirty="0"/>
              <a:t>$</a:t>
            </a:r>
            <a:r>
              <a:rPr lang="en-US" dirty="0" err="1"/>
              <a:t>qry</a:t>
            </a:r>
            <a:r>
              <a:rPr lang="en-US" dirty="0"/>
              <a:t> = “SELECT * FROM appointments”;</a:t>
            </a:r>
            <a:br>
              <a:rPr lang="en-US" dirty="0"/>
            </a:br>
            <a:r>
              <a:rPr lang="en-US" dirty="0"/>
              <a:t>   if ($result = $</a:t>
            </a:r>
            <a:r>
              <a:rPr lang="en-US" dirty="0" err="1"/>
              <a:t>mysqli</a:t>
            </a:r>
            <a:r>
              <a:rPr lang="en-US" dirty="0"/>
              <a:t>-&gt;query($</a:t>
            </a:r>
            <a:r>
              <a:rPr lang="en-US" dirty="0" err="1"/>
              <a:t>qry</a:t>
            </a:r>
            <a:r>
              <a:rPr lang="en-US" dirty="0"/>
              <a:t>)) {</a:t>
            </a:r>
            <a:br>
              <a:rPr lang="en-US" dirty="0"/>
            </a:br>
            <a:r>
              <a:rPr lang="en-US" dirty="0"/>
              <a:t>      echo “There are “ . $result-&gt;</a:t>
            </a:r>
            <a:r>
              <a:rPr lang="en-US" dirty="0" err="1"/>
              <a:t>num_rows</a:t>
            </a:r>
            <a:r>
              <a:rPr lang="en-US" dirty="0"/>
              <a:t> . “ rows”;</a:t>
            </a:r>
            <a:br>
              <a:rPr lang="en-US" dirty="0"/>
            </a:br>
            <a:r>
              <a:rPr lang="en-US" dirty="0"/>
              <a:t>      $result-&gt;close();</a:t>
            </a:r>
            <a:br>
              <a:rPr lang="en-US" dirty="0"/>
            </a:br>
            <a:r>
              <a:rPr lang="en-US" dirty="0"/>
              <a:t>   }</a:t>
            </a:r>
            <a:br>
              <a:rPr lang="en-US" dirty="0"/>
            </a:br>
            <a:r>
              <a:rPr lang="en-US" dirty="0"/>
              <a:t>$</a:t>
            </a:r>
            <a:r>
              <a:rPr lang="en-US" dirty="0" err="1"/>
              <a:t>mysqli</a:t>
            </a:r>
            <a:r>
              <a:rPr lang="en-US" dirty="0"/>
              <a:t>-&gt;close();</a:t>
            </a:r>
          </a:p>
          <a:p>
            <a:pPr lvl="1"/>
            <a:endParaRPr lang="en-US" dirty="0"/>
          </a:p>
        </p:txBody>
      </p:sp>
    </p:spTree>
    <p:extLst>
      <p:ext uri="{BB962C8B-B14F-4D97-AF65-F5344CB8AC3E}">
        <p14:creationId xmlns:p14="http://schemas.microsoft.com/office/powerpoint/2010/main" val="169335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0745-0B47-4108-9921-5C24DD9C51BC}"/>
              </a:ext>
            </a:extLst>
          </p:cNvPr>
          <p:cNvSpPr>
            <a:spLocks noGrp="1"/>
          </p:cNvSpPr>
          <p:nvPr>
            <p:ph type="title"/>
          </p:nvPr>
        </p:nvSpPr>
        <p:spPr/>
        <p:txBody>
          <a:bodyPr/>
          <a:lstStyle/>
          <a:p>
            <a:r>
              <a:rPr lang="en-US" dirty="0"/>
              <a:t>PHP and SELECT</a:t>
            </a:r>
          </a:p>
        </p:txBody>
      </p:sp>
      <p:sp>
        <p:nvSpPr>
          <p:cNvPr id="3" name="Content Placeholder 2">
            <a:extLst>
              <a:ext uri="{FF2B5EF4-FFF2-40B4-BE49-F238E27FC236}">
                <a16:creationId xmlns:a16="http://schemas.microsoft.com/office/drawing/2014/main" id="{48A99FAC-2F65-408C-8962-567910B51A3E}"/>
              </a:ext>
            </a:extLst>
          </p:cNvPr>
          <p:cNvSpPr>
            <a:spLocks noGrp="1"/>
          </p:cNvSpPr>
          <p:nvPr>
            <p:ph idx="1"/>
          </p:nvPr>
        </p:nvSpPr>
        <p:spPr/>
        <p:txBody>
          <a:bodyPr/>
          <a:lstStyle/>
          <a:p>
            <a:r>
              <a:rPr lang="en-US" dirty="0"/>
              <a:t>The results are stored in a data object, and they can retrieved in different formats.</a:t>
            </a:r>
          </a:p>
          <a:p>
            <a:pPr lvl="1"/>
            <a:r>
              <a:rPr lang="en-US" dirty="0"/>
              <a:t>As an array</a:t>
            </a:r>
          </a:p>
          <a:p>
            <a:pPr lvl="2"/>
            <a:r>
              <a:rPr lang="en-US" dirty="0"/>
              <a:t>$</a:t>
            </a:r>
            <a:r>
              <a:rPr lang="en-US" dirty="0" err="1"/>
              <a:t>qry</a:t>
            </a:r>
            <a:r>
              <a:rPr lang="en-US" dirty="0"/>
              <a:t> = “SELECT * FROM appointments”;</a:t>
            </a:r>
            <a:br>
              <a:rPr lang="en-US" dirty="0"/>
            </a:br>
            <a:r>
              <a:rPr lang="en-US" dirty="0"/>
              <a:t>$result = $</a:t>
            </a:r>
            <a:r>
              <a:rPr lang="en-US" dirty="0" err="1"/>
              <a:t>mysqli</a:t>
            </a:r>
            <a:r>
              <a:rPr lang="en-US" dirty="0"/>
              <a:t>-&gt;query($</a:t>
            </a:r>
            <a:r>
              <a:rPr lang="en-US" dirty="0" err="1"/>
              <a:t>qry</a:t>
            </a:r>
            <a:r>
              <a:rPr lang="en-US" dirty="0"/>
              <a:t>);</a:t>
            </a:r>
            <a:br>
              <a:rPr lang="en-US" dirty="0"/>
            </a:br>
            <a:r>
              <a:rPr lang="en-US" dirty="0"/>
              <a:t>while($row = $result-&gt;</a:t>
            </a:r>
            <a:r>
              <a:rPr lang="en-US" dirty="0" err="1"/>
              <a:t>fetch_array</a:t>
            </a:r>
            <a:r>
              <a:rPr lang="en-US" dirty="0"/>
              <a:t>())</a:t>
            </a:r>
            <a:br>
              <a:rPr lang="en-US" dirty="0"/>
            </a:br>
            <a:r>
              <a:rPr lang="en-US" dirty="0"/>
              <a:t>{</a:t>
            </a:r>
            <a:br>
              <a:rPr lang="en-US" dirty="0"/>
            </a:br>
            <a:r>
              <a:rPr lang="en-US" dirty="0"/>
              <a:t>   </a:t>
            </a:r>
            <a:r>
              <a:rPr lang="en-US" dirty="0" err="1"/>
              <a:t>print_r</a:t>
            </a:r>
            <a:r>
              <a:rPr lang="en-US" dirty="0"/>
              <a:t>($row);	</a:t>
            </a:r>
            <a:br>
              <a:rPr lang="en-US" dirty="0"/>
            </a:br>
            <a:r>
              <a:rPr lang="en-US" dirty="0"/>
              <a:t>}</a:t>
            </a:r>
          </a:p>
          <a:p>
            <a:pPr lvl="2"/>
            <a:endParaRPr lang="en-US" dirty="0"/>
          </a:p>
        </p:txBody>
      </p:sp>
      <p:pic>
        <p:nvPicPr>
          <p:cNvPr id="4" name="Picture 3">
            <a:extLst>
              <a:ext uri="{FF2B5EF4-FFF2-40B4-BE49-F238E27FC236}">
                <a16:creationId xmlns:a16="http://schemas.microsoft.com/office/drawing/2014/main" id="{FCA3F8E2-2BB1-4423-9188-2C1BA921C4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45940" y="4869160"/>
            <a:ext cx="8280920" cy="432048"/>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2750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A2C-C55D-47B0-B75C-66B5B936AFF9}"/>
              </a:ext>
            </a:extLst>
          </p:cNvPr>
          <p:cNvSpPr>
            <a:spLocks noGrp="1"/>
          </p:cNvSpPr>
          <p:nvPr>
            <p:ph type="title"/>
          </p:nvPr>
        </p:nvSpPr>
        <p:spPr/>
        <p:txBody>
          <a:bodyPr/>
          <a:lstStyle/>
          <a:p>
            <a:r>
              <a:rPr lang="en-US" dirty="0"/>
              <a:t>PHP and SELECT</a:t>
            </a:r>
          </a:p>
        </p:txBody>
      </p:sp>
      <p:sp>
        <p:nvSpPr>
          <p:cNvPr id="3" name="Content Placeholder 2">
            <a:extLst>
              <a:ext uri="{FF2B5EF4-FFF2-40B4-BE49-F238E27FC236}">
                <a16:creationId xmlns:a16="http://schemas.microsoft.com/office/drawing/2014/main" id="{3E3A271F-45DC-4F88-8CF3-402A44152455}"/>
              </a:ext>
            </a:extLst>
          </p:cNvPr>
          <p:cNvSpPr>
            <a:spLocks noGrp="1"/>
          </p:cNvSpPr>
          <p:nvPr>
            <p:ph idx="1"/>
          </p:nvPr>
        </p:nvSpPr>
        <p:spPr/>
        <p:txBody>
          <a:bodyPr/>
          <a:lstStyle/>
          <a:p>
            <a:r>
              <a:rPr lang="en-US" dirty="0"/>
              <a:t>As an associative array</a:t>
            </a:r>
          </a:p>
          <a:p>
            <a:pPr lvl="1"/>
            <a:r>
              <a:rPr lang="en-US" dirty="0"/>
              <a:t>$</a:t>
            </a:r>
            <a:r>
              <a:rPr lang="en-US" dirty="0" err="1"/>
              <a:t>qry</a:t>
            </a:r>
            <a:r>
              <a:rPr lang="en-US" dirty="0"/>
              <a:t> = “SELECT * FROM appointments”;</a:t>
            </a:r>
            <a:br>
              <a:rPr lang="en-US" dirty="0"/>
            </a:br>
            <a:r>
              <a:rPr lang="en-US" dirty="0"/>
              <a:t>$result = $</a:t>
            </a:r>
            <a:r>
              <a:rPr lang="en-US" dirty="0" err="1"/>
              <a:t>mysqli</a:t>
            </a:r>
            <a:r>
              <a:rPr lang="en-US" dirty="0"/>
              <a:t>-&gt;query($</a:t>
            </a:r>
            <a:r>
              <a:rPr lang="en-US" dirty="0" err="1"/>
              <a:t>qry</a:t>
            </a:r>
            <a:r>
              <a:rPr lang="en-US" dirty="0"/>
              <a:t>);</a:t>
            </a:r>
            <a:br>
              <a:rPr lang="en-US" dirty="0"/>
            </a:br>
            <a:r>
              <a:rPr lang="en-US" dirty="0"/>
              <a:t>while($row = $result-&gt;</a:t>
            </a:r>
            <a:r>
              <a:rPr lang="en-US" dirty="0" err="1"/>
              <a:t>fetch_assoc</a:t>
            </a:r>
            <a:r>
              <a:rPr lang="en-US" dirty="0"/>
              <a:t>())</a:t>
            </a:r>
            <a:br>
              <a:rPr lang="en-US" dirty="0"/>
            </a:br>
            <a:r>
              <a:rPr lang="en-US" dirty="0"/>
              <a:t>{</a:t>
            </a:r>
            <a:br>
              <a:rPr lang="en-US" dirty="0"/>
            </a:br>
            <a:r>
              <a:rPr lang="en-US" dirty="0"/>
              <a:t>   </a:t>
            </a:r>
            <a:r>
              <a:rPr lang="en-US" dirty="0" err="1"/>
              <a:t>print_r</a:t>
            </a:r>
            <a:r>
              <a:rPr lang="en-US" dirty="0"/>
              <a:t>($row);	</a:t>
            </a:r>
            <a:br>
              <a:rPr lang="en-US" dirty="0"/>
            </a:br>
            <a:r>
              <a:rPr lang="en-US" dirty="0"/>
              <a:t>}</a:t>
            </a:r>
          </a:p>
          <a:p>
            <a:pPr lvl="1"/>
            <a:endParaRPr lang="en-US" dirty="0"/>
          </a:p>
        </p:txBody>
      </p:sp>
      <p:pic>
        <p:nvPicPr>
          <p:cNvPr id="4" name="Picture 3">
            <a:extLst>
              <a:ext uri="{FF2B5EF4-FFF2-40B4-BE49-F238E27FC236}">
                <a16:creationId xmlns:a16="http://schemas.microsoft.com/office/drawing/2014/main" id="{EA1896D6-3AD8-4EC7-B98A-7E02F437949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89956" y="4221088"/>
            <a:ext cx="7848872" cy="432048"/>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684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0464D-8CCE-4DD4-98FB-18FE658C9AD2}"/>
              </a:ext>
            </a:extLst>
          </p:cNvPr>
          <p:cNvSpPr>
            <a:spLocks noGrp="1"/>
          </p:cNvSpPr>
          <p:nvPr>
            <p:ph type="title"/>
          </p:nvPr>
        </p:nvSpPr>
        <p:spPr/>
        <p:txBody>
          <a:bodyPr/>
          <a:lstStyle/>
          <a:p>
            <a:r>
              <a:rPr lang="en-US" dirty="0"/>
              <a:t>PHP and SELECT</a:t>
            </a:r>
          </a:p>
        </p:txBody>
      </p:sp>
      <p:sp>
        <p:nvSpPr>
          <p:cNvPr id="3" name="Content Placeholder 2">
            <a:extLst>
              <a:ext uri="{FF2B5EF4-FFF2-40B4-BE49-F238E27FC236}">
                <a16:creationId xmlns:a16="http://schemas.microsoft.com/office/drawing/2014/main" id="{885E2DE4-9626-42F6-B84F-3235FA67C463}"/>
              </a:ext>
            </a:extLst>
          </p:cNvPr>
          <p:cNvSpPr>
            <a:spLocks noGrp="1"/>
          </p:cNvSpPr>
          <p:nvPr>
            <p:ph idx="1"/>
          </p:nvPr>
        </p:nvSpPr>
        <p:spPr/>
        <p:txBody>
          <a:bodyPr/>
          <a:lstStyle/>
          <a:p>
            <a:r>
              <a:rPr lang="en-US" dirty="0"/>
              <a:t>As an object</a:t>
            </a:r>
          </a:p>
          <a:p>
            <a:pPr lvl="1"/>
            <a:r>
              <a:rPr lang="en-US" dirty="0"/>
              <a:t>$</a:t>
            </a:r>
            <a:r>
              <a:rPr lang="en-US" dirty="0" err="1"/>
              <a:t>qry</a:t>
            </a:r>
            <a:r>
              <a:rPr lang="en-US" dirty="0"/>
              <a:t> = “SELECT * FROM appointments”;</a:t>
            </a:r>
            <a:br>
              <a:rPr lang="en-US" dirty="0"/>
            </a:br>
            <a:r>
              <a:rPr lang="en-US" dirty="0"/>
              <a:t>$result = $</a:t>
            </a:r>
            <a:r>
              <a:rPr lang="en-US" dirty="0" err="1"/>
              <a:t>mysqli</a:t>
            </a:r>
            <a:r>
              <a:rPr lang="en-US" dirty="0"/>
              <a:t>-&gt;query($</a:t>
            </a:r>
            <a:r>
              <a:rPr lang="en-US" dirty="0" err="1"/>
              <a:t>qry</a:t>
            </a:r>
            <a:r>
              <a:rPr lang="en-US" dirty="0"/>
              <a:t>);</a:t>
            </a:r>
            <a:br>
              <a:rPr lang="en-US" dirty="0"/>
            </a:br>
            <a:r>
              <a:rPr lang="en-US" dirty="0"/>
              <a:t>while($row = $result-&gt;</a:t>
            </a:r>
            <a:r>
              <a:rPr lang="en-US" dirty="0" err="1"/>
              <a:t>fetch_object</a:t>
            </a:r>
            <a:r>
              <a:rPr lang="en-US" dirty="0"/>
              <a:t>())</a:t>
            </a:r>
            <a:br>
              <a:rPr lang="en-US" dirty="0"/>
            </a:br>
            <a:r>
              <a:rPr lang="en-US" dirty="0"/>
              <a:t>{</a:t>
            </a:r>
            <a:br>
              <a:rPr lang="en-US" dirty="0"/>
            </a:br>
            <a:r>
              <a:rPr lang="en-US" dirty="0"/>
              <a:t>   </a:t>
            </a:r>
            <a:r>
              <a:rPr lang="en-US" dirty="0" err="1"/>
              <a:t>print_r</a:t>
            </a:r>
            <a:r>
              <a:rPr lang="en-US" dirty="0"/>
              <a:t>($row);	</a:t>
            </a:r>
            <a:br>
              <a:rPr lang="en-US" dirty="0"/>
            </a:br>
            <a:r>
              <a:rPr lang="en-US" dirty="0"/>
              <a:t>}</a:t>
            </a:r>
          </a:p>
          <a:p>
            <a:pPr lvl="1"/>
            <a:endParaRPr lang="en-US" dirty="0"/>
          </a:p>
        </p:txBody>
      </p:sp>
      <p:pic>
        <p:nvPicPr>
          <p:cNvPr id="4" name="Picture 3">
            <a:extLst>
              <a:ext uri="{FF2B5EF4-FFF2-40B4-BE49-F238E27FC236}">
                <a16:creationId xmlns:a16="http://schemas.microsoft.com/office/drawing/2014/main" id="{38A4B898-A269-43DB-9AFB-650733B2A88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2138" y="4365104"/>
            <a:ext cx="8594721" cy="504056"/>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1231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338F-A646-4EDF-A5E2-47B172DCF347}"/>
              </a:ext>
            </a:extLst>
          </p:cNvPr>
          <p:cNvSpPr>
            <a:spLocks noGrp="1"/>
          </p:cNvSpPr>
          <p:nvPr>
            <p:ph type="title"/>
          </p:nvPr>
        </p:nvSpPr>
        <p:spPr>
          <a:xfrm>
            <a:off x="1522413" y="381000"/>
            <a:ext cx="9144001" cy="671736"/>
          </a:xfrm>
        </p:spPr>
        <p:txBody>
          <a:bodyPr/>
          <a:lstStyle/>
          <a:p>
            <a:r>
              <a:rPr lang="en-US" dirty="0"/>
              <a:t>Key Points</a:t>
            </a:r>
          </a:p>
        </p:txBody>
      </p:sp>
      <p:sp>
        <p:nvSpPr>
          <p:cNvPr id="3" name="Content Placeholder 2">
            <a:extLst>
              <a:ext uri="{FF2B5EF4-FFF2-40B4-BE49-F238E27FC236}">
                <a16:creationId xmlns:a16="http://schemas.microsoft.com/office/drawing/2014/main" id="{A8FF8C91-79E4-499D-8E95-2B9345A25A62}"/>
              </a:ext>
            </a:extLst>
          </p:cNvPr>
          <p:cNvSpPr>
            <a:spLocks noGrp="1"/>
          </p:cNvSpPr>
          <p:nvPr>
            <p:ph idx="1"/>
          </p:nvPr>
        </p:nvSpPr>
        <p:spPr>
          <a:xfrm>
            <a:off x="837828" y="1196753"/>
            <a:ext cx="10369151" cy="5184576"/>
          </a:xfrm>
        </p:spPr>
        <p:txBody>
          <a:bodyPr>
            <a:normAutofit fontScale="92500" lnSpcReduction="10000"/>
          </a:bodyPr>
          <a:lstStyle/>
          <a:p>
            <a:pPr lvl="0"/>
            <a:r>
              <a:rPr lang="en-US" dirty="0"/>
              <a:t>Because PHP is code running on the server, it can be used to read and write data from files stored on the server and there are several functions to help with that.</a:t>
            </a:r>
          </a:p>
          <a:p>
            <a:pPr lvl="0"/>
            <a:r>
              <a:rPr lang="en-US" dirty="0"/>
              <a:t>There are different modes when opening a file, depending on whether you intend to read, write or append the file.</a:t>
            </a:r>
          </a:p>
          <a:p>
            <a:pPr lvl="0"/>
            <a:r>
              <a:rPr lang="en-US" dirty="0"/>
              <a:t>Appropriate permissions should be set to limit access to files stored on the server.</a:t>
            </a:r>
          </a:p>
          <a:p>
            <a:pPr lvl="0"/>
            <a:r>
              <a:rPr lang="en-US" dirty="0"/>
              <a:t>MySQL is a database server that is a key part of the WAMP / LAMP stack.</a:t>
            </a:r>
          </a:p>
          <a:p>
            <a:pPr lvl="0"/>
            <a:r>
              <a:rPr lang="en-US" dirty="0" err="1"/>
              <a:t>Phpmyadmin</a:t>
            </a:r>
            <a:r>
              <a:rPr lang="en-US" dirty="0"/>
              <a:t> is a useful tool allowing a GUI for managing databases.</a:t>
            </a:r>
          </a:p>
          <a:p>
            <a:pPr lvl="0"/>
            <a:r>
              <a:rPr lang="en-US" dirty="0"/>
              <a:t>Structured Query Language or SQL is a database language used to access, query, insert, update and delete from databases.</a:t>
            </a:r>
          </a:p>
          <a:p>
            <a:pPr lvl="0"/>
            <a:r>
              <a:rPr lang="en-US" dirty="0" err="1"/>
              <a:t>MySQLi</a:t>
            </a:r>
            <a:r>
              <a:rPr lang="en-US" dirty="0"/>
              <a:t> is an improved PHP extension allowing an API for manipulating a MySQL database via PHP.</a:t>
            </a:r>
          </a:p>
          <a:p>
            <a:pPr lvl="0"/>
            <a:r>
              <a:rPr lang="en-US" dirty="0"/>
              <a:t>There are choices between a procedural or object-oriented approach to </a:t>
            </a:r>
            <a:r>
              <a:rPr lang="en-US" dirty="0" err="1"/>
              <a:t>MySQLi</a:t>
            </a:r>
            <a:r>
              <a:rPr lang="en-US" dirty="0"/>
              <a:t>.</a:t>
            </a:r>
          </a:p>
          <a:p>
            <a:endParaRPr lang="en-US" dirty="0"/>
          </a:p>
        </p:txBody>
      </p:sp>
    </p:spTree>
    <p:extLst>
      <p:ext uri="{BB962C8B-B14F-4D97-AF65-F5344CB8AC3E}">
        <p14:creationId xmlns:p14="http://schemas.microsoft.com/office/powerpoint/2010/main" val="177883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E5322-E449-43CD-B367-C02343F89545}"/>
              </a:ext>
            </a:extLst>
          </p:cNvPr>
          <p:cNvSpPr>
            <a:spLocks noGrp="1"/>
          </p:cNvSpPr>
          <p:nvPr>
            <p:ph type="title"/>
          </p:nvPr>
        </p:nvSpPr>
        <p:spPr/>
        <p:txBody>
          <a:bodyPr/>
          <a:lstStyle/>
          <a:p>
            <a:r>
              <a:rPr lang="en-US" dirty="0"/>
              <a:t>PHP &amp; Files</a:t>
            </a:r>
          </a:p>
        </p:txBody>
      </p:sp>
      <p:sp>
        <p:nvSpPr>
          <p:cNvPr id="3" name="Content Placeholder 2">
            <a:extLst>
              <a:ext uri="{FF2B5EF4-FFF2-40B4-BE49-F238E27FC236}">
                <a16:creationId xmlns:a16="http://schemas.microsoft.com/office/drawing/2014/main" id="{38104B0E-167B-41D9-9B3F-A9679C8CA4E3}"/>
              </a:ext>
            </a:extLst>
          </p:cNvPr>
          <p:cNvSpPr>
            <a:spLocks noGrp="1"/>
          </p:cNvSpPr>
          <p:nvPr>
            <p:ph idx="1"/>
          </p:nvPr>
        </p:nvSpPr>
        <p:spPr/>
        <p:txBody>
          <a:bodyPr/>
          <a:lstStyle/>
          <a:p>
            <a:r>
              <a:rPr lang="en-US" dirty="0"/>
              <a:t>PHP can be used to work with the server’s filesystem.</a:t>
            </a:r>
          </a:p>
          <a:p>
            <a:pPr lvl="1"/>
            <a:r>
              <a:rPr lang="en-US" dirty="0"/>
              <a:t>It can open and close files, read, write and append to them.</a:t>
            </a:r>
          </a:p>
          <a:p>
            <a:pPr lvl="1"/>
            <a:endParaRPr lang="en-US" dirty="0"/>
          </a:p>
          <a:p>
            <a:pPr lvl="1"/>
            <a:r>
              <a:rPr lang="en-US" dirty="0"/>
              <a:t>&lt;?php</a:t>
            </a:r>
            <a:br>
              <a:rPr lang="en-US" dirty="0"/>
            </a:br>
            <a:r>
              <a:rPr lang="en-US" dirty="0"/>
              <a:t>   $file =</a:t>
            </a:r>
            <a:r>
              <a:rPr lang="en-US" dirty="0" err="1"/>
              <a:t>fopen</a:t>
            </a:r>
            <a:r>
              <a:rPr lang="en-US" dirty="0"/>
              <a:t>("test.txt", "w");</a:t>
            </a:r>
            <a:br>
              <a:rPr lang="en-US" dirty="0"/>
            </a:br>
            <a:r>
              <a:rPr lang="en-US" dirty="0"/>
              <a:t>   </a:t>
            </a:r>
            <a:r>
              <a:rPr lang="en-US" dirty="0" err="1"/>
              <a:t>fwrite</a:t>
            </a:r>
            <a:r>
              <a:rPr lang="en-US" dirty="0"/>
              <a:t>($file, "Hello World");</a:t>
            </a:r>
            <a:br>
              <a:rPr lang="en-US" dirty="0"/>
            </a:br>
            <a:r>
              <a:rPr lang="en-US" dirty="0"/>
              <a:t>   </a:t>
            </a:r>
            <a:r>
              <a:rPr lang="en-US" dirty="0" err="1"/>
              <a:t>fclose</a:t>
            </a:r>
            <a:r>
              <a:rPr lang="en-US" dirty="0"/>
              <a:t>($file);</a:t>
            </a:r>
            <a:br>
              <a:rPr lang="en-US" dirty="0"/>
            </a:br>
            <a:r>
              <a:rPr lang="en-US" dirty="0"/>
              <a:t>?&gt;</a:t>
            </a:r>
          </a:p>
          <a:p>
            <a:r>
              <a:rPr lang="en-US" dirty="0"/>
              <a:t>This example would open a file called ‘test.txt’ and write “Hello World” to it. Note the “w” parameter in the </a:t>
            </a:r>
            <a:r>
              <a:rPr lang="en-US" dirty="0" err="1"/>
              <a:t>fopen</a:t>
            </a:r>
            <a:r>
              <a:rPr lang="en-US" dirty="0"/>
              <a:t>() function, indicating it is open in write mode.</a:t>
            </a:r>
          </a:p>
        </p:txBody>
      </p:sp>
    </p:spTree>
    <p:extLst>
      <p:ext uri="{BB962C8B-B14F-4D97-AF65-F5344CB8AC3E}">
        <p14:creationId xmlns:p14="http://schemas.microsoft.com/office/powerpoint/2010/main" val="214207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B37BD-6381-481A-9572-7D6349AFF059}"/>
              </a:ext>
            </a:extLst>
          </p:cNvPr>
          <p:cNvSpPr>
            <a:spLocks noGrp="1"/>
          </p:cNvSpPr>
          <p:nvPr>
            <p:ph type="title"/>
          </p:nvPr>
        </p:nvSpPr>
        <p:spPr/>
        <p:txBody>
          <a:bodyPr/>
          <a:lstStyle/>
          <a:p>
            <a:r>
              <a:rPr lang="en-US" dirty="0"/>
              <a:t>PHP File Open Modes</a:t>
            </a:r>
          </a:p>
        </p:txBody>
      </p:sp>
      <p:graphicFrame>
        <p:nvGraphicFramePr>
          <p:cNvPr id="4" name="Content Placeholder 3">
            <a:extLst>
              <a:ext uri="{FF2B5EF4-FFF2-40B4-BE49-F238E27FC236}">
                <a16:creationId xmlns:a16="http://schemas.microsoft.com/office/drawing/2014/main" id="{EC0FE7DC-2DC3-4A3D-9AB5-349052154163}"/>
              </a:ext>
            </a:extLst>
          </p:cNvPr>
          <p:cNvGraphicFramePr>
            <a:graphicFrameLocks noGrp="1"/>
          </p:cNvGraphicFramePr>
          <p:nvPr>
            <p:ph idx="1"/>
            <p:extLst>
              <p:ext uri="{D42A27DB-BD31-4B8C-83A1-F6EECF244321}">
                <p14:modId xmlns:p14="http://schemas.microsoft.com/office/powerpoint/2010/main" val="3189672149"/>
              </p:ext>
            </p:extLst>
          </p:nvPr>
        </p:nvGraphicFramePr>
        <p:xfrm>
          <a:off x="1629916" y="1916832"/>
          <a:ext cx="9793087" cy="4320477"/>
        </p:xfrm>
        <a:graphic>
          <a:graphicData uri="http://schemas.openxmlformats.org/drawingml/2006/table">
            <a:tbl>
              <a:tblPr firstRow="1" firstCol="1" bandRow="1">
                <a:tableStyleId>{5C22544A-7EE6-4342-B048-85BDC9FD1C3A}</a:tableStyleId>
              </a:tblPr>
              <a:tblGrid>
                <a:gridCol w="871212">
                  <a:extLst>
                    <a:ext uri="{9D8B030D-6E8A-4147-A177-3AD203B41FA5}">
                      <a16:colId xmlns:a16="http://schemas.microsoft.com/office/drawing/2014/main" val="2467158437"/>
                    </a:ext>
                  </a:extLst>
                </a:gridCol>
                <a:gridCol w="8921875">
                  <a:extLst>
                    <a:ext uri="{9D8B030D-6E8A-4147-A177-3AD203B41FA5}">
                      <a16:colId xmlns:a16="http://schemas.microsoft.com/office/drawing/2014/main" val="1594216177"/>
                    </a:ext>
                  </a:extLst>
                </a:gridCol>
              </a:tblGrid>
              <a:tr h="480053">
                <a:tc>
                  <a:txBody>
                    <a:bodyPr/>
                    <a:lstStyle/>
                    <a:p>
                      <a:pPr algn="just">
                        <a:lnSpc>
                          <a:spcPct val="125000"/>
                        </a:lnSpc>
                        <a:spcAft>
                          <a:spcPts val="0"/>
                        </a:spcAft>
                      </a:pPr>
                      <a:r>
                        <a:rPr lang="en-US" sz="2000">
                          <a:effectLst/>
                        </a:rPr>
                        <a:t>Mode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Description</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991570011"/>
                  </a:ext>
                </a:extLst>
              </a:tr>
              <a:tr h="480053">
                <a:tc>
                  <a:txBody>
                    <a:bodyPr/>
                    <a:lstStyle/>
                    <a:p>
                      <a:pPr algn="just">
                        <a:lnSpc>
                          <a:spcPct val="125000"/>
                        </a:lnSpc>
                        <a:spcAft>
                          <a:spcPts val="0"/>
                        </a:spcAft>
                      </a:pPr>
                      <a:r>
                        <a:rPr lang="en-US" sz="2000">
                          <a:effectLst/>
                        </a:rPr>
                        <a:t>r</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Read only. Starting at the beginning of the file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43523374"/>
                  </a:ext>
                </a:extLst>
              </a:tr>
              <a:tr h="480053">
                <a:tc>
                  <a:txBody>
                    <a:bodyPr/>
                    <a:lstStyle/>
                    <a:p>
                      <a:pPr algn="just">
                        <a:lnSpc>
                          <a:spcPct val="125000"/>
                        </a:lnSpc>
                        <a:spcAft>
                          <a:spcPts val="0"/>
                        </a:spcAft>
                      </a:pPr>
                      <a:r>
                        <a:rPr lang="en-US" sz="2000">
                          <a:effectLst/>
                        </a:rPr>
                        <a:t>r+</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Read / Write. Starting at the beginning of the file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2499780385"/>
                  </a:ext>
                </a:extLst>
              </a:tr>
              <a:tr h="480053">
                <a:tc>
                  <a:txBody>
                    <a:bodyPr/>
                    <a:lstStyle/>
                    <a:p>
                      <a:pPr algn="just">
                        <a:lnSpc>
                          <a:spcPct val="125000"/>
                        </a:lnSpc>
                        <a:spcAft>
                          <a:spcPts val="0"/>
                        </a:spcAft>
                      </a:pPr>
                      <a:r>
                        <a:rPr lang="en-US" sz="2000">
                          <a:effectLst/>
                        </a:rPr>
                        <a:t>w</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Write only. Clears the file if it isn’t empty, or creates a new file if it doesn’t exist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308126377"/>
                  </a:ext>
                </a:extLst>
              </a:tr>
              <a:tr h="480053">
                <a:tc>
                  <a:txBody>
                    <a:bodyPr/>
                    <a:lstStyle/>
                    <a:p>
                      <a:pPr algn="just">
                        <a:lnSpc>
                          <a:spcPct val="125000"/>
                        </a:lnSpc>
                        <a:spcAft>
                          <a:spcPts val="0"/>
                        </a:spcAft>
                      </a:pPr>
                      <a:r>
                        <a:rPr lang="en-US" sz="2000">
                          <a:effectLst/>
                        </a:rPr>
                        <a:t>w+</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Read / Write. Clears the file if it isn’t empty, or creates a new file if it doesn’t exist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201403631"/>
                  </a:ext>
                </a:extLst>
              </a:tr>
              <a:tr h="480053">
                <a:tc>
                  <a:txBody>
                    <a:bodyPr/>
                    <a:lstStyle/>
                    <a:p>
                      <a:pPr algn="just">
                        <a:lnSpc>
                          <a:spcPct val="125000"/>
                        </a:lnSpc>
                        <a:spcAft>
                          <a:spcPts val="0"/>
                        </a:spcAft>
                      </a:pPr>
                      <a:r>
                        <a:rPr lang="en-US" sz="2000">
                          <a:effectLst/>
                        </a:rPr>
                        <a:t>a</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Append. Writes to the end of a file, or creates a new file if it doesn’t exist</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543454944"/>
                  </a:ext>
                </a:extLst>
              </a:tr>
              <a:tr h="480053">
                <a:tc>
                  <a:txBody>
                    <a:bodyPr/>
                    <a:lstStyle/>
                    <a:p>
                      <a:pPr algn="just">
                        <a:lnSpc>
                          <a:spcPct val="125000"/>
                        </a:lnSpc>
                        <a:spcAft>
                          <a:spcPts val="0"/>
                        </a:spcAft>
                      </a:pPr>
                      <a:r>
                        <a:rPr lang="en-US" sz="2000">
                          <a:effectLst/>
                        </a:rPr>
                        <a:t>a+</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a:effectLst/>
                        </a:rPr>
                        <a:t>Read / Append. Keeps file content and writes to the end of the file</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1038549126"/>
                  </a:ext>
                </a:extLst>
              </a:tr>
              <a:tr h="480053">
                <a:tc>
                  <a:txBody>
                    <a:bodyPr/>
                    <a:lstStyle/>
                    <a:p>
                      <a:pPr algn="just">
                        <a:lnSpc>
                          <a:spcPct val="125000"/>
                        </a:lnSpc>
                        <a:spcAft>
                          <a:spcPts val="0"/>
                        </a:spcAft>
                      </a:pPr>
                      <a:r>
                        <a:rPr lang="en-US" sz="2000">
                          <a:effectLst/>
                        </a:rPr>
                        <a:t>x</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Write only. Creates a new file, and returns an error if the file exists</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3726305062"/>
                  </a:ext>
                </a:extLst>
              </a:tr>
              <a:tr h="480053">
                <a:tc>
                  <a:txBody>
                    <a:bodyPr/>
                    <a:lstStyle/>
                    <a:p>
                      <a:pPr algn="just">
                        <a:lnSpc>
                          <a:spcPct val="125000"/>
                        </a:lnSpc>
                        <a:spcAft>
                          <a:spcPts val="0"/>
                        </a:spcAft>
                      </a:pPr>
                      <a:r>
                        <a:rPr lang="en-US" sz="2000">
                          <a:effectLst/>
                        </a:rPr>
                        <a:t>x+</a:t>
                      </a:r>
                      <a:endParaRPr lang="en-US" sz="200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tc>
                  <a:txBody>
                    <a:bodyPr/>
                    <a:lstStyle/>
                    <a:p>
                      <a:pPr algn="just">
                        <a:lnSpc>
                          <a:spcPct val="125000"/>
                        </a:lnSpc>
                        <a:spcAft>
                          <a:spcPts val="0"/>
                        </a:spcAft>
                      </a:pPr>
                      <a:r>
                        <a:rPr lang="en-US" sz="2000" dirty="0">
                          <a:effectLst/>
                        </a:rPr>
                        <a:t>Read / Write. Creates a new file, and returns an error if the file exists</a:t>
                      </a:r>
                      <a:endParaRPr lang="en-US" sz="2000" dirty="0">
                        <a:effectLst/>
                        <a:latin typeface="Calibri" panose="020F0502020204030204" pitchFamily="34" charset="0"/>
                        <a:ea typeface="Times New Roman" panose="02020603050405020304" pitchFamily="18" charset="0"/>
                        <a:cs typeface="Cordia New" panose="020B0304020202020204" pitchFamily="34" charset="-34"/>
                      </a:endParaRPr>
                    </a:p>
                  </a:txBody>
                  <a:tcPr marL="68580" marR="68580" marT="0" marB="0"/>
                </a:tc>
                <a:extLst>
                  <a:ext uri="{0D108BD9-81ED-4DB2-BD59-A6C34878D82A}">
                    <a16:rowId xmlns:a16="http://schemas.microsoft.com/office/drawing/2014/main" val="573064467"/>
                  </a:ext>
                </a:extLst>
              </a:tr>
            </a:tbl>
          </a:graphicData>
        </a:graphic>
      </p:graphicFrame>
    </p:spTree>
    <p:extLst>
      <p:ext uri="{BB962C8B-B14F-4D97-AF65-F5344CB8AC3E}">
        <p14:creationId xmlns:p14="http://schemas.microsoft.com/office/powerpoint/2010/main" val="140174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75BD-C557-4612-9A49-0C18AE25305E}"/>
              </a:ext>
            </a:extLst>
          </p:cNvPr>
          <p:cNvSpPr>
            <a:spLocks noGrp="1"/>
          </p:cNvSpPr>
          <p:nvPr>
            <p:ph type="title"/>
          </p:nvPr>
        </p:nvSpPr>
        <p:spPr/>
        <p:txBody>
          <a:bodyPr/>
          <a:lstStyle/>
          <a:p>
            <a:r>
              <a:rPr lang="en-US" dirty="0"/>
              <a:t>PHP – Reading from a file</a:t>
            </a:r>
          </a:p>
        </p:txBody>
      </p:sp>
      <p:sp>
        <p:nvSpPr>
          <p:cNvPr id="3" name="Content Placeholder 2">
            <a:extLst>
              <a:ext uri="{FF2B5EF4-FFF2-40B4-BE49-F238E27FC236}">
                <a16:creationId xmlns:a16="http://schemas.microsoft.com/office/drawing/2014/main" id="{E4415C20-C869-4006-B6F4-88164D180201}"/>
              </a:ext>
            </a:extLst>
          </p:cNvPr>
          <p:cNvSpPr>
            <a:spLocks noGrp="1"/>
          </p:cNvSpPr>
          <p:nvPr>
            <p:ph idx="1"/>
          </p:nvPr>
        </p:nvSpPr>
        <p:spPr/>
        <p:txBody>
          <a:bodyPr>
            <a:normAutofit fontScale="92500" lnSpcReduction="20000"/>
          </a:bodyPr>
          <a:lstStyle/>
          <a:p>
            <a:r>
              <a:rPr lang="en-US" dirty="0"/>
              <a:t>Using </a:t>
            </a:r>
            <a:r>
              <a:rPr lang="en-US" dirty="0" err="1"/>
              <a:t>fread</a:t>
            </a:r>
            <a:r>
              <a:rPr lang="en-US" dirty="0"/>
              <a:t>() to read the whole file.</a:t>
            </a:r>
          </a:p>
          <a:p>
            <a:pPr lvl="1"/>
            <a:r>
              <a:rPr lang="en-US" dirty="0"/>
              <a:t>&lt;?php</a:t>
            </a:r>
            <a:br>
              <a:rPr lang="en-US" dirty="0"/>
            </a:br>
            <a:r>
              <a:rPr lang="en-US" dirty="0"/>
              <a:t>   $file =</a:t>
            </a:r>
            <a:r>
              <a:rPr lang="en-US" dirty="0" err="1"/>
              <a:t>fopen</a:t>
            </a:r>
            <a:r>
              <a:rPr lang="en-US" dirty="0"/>
              <a:t>("test.txt", "r");</a:t>
            </a:r>
            <a:br>
              <a:rPr lang="en-US" dirty="0"/>
            </a:br>
            <a:r>
              <a:rPr lang="en-US" dirty="0"/>
              <a:t>   $content = </a:t>
            </a:r>
            <a:r>
              <a:rPr lang="en-US" dirty="0" err="1"/>
              <a:t>fread</a:t>
            </a:r>
            <a:r>
              <a:rPr lang="en-US" dirty="0"/>
              <a:t>($file, </a:t>
            </a:r>
            <a:r>
              <a:rPr lang="en-US" dirty="0" err="1"/>
              <a:t>filesize</a:t>
            </a:r>
            <a:r>
              <a:rPr lang="en-US" dirty="0"/>
              <a:t>(“test.txt”));</a:t>
            </a:r>
            <a:br>
              <a:rPr lang="en-US" dirty="0"/>
            </a:br>
            <a:r>
              <a:rPr lang="en-US" dirty="0"/>
              <a:t>   </a:t>
            </a:r>
            <a:r>
              <a:rPr lang="en-US" dirty="0" err="1"/>
              <a:t>fclose</a:t>
            </a:r>
            <a:r>
              <a:rPr lang="en-US" dirty="0"/>
              <a:t>($file);</a:t>
            </a:r>
            <a:br>
              <a:rPr lang="en-US" dirty="0"/>
            </a:br>
            <a:r>
              <a:rPr lang="en-US" dirty="0"/>
              <a:t>?&gt;</a:t>
            </a:r>
          </a:p>
          <a:p>
            <a:r>
              <a:rPr lang="en-US" dirty="0"/>
              <a:t>But perhaps if the file is v. large, you might do it line by line.</a:t>
            </a:r>
          </a:p>
          <a:p>
            <a:pPr lvl="1"/>
            <a:r>
              <a:rPr lang="en-US" dirty="0"/>
              <a:t>&lt;?php</a:t>
            </a:r>
            <a:br>
              <a:rPr lang="en-US" dirty="0"/>
            </a:br>
            <a:r>
              <a:rPr lang="en-US" dirty="0"/>
              <a:t>   $file =</a:t>
            </a:r>
            <a:r>
              <a:rPr lang="en-US" dirty="0" err="1"/>
              <a:t>fopen</a:t>
            </a:r>
            <a:r>
              <a:rPr lang="en-US" dirty="0"/>
              <a:t>("test.txt", "r");</a:t>
            </a:r>
            <a:br>
              <a:rPr lang="en-US" dirty="0"/>
            </a:br>
            <a:r>
              <a:rPr lang="en-US" dirty="0"/>
              <a:t>   while(!</a:t>
            </a:r>
            <a:r>
              <a:rPr lang="en-US" dirty="0" err="1"/>
              <a:t>feof</a:t>
            </a:r>
            <a:r>
              <a:rPr lang="en-US" dirty="0"/>
              <a:t>($file))</a:t>
            </a:r>
            <a:br>
              <a:rPr lang="en-US" dirty="0"/>
            </a:br>
            <a:r>
              <a:rPr lang="en-US" dirty="0"/>
              <a:t>   {</a:t>
            </a:r>
            <a:br>
              <a:rPr lang="en-US" dirty="0"/>
            </a:br>
            <a:r>
              <a:rPr lang="en-US" dirty="0"/>
              <a:t>      echo </a:t>
            </a:r>
            <a:r>
              <a:rPr lang="en-US" dirty="0" err="1"/>
              <a:t>fgets</a:t>
            </a:r>
            <a:r>
              <a:rPr lang="en-US" dirty="0"/>
              <a:t>($file) . “&lt;</a:t>
            </a:r>
            <a:r>
              <a:rPr lang="en-US" dirty="0" err="1"/>
              <a:t>br</a:t>
            </a:r>
            <a:r>
              <a:rPr lang="en-US" dirty="0"/>
              <a:t>&gt;”;</a:t>
            </a:r>
            <a:br>
              <a:rPr lang="en-US" dirty="0"/>
            </a:br>
            <a:r>
              <a:rPr lang="en-US" dirty="0"/>
              <a:t>   }</a:t>
            </a:r>
            <a:br>
              <a:rPr lang="en-US" dirty="0"/>
            </a:br>
            <a:r>
              <a:rPr lang="en-US" dirty="0"/>
              <a:t>   </a:t>
            </a:r>
            <a:r>
              <a:rPr lang="en-US" dirty="0" err="1"/>
              <a:t>fclose</a:t>
            </a:r>
            <a:r>
              <a:rPr lang="en-US" dirty="0"/>
              <a:t>($file);</a:t>
            </a:r>
            <a:br>
              <a:rPr lang="en-US" dirty="0"/>
            </a:br>
            <a:r>
              <a:rPr lang="en-US" dirty="0"/>
              <a:t>?&gt;</a:t>
            </a:r>
          </a:p>
          <a:p>
            <a:pPr lvl="1"/>
            <a:endParaRPr lang="en-US" dirty="0"/>
          </a:p>
        </p:txBody>
      </p:sp>
      <p:sp>
        <p:nvSpPr>
          <p:cNvPr id="4" name="TextBox 3">
            <a:extLst>
              <a:ext uri="{FF2B5EF4-FFF2-40B4-BE49-F238E27FC236}">
                <a16:creationId xmlns:a16="http://schemas.microsoft.com/office/drawing/2014/main" id="{018E3A17-0792-4AA5-AC13-773240C9A041}"/>
              </a:ext>
            </a:extLst>
          </p:cNvPr>
          <p:cNvSpPr txBox="1"/>
          <p:nvPr/>
        </p:nvSpPr>
        <p:spPr>
          <a:xfrm>
            <a:off x="6310436" y="4252446"/>
            <a:ext cx="1882247" cy="369332"/>
          </a:xfrm>
          <a:prstGeom prst="rect">
            <a:avLst/>
          </a:prstGeom>
          <a:noFill/>
        </p:spPr>
        <p:txBody>
          <a:bodyPr wrap="none" rtlCol="0">
            <a:spAutoFit/>
          </a:bodyPr>
          <a:lstStyle/>
          <a:p>
            <a:r>
              <a:rPr lang="en-US" dirty="0"/>
              <a:t>Not file end of file</a:t>
            </a:r>
          </a:p>
        </p:txBody>
      </p:sp>
      <p:cxnSp>
        <p:nvCxnSpPr>
          <p:cNvPr id="6" name="Straight Arrow Connector 5">
            <a:extLst>
              <a:ext uri="{FF2B5EF4-FFF2-40B4-BE49-F238E27FC236}">
                <a16:creationId xmlns:a16="http://schemas.microsoft.com/office/drawing/2014/main" id="{AD7999F1-0294-48CA-AD24-EAF728AD1ADB}"/>
              </a:ext>
            </a:extLst>
          </p:cNvPr>
          <p:cNvCxnSpPr/>
          <p:nvPr/>
        </p:nvCxnSpPr>
        <p:spPr>
          <a:xfrm flipH="1">
            <a:off x="4006180" y="4437112"/>
            <a:ext cx="23042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2F86EF2-2F86-4162-B212-5CAF6A5827F4}"/>
              </a:ext>
            </a:extLst>
          </p:cNvPr>
          <p:cNvSpPr txBox="1"/>
          <p:nvPr/>
        </p:nvSpPr>
        <p:spPr>
          <a:xfrm>
            <a:off x="4942284" y="5558135"/>
            <a:ext cx="1083951" cy="369332"/>
          </a:xfrm>
          <a:prstGeom prst="rect">
            <a:avLst/>
          </a:prstGeom>
          <a:noFill/>
        </p:spPr>
        <p:txBody>
          <a:bodyPr wrap="none" rtlCol="0">
            <a:spAutoFit/>
          </a:bodyPr>
          <a:lstStyle/>
          <a:p>
            <a:r>
              <a:rPr lang="en-US" dirty="0"/>
              <a:t>Get a line</a:t>
            </a:r>
          </a:p>
        </p:txBody>
      </p:sp>
      <p:cxnSp>
        <p:nvCxnSpPr>
          <p:cNvPr id="9" name="Straight Arrow Connector 8">
            <a:extLst>
              <a:ext uri="{FF2B5EF4-FFF2-40B4-BE49-F238E27FC236}">
                <a16:creationId xmlns:a16="http://schemas.microsoft.com/office/drawing/2014/main" id="{47F3B930-2C2A-42A9-A370-5B102ED3D159}"/>
              </a:ext>
            </a:extLst>
          </p:cNvPr>
          <p:cNvCxnSpPr/>
          <p:nvPr/>
        </p:nvCxnSpPr>
        <p:spPr>
          <a:xfrm flipH="1" flipV="1">
            <a:off x="3430116" y="5043790"/>
            <a:ext cx="1368152" cy="545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11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52BA-97D6-4083-ACC2-AA02C9D7FA1B}"/>
              </a:ext>
            </a:extLst>
          </p:cNvPr>
          <p:cNvSpPr>
            <a:spLocks noGrp="1"/>
          </p:cNvSpPr>
          <p:nvPr>
            <p:ph type="title"/>
          </p:nvPr>
        </p:nvSpPr>
        <p:spPr/>
        <p:txBody>
          <a:bodyPr/>
          <a:lstStyle/>
          <a:p>
            <a:r>
              <a:rPr lang="en-US" dirty="0"/>
              <a:t>File Access Permissions</a:t>
            </a:r>
          </a:p>
        </p:txBody>
      </p:sp>
      <p:sp>
        <p:nvSpPr>
          <p:cNvPr id="3" name="Content Placeholder 2">
            <a:extLst>
              <a:ext uri="{FF2B5EF4-FFF2-40B4-BE49-F238E27FC236}">
                <a16:creationId xmlns:a16="http://schemas.microsoft.com/office/drawing/2014/main" id="{FAA5F9C2-CB5A-43FC-8C8C-DDDFBF2C407D}"/>
              </a:ext>
            </a:extLst>
          </p:cNvPr>
          <p:cNvSpPr>
            <a:spLocks noGrp="1"/>
          </p:cNvSpPr>
          <p:nvPr>
            <p:ph idx="1"/>
          </p:nvPr>
        </p:nvSpPr>
        <p:spPr/>
        <p:txBody>
          <a:bodyPr>
            <a:normAutofit lnSpcReduction="10000"/>
          </a:bodyPr>
          <a:lstStyle/>
          <a:p>
            <a:r>
              <a:rPr lang="en-US" dirty="0"/>
              <a:t>PHP has several functions for managing directories</a:t>
            </a:r>
          </a:p>
          <a:p>
            <a:pPr lvl="1"/>
            <a:r>
              <a:rPr lang="en-US" dirty="0" err="1"/>
              <a:t>mkdir</a:t>
            </a:r>
            <a:r>
              <a:rPr lang="en-US" dirty="0"/>
              <a:t>() – Makes a new directory</a:t>
            </a:r>
          </a:p>
          <a:p>
            <a:pPr lvl="1"/>
            <a:r>
              <a:rPr lang="en-US" dirty="0" err="1"/>
              <a:t>rmdir</a:t>
            </a:r>
            <a:r>
              <a:rPr lang="en-US" dirty="0"/>
              <a:t>() – Deletes a directory</a:t>
            </a:r>
          </a:p>
          <a:p>
            <a:pPr lvl="1"/>
            <a:r>
              <a:rPr lang="en-US" dirty="0" err="1"/>
              <a:t>chmod</a:t>
            </a:r>
            <a:r>
              <a:rPr lang="en-US" dirty="0"/>
              <a:t>() – Changes permissions on a directory</a:t>
            </a:r>
          </a:p>
          <a:p>
            <a:r>
              <a:rPr lang="en-US" dirty="0"/>
              <a:t>To create a directory without any access restrictions (not a good idea!), use this;</a:t>
            </a:r>
          </a:p>
          <a:p>
            <a:pPr lvl="1"/>
            <a:r>
              <a:rPr lang="en-US" dirty="0"/>
              <a:t>&lt;?php</a:t>
            </a:r>
            <a:br>
              <a:rPr lang="en-US" dirty="0"/>
            </a:br>
            <a:r>
              <a:rPr lang="en-US" dirty="0"/>
              <a:t>   </a:t>
            </a:r>
            <a:r>
              <a:rPr lang="en-US" dirty="0" err="1"/>
              <a:t>mkdir</a:t>
            </a:r>
            <a:r>
              <a:rPr lang="en-US" dirty="0"/>
              <a:t>(“</a:t>
            </a:r>
            <a:r>
              <a:rPr lang="en-US" dirty="0" err="1"/>
              <a:t>newfolder</a:t>
            </a:r>
            <a:r>
              <a:rPr lang="en-US" dirty="0"/>
              <a:t>”, 0777);</a:t>
            </a:r>
            <a:br>
              <a:rPr lang="en-US" dirty="0"/>
            </a:br>
            <a:r>
              <a:rPr lang="en-US" dirty="0"/>
              <a:t>?&gt;</a:t>
            </a:r>
          </a:p>
          <a:p>
            <a:r>
              <a:rPr lang="en-US" dirty="0"/>
              <a:t>Note the 2</a:t>
            </a:r>
            <a:r>
              <a:rPr lang="en-US" baseline="30000" dirty="0"/>
              <a:t>nd</a:t>
            </a:r>
            <a:r>
              <a:rPr lang="en-US" dirty="0"/>
              <a:t> parameter sets the access permissions</a:t>
            </a:r>
          </a:p>
        </p:txBody>
      </p:sp>
    </p:spTree>
    <p:extLst>
      <p:ext uri="{BB962C8B-B14F-4D97-AF65-F5344CB8AC3E}">
        <p14:creationId xmlns:p14="http://schemas.microsoft.com/office/powerpoint/2010/main" val="159029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55F70-0DA5-4BE9-9602-C026ED561911}"/>
              </a:ext>
            </a:extLst>
          </p:cNvPr>
          <p:cNvSpPr>
            <a:spLocks noGrp="1"/>
          </p:cNvSpPr>
          <p:nvPr>
            <p:ph type="title"/>
          </p:nvPr>
        </p:nvSpPr>
        <p:spPr>
          <a:xfrm>
            <a:off x="1522413" y="381000"/>
            <a:ext cx="9144001" cy="671736"/>
          </a:xfrm>
        </p:spPr>
        <p:txBody>
          <a:bodyPr/>
          <a:lstStyle/>
          <a:p>
            <a:r>
              <a:rPr lang="en-US" dirty="0"/>
              <a:t>File Access Permissions</a:t>
            </a:r>
          </a:p>
        </p:txBody>
      </p:sp>
      <p:sp>
        <p:nvSpPr>
          <p:cNvPr id="3" name="Content Placeholder 2">
            <a:extLst>
              <a:ext uri="{FF2B5EF4-FFF2-40B4-BE49-F238E27FC236}">
                <a16:creationId xmlns:a16="http://schemas.microsoft.com/office/drawing/2014/main" id="{47BD08C8-F68F-42F1-A6A5-93F0DC292DF3}"/>
              </a:ext>
            </a:extLst>
          </p:cNvPr>
          <p:cNvSpPr>
            <a:spLocks noGrp="1"/>
          </p:cNvSpPr>
          <p:nvPr>
            <p:ph idx="1"/>
          </p:nvPr>
        </p:nvSpPr>
        <p:spPr>
          <a:xfrm>
            <a:off x="1522413" y="1268760"/>
            <a:ext cx="9134391" cy="5208239"/>
          </a:xfrm>
        </p:spPr>
        <p:txBody>
          <a:bodyPr>
            <a:normAutofit lnSpcReduction="10000"/>
          </a:bodyPr>
          <a:lstStyle/>
          <a:p>
            <a:r>
              <a:rPr lang="en-US" dirty="0"/>
              <a:t>Access Permissions consist of 4 numbers:-</a:t>
            </a:r>
          </a:p>
          <a:p>
            <a:pPr lvl="1"/>
            <a:r>
              <a:rPr lang="en-US" dirty="0"/>
              <a:t>The first number is always 0</a:t>
            </a:r>
          </a:p>
          <a:p>
            <a:pPr lvl="1"/>
            <a:r>
              <a:rPr lang="en-US" dirty="0"/>
              <a:t>The second number is for permissions for the owner </a:t>
            </a:r>
          </a:p>
          <a:p>
            <a:pPr lvl="1"/>
            <a:r>
              <a:rPr lang="en-US" dirty="0"/>
              <a:t>The third number is for the owner’s user group</a:t>
            </a:r>
          </a:p>
          <a:p>
            <a:pPr lvl="1"/>
            <a:r>
              <a:rPr lang="en-US" dirty="0"/>
              <a:t>The fourth number is for everybody else</a:t>
            </a:r>
          </a:p>
          <a:p>
            <a:r>
              <a:rPr lang="en-US" dirty="0"/>
              <a:t>There are a variety of combinations:-</a:t>
            </a:r>
          </a:p>
          <a:p>
            <a:pPr lvl="1"/>
            <a:r>
              <a:rPr lang="en-US" dirty="0"/>
              <a:t>1 = execute permissions</a:t>
            </a:r>
          </a:p>
          <a:p>
            <a:pPr lvl="1"/>
            <a:r>
              <a:rPr lang="en-US" dirty="0"/>
              <a:t>2 = write permissions</a:t>
            </a:r>
          </a:p>
          <a:p>
            <a:pPr lvl="1"/>
            <a:r>
              <a:rPr lang="en-US" dirty="0"/>
              <a:t>4 = read permissions</a:t>
            </a:r>
          </a:p>
          <a:p>
            <a:r>
              <a:rPr lang="en-US" dirty="0"/>
              <a:t>Common combinations are:-</a:t>
            </a:r>
          </a:p>
          <a:p>
            <a:pPr lvl="1"/>
            <a:r>
              <a:rPr lang="en-US" dirty="0"/>
              <a:t>0644 – Read and write for the owner, but only read for anyone else</a:t>
            </a:r>
          </a:p>
          <a:p>
            <a:pPr lvl="1"/>
            <a:r>
              <a:rPr lang="en-US" dirty="0"/>
              <a:t>0755 – Everything for the owner, but read and execute for everyone else</a:t>
            </a:r>
          </a:p>
          <a:p>
            <a:pPr lvl="1"/>
            <a:endParaRPr lang="en-US" dirty="0"/>
          </a:p>
        </p:txBody>
      </p:sp>
    </p:spTree>
    <p:extLst>
      <p:ext uri="{BB962C8B-B14F-4D97-AF65-F5344CB8AC3E}">
        <p14:creationId xmlns:p14="http://schemas.microsoft.com/office/powerpoint/2010/main" val="256568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EB0F-736F-4073-8541-EB843445B75F}"/>
              </a:ext>
            </a:extLst>
          </p:cNvPr>
          <p:cNvSpPr>
            <a:spLocks noGrp="1"/>
          </p:cNvSpPr>
          <p:nvPr>
            <p:ph type="title"/>
          </p:nvPr>
        </p:nvSpPr>
        <p:spPr/>
        <p:txBody>
          <a:bodyPr/>
          <a:lstStyle/>
          <a:p>
            <a:r>
              <a:rPr lang="en-US" dirty="0"/>
              <a:t>More PHP File Functions</a:t>
            </a:r>
          </a:p>
        </p:txBody>
      </p:sp>
      <p:sp>
        <p:nvSpPr>
          <p:cNvPr id="3" name="Content Placeholder 2">
            <a:extLst>
              <a:ext uri="{FF2B5EF4-FFF2-40B4-BE49-F238E27FC236}">
                <a16:creationId xmlns:a16="http://schemas.microsoft.com/office/drawing/2014/main" id="{7B9576D3-B4A5-4231-B9DC-DC49D2069276}"/>
              </a:ext>
            </a:extLst>
          </p:cNvPr>
          <p:cNvSpPr>
            <a:spLocks noGrp="1"/>
          </p:cNvSpPr>
          <p:nvPr>
            <p:ph idx="1"/>
          </p:nvPr>
        </p:nvSpPr>
        <p:spPr/>
        <p:txBody>
          <a:bodyPr/>
          <a:lstStyle/>
          <a:p>
            <a:r>
              <a:rPr lang="en-US" dirty="0" err="1"/>
              <a:t>scandir</a:t>
            </a:r>
            <a:r>
              <a:rPr lang="en-US" dirty="0"/>
              <a:t>() – returns an array of the contents of a directory</a:t>
            </a:r>
          </a:p>
          <a:p>
            <a:r>
              <a:rPr lang="en-US" dirty="0" err="1"/>
              <a:t>is_dir</a:t>
            </a:r>
            <a:r>
              <a:rPr lang="en-US" dirty="0"/>
              <a:t>() – returns a Boolean as to whether something is a directory</a:t>
            </a:r>
          </a:p>
          <a:p>
            <a:r>
              <a:rPr lang="en-US" dirty="0" err="1"/>
              <a:t>is_file</a:t>
            </a:r>
            <a:r>
              <a:rPr lang="en-US" dirty="0"/>
              <a:t>() – returns a Boolean as to whether something is a file</a:t>
            </a:r>
          </a:p>
          <a:p>
            <a:r>
              <a:rPr lang="en-US" dirty="0" err="1"/>
              <a:t>is_executable</a:t>
            </a:r>
            <a:r>
              <a:rPr lang="en-US" dirty="0"/>
              <a:t>() – returns whether the file is an executable file</a:t>
            </a:r>
          </a:p>
          <a:p>
            <a:r>
              <a:rPr lang="en-US" dirty="0" err="1"/>
              <a:t>file_exists</a:t>
            </a:r>
            <a:r>
              <a:rPr lang="en-US" dirty="0"/>
              <a:t>() – returns whether the file exists</a:t>
            </a:r>
          </a:p>
          <a:p>
            <a:r>
              <a:rPr lang="en-US" dirty="0"/>
              <a:t>copy() – takes two parameters, the source and destination of a file</a:t>
            </a:r>
          </a:p>
        </p:txBody>
      </p:sp>
    </p:spTree>
    <p:extLst>
      <p:ext uri="{BB962C8B-B14F-4D97-AF65-F5344CB8AC3E}">
        <p14:creationId xmlns:p14="http://schemas.microsoft.com/office/powerpoint/2010/main" val="136497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92AA-651F-499C-9608-7C4DCBC32D64}"/>
              </a:ext>
            </a:extLst>
          </p:cNvPr>
          <p:cNvSpPr>
            <a:spLocks noGrp="1"/>
          </p:cNvSpPr>
          <p:nvPr>
            <p:ph type="title"/>
          </p:nvPr>
        </p:nvSpPr>
        <p:spPr/>
        <p:txBody>
          <a:bodyPr/>
          <a:lstStyle/>
          <a:p>
            <a:r>
              <a:rPr lang="en-US" dirty="0"/>
              <a:t>MySQL</a:t>
            </a:r>
          </a:p>
        </p:txBody>
      </p:sp>
      <p:sp>
        <p:nvSpPr>
          <p:cNvPr id="3" name="Content Placeholder 2">
            <a:extLst>
              <a:ext uri="{FF2B5EF4-FFF2-40B4-BE49-F238E27FC236}">
                <a16:creationId xmlns:a16="http://schemas.microsoft.com/office/drawing/2014/main" id="{411102D4-ECBF-49D9-9033-B949BCA18E2D}"/>
              </a:ext>
            </a:extLst>
          </p:cNvPr>
          <p:cNvSpPr>
            <a:spLocks noGrp="1"/>
          </p:cNvSpPr>
          <p:nvPr>
            <p:ph idx="1"/>
          </p:nvPr>
        </p:nvSpPr>
        <p:spPr/>
        <p:txBody>
          <a:bodyPr>
            <a:normAutofit fontScale="92500"/>
          </a:bodyPr>
          <a:lstStyle/>
          <a:p>
            <a:r>
              <a:rPr lang="en-US" dirty="0"/>
              <a:t>Files are ok… but databases are often a better way of managing data!</a:t>
            </a:r>
          </a:p>
          <a:p>
            <a:pPr lvl="1"/>
            <a:r>
              <a:rPr lang="en-US" dirty="0"/>
              <a:t>Just imagine saving calendar appointments in a file, and then searching that file to find which appointments you need to display!</a:t>
            </a:r>
          </a:p>
          <a:p>
            <a:r>
              <a:rPr lang="en-US" dirty="0"/>
              <a:t>MySQL is a database server that scales for small and large applications using SQL (Structured Query Language) to interact with it.</a:t>
            </a:r>
          </a:p>
          <a:p>
            <a:pPr lvl="1"/>
            <a:r>
              <a:rPr lang="en-US" dirty="0"/>
              <a:t>Data is stored in tables – tables store data about entities</a:t>
            </a:r>
          </a:p>
          <a:p>
            <a:pPr lvl="1"/>
            <a:r>
              <a:rPr lang="en-US" dirty="0"/>
              <a:t>Tables consist of rows and columns, (like spreadsheets)</a:t>
            </a:r>
          </a:p>
          <a:p>
            <a:pPr lvl="1"/>
            <a:r>
              <a:rPr lang="en-US" dirty="0"/>
              <a:t>Tables can be related to each other</a:t>
            </a:r>
          </a:p>
          <a:p>
            <a:r>
              <a:rPr lang="en-US" dirty="0"/>
              <a:t>In other courses you will learn about databases in depth, here we will look at key operations.</a:t>
            </a:r>
          </a:p>
        </p:txBody>
      </p:sp>
    </p:spTree>
    <p:extLst>
      <p:ext uri="{BB962C8B-B14F-4D97-AF65-F5344CB8AC3E}">
        <p14:creationId xmlns:p14="http://schemas.microsoft.com/office/powerpoint/2010/main" val="308100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74</TotalTime>
  <Words>1187</Words>
  <Application>Microsoft Office PowerPoint</Application>
  <PresentationFormat>Custom</PresentationFormat>
  <Paragraphs>161</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Corbel</vt:lpstr>
      <vt:lpstr>Cordia New</vt:lpstr>
      <vt:lpstr>DilleniaUPC</vt:lpstr>
      <vt:lpstr>Times New Roman</vt:lpstr>
      <vt:lpstr>Digital Blue Tunnel 16x9</vt:lpstr>
      <vt:lpstr>Web Programming Language</vt:lpstr>
      <vt:lpstr>PHP Files &amp; MySQL Databases</vt:lpstr>
      <vt:lpstr>PHP &amp; Files</vt:lpstr>
      <vt:lpstr>PHP File Open Modes</vt:lpstr>
      <vt:lpstr>PHP – Reading from a file</vt:lpstr>
      <vt:lpstr>File Access Permissions</vt:lpstr>
      <vt:lpstr>File Access Permissions</vt:lpstr>
      <vt:lpstr>More PHP File Functions</vt:lpstr>
      <vt:lpstr>MySQL</vt:lpstr>
      <vt:lpstr>PHPmyadmin</vt:lpstr>
      <vt:lpstr>Create a Database</vt:lpstr>
      <vt:lpstr>Create a Table</vt:lpstr>
      <vt:lpstr>Set up the columns</vt:lpstr>
      <vt:lpstr>Check the Structure</vt:lpstr>
      <vt:lpstr>Structured Query Language (SQL)</vt:lpstr>
      <vt:lpstr>SQL - INSERT</vt:lpstr>
      <vt:lpstr>SQL INSERT</vt:lpstr>
      <vt:lpstr>SQL UPDATE</vt:lpstr>
      <vt:lpstr>SQL UPDATE</vt:lpstr>
      <vt:lpstr>SQL DELETE</vt:lpstr>
      <vt:lpstr>MySQLi</vt:lpstr>
      <vt:lpstr>Connecting to the Database</vt:lpstr>
      <vt:lpstr>Querying a Database</vt:lpstr>
      <vt:lpstr>Tip</vt:lpstr>
      <vt:lpstr>PHP and SELECT</vt:lpstr>
      <vt:lpstr>PHP and SELECT</vt:lpstr>
      <vt:lpstr>PHP and SELECT</vt:lpstr>
      <vt:lpstr>PHP and SELECT</vt:lpstr>
      <vt:lpstr>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Programming Language</dc:title>
  <dc:creator>Admin</dc:creator>
  <cp:lastModifiedBy>Admin</cp:lastModifiedBy>
  <cp:revision>13</cp:revision>
  <dcterms:created xsi:type="dcterms:W3CDTF">2018-07-28T16:13:30Z</dcterms:created>
  <dcterms:modified xsi:type="dcterms:W3CDTF">2018-07-28T17:27:47Z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