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5"/>
  </p:notesMasterIdLst>
  <p:sldIdLst>
    <p:sldId id="256" r:id="rId2"/>
    <p:sldId id="257" r:id="rId3"/>
    <p:sldId id="258" r:id="rId4"/>
    <p:sldId id="302" r:id="rId5"/>
    <p:sldId id="303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6" r:id="rId42"/>
    <p:sldId id="277" r:id="rId43"/>
    <p:sldId id="278" r:id="rId44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7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01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1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95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29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8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8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6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0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4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70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44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6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5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76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46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586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07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53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38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4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302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1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880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04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81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6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35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257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88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3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trum.ieee.org/computing/networks/metcalfes-law-is-wron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02175" y="3039650"/>
            <a:ext cx="8404050" cy="1325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ISNE 101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</a:t>
            </a:r>
            <a:r>
              <a:rPr lang="en-US" dirty="0"/>
              <a:t>3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dirty="0"/>
              <a:t>Dr. Ken </a:t>
            </a:r>
            <a:r>
              <a:rPr lang="en-US" dirty="0" err="1"/>
              <a:t>Cosh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2-3,000 BC the Sumerians developed the first writing system.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Evolved from 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Developed into Cuneiform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1,000 characters -&gt; 400 characters (Hittite   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Cuneiform)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Symbols pressed into clay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Hieroglyphs were derived from Sumerian writing.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"It is a complex system, writing figurative, symbolic, and phonetic all at once, in the same text, the same phrase, I would almost say in the same word." (Champollion)</a:t>
            </a:r>
          </a:p>
        </p:txBody>
      </p:sp>
    </p:spTree>
    <p:extLst>
      <p:ext uri="{BB962C8B-B14F-4D97-AF65-F5344CB8AC3E}">
        <p14:creationId xmlns:p14="http://schemas.microsoft.com/office/powerpoint/2010/main" val="63001346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an Alphabet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Hieroglyphics were logosyllabic, i.e. symbols stand for;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Words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Sounds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or to place a word in a category    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Phonetic components of Hieroglyphs were crucial to developing an alphabet.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Egyptians developed a set of 22-24 Hieroglyphs which were used to record foreign names etc.</a:t>
            </a:r>
          </a:p>
        </p:txBody>
      </p:sp>
    </p:spTree>
    <p:extLst>
      <p:ext uri="{BB962C8B-B14F-4D97-AF65-F5344CB8AC3E}">
        <p14:creationId xmlns:p14="http://schemas.microsoft.com/office/powerpoint/2010/main" val="280735659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Proto-Sinaitic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known as Proto-Canaanite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2,000-1,700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 workers translated Egyptian Hieroglyphs into the Canaanite language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The Egyptian "Pr" (or Per), meant house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(or Floorplan).  This became "bayt", which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Canaanite for house.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Acrophony is when a letters name begins with the letter itself.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Bayt ---&gt;  "Bet" ---&gt; "Beta" ---&gt; "B"</a:t>
            </a:r>
          </a:p>
        </p:txBody>
      </p:sp>
      <p:sp>
        <p:nvSpPr>
          <p:cNvPr id="76" name="Shape 76"/>
          <p:cNvSpPr/>
          <p:nvPr/>
        </p:nvSpPr>
        <p:spPr>
          <a:xfrm>
            <a:off x="7727950" y="4070350"/>
            <a:ext cx="1702599" cy="13061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924800" y="4267200"/>
            <a:ext cx="1300874" cy="910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833647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Spreading the Word</a:t>
            </a:r>
          </a:p>
        </p:txBody>
      </p:sp>
      <p:sp>
        <p:nvSpPr>
          <p:cNvPr id="83" name="Shape 83"/>
          <p:cNvSpPr/>
          <p:nvPr/>
        </p:nvSpPr>
        <p:spPr>
          <a:xfrm>
            <a:off x="1524000" y="1524000"/>
            <a:ext cx="70866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306774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Greeks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 were a hindrance when writing in Pheonician, (as well as Egyptian / Hebrew).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in Greek they were essential, and afforded equal status as consonants.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Together with the "Latins" (Romans) the alphabet evolved into this!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tribes evolved their alphabets differently, but most stem from the Proto-Sinaitic.</a:t>
            </a:r>
          </a:p>
        </p:txBody>
      </p:sp>
    </p:spTree>
    <p:extLst>
      <p:ext uri="{BB962C8B-B14F-4D97-AF65-F5344CB8AC3E}">
        <p14:creationId xmlns:p14="http://schemas.microsoft.com/office/powerpoint/2010/main" val="353829434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Technology?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technology have we discussed so far?</a:t>
            </a:r>
          </a:p>
        </p:txBody>
      </p:sp>
    </p:spTree>
    <p:extLst>
      <p:ext uri="{BB962C8B-B14F-4D97-AF65-F5344CB8AC3E}">
        <p14:creationId xmlns:p14="http://schemas.microsoft.com/office/powerpoint/2010/main" val="982198819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105AD - Chinese invent paper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The Chinese also developed wood-block printing, and books with hard covers and movable type (circa. 1041).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However, Chinese has thousands of characters, so traditional block printing was still preferred.</a:t>
            </a:r>
          </a:p>
          <a:p>
            <a:pPr rtl="0">
              <a:lnSpc>
                <a:spcPct val="100000"/>
              </a:lnSpc>
              <a:buNone/>
            </a:pPr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~1440 -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'invented' the printing press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Ability to mass print books.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Whereas before it could take a monk 20 years to transcribe the bible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combined a variety of mechanical technologies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perfect his invention.</a:t>
            </a:r>
          </a:p>
        </p:txBody>
      </p:sp>
    </p:spTree>
    <p:extLst>
      <p:ext uri="{BB962C8B-B14F-4D97-AF65-F5344CB8AC3E}">
        <p14:creationId xmlns:p14="http://schemas.microsoft.com/office/powerpoint/2010/main" val="22720597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 was named #1 person of the millennium by A&amp;E Network &amp; Time Life.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Ahead of;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Christopher Columbus            Freud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Galileo Galilei                         Einstein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Shakespeare                          Lincoln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Newton                                  Darwin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Da Vinci                                 Beethoven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this technology invention have such a great impact?</a:t>
            </a:r>
          </a:p>
        </p:txBody>
      </p:sp>
    </p:spTree>
    <p:extLst>
      <p:ext uri="{BB962C8B-B14F-4D97-AF65-F5344CB8AC3E}">
        <p14:creationId xmlns:p14="http://schemas.microsoft.com/office/powerpoint/2010/main" val="293456089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Transmission of signals over a distance, for the purpose of communication.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Visual, Audio (and later electronic)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Fires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Beacons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Smoke Signals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Drums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Horns</a:t>
            </a:r>
          </a:p>
        </p:txBody>
      </p:sp>
    </p:spTree>
    <p:extLst>
      <p:ext uri="{BB962C8B-B14F-4D97-AF65-F5344CB8AC3E}">
        <p14:creationId xmlns:p14="http://schemas.microsoft.com/office/powerpoint/2010/main" val="82308995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Problem: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use fires / beacons / smoke signals to send a message;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Consider the fire beacons in Lord of the Rings.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N0 FIRE = No Problem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FIRE = Problem!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Solution: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Semaphore</a:t>
            </a:r>
          </a:p>
        </p:txBody>
      </p:sp>
    </p:spTree>
    <p:extLst>
      <p:ext uri="{BB962C8B-B14F-4D97-AF65-F5344CB8AC3E}">
        <p14:creationId xmlns:p14="http://schemas.microsoft.com/office/powerpoint/2010/main" val="30767471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Recap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week we talked about binary.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hence encoding things into a binary form - digitisation!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Huffman?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Week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and Networks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Hydraulic Telegraph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Circa 400BC</a:t>
            </a:r>
          </a:p>
        </p:txBody>
      </p:sp>
      <p:sp>
        <p:nvSpPr>
          <p:cNvPr id="126" name="Shape 126"/>
          <p:cNvSpPr/>
          <p:nvPr/>
        </p:nvSpPr>
        <p:spPr>
          <a:xfrm>
            <a:off x="4165600" y="1117600"/>
            <a:ext cx="5359749" cy="610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3048000" y="5283200"/>
            <a:ext cx="1905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84764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France 1792.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2*2m long arms with 7 positions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1*cross bar with 4 angles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7*7*4 = 196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196 different symbols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556 stations following line of sight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distance 4,800km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Paris to Lille = 15 stations / ~32 mins</a:t>
            </a:r>
          </a:p>
        </p:txBody>
      </p:sp>
      <p:sp>
        <p:nvSpPr>
          <p:cNvPr id="134" name="Shape 134"/>
          <p:cNvSpPr/>
          <p:nvPr/>
        </p:nvSpPr>
        <p:spPr>
          <a:xfrm>
            <a:off x="6096000" y="4165600"/>
            <a:ext cx="3796575" cy="313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400800" y="304800"/>
            <a:ext cx="2794000" cy="401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857784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      Sweden --&gt;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               Germany --&gt;</a:t>
            </a:r>
          </a:p>
        </p:txBody>
      </p:sp>
      <p:sp>
        <p:nvSpPr>
          <p:cNvPr id="142" name="Shape 142"/>
          <p:cNvSpPr/>
          <p:nvPr/>
        </p:nvSpPr>
        <p:spPr>
          <a:xfrm>
            <a:off x="4572000" y="507975"/>
            <a:ext cx="5154525" cy="37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04800" y="2539975"/>
            <a:ext cx="5195250" cy="2563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5486400" y="3352800"/>
            <a:ext cx="3270574" cy="3993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010936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presence and flow of charge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Electrons &amp; Protons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Very Fast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versions used a grid like this-&gt;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 Morse invented his code.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pre-dates Optical Semaphore</a:t>
            </a:r>
          </a:p>
        </p:txBody>
      </p:sp>
      <p:sp>
        <p:nvSpPr>
          <p:cNvPr id="151" name="Shape 151"/>
          <p:cNvSpPr/>
          <p:nvPr/>
        </p:nvSpPr>
        <p:spPr>
          <a:xfrm>
            <a:off x="6299200" y="1727175"/>
            <a:ext cx="32131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61890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Requires 'wires', which is a problem particularly at wartime.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Maxwell: "We have strong reason to conclude that light itself is an electromagnetic disturbance in the form of waves propagated through the electromagnetic field."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Marconi demonstrated that communication is possible wirelessly</a:t>
            </a:r>
          </a:p>
        </p:txBody>
      </p:sp>
    </p:spTree>
    <p:extLst>
      <p:ext uri="{BB962C8B-B14F-4D97-AF65-F5344CB8AC3E}">
        <p14:creationId xmlns:p14="http://schemas.microsoft.com/office/powerpoint/2010/main" val="2601636727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Telephone, Television...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1876: Bell demonstrated the telephone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the wires can talk.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 this with Marconi, and the airwaves start to sing - we have radio.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some pictures &amp; we have a TV.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002981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 Systems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Comprised of Hardware and Software arranged to transmit data from one location to another.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Establish interface between sender and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Routes messages (packets) along most efficient paths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information processing to make sure the right message gets to the right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editorial tasks, rearranging format, checking for transmission errors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Converts message speeds (from slower cable to speed of computer).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Controls flow of information through a network.</a:t>
            </a: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Transfer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7550" y="1828450"/>
            <a:ext cx="9202199" cy="5444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improve the efficiency of a network, data streams are broken into packets.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smaller bundles of data.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different sizes dependent on the protocol or standard being used – the X.25 packet switching standard uses packets sized 128bytes.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Switching</a:t>
            </a:r>
          </a:p>
        </p:txBody>
      </p:sp>
      <p:sp>
        <p:nvSpPr>
          <p:cNvPr id="56" name="Shape 56"/>
          <p:cNvSpPr/>
          <p:nvPr/>
        </p:nvSpPr>
        <p:spPr>
          <a:xfrm>
            <a:off x="508000" y="1828800"/>
            <a:ext cx="9143999" cy="4958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With telecommunications systems using a wide variety of diverse devices, a common set of rules are needed to enable them to ‘talk’ to each other. 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set of rules is called a </a:t>
            </a:r>
            <a:r>
              <a:rPr lang="en-US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</a:t>
            </a: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FTP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WAP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device identifies the receivers protocol so they can send data in the right way, and to check it arrived without problem.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Laws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Moore’s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Performance doubles every 18-24 months, while costs stay the same. </a:t>
            </a:r>
          </a:p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Metcalfe’s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usefulness of a network increases with the square of the number of users connected to the network. 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Layered Protocols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TCP/IP consists of many protocols, which are divided into layers;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Application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things like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Bittorrent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DNS...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Transport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Primarily tasked with forming data packets, adding 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header information etc.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Internet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IP, functions such as addressing / routing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Link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Deals with actual data exchange, error checking, Bit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Rate etc.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Every PC / Printer etc. has a unique IP address.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 addresses represent a 32 bit word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But, this is translated to ‘decimal-dot’ notation to make life easier! – More like a phone number.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172.17.28.143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number is between 0 and 255 (i.e. an 8 bit number in binary)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Totally 256*256*256*256 different IP addresses = 4.3 Billion!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 that enough?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we still need to remember the 4 numbers?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aren’t enough unique addresses!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Various clever ways have been developed to get around this…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Static vs Dynamic IP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NAT – hiding many IP addresses behind one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IPv6 – The next version of IP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can’t remember my IP address!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DNS means we don’t need to…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Domain Name Server / Service (DNS)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further translation of the IP address into Natural Language </a:t>
            </a:r>
          </a:p>
          <a:p>
            <a:pPr marL="1524000" marR="0" lvl="3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BELTA or KCOSH or Kitchen PC or www.bbc.co.uk 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Twisted Pair Wire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Thin &amp; Flexible cable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Cheaper than other cables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454400" y="3149575"/>
            <a:ext cx="4445000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Coaxial Cable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used for Video links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 conductor surrounds copper wire to protect signal strength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946400" y="2844775"/>
            <a:ext cx="4572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Fibre Optics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medium of light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fast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Flexible, but comparatively expensive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8000" y="3352800"/>
            <a:ext cx="8864600" cy="367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1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Centralised Network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Close control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Inefficient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Single point of failure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Limited by central node capacity </a:t>
            </a:r>
          </a:p>
        </p:txBody>
      </p:sp>
      <p:sp>
        <p:nvSpPr>
          <p:cNvPr id="108" name="Shape 108"/>
          <p:cNvSpPr/>
          <p:nvPr/>
        </p:nvSpPr>
        <p:spPr>
          <a:xfrm>
            <a:off x="5883350" y="2239625"/>
            <a:ext cx="3802700" cy="4881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2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Decentralised Network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Admin Burden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Weakened Control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 </a:t>
            </a:r>
          </a:p>
        </p:txBody>
      </p:sp>
      <p:sp>
        <p:nvSpPr>
          <p:cNvPr id="115" name="Shape 115"/>
          <p:cNvSpPr/>
          <p:nvPr/>
        </p:nvSpPr>
        <p:spPr>
          <a:xfrm>
            <a:off x="3556000" y="35560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6502400" y="388625"/>
            <a:ext cx="3287725" cy="4056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Distributed Network (P2P)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Shortest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Multiple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Infinitely Scalable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Congestion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Backbone capacity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Admin Difficulties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Standards and Policies </a:t>
            </a:r>
          </a:p>
        </p:txBody>
      </p:sp>
      <p:sp>
        <p:nvSpPr>
          <p:cNvPr id="123" name="Shape 123"/>
          <p:cNvSpPr/>
          <p:nvPr/>
        </p:nvSpPr>
        <p:spPr>
          <a:xfrm>
            <a:off x="6003175" y="1934425"/>
            <a:ext cx="3735875" cy="486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Network Bandwidth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6375" y="1816775"/>
            <a:ext cx="6117075" cy="497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Reliance on the backbone – the red lines. </a:t>
            </a:r>
          </a:p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Focus on Improving the speed, capacity and quality of network backbone 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Courier New"/>
              <a:buChar char="o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example; </a:t>
            </a:r>
          </a:p>
          <a:p>
            <a:pPr marL="1143000" marR="0" lvl="2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Wingdings"/>
              <a:buChar char="§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 Atlantic, connecting Europe with US. </a:t>
            </a:r>
          </a:p>
        </p:txBody>
      </p:sp>
      <p:sp>
        <p:nvSpPr>
          <p:cNvPr id="130" name="Shape 130"/>
          <p:cNvSpPr/>
          <p:nvPr/>
        </p:nvSpPr>
        <p:spPr>
          <a:xfrm>
            <a:off x="6908800" y="21336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F86A-8410-42AE-991B-BF2B490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Assignment! – Metcalfe’s Law is Wrong!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510D-1015-4A35-97BE-DC1162FE3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https://spectrum.ieee.org/computing/networks/metcalfes-law-is-wrong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Read the above article, and write a brief summary (max 1 page).</a:t>
            </a:r>
          </a:p>
          <a:p>
            <a:r>
              <a:rPr lang="en-US" dirty="0">
                <a:solidFill>
                  <a:schemeClr val="bg1"/>
                </a:solidFill>
              </a:rPr>
              <a:t>Group A:				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Group B: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FB35A2-8CF2-4E23-B3C7-3C8F2FA30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885"/>
              </p:ext>
            </p:extLst>
          </p:nvPr>
        </p:nvGraphicFramePr>
        <p:xfrm>
          <a:off x="304800" y="4431891"/>
          <a:ext cx="4775200" cy="88392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188153154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10175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924540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631615041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MAETHASITH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TRIWUTPIPATKUL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7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TEEWARA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KAPHEAK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0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NATAKORN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THAMMATIWAT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81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CHAYUT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RIANPRAKAISANG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464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AC8000-3332-41C2-A921-0F050ED79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34104"/>
              </p:ext>
            </p:extLst>
          </p:nvPr>
        </p:nvGraphicFramePr>
        <p:xfrm>
          <a:off x="4288503" y="5768095"/>
          <a:ext cx="5566697" cy="883920"/>
        </p:xfrm>
        <a:graphic>
          <a:graphicData uri="http://schemas.openxmlformats.org/drawingml/2006/table">
            <a:tbl>
              <a:tblPr/>
              <a:tblGrid>
                <a:gridCol w="1199209">
                  <a:extLst>
                    <a:ext uri="{9D8B030D-6E8A-4147-A177-3AD203B41FA5}">
                      <a16:colId xmlns:a16="http://schemas.microsoft.com/office/drawing/2014/main" val="3602045913"/>
                    </a:ext>
                  </a:extLst>
                </a:gridCol>
                <a:gridCol w="1998681">
                  <a:extLst>
                    <a:ext uri="{9D8B030D-6E8A-4147-A177-3AD203B41FA5}">
                      <a16:colId xmlns:a16="http://schemas.microsoft.com/office/drawing/2014/main" val="1231554334"/>
                    </a:ext>
                  </a:extLst>
                </a:gridCol>
                <a:gridCol w="2368807">
                  <a:extLst>
                    <a:ext uri="{9D8B030D-6E8A-4147-A177-3AD203B41FA5}">
                      <a16:colId xmlns:a16="http://schemas.microsoft.com/office/drawing/2014/main" val="38027001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SITTIPAT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PALAWOOTH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164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WEERAPAT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KETWANG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831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631615045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WATHANYU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TRAGOONRATTANAMUTCHA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948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PISIT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PISUTTIPUNPONG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2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5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Wireless Connection?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Still a need for Fibre optics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Wireless connection connects to another machine which is part of the network.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WIFI, Bluetooth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 Radio transmission to connect to an antennae – like a walkie talkie!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antennae connects through a router to the network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IrDA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Uses infra red to transmit between equipment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receiver then connects to the rest of the internet. 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Router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Chooses the best route through the network for each data stream to take.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packets can take different routes. </a:t>
            </a:r>
          </a:p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use Tracert to find out which route we are taking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Caching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Caching developed to speed information transfer.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I want to download the football scores from BBC website.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Maybe so does my friend John etc.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Rather than us all connecting to BBC, via US, once I’ve downloaded the information, we can share it.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It is stored in a cache 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Future?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6150" y="1209750"/>
            <a:ext cx="8150600" cy="6005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Faster Cables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 Wireless Antennae’s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 interfaces / devices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Cheaper connections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Better reliability 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AF72-915C-4C39-85D5-05A8DA76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C6E8-11C7-498C-BF21-2F426F5AD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C:	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Group 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Group E:	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Group F: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B46E4D-6EFB-4A26-B584-7F50B0917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54934"/>
              </p:ext>
            </p:extLst>
          </p:nvPr>
        </p:nvGraphicFramePr>
        <p:xfrm>
          <a:off x="304800" y="2386780"/>
          <a:ext cx="4775200" cy="88392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3068566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441841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56506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630615021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NUTTAPONG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INKAEO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87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NATTHARIKA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PLONGNAK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94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631615044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ROBERT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GREGORY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258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NEERANUCH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SEETHIKHAM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0342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9FC40D-5535-4106-9A38-4A2CB09E2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90027"/>
              </p:ext>
            </p:extLst>
          </p:nvPr>
        </p:nvGraphicFramePr>
        <p:xfrm>
          <a:off x="4816168" y="3603033"/>
          <a:ext cx="4775200" cy="88392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5439043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053666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345560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NITISAT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DUANGSAENG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519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HANCHUN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WANG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150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TANUTCHA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RINKAEW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18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630615036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PHEERAWADEE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CHANTAKHAT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437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ABF4B1-D6F6-4C26-82D8-D6CA5BC86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65671"/>
              </p:ext>
            </p:extLst>
          </p:nvPr>
        </p:nvGraphicFramePr>
        <p:xfrm>
          <a:off x="304800" y="5218471"/>
          <a:ext cx="4775200" cy="88392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9046973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653962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09535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JUTHALAK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WILAISON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009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PREMCHIT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KORSRIPONR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06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ARAYAWAT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HAINAK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78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CHINNAWAT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SERMSUKRUNGSAKUN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B4C8246-206A-4E60-BC0D-D46C8F464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64706"/>
              </p:ext>
            </p:extLst>
          </p:nvPr>
        </p:nvGraphicFramePr>
        <p:xfrm>
          <a:off x="4816168" y="6431279"/>
          <a:ext cx="4775200" cy="88392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44611356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171053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25768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PIMMADA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KLUMWILAI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31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631615006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JIRAPINYA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SANPAPAO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354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TEERAWIT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SINSASAI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98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640615019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PARIPAT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YUANSEE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7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Evolution of Communication</a:t>
            </a:r>
          </a:p>
        </p:txBody>
      </p:sp>
      <p:sp>
        <p:nvSpPr>
          <p:cNvPr id="38" name="Shape 38"/>
          <p:cNvSpPr/>
          <p:nvPr/>
        </p:nvSpPr>
        <p:spPr>
          <a:xfrm>
            <a:off x="1117600" y="1727175"/>
            <a:ext cx="7759700" cy="513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830013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Earliest Communication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409350" y="1219350"/>
            <a:ext cx="5375400" cy="5129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5994400" y="2438400"/>
            <a:ext cx="3730849" cy="4729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056906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Speech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Sets Humans apart from animals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Estimated 1.5million-200,000 years ago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Mutation of the FOXP2 gene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Facilitated transfer of knowledge through generations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 the basis of written languages.</a:t>
            </a: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9981326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Progress towards Writing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667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Allow message longevity but represent speech acts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Cave Paintings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Oldest date from around 30,000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Petroglyphs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10,000 BC carving developed to make incisions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into rock surface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While Petroglyphs show a single scene, Pictograms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narate a story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Ideogram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Ideograms represent concepts such as emotions</a:t>
            </a:r>
          </a:p>
        </p:txBody>
      </p:sp>
    </p:spTree>
    <p:extLst>
      <p:ext uri="{BB962C8B-B14F-4D97-AF65-F5344CB8AC3E}">
        <p14:creationId xmlns:p14="http://schemas.microsoft.com/office/powerpoint/2010/main" val="398272721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halkboard">
      <a:dk1>
        <a:srgbClr val="000000"/>
      </a:dk1>
      <a:lt1>
        <a:srgbClr val="FFFFFF"/>
      </a:lt1>
      <a:dk2>
        <a:srgbClr val="282828"/>
      </a:dk2>
      <a:lt2>
        <a:srgbClr val="C7C7C7"/>
      </a:lt2>
      <a:accent1>
        <a:srgbClr val="3A2B17"/>
      </a:accent1>
      <a:accent2>
        <a:srgbClr val="614D2B"/>
      </a:accent2>
      <a:accent3>
        <a:srgbClr val="886E3E"/>
      </a:accent3>
      <a:accent4>
        <a:srgbClr val="AC8B47"/>
      </a:accent4>
      <a:accent5>
        <a:srgbClr val="CFA74F"/>
      </a:accent5>
      <a:accent6>
        <a:srgbClr val="E4C26B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33589</TotalTime>
  <Words>2001</Words>
  <Application>Microsoft Office PowerPoint</Application>
  <PresentationFormat>Custom</PresentationFormat>
  <Paragraphs>369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Cambria</vt:lpstr>
      <vt:lpstr>Comic Sans MS</vt:lpstr>
      <vt:lpstr>Courier New</vt:lpstr>
      <vt:lpstr>trebuchet ms</vt:lpstr>
      <vt:lpstr>Verdana</vt:lpstr>
      <vt:lpstr>Wingdings</vt:lpstr>
      <vt:lpstr/>
      <vt:lpstr>ISNE 101</vt:lpstr>
      <vt:lpstr>Recap</vt:lpstr>
      <vt:lpstr>Important Laws</vt:lpstr>
      <vt:lpstr>Assignment! – Metcalfe’s Law is Wrong!</vt:lpstr>
      <vt:lpstr>Assignment</vt:lpstr>
      <vt:lpstr>The Evolution of Communication</vt:lpstr>
      <vt:lpstr>Earliest Communication</vt:lpstr>
      <vt:lpstr>Speech</vt:lpstr>
      <vt:lpstr>Progress towards Writing</vt:lpstr>
      <vt:lpstr>Writing</vt:lpstr>
      <vt:lpstr>Developing an Alphabet</vt:lpstr>
      <vt:lpstr>Proto-Sinaitic</vt:lpstr>
      <vt:lpstr>Spreading the Word</vt:lpstr>
      <vt:lpstr>The Greeks</vt:lpstr>
      <vt:lpstr>Communication Technology?</vt:lpstr>
      <vt:lpstr>The Printing Press</vt:lpstr>
      <vt:lpstr>The Printing Press</vt:lpstr>
      <vt:lpstr>Telecommunication</vt:lpstr>
      <vt:lpstr>Telecommunication</vt:lpstr>
      <vt:lpstr>Hydraulic Telegraph</vt:lpstr>
      <vt:lpstr>Semaphore</vt:lpstr>
      <vt:lpstr>Semaphore</vt:lpstr>
      <vt:lpstr>Electrical Telegraph</vt:lpstr>
      <vt:lpstr>Electrical Telegraph</vt:lpstr>
      <vt:lpstr>Telephone, Television...</vt:lpstr>
      <vt:lpstr>Telecommunication Systems</vt:lpstr>
      <vt:lpstr>Packet Transfer</vt:lpstr>
      <vt:lpstr>Packet Switching</vt:lpstr>
      <vt:lpstr>Protocols</vt:lpstr>
      <vt:lpstr>Layered Protocols</vt:lpstr>
      <vt:lpstr>Internet Protocol</vt:lpstr>
      <vt:lpstr>Internet Protocol</vt:lpstr>
      <vt:lpstr>Twisted Pair Wire</vt:lpstr>
      <vt:lpstr>Coaxial Cable</vt:lpstr>
      <vt:lpstr>Fibre Optics</vt:lpstr>
      <vt:lpstr>Network Topology 1</vt:lpstr>
      <vt:lpstr>Network Topology 2</vt:lpstr>
      <vt:lpstr>Network Topology 3</vt:lpstr>
      <vt:lpstr>Increasing Network Bandwidth</vt:lpstr>
      <vt:lpstr>Wireless Connection?</vt:lpstr>
      <vt:lpstr>Routing</vt:lpstr>
      <vt:lpstr>Caching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ISNE 101</dc:title>
  <dc:creator>Admin</dc:creator>
  <cp:lastModifiedBy>KENNETH COSH</cp:lastModifiedBy>
  <cp:revision>20</cp:revision>
  <dcterms:modified xsi:type="dcterms:W3CDTF">2021-07-02T11:15:57Z</dcterms:modified>
</cp:coreProperties>
</file>