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88920E2-5834-42D7-BD1F-C21050B844B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11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8867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602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09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373993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854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58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17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39975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F50D4-BBF1-4A87-943B-7EA9F82B9303}"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920E2-5834-42D7-BD1F-C21050B844B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4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F50D4-BBF1-4A87-943B-7EA9F82B9303}"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26579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2F50D4-BBF1-4A87-943B-7EA9F82B9303}" type="datetimeFigureOut">
              <a:rPr lang="en-US" smtClean="0"/>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920E2-5834-42D7-BD1F-C21050B844B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14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F50D4-BBF1-4A87-943B-7EA9F82B9303}" type="datetimeFigureOut">
              <a:rPr lang="en-US" smtClean="0"/>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920E2-5834-42D7-BD1F-C21050B844B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6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F50D4-BBF1-4A87-943B-7EA9F82B9303}" type="datetimeFigureOut">
              <a:rPr lang="en-US" smtClean="0"/>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0014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83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2F50D4-BBF1-4A87-943B-7EA9F82B9303}"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920E2-5834-42D7-BD1F-C21050B844B0}" type="slidenum">
              <a:rPr lang="en-US" smtClean="0"/>
              <a:t>‹#›</a:t>
            </a:fld>
            <a:endParaRPr lang="en-US"/>
          </a:p>
        </p:txBody>
      </p:sp>
    </p:spTree>
    <p:extLst>
      <p:ext uri="{BB962C8B-B14F-4D97-AF65-F5344CB8AC3E}">
        <p14:creationId xmlns:p14="http://schemas.microsoft.com/office/powerpoint/2010/main" val="10763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2F50D4-BBF1-4A87-943B-7EA9F82B9303}" type="datetimeFigureOut">
              <a:rPr lang="en-US" smtClean="0"/>
              <a:t>12/26/2020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8920E2-5834-42D7-BD1F-C21050B844B0}" type="slidenum">
              <a:rPr lang="en-US" smtClean="0"/>
              <a:t>‹#›</a:t>
            </a:fld>
            <a:endParaRPr lang="en-US"/>
          </a:p>
        </p:txBody>
      </p:sp>
    </p:spTree>
    <p:extLst>
      <p:ext uri="{BB962C8B-B14F-4D97-AF65-F5344CB8AC3E}">
        <p14:creationId xmlns:p14="http://schemas.microsoft.com/office/powerpoint/2010/main" val="3600668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4</a:t>
            </a:r>
          </a:p>
          <a:p>
            <a:r>
              <a:rPr lang="en-US" dirty="0"/>
              <a:t>Ethical &amp; Social Issues in IS</a:t>
            </a:r>
          </a:p>
        </p:txBody>
      </p:sp>
    </p:spTree>
    <p:extLst>
      <p:ext uri="{BB962C8B-B14F-4D97-AF65-F5344CB8AC3E}">
        <p14:creationId xmlns:p14="http://schemas.microsoft.com/office/powerpoint/2010/main" val="246541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Technology Trends</a:t>
            </a:r>
          </a:p>
        </p:txBody>
      </p:sp>
      <p:sp>
        <p:nvSpPr>
          <p:cNvPr id="3" name="Content Placeholder 2"/>
          <p:cNvSpPr>
            <a:spLocks noGrp="1"/>
          </p:cNvSpPr>
          <p:nvPr>
            <p:ph idx="1"/>
          </p:nvPr>
        </p:nvSpPr>
        <p:spPr/>
        <p:txBody>
          <a:bodyPr/>
          <a:lstStyle/>
          <a:p>
            <a:r>
              <a:rPr lang="en-US" dirty="0"/>
              <a:t>Computing power doubles every 18 months</a:t>
            </a:r>
          </a:p>
          <a:p>
            <a:r>
              <a:rPr lang="en-US" dirty="0"/>
              <a:t>Data storage costs rapidly decline</a:t>
            </a:r>
          </a:p>
          <a:p>
            <a:r>
              <a:rPr lang="en-US" dirty="0"/>
              <a:t>Data analysis advances</a:t>
            </a:r>
          </a:p>
          <a:p>
            <a:r>
              <a:rPr lang="en-US" dirty="0"/>
              <a:t>Networking advances</a:t>
            </a:r>
          </a:p>
          <a:p>
            <a:r>
              <a:rPr lang="en-US" dirty="0"/>
              <a:t>Mobile device growth impact</a:t>
            </a:r>
          </a:p>
        </p:txBody>
      </p:sp>
    </p:spTree>
    <p:extLst>
      <p:ext uri="{BB962C8B-B14F-4D97-AF65-F5344CB8AC3E}">
        <p14:creationId xmlns:p14="http://schemas.microsoft.com/office/powerpoint/2010/main" val="422651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Moore’s Law</a:t>
            </a:r>
          </a:p>
        </p:txBody>
      </p:sp>
      <p:sp>
        <p:nvSpPr>
          <p:cNvPr id="3" name="Content Placeholder 2"/>
          <p:cNvSpPr>
            <a:spLocks noGrp="1"/>
          </p:cNvSpPr>
          <p:nvPr>
            <p:ph idx="1"/>
          </p:nvPr>
        </p:nvSpPr>
        <p:spPr/>
        <p:txBody>
          <a:bodyPr/>
          <a:lstStyle/>
          <a:p>
            <a:r>
              <a:rPr lang="en-US" dirty="0"/>
              <a:t>Computer power doubling every 18 months</a:t>
            </a:r>
          </a:p>
          <a:p>
            <a:pPr lvl="1"/>
            <a:r>
              <a:rPr lang="en-US" dirty="0"/>
              <a:t>IS being used for core processes</a:t>
            </a:r>
          </a:p>
          <a:p>
            <a:pPr lvl="1"/>
            <a:r>
              <a:rPr lang="en-US" dirty="0"/>
              <a:t>Increased dependence on systems</a:t>
            </a:r>
          </a:p>
          <a:p>
            <a:pPr lvl="2"/>
            <a:r>
              <a:rPr lang="en-US" dirty="0"/>
              <a:t>and hence vulnerability to system errors</a:t>
            </a:r>
          </a:p>
          <a:p>
            <a:pPr lvl="1"/>
            <a:r>
              <a:rPr lang="en-US" dirty="0"/>
              <a:t>Social rules / laws are yet to adjust to this dependency</a:t>
            </a:r>
          </a:p>
          <a:p>
            <a:pPr lvl="2"/>
            <a:r>
              <a:rPr lang="en-US" dirty="0"/>
              <a:t>There are few standards for accuracy &amp; reliability levels</a:t>
            </a:r>
          </a:p>
        </p:txBody>
      </p:sp>
    </p:spTree>
    <p:extLst>
      <p:ext uri="{BB962C8B-B14F-4D97-AF65-F5344CB8AC3E}">
        <p14:creationId xmlns:p14="http://schemas.microsoft.com/office/powerpoint/2010/main" val="77984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Storage Costs</a:t>
            </a:r>
          </a:p>
        </p:txBody>
      </p:sp>
      <p:sp>
        <p:nvSpPr>
          <p:cNvPr id="3" name="Content Placeholder 2"/>
          <p:cNvSpPr>
            <a:spLocks noGrp="1"/>
          </p:cNvSpPr>
          <p:nvPr>
            <p:ph idx="1"/>
          </p:nvPr>
        </p:nvSpPr>
        <p:spPr/>
        <p:txBody>
          <a:bodyPr/>
          <a:lstStyle/>
          <a:p>
            <a:r>
              <a:rPr lang="en-US" dirty="0"/>
              <a:t>Data storage is cheap! </a:t>
            </a:r>
          </a:p>
          <a:p>
            <a:pPr lvl="1"/>
            <a:r>
              <a:rPr lang="en-US" dirty="0"/>
              <a:t>So why not store data on employees, customers, potential customers…</a:t>
            </a:r>
          </a:p>
          <a:p>
            <a:r>
              <a:rPr lang="en-US" dirty="0"/>
              <a:t>How about individual privacy?</a:t>
            </a:r>
          </a:p>
          <a:p>
            <a:pPr lvl="1"/>
            <a:r>
              <a:rPr lang="en-US" dirty="0"/>
              <a:t>Easy, and cheap to violate</a:t>
            </a:r>
          </a:p>
        </p:txBody>
      </p:sp>
    </p:spTree>
    <p:extLst>
      <p:ext uri="{BB962C8B-B14F-4D97-AF65-F5344CB8AC3E}">
        <p14:creationId xmlns:p14="http://schemas.microsoft.com/office/powerpoint/2010/main" val="249991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a:xfrm>
            <a:off x="1295401" y="2556932"/>
            <a:ext cx="9601196" cy="3555110"/>
          </a:xfrm>
        </p:spPr>
        <p:txBody>
          <a:bodyPr>
            <a:normAutofit fontScale="77500" lnSpcReduction="20000"/>
          </a:bodyPr>
          <a:lstStyle/>
          <a:p>
            <a:r>
              <a:rPr lang="en-US" dirty="0" err="1"/>
              <a:t>Organisations</a:t>
            </a:r>
            <a:r>
              <a:rPr lang="en-US" dirty="0"/>
              <a:t> &amp; Government Agencies can find out highly detailed personal information about individuals</a:t>
            </a:r>
          </a:p>
          <a:p>
            <a:r>
              <a:rPr lang="en-US" dirty="0"/>
              <a:t>Combining a large amount of digital personal information</a:t>
            </a:r>
          </a:p>
          <a:p>
            <a:pPr lvl="1"/>
            <a:r>
              <a:rPr lang="en-US" dirty="0"/>
              <a:t>credit card purchases</a:t>
            </a:r>
          </a:p>
          <a:p>
            <a:pPr lvl="1"/>
            <a:r>
              <a:rPr lang="en-US" dirty="0"/>
              <a:t>telephone records</a:t>
            </a:r>
          </a:p>
          <a:p>
            <a:pPr lvl="1"/>
            <a:r>
              <a:rPr lang="en-US" dirty="0"/>
              <a:t>magazine subscriptions</a:t>
            </a:r>
          </a:p>
          <a:p>
            <a:pPr lvl="1"/>
            <a:r>
              <a:rPr lang="en-US" dirty="0"/>
              <a:t>search history</a:t>
            </a:r>
          </a:p>
          <a:p>
            <a:pPr lvl="1"/>
            <a:r>
              <a:rPr lang="en-US" dirty="0"/>
              <a:t>browsing history</a:t>
            </a:r>
          </a:p>
          <a:p>
            <a:pPr lvl="1"/>
            <a:r>
              <a:rPr lang="en-US" dirty="0"/>
              <a:t>banking records</a:t>
            </a:r>
          </a:p>
          <a:p>
            <a:pPr lvl="1"/>
            <a:r>
              <a:rPr lang="en-US" dirty="0"/>
              <a:t>government records</a:t>
            </a:r>
          </a:p>
          <a:p>
            <a:r>
              <a:rPr lang="en-US" dirty="0"/>
              <a:t>This is then used to profile individuals </a:t>
            </a:r>
          </a:p>
        </p:txBody>
      </p:sp>
    </p:spTree>
    <p:extLst>
      <p:ext uri="{BB962C8B-B14F-4D97-AF65-F5344CB8AC3E}">
        <p14:creationId xmlns:p14="http://schemas.microsoft.com/office/powerpoint/2010/main" val="25638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Profiling?</a:t>
            </a:r>
          </a:p>
        </p:txBody>
      </p:sp>
      <p:sp>
        <p:nvSpPr>
          <p:cNvPr id="3" name="Content Placeholder 2"/>
          <p:cNvSpPr>
            <a:spLocks noGrp="1"/>
          </p:cNvSpPr>
          <p:nvPr>
            <p:ph idx="1"/>
          </p:nvPr>
        </p:nvSpPr>
        <p:spPr/>
        <p:txBody>
          <a:bodyPr>
            <a:normAutofit fontScale="92500" lnSpcReduction="10000"/>
          </a:bodyPr>
          <a:lstStyle/>
          <a:p>
            <a:r>
              <a:rPr lang="en-US" dirty="0"/>
              <a:t>Double Click (owned by Google)</a:t>
            </a:r>
          </a:p>
          <a:p>
            <a:pPr lvl="1"/>
            <a:r>
              <a:rPr lang="en-US" dirty="0"/>
              <a:t>Internet Advertising Broker</a:t>
            </a:r>
          </a:p>
          <a:p>
            <a:r>
              <a:rPr lang="en-US" dirty="0" err="1"/>
              <a:t>ChoicePoint</a:t>
            </a:r>
            <a:r>
              <a:rPr lang="en-US" dirty="0"/>
              <a:t> (data broker)</a:t>
            </a:r>
          </a:p>
          <a:p>
            <a:pPr lvl="1"/>
            <a:r>
              <a:rPr lang="en-US" dirty="0"/>
              <a:t>Collects data from police, criminal, car records, credit cards, employment histories, current &amp; previous addresses, professional licenses, insurance claims, to create a profile of everyone, which is then sold.</a:t>
            </a:r>
          </a:p>
          <a:p>
            <a:r>
              <a:rPr lang="en-US" dirty="0"/>
              <a:t>NORA (Nonobvious Relationship Awareness)</a:t>
            </a:r>
          </a:p>
          <a:p>
            <a:pPr lvl="1"/>
            <a:r>
              <a:rPr lang="en-US" dirty="0"/>
              <a:t>Powerful government profiling capability. Finds obscure hidden connections to help identify criminals or terrorists</a:t>
            </a:r>
          </a:p>
        </p:txBody>
      </p:sp>
    </p:spTree>
    <p:extLst>
      <p:ext uri="{BB962C8B-B14F-4D97-AF65-F5344CB8AC3E}">
        <p14:creationId xmlns:p14="http://schemas.microsoft.com/office/powerpoint/2010/main" val="221080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Advances</a:t>
            </a:r>
          </a:p>
        </p:txBody>
      </p:sp>
      <p:sp>
        <p:nvSpPr>
          <p:cNvPr id="3" name="Content Placeholder 2"/>
          <p:cNvSpPr>
            <a:spLocks noGrp="1"/>
          </p:cNvSpPr>
          <p:nvPr>
            <p:ph idx="1"/>
          </p:nvPr>
        </p:nvSpPr>
        <p:spPr/>
        <p:txBody>
          <a:bodyPr/>
          <a:lstStyle/>
          <a:p>
            <a:r>
              <a:rPr lang="en-US" dirty="0"/>
              <a:t>Greatly reduces the cost of moving and accessing large quantities of this data.</a:t>
            </a:r>
          </a:p>
          <a:p>
            <a:pPr lvl="1"/>
            <a:r>
              <a:rPr lang="en-US" dirty="0"/>
              <a:t>The ability to mine large pools of data remotely on less powerful machines</a:t>
            </a:r>
          </a:p>
        </p:txBody>
      </p:sp>
    </p:spTree>
    <p:extLst>
      <p:ext uri="{BB962C8B-B14F-4D97-AF65-F5344CB8AC3E}">
        <p14:creationId xmlns:p14="http://schemas.microsoft.com/office/powerpoint/2010/main" val="9661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Devices</a:t>
            </a:r>
          </a:p>
        </p:txBody>
      </p:sp>
      <p:sp>
        <p:nvSpPr>
          <p:cNvPr id="3" name="Content Placeholder 2"/>
          <p:cNvSpPr>
            <a:spLocks noGrp="1"/>
          </p:cNvSpPr>
          <p:nvPr>
            <p:ph idx="1"/>
          </p:nvPr>
        </p:nvSpPr>
        <p:spPr/>
        <p:txBody>
          <a:bodyPr/>
          <a:lstStyle/>
          <a:p>
            <a:r>
              <a:rPr lang="en-US" dirty="0"/>
              <a:t>Phones can tracked without user consent of knowledge</a:t>
            </a:r>
          </a:p>
        </p:txBody>
      </p:sp>
    </p:spTree>
    <p:extLst>
      <p:ext uri="{BB962C8B-B14F-4D97-AF65-F5344CB8AC3E}">
        <p14:creationId xmlns:p14="http://schemas.microsoft.com/office/powerpoint/2010/main" val="141243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Accountability &amp; Liability</a:t>
            </a:r>
          </a:p>
        </p:txBody>
      </p:sp>
      <p:sp>
        <p:nvSpPr>
          <p:cNvPr id="3" name="Content Placeholder 2"/>
          <p:cNvSpPr>
            <a:spLocks noGrp="1"/>
          </p:cNvSpPr>
          <p:nvPr>
            <p:ph idx="1"/>
          </p:nvPr>
        </p:nvSpPr>
        <p:spPr/>
        <p:txBody>
          <a:bodyPr/>
          <a:lstStyle/>
          <a:p>
            <a:r>
              <a:rPr lang="en-US" dirty="0"/>
              <a:t>Responsibility</a:t>
            </a:r>
          </a:p>
          <a:p>
            <a:pPr lvl="1"/>
            <a:r>
              <a:rPr lang="en-US" dirty="0"/>
              <a:t>You accept potential costs, duties &amp; obligations for the decisions you make</a:t>
            </a:r>
          </a:p>
          <a:p>
            <a:r>
              <a:rPr lang="en-US" dirty="0"/>
              <a:t>Accountability</a:t>
            </a:r>
          </a:p>
          <a:p>
            <a:pPr lvl="1"/>
            <a:r>
              <a:rPr lang="en-US" dirty="0"/>
              <a:t>Mechanisms exist to determine who took responsible action</a:t>
            </a:r>
          </a:p>
          <a:p>
            <a:r>
              <a:rPr lang="en-US" dirty="0"/>
              <a:t>Liability</a:t>
            </a:r>
          </a:p>
          <a:p>
            <a:pPr lvl="1"/>
            <a:r>
              <a:rPr lang="en-US" dirty="0"/>
              <a:t>Damaged individuals may under the law recover damages done to them, by the liable party</a:t>
            </a:r>
          </a:p>
        </p:txBody>
      </p:sp>
    </p:spTree>
    <p:extLst>
      <p:ext uri="{BB962C8B-B14F-4D97-AF65-F5344CB8AC3E}">
        <p14:creationId xmlns:p14="http://schemas.microsoft.com/office/powerpoint/2010/main" val="58229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&amp; IT</a:t>
            </a:r>
          </a:p>
        </p:txBody>
      </p:sp>
      <p:sp>
        <p:nvSpPr>
          <p:cNvPr id="3" name="Content Placeholder 2"/>
          <p:cNvSpPr>
            <a:spLocks noGrp="1"/>
          </p:cNvSpPr>
          <p:nvPr>
            <p:ph idx="1"/>
          </p:nvPr>
        </p:nvSpPr>
        <p:spPr/>
        <p:txBody>
          <a:bodyPr/>
          <a:lstStyle/>
          <a:p>
            <a:r>
              <a:rPr lang="en-US" dirty="0"/>
              <a:t>IT alone does nothing</a:t>
            </a:r>
          </a:p>
          <a:p>
            <a:r>
              <a:rPr lang="en-US" dirty="0"/>
              <a:t>IS which has an ethical impact does not have that impact by itself</a:t>
            </a:r>
          </a:p>
          <a:p>
            <a:r>
              <a:rPr lang="en-US" dirty="0"/>
              <a:t>The impacts are products of an institutional or individual action and behavior</a:t>
            </a:r>
          </a:p>
          <a:p>
            <a:pPr lvl="1"/>
            <a:r>
              <a:rPr lang="en-US" dirty="0"/>
              <a:t>Ergo, the responsibility falls on the institution or individual</a:t>
            </a:r>
          </a:p>
        </p:txBody>
      </p:sp>
    </p:spTree>
    <p:extLst>
      <p:ext uri="{BB962C8B-B14F-4D97-AF65-F5344CB8AC3E}">
        <p14:creationId xmlns:p14="http://schemas.microsoft.com/office/powerpoint/2010/main" val="283087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Analysis</a:t>
            </a:r>
          </a:p>
        </p:txBody>
      </p:sp>
      <p:sp>
        <p:nvSpPr>
          <p:cNvPr id="3" name="Content Placeholder 2"/>
          <p:cNvSpPr>
            <a:spLocks noGrp="1"/>
          </p:cNvSpPr>
          <p:nvPr>
            <p:ph idx="1"/>
          </p:nvPr>
        </p:nvSpPr>
        <p:spPr/>
        <p:txBody>
          <a:bodyPr/>
          <a:lstStyle/>
          <a:p>
            <a:r>
              <a:rPr lang="en-US" dirty="0"/>
              <a:t>Identify and describe the real </a:t>
            </a:r>
            <a:r>
              <a:rPr lang="en-US" b="1" dirty="0"/>
              <a:t>facts</a:t>
            </a:r>
            <a:r>
              <a:rPr lang="en-US" dirty="0"/>
              <a:t> clearly</a:t>
            </a:r>
          </a:p>
          <a:p>
            <a:r>
              <a:rPr lang="en-US" dirty="0"/>
              <a:t>Define the conflict or dilemma, and identify the values involved</a:t>
            </a:r>
          </a:p>
          <a:p>
            <a:r>
              <a:rPr lang="en-US" dirty="0"/>
              <a:t>Identify the stakeholders</a:t>
            </a:r>
          </a:p>
          <a:p>
            <a:r>
              <a:rPr lang="en-US" dirty="0"/>
              <a:t>Identify the options you can reasonably take</a:t>
            </a:r>
          </a:p>
          <a:p>
            <a:r>
              <a:rPr lang="en-US" dirty="0"/>
              <a:t>Identify the possible consequences of your options</a:t>
            </a:r>
          </a:p>
        </p:txBody>
      </p:sp>
    </p:spTree>
    <p:extLst>
      <p:ext uri="{BB962C8B-B14F-4D97-AF65-F5344CB8AC3E}">
        <p14:creationId xmlns:p14="http://schemas.microsoft.com/office/powerpoint/2010/main" val="424771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4 Topics</a:t>
            </a:r>
          </a:p>
        </p:txBody>
      </p:sp>
      <p:sp>
        <p:nvSpPr>
          <p:cNvPr id="3" name="Content Placeholder 2"/>
          <p:cNvSpPr>
            <a:spLocks noGrp="1"/>
          </p:cNvSpPr>
          <p:nvPr>
            <p:ph idx="1"/>
          </p:nvPr>
        </p:nvSpPr>
        <p:spPr/>
        <p:txBody>
          <a:bodyPr/>
          <a:lstStyle/>
          <a:p>
            <a:r>
              <a:rPr lang="en-US" dirty="0"/>
              <a:t>Ethical &amp; Social Issues Related to Systems</a:t>
            </a:r>
          </a:p>
          <a:p>
            <a:r>
              <a:rPr lang="en-US" dirty="0"/>
              <a:t>Ethics in an Information Society</a:t>
            </a:r>
          </a:p>
          <a:p>
            <a:r>
              <a:rPr lang="en-US" dirty="0"/>
              <a:t>The Moral Dimensions of IS</a:t>
            </a:r>
          </a:p>
        </p:txBody>
      </p:sp>
    </p:spTree>
    <p:extLst>
      <p:ext uri="{BB962C8B-B14F-4D97-AF65-F5344CB8AC3E}">
        <p14:creationId xmlns:p14="http://schemas.microsoft.com/office/powerpoint/2010/main" val="319205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3" name="Content Placeholder 2"/>
          <p:cNvSpPr>
            <a:spLocks noGrp="1"/>
          </p:cNvSpPr>
          <p:nvPr>
            <p:ph idx="1"/>
          </p:nvPr>
        </p:nvSpPr>
        <p:spPr/>
        <p:txBody>
          <a:bodyPr>
            <a:normAutofit lnSpcReduction="10000"/>
          </a:bodyPr>
          <a:lstStyle/>
          <a:p>
            <a:r>
              <a:rPr lang="en-US" dirty="0"/>
              <a:t>The Golden Rule</a:t>
            </a:r>
          </a:p>
          <a:p>
            <a:pPr lvl="1"/>
            <a:r>
              <a:rPr lang="en-US" dirty="0"/>
              <a:t>Do unto others as you would have them do unto you.</a:t>
            </a:r>
          </a:p>
          <a:p>
            <a:r>
              <a:rPr lang="en-US" dirty="0"/>
              <a:t>Immanuel Kant’s Categorical Imperative</a:t>
            </a:r>
          </a:p>
          <a:p>
            <a:pPr lvl="1"/>
            <a:r>
              <a:rPr lang="en-US" dirty="0"/>
              <a:t>If an action is not right for everyone to take, it is not right for anyone. If everyone did this, could the organization (or society) survive?</a:t>
            </a:r>
          </a:p>
          <a:p>
            <a:r>
              <a:rPr lang="en-US" dirty="0"/>
              <a:t>Descartes’ Rule of Change</a:t>
            </a:r>
          </a:p>
          <a:p>
            <a:pPr lvl="1"/>
            <a:r>
              <a:rPr lang="en-US" dirty="0"/>
              <a:t>If an action cannot be taken repeatedly, it is not right to take at all. The “slippery slope”, while it may only cause a small change now, what if we keep doing it?</a:t>
            </a:r>
          </a:p>
        </p:txBody>
      </p:sp>
    </p:spTree>
    <p:extLst>
      <p:ext uri="{BB962C8B-B14F-4D97-AF65-F5344CB8AC3E}">
        <p14:creationId xmlns:p14="http://schemas.microsoft.com/office/powerpoint/2010/main" val="129568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3" name="Content Placeholder 2"/>
          <p:cNvSpPr>
            <a:spLocks noGrp="1"/>
          </p:cNvSpPr>
          <p:nvPr>
            <p:ph idx="1"/>
          </p:nvPr>
        </p:nvSpPr>
        <p:spPr/>
        <p:txBody>
          <a:bodyPr/>
          <a:lstStyle/>
          <a:p>
            <a:r>
              <a:rPr lang="en-US" dirty="0"/>
              <a:t>Utilitarian Principle</a:t>
            </a:r>
          </a:p>
          <a:p>
            <a:pPr lvl="1"/>
            <a:r>
              <a:rPr lang="en-US" dirty="0"/>
              <a:t>Take the action that achieves the greater value – assuming you can </a:t>
            </a:r>
            <a:r>
              <a:rPr lang="en-US" dirty="0" err="1"/>
              <a:t>prioritise</a:t>
            </a:r>
            <a:r>
              <a:rPr lang="en-US" dirty="0"/>
              <a:t> values</a:t>
            </a:r>
          </a:p>
          <a:p>
            <a:r>
              <a:rPr lang="en-US" dirty="0"/>
              <a:t>Risk Aversion Principle</a:t>
            </a:r>
          </a:p>
          <a:p>
            <a:pPr lvl="1"/>
            <a:r>
              <a:rPr lang="en-US" dirty="0"/>
              <a:t>Take the action which causes the least harm or potential cost. Avoid high cost actions.</a:t>
            </a:r>
          </a:p>
          <a:p>
            <a:r>
              <a:rPr lang="en-US" dirty="0"/>
              <a:t>No Free Lunch Rule</a:t>
            </a:r>
          </a:p>
          <a:p>
            <a:pPr lvl="1"/>
            <a:r>
              <a:rPr lang="en-US" dirty="0"/>
              <a:t>Assume that all tangible or intangible objects are owned by someone else, and assume that they want compensation for it</a:t>
            </a:r>
          </a:p>
        </p:txBody>
      </p:sp>
    </p:spTree>
    <p:extLst>
      <p:ext uri="{BB962C8B-B14F-4D97-AF65-F5344CB8AC3E}">
        <p14:creationId xmlns:p14="http://schemas.microsoft.com/office/powerpoint/2010/main" val="173271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of IS</a:t>
            </a:r>
          </a:p>
        </p:txBody>
      </p:sp>
      <p:sp>
        <p:nvSpPr>
          <p:cNvPr id="3" name="Content Placeholder 2"/>
          <p:cNvSpPr>
            <a:spLocks noGrp="1"/>
          </p:cNvSpPr>
          <p:nvPr>
            <p:ph idx="1"/>
          </p:nvPr>
        </p:nvSpPr>
        <p:spPr/>
        <p:txBody>
          <a:bodyPr/>
          <a:lstStyle/>
          <a:p>
            <a:r>
              <a:rPr lang="en-US" dirty="0"/>
              <a:t>Information Rights: Privacy &amp; Freedom</a:t>
            </a:r>
          </a:p>
          <a:p>
            <a:r>
              <a:rPr lang="en-US" dirty="0"/>
              <a:t>Property Rights: Intellectual Property</a:t>
            </a:r>
          </a:p>
          <a:p>
            <a:r>
              <a:rPr lang="en-US" dirty="0"/>
              <a:t>Accountability, Liability &amp; Control</a:t>
            </a:r>
          </a:p>
          <a:p>
            <a:r>
              <a:rPr lang="en-US" dirty="0"/>
              <a:t>System Quality</a:t>
            </a:r>
          </a:p>
          <a:p>
            <a:r>
              <a:rPr lang="en-US" dirty="0"/>
              <a:t>Quality of Life</a:t>
            </a:r>
          </a:p>
        </p:txBody>
      </p:sp>
    </p:spTree>
    <p:extLst>
      <p:ext uri="{BB962C8B-B14F-4D97-AF65-F5344CB8AC3E}">
        <p14:creationId xmlns:p14="http://schemas.microsoft.com/office/powerpoint/2010/main" val="41185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Rights: Privacy &amp; Freedom</a:t>
            </a:r>
          </a:p>
        </p:txBody>
      </p:sp>
      <p:sp>
        <p:nvSpPr>
          <p:cNvPr id="3" name="Content Placeholder 2"/>
          <p:cNvSpPr>
            <a:spLocks noGrp="1"/>
          </p:cNvSpPr>
          <p:nvPr>
            <p:ph idx="1"/>
          </p:nvPr>
        </p:nvSpPr>
        <p:spPr/>
        <p:txBody>
          <a:bodyPr>
            <a:normAutofit fontScale="92500" lnSpcReduction="10000"/>
          </a:bodyPr>
          <a:lstStyle/>
          <a:p>
            <a:r>
              <a:rPr lang="en-US" dirty="0"/>
              <a:t>The claim of individuals to be left alone, free from surveillance or interference by other individuals, </a:t>
            </a:r>
            <a:r>
              <a:rPr lang="en-US" dirty="0" err="1"/>
              <a:t>organisations</a:t>
            </a:r>
            <a:r>
              <a:rPr lang="en-US" dirty="0"/>
              <a:t> or the state.</a:t>
            </a:r>
          </a:p>
          <a:p>
            <a:pPr lvl="1"/>
            <a:r>
              <a:rPr lang="en-US" dirty="0"/>
              <a:t>In US &amp; Canada &amp; Germany, the claim to privacy is protected by law</a:t>
            </a:r>
          </a:p>
          <a:p>
            <a:pPr lvl="1"/>
            <a:r>
              <a:rPr lang="en-US" dirty="0"/>
              <a:t>Most European privacy laws are based on “Fair Information Practices”</a:t>
            </a:r>
          </a:p>
          <a:p>
            <a:pPr lvl="2"/>
            <a:r>
              <a:rPr lang="en-US" dirty="0"/>
              <a:t>Notice / Awareness</a:t>
            </a:r>
          </a:p>
          <a:p>
            <a:pPr lvl="2"/>
            <a:r>
              <a:rPr lang="en-US" dirty="0"/>
              <a:t>Choice / Consent</a:t>
            </a:r>
          </a:p>
          <a:p>
            <a:pPr lvl="2"/>
            <a:r>
              <a:rPr lang="en-US" dirty="0"/>
              <a:t>Access / Participation</a:t>
            </a:r>
          </a:p>
          <a:p>
            <a:pPr lvl="2"/>
            <a:r>
              <a:rPr lang="en-US" dirty="0"/>
              <a:t>Security</a:t>
            </a:r>
          </a:p>
          <a:p>
            <a:pPr lvl="2"/>
            <a:r>
              <a:rPr lang="en-US" dirty="0"/>
              <a:t>Enforcement</a:t>
            </a:r>
          </a:p>
        </p:txBody>
      </p:sp>
    </p:spTree>
    <p:extLst>
      <p:ext uri="{BB962C8B-B14F-4D97-AF65-F5344CB8AC3E}">
        <p14:creationId xmlns:p14="http://schemas.microsoft.com/office/powerpoint/2010/main" val="274088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Information Practice</a:t>
            </a:r>
          </a:p>
        </p:txBody>
      </p:sp>
      <p:sp>
        <p:nvSpPr>
          <p:cNvPr id="3" name="Content Placeholder 2"/>
          <p:cNvSpPr>
            <a:spLocks noGrp="1"/>
          </p:cNvSpPr>
          <p:nvPr>
            <p:ph idx="1"/>
          </p:nvPr>
        </p:nvSpPr>
        <p:spPr/>
        <p:txBody>
          <a:bodyPr/>
          <a:lstStyle/>
          <a:p>
            <a:r>
              <a:rPr lang="en-US" dirty="0"/>
              <a:t>If I want to partake in a transaction, I have to give up some of my private information (perhaps my name, perhaps my credit card, etc.)</a:t>
            </a:r>
          </a:p>
          <a:p>
            <a:pPr lvl="1"/>
            <a:r>
              <a:rPr lang="en-US" dirty="0"/>
              <a:t>I should be notified that data is being collected about me</a:t>
            </a:r>
          </a:p>
          <a:p>
            <a:pPr lvl="1"/>
            <a:r>
              <a:rPr lang="en-US" dirty="0"/>
              <a:t>I should then have a choice (how that information is used, or reused)</a:t>
            </a:r>
          </a:p>
          <a:p>
            <a:pPr lvl="1"/>
            <a:r>
              <a:rPr lang="en-US" dirty="0"/>
              <a:t>I should have access to review the accuracy / completeness of the data</a:t>
            </a:r>
          </a:p>
          <a:p>
            <a:pPr lvl="1"/>
            <a:r>
              <a:rPr lang="en-US" dirty="0"/>
              <a:t>The data should be kept securely</a:t>
            </a:r>
          </a:p>
          <a:p>
            <a:pPr lvl="1"/>
            <a:r>
              <a:rPr lang="en-US" dirty="0"/>
              <a:t>There must be some enforcement to ensure that the principles are being adhered to</a:t>
            </a:r>
          </a:p>
        </p:txBody>
      </p:sp>
    </p:spTree>
    <p:extLst>
      <p:ext uri="{BB962C8B-B14F-4D97-AF65-F5344CB8AC3E}">
        <p14:creationId xmlns:p14="http://schemas.microsoft.com/office/powerpoint/2010/main" val="85000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&amp; Privacy</a:t>
            </a:r>
          </a:p>
        </p:txBody>
      </p:sp>
      <p:sp>
        <p:nvSpPr>
          <p:cNvPr id="3" name="Content Placeholder 2"/>
          <p:cNvSpPr>
            <a:spLocks noGrp="1"/>
          </p:cNvSpPr>
          <p:nvPr>
            <p:ph idx="1"/>
          </p:nvPr>
        </p:nvSpPr>
        <p:spPr/>
        <p:txBody>
          <a:bodyPr/>
          <a:lstStyle/>
          <a:p>
            <a:r>
              <a:rPr lang="en-US" dirty="0"/>
              <a:t>Obviously the Internet has had impacts on privacy, and behavior tracking</a:t>
            </a:r>
          </a:p>
          <a:p>
            <a:pPr lvl="1"/>
            <a:r>
              <a:rPr lang="en-US" dirty="0"/>
              <a:t>Cookies</a:t>
            </a:r>
          </a:p>
          <a:p>
            <a:pPr lvl="1"/>
            <a:r>
              <a:rPr lang="en-US" dirty="0"/>
              <a:t>Other tracking files</a:t>
            </a:r>
          </a:p>
          <a:p>
            <a:pPr lvl="1"/>
            <a:r>
              <a:rPr lang="en-US" dirty="0"/>
              <a:t>Spyware</a:t>
            </a:r>
          </a:p>
          <a:p>
            <a:r>
              <a:rPr lang="en-US" dirty="0"/>
              <a:t>Google probably has the largest collection of personal data, followed by </a:t>
            </a:r>
            <a:r>
              <a:rPr lang="en-US" dirty="0" err="1"/>
              <a:t>facebook</a:t>
            </a:r>
            <a:r>
              <a:rPr lang="en-US" dirty="0"/>
              <a:t> – probably more than any government</a:t>
            </a:r>
          </a:p>
        </p:txBody>
      </p:sp>
    </p:spTree>
    <p:extLst>
      <p:ext uri="{BB962C8B-B14F-4D97-AF65-F5344CB8AC3E}">
        <p14:creationId xmlns:p14="http://schemas.microsoft.com/office/powerpoint/2010/main" val="155578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Rights : Intellectual Property</a:t>
            </a:r>
          </a:p>
        </p:txBody>
      </p:sp>
      <p:sp>
        <p:nvSpPr>
          <p:cNvPr id="3" name="Content Placeholder 2"/>
          <p:cNvSpPr>
            <a:spLocks noGrp="1"/>
          </p:cNvSpPr>
          <p:nvPr>
            <p:ph idx="1"/>
          </p:nvPr>
        </p:nvSpPr>
        <p:spPr/>
        <p:txBody>
          <a:bodyPr/>
          <a:lstStyle/>
          <a:p>
            <a:r>
              <a:rPr lang="en-US" dirty="0"/>
              <a:t>Intangible property created by individuals or corporations.</a:t>
            </a:r>
          </a:p>
          <a:p>
            <a:pPr lvl="1"/>
            <a:r>
              <a:rPr lang="en-US" dirty="0"/>
              <a:t>How do we protect it when digital networks make it so easy to copy and distribute?</a:t>
            </a:r>
          </a:p>
          <a:p>
            <a:pPr lvl="2"/>
            <a:r>
              <a:rPr lang="en-US" dirty="0"/>
              <a:t>Trade Secrets</a:t>
            </a:r>
          </a:p>
          <a:p>
            <a:pPr lvl="2"/>
            <a:r>
              <a:rPr lang="en-US" dirty="0"/>
              <a:t>Copyright</a:t>
            </a:r>
          </a:p>
          <a:p>
            <a:pPr lvl="2"/>
            <a:r>
              <a:rPr lang="en-US" dirty="0"/>
              <a:t>Patents</a:t>
            </a:r>
          </a:p>
          <a:p>
            <a:pPr lvl="1"/>
            <a:r>
              <a:rPr lang="en-US" dirty="0"/>
              <a:t>How about on a global scale? (How about Thailand?)</a:t>
            </a:r>
          </a:p>
        </p:txBody>
      </p:sp>
    </p:spTree>
    <p:extLst>
      <p:ext uri="{BB962C8B-B14F-4D97-AF65-F5344CB8AC3E}">
        <p14:creationId xmlns:p14="http://schemas.microsoft.com/office/powerpoint/2010/main" val="8035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lstStyle/>
          <a:p>
            <a:r>
              <a:rPr lang="en-US" dirty="0"/>
              <a:t>If a person is injured by a machine controlled by software, who is accountable, and liable?</a:t>
            </a:r>
          </a:p>
          <a:p>
            <a:pPr lvl="1"/>
            <a:r>
              <a:rPr lang="en-US" dirty="0"/>
              <a:t>What about a self driving car?</a:t>
            </a:r>
          </a:p>
          <a:p>
            <a:r>
              <a:rPr lang="en-US" dirty="0"/>
              <a:t>If someone posts offensive material on a forum, who is accountable?</a:t>
            </a:r>
          </a:p>
          <a:p>
            <a:pPr lvl="1"/>
            <a:r>
              <a:rPr lang="en-US" dirty="0"/>
              <a:t>The host? the domain register? the (possibly anonymous) poster? the IP address of the poster? </a:t>
            </a:r>
          </a:p>
        </p:txBody>
      </p:sp>
    </p:spTree>
    <p:extLst>
      <p:ext uri="{BB962C8B-B14F-4D97-AF65-F5344CB8AC3E}">
        <p14:creationId xmlns:p14="http://schemas.microsoft.com/office/powerpoint/2010/main" val="3708513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normAutofit fontScale="92500" lnSpcReduction="20000"/>
          </a:bodyPr>
          <a:lstStyle/>
          <a:p>
            <a:r>
              <a:rPr lang="en-US" dirty="0"/>
              <a:t>In October 2011, BlackBerry users suffered disruption to their email service – a 3 day blackout.</a:t>
            </a:r>
          </a:p>
          <a:p>
            <a:pPr lvl="1"/>
            <a:r>
              <a:rPr lang="en-US" dirty="0"/>
              <a:t>Effects amplified when a backlog of messages suddenly appeared and took down the system.</a:t>
            </a:r>
          </a:p>
          <a:p>
            <a:r>
              <a:rPr lang="en-US" dirty="0"/>
              <a:t>Who’s fault?</a:t>
            </a:r>
          </a:p>
          <a:p>
            <a:pPr lvl="1"/>
            <a:r>
              <a:rPr lang="en-US" dirty="0"/>
              <a:t>The hardware? (a core switch was initially to blame)</a:t>
            </a:r>
          </a:p>
          <a:p>
            <a:pPr lvl="1"/>
            <a:r>
              <a:rPr lang="en-US" dirty="0"/>
              <a:t>The software? (unable to cope with the backlog of messages)</a:t>
            </a:r>
          </a:p>
          <a:p>
            <a:r>
              <a:rPr lang="en-US" dirty="0"/>
              <a:t>Who is liable for the economic harm caused to individuals and businesses?</a:t>
            </a:r>
          </a:p>
          <a:p>
            <a:r>
              <a:rPr lang="en-US" dirty="0"/>
              <a:t>Is your cell phone service provider liable for damages when you are denied service?</a:t>
            </a:r>
          </a:p>
        </p:txBody>
      </p:sp>
    </p:spTree>
    <p:extLst>
      <p:ext uri="{BB962C8B-B14F-4D97-AF65-F5344CB8AC3E}">
        <p14:creationId xmlns:p14="http://schemas.microsoft.com/office/powerpoint/2010/main" val="290296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Liability &amp; Control</a:t>
            </a:r>
          </a:p>
        </p:txBody>
      </p:sp>
      <p:sp>
        <p:nvSpPr>
          <p:cNvPr id="3" name="Content Placeholder 2"/>
          <p:cNvSpPr>
            <a:spLocks noGrp="1"/>
          </p:cNvSpPr>
          <p:nvPr>
            <p:ph idx="1"/>
          </p:nvPr>
        </p:nvSpPr>
        <p:spPr/>
        <p:txBody>
          <a:bodyPr/>
          <a:lstStyle/>
          <a:p>
            <a:r>
              <a:rPr lang="en-US" dirty="0"/>
              <a:t>Consider an ATM – what if that service fails?</a:t>
            </a:r>
          </a:p>
          <a:p>
            <a:pPr lvl="1"/>
            <a:r>
              <a:rPr lang="en-US" dirty="0"/>
              <a:t>Customers could be inconvenienced, and perhaps harmed economically should they not be able to access funds.</a:t>
            </a:r>
          </a:p>
          <a:p>
            <a:pPr lvl="1"/>
            <a:r>
              <a:rPr lang="en-US" dirty="0"/>
              <a:t>Should the bank be liable?</a:t>
            </a:r>
          </a:p>
          <a:p>
            <a:pPr lvl="1"/>
            <a:r>
              <a:rPr lang="en-US" dirty="0"/>
              <a:t>Should the hardware provider be liable?</a:t>
            </a:r>
          </a:p>
          <a:p>
            <a:pPr lvl="1"/>
            <a:r>
              <a:rPr lang="en-US" dirty="0"/>
              <a:t>Should the software provider be liable?</a:t>
            </a:r>
          </a:p>
          <a:p>
            <a:pPr lvl="1"/>
            <a:endParaRPr lang="en-US" dirty="0"/>
          </a:p>
        </p:txBody>
      </p:sp>
    </p:spTree>
    <p:extLst>
      <p:ext uri="{BB962C8B-B14F-4D97-AF65-F5344CB8AC3E}">
        <p14:creationId xmlns:p14="http://schemas.microsoft.com/office/powerpoint/2010/main" val="134510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Are Cars Big Brother on Wheels?</a:t>
            </a:r>
          </a:p>
          <a:p>
            <a:r>
              <a:rPr lang="en-US" dirty="0"/>
              <a:t>Facebook: Your Life for Sale</a:t>
            </a:r>
          </a:p>
        </p:txBody>
      </p:sp>
    </p:spTree>
    <p:extLst>
      <p:ext uri="{BB962C8B-B14F-4D97-AF65-F5344CB8AC3E}">
        <p14:creationId xmlns:p14="http://schemas.microsoft.com/office/powerpoint/2010/main" val="414189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Quality</a:t>
            </a:r>
          </a:p>
        </p:txBody>
      </p:sp>
      <p:sp>
        <p:nvSpPr>
          <p:cNvPr id="3" name="Content Placeholder 2"/>
          <p:cNvSpPr>
            <a:spLocks noGrp="1"/>
          </p:cNvSpPr>
          <p:nvPr>
            <p:ph idx="1"/>
          </p:nvPr>
        </p:nvSpPr>
        <p:spPr/>
        <p:txBody>
          <a:bodyPr/>
          <a:lstStyle/>
          <a:p>
            <a:r>
              <a:rPr lang="en-US" dirty="0"/>
              <a:t>What expectations should technology users have?</a:t>
            </a:r>
          </a:p>
          <a:p>
            <a:pPr lvl="1"/>
            <a:r>
              <a:rPr lang="en-US" dirty="0"/>
              <a:t>When should the manager say “Enough! Stop testing, lets ship it!”</a:t>
            </a:r>
          </a:p>
          <a:p>
            <a:pPr lvl="2"/>
            <a:r>
              <a:rPr lang="en-US" dirty="0"/>
              <a:t>Are they then liable for potentially foreseeable and correctable errors?</a:t>
            </a:r>
          </a:p>
          <a:p>
            <a:pPr lvl="1"/>
            <a:r>
              <a:rPr lang="en-US" dirty="0"/>
              <a:t>Managers knowingly ship defective software, otherwise it would never be shipped. </a:t>
            </a:r>
          </a:p>
          <a:p>
            <a:pPr lvl="2"/>
            <a:r>
              <a:rPr lang="en-US" dirty="0"/>
              <a:t>Zero defects can’t be achieved, and we can’t predict the seriousness of remaining bugs.</a:t>
            </a:r>
          </a:p>
        </p:txBody>
      </p:sp>
    </p:spTree>
    <p:extLst>
      <p:ext uri="{BB962C8B-B14F-4D97-AF65-F5344CB8AC3E}">
        <p14:creationId xmlns:p14="http://schemas.microsoft.com/office/powerpoint/2010/main" val="102899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Balancing Power: Center vs Periphery</a:t>
            </a:r>
          </a:p>
          <a:p>
            <a:pPr lvl="1"/>
            <a:r>
              <a:rPr lang="en-US" dirty="0" err="1"/>
              <a:t>Centralised</a:t>
            </a:r>
            <a:r>
              <a:rPr lang="en-US" dirty="0"/>
              <a:t> structures (single gateway, centralized mainframes) offer control and power, while decentralized structures lead to empowerment of workers, and decentralized decision making.  What happens when the </a:t>
            </a:r>
            <a:r>
              <a:rPr lang="en-US" dirty="0" err="1"/>
              <a:t>centralised</a:t>
            </a:r>
            <a:r>
              <a:rPr lang="en-US" dirty="0"/>
              <a:t> collection and control of data shifts from the state, to private corporations?</a:t>
            </a:r>
          </a:p>
          <a:p>
            <a:r>
              <a:rPr lang="en-US" dirty="0"/>
              <a:t>Rapidity of Change: Expected Response Times</a:t>
            </a:r>
          </a:p>
          <a:p>
            <a:pPr lvl="1"/>
            <a:r>
              <a:rPr lang="en-US" dirty="0"/>
              <a:t>If your business doesn’t respond quickly, it could be wiped out. We are living in a “Just in Time” society, what about the risks to jobs, families </a:t>
            </a:r>
            <a:r>
              <a:rPr lang="en-US" dirty="0" err="1"/>
              <a:t>etc</a:t>
            </a:r>
            <a:r>
              <a:rPr lang="en-US" dirty="0"/>
              <a:t>?</a:t>
            </a:r>
          </a:p>
        </p:txBody>
      </p:sp>
    </p:spTree>
    <p:extLst>
      <p:ext uri="{BB962C8B-B14F-4D97-AF65-F5344CB8AC3E}">
        <p14:creationId xmlns:p14="http://schemas.microsoft.com/office/powerpoint/2010/main" val="111365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Maintaining Boundaries: Family, Work &amp; Leisure</a:t>
            </a:r>
          </a:p>
          <a:p>
            <a:pPr lvl="1"/>
            <a:r>
              <a:rPr lang="en-US" dirty="0"/>
              <a:t>Ubiquitous computing happens everywhere, under the mantra, “do anything anywhere”. Traditionally family time was separated, but these boundaries are being weakened. Family and Friends offer an important support mechanism for the individual. </a:t>
            </a:r>
          </a:p>
          <a:p>
            <a:r>
              <a:rPr lang="en-US" dirty="0"/>
              <a:t>Dependence &amp; Vulnerability</a:t>
            </a:r>
          </a:p>
          <a:p>
            <a:pPr lvl="1"/>
            <a:r>
              <a:rPr lang="en-US" dirty="0"/>
              <a:t>What if the system fails?</a:t>
            </a:r>
          </a:p>
        </p:txBody>
      </p:sp>
    </p:spTree>
    <p:extLst>
      <p:ext uri="{BB962C8B-B14F-4D97-AF65-F5344CB8AC3E}">
        <p14:creationId xmlns:p14="http://schemas.microsoft.com/office/powerpoint/2010/main" val="416658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Computer Crime &amp; Abuse</a:t>
            </a:r>
          </a:p>
          <a:p>
            <a:pPr lvl="1"/>
            <a:r>
              <a:rPr lang="en-US" dirty="0"/>
              <a:t>Increase in identity theft, malware, phishing, device theft, botnets, spam…</a:t>
            </a:r>
          </a:p>
          <a:p>
            <a:r>
              <a:rPr lang="en-US" dirty="0"/>
              <a:t>Employment: Re-engineering Job Loss</a:t>
            </a:r>
          </a:p>
          <a:p>
            <a:pPr lvl="1"/>
            <a:r>
              <a:rPr lang="en-US" dirty="0"/>
              <a:t>Mostly we talk about the positive effects of new IS, but…. how about the millions of mid-level managers and clerical workers who have lost their jobs?</a:t>
            </a:r>
          </a:p>
        </p:txBody>
      </p:sp>
    </p:spTree>
    <p:extLst>
      <p:ext uri="{BB962C8B-B14F-4D97-AF65-F5344CB8AC3E}">
        <p14:creationId xmlns:p14="http://schemas.microsoft.com/office/powerpoint/2010/main" val="271408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Equity &amp; Access</a:t>
            </a:r>
          </a:p>
          <a:p>
            <a:pPr lvl="1"/>
            <a:r>
              <a:rPr lang="en-US" dirty="0"/>
              <a:t>The “Digital Divide”. Does everyone have equal opportunity to participate in the digital age? </a:t>
            </a:r>
          </a:p>
          <a:p>
            <a:r>
              <a:rPr lang="en-US" dirty="0"/>
              <a:t>Health Risks</a:t>
            </a:r>
          </a:p>
          <a:p>
            <a:pPr lvl="1"/>
            <a:r>
              <a:rPr lang="en-US" dirty="0"/>
              <a:t>Repetitive Stress Injury (RSI), Carpal Tunnel Syndrome (CTS), Computer Vision Syndrome (CVS), </a:t>
            </a:r>
            <a:r>
              <a:rPr lang="en-US" dirty="0" err="1"/>
              <a:t>Technostress</a:t>
            </a:r>
            <a:r>
              <a:rPr lang="en-US" dirty="0"/>
              <a:t>…</a:t>
            </a:r>
          </a:p>
        </p:txBody>
      </p:sp>
    </p:spTree>
    <p:extLst>
      <p:ext uri="{BB962C8B-B14F-4D97-AF65-F5344CB8AC3E}">
        <p14:creationId xmlns:p14="http://schemas.microsoft.com/office/powerpoint/2010/main" val="364485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p:txBody>
          <a:bodyPr/>
          <a:lstStyle/>
          <a:p>
            <a:r>
              <a:rPr lang="en-US" dirty="0"/>
              <a:t>The principles of right and wrong that individuals, acting as free moral agents, use to make choices to guide their </a:t>
            </a:r>
            <a:r>
              <a:rPr lang="en-US" dirty="0" err="1"/>
              <a:t>behaviours</a:t>
            </a:r>
            <a:endParaRPr lang="en-US" dirty="0"/>
          </a:p>
          <a:p>
            <a:r>
              <a:rPr lang="en-US" dirty="0"/>
              <a:t>IS continues to raise new ethical questions for individuals and society</a:t>
            </a:r>
          </a:p>
          <a:p>
            <a:pPr lvl="1"/>
            <a:r>
              <a:rPr lang="en-US" dirty="0"/>
              <a:t>Like other technologies, (steam engines, electricity, the telephone, radio), IS can be used to achieve social progress, but also used to commit crime and threaten social values</a:t>
            </a:r>
          </a:p>
        </p:txBody>
      </p:sp>
    </p:spTree>
    <p:extLst>
      <p:ext uri="{BB962C8B-B14F-4D97-AF65-F5344CB8AC3E}">
        <p14:creationId xmlns:p14="http://schemas.microsoft.com/office/powerpoint/2010/main" val="119633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Ethical Judgment</a:t>
            </a:r>
          </a:p>
        </p:txBody>
      </p:sp>
      <p:sp>
        <p:nvSpPr>
          <p:cNvPr id="3" name="Content Placeholder 2"/>
          <p:cNvSpPr>
            <a:spLocks noGrp="1"/>
          </p:cNvSpPr>
          <p:nvPr>
            <p:ph idx="1"/>
          </p:nvPr>
        </p:nvSpPr>
        <p:spPr/>
        <p:txBody>
          <a:bodyPr>
            <a:normAutofit fontScale="92500" lnSpcReduction="20000"/>
          </a:bodyPr>
          <a:lstStyle/>
          <a:p>
            <a:r>
              <a:rPr lang="en-US" dirty="0"/>
              <a:t>Barclays Bank (2012)</a:t>
            </a:r>
          </a:p>
          <a:p>
            <a:pPr lvl="1"/>
            <a:r>
              <a:rPr lang="en-US" dirty="0"/>
              <a:t>Manipulated its submissions for LIBOR benchmark interest rates to benefit its trading positions (fined $160 million)</a:t>
            </a:r>
          </a:p>
          <a:p>
            <a:r>
              <a:rPr lang="en-US" dirty="0"/>
              <a:t>GlaxoSmithKline (2012)</a:t>
            </a:r>
          </a:p>
          <a:p>
            <a:pPr lvl="1"/>
            <a:r>
              <a:rPr lang="en-US" dirty="0"/>
              <a:t>Failed to report safety data to promote certain prescription drugs (fined $3 billion)</a:t>
            </a:r>
          </a:p>
          <a:p>
            <a:r>
              <a:rPr lang="en-US" dirty="0"/>
              <a:t>Walmart (2012)</a:t>
            </a:r>
          </a:p>
          <a:p>
            <a:pPr lvl="1"/>
            <a:r>
              <a:rPr lang="en-US" dirty="0"/>
              <a:t>Paid millions in bribes to Mexican officials for building permits</a:t>
            </a:r>
          </a:p>
          <a:p>
            <a:r>
              <a:rPr lang="en-US" dirty="0"/>
              <a:t>Siemens (2009)</a:t>
            </a:r>
          </a:p>
          <a:p>
            <a:pPr lvl="1"/>
            <a:r>
              <a:rPr lang="en-US" dirty="0"/>
              <a:t>Paid $4 billion to German and US authorities to influence potential customers / government</a:t>
            </a:r>
          </a:p>
        </p:txBody>
      </p:sp>
    </p:spTree>
    <p:extLst>
      <p:ext uri="{BB962C8B-B14F-4D97-AF65-F5344CB8AC3E}">
        <p14:creationId xmlns:p14="http://schemas.microsoft.com/office/powerpoint/2010/main" val="321877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Ethical Judgment</a:t>
            </a:r>
          </a:p>
        </p:txBody>
      </p:sp>
      <p:sp>
        <p:nvSpPr>
          <p:cNvPr id="3" name="Content Placeholder 2"/>
          <p:cNvSpPr>
            <a:spLocks noGrp="1"/>
          </p:cNvSpPr>
          <p:nvPr>
            <p:ph idx="1"/>
          </p:nvPr>
        </p:nvSpPr>
        <p:spPr/>
        <p:txBody>
          <a:bodyPr/>
          <a:lstStyle/>
          <a:p>
            <a:r>
              <a:rPr lang="en-US" dirty="0"/>
              <a:t>So they might not be IS related, but often IS was used to help cover up their tracks</a:t>
            </a:r>
          </a:p>
          <a:p>
            <a:r>
              <a:rPr lang="en-US" dirty="0"/>
              <a:t>You may be faced with questions such as the use of customer information, protection of personal privacy or protection of intellectual property.</a:t>
            </a:r>
          </a:p>
          <a:p>
            <a:r>
              <a:rPr lang="en-US" dirty="0"/>
              <a:t>What is the Ethical and Socially Responsible course of action?</a:t>
            </a:r>
          </a:p>
        </p:txBody>
      </p:sp>
    </p:spTree>
    <p:extLst>
      <p:ext uri="{BB962C8B-B14F-4D97-AF65-F5344CB8AC3E}">
        <p14:creationId xmlns:p14="http://schemas.microsoft.com/office/powerpoint/2010/main" val="181566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Social &amp; Political Issues</a:t>
            </a:r>
          </a:p>
        </p:txBody>
      </p:sp>
      <p:sp>
        <p:nvSpPr>
          <p:cNvPr id="3" name="Content Placeholder 2"/>
          <p:cNvSpPr>
            <a:spLocks noGrp="1"/>
          </p:cNvSpPr>
          <p:nvPr>
            <p:ph idx="1"/>
          </p:nvPr>
        </p:nvSpPr>
        <p:spPr/>
        <p:txBody>
          <a:bodyPr>
            <a:normAutofit fontScale="92500" lnSpcReduction="20000"/>
          </a:bodyPr>
          <a:lstStyle/>
          <a:p>
            <a:r>
              <a:rPr lang="en-US" dirty="0"/>
              <a:t>These 3 issues are closely linked.</a:t>
            </a:r>
          </a:p>
          <a:p>
            <a:pPr lvl="1"/>
            <a:r>
              <a:rPr lang="en-US" dirty="0"/>
              <a:t>Ethical dilemmas are reflected in society, and society in turn influences political debates.</a:t>
            </a:r>
          </a:p>
          <a:p>
            <a:r>
              <a:rPr lang="en-US" dirty="0"/>
              <a:t>New technology or systems sometimes confront actors with new situations not covered by existing rules / social norms.</a:t>
            </a:r>
          </a:p>
          <a:p>
            <a:r>
              <a:rPr lang="en-US" dirty="0"/>
              <a:t>Society may take years to develop etiquette, expectations, social responsibility, politically correct attitudes or rules.</a:t>
            </a:r>
          </a:p>
          <a:p>
            <a:r>
              <a:rPr lang="en-US" dirty="0"/>
              <a:t>Political institutions also take time to develop new laws, and may only be able to respond after some real harm is caused.</a:t>
            </a:r>
          </a:p>
          <a:p>
            <a:r>
              <a:rPr lang="en-US" dirty="0"/>
              <a:t>Until then there may be a large grey area!</a:t>
            </a:r>
          </a:p>
        </p:txBody>
      </p:sp>
    </p:spTree>
    <p:extLst>
      <p:ext uri="{BB962C8B-B14F-4D97-AF65-F5344CB8AC3E}">
        <p14:creationId xmlns:p14="http://schemas.microsoft.com/office/powerpoint/2010/main" val="74653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in the Information Age</a:t>
            </a:r>
          </a:p>
        </p:txBody>
      </p:sp>
      <p:pic>
        <p:nvPicPr>
          <p:cNvPr id="4" name="Picture 3"/>
          <p:cNvPicPr>
            <a:picLocks noChangeAspect="1"/>
          </p:cNvPicPr>
          <p:nvPr/>
        </p:nvPicPr>
        <p:blipFill>
          <a:blip r:embed="rId2"/>
          <a:stretch>
            <a:fillRect/>
          </a:stretch>
        </p:blipFill>
        <p:spPr>
          <a:xfrm>
            <a:off x="3368842" y="2063666"/>
            <a:ext cx="5561598" cy="4197682"/>
          </a:xfrm>
          <a:prstGeom prst="rect">
            <a:avLst/>
          </a:prstGeom>
        </p:spPr>
      </p:pic>
    </p:spTree>
    <p:extLst>
      <p:ext uri="{BB962C8B-B14F-4D97-AF65-F5344CB8AC3E}">
        <p14:creationId xmlns:p14="http://schemas.microsoft.com/office/powerpoint/2010/main" val="73001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Dimensions in the Information Age</a:t>
            </a:r>
          </a:p>
        </p:txBody>
      </p:sp>
      <p:sp>
        <p:nvSpPr>
          <p:cNvPr id="3" name="Content Placeholder 2"/>
          <p:cNvSpPr>
            <a:spLocks noGrp="1"/>
          </p:cNvSpPr>
          <p:nvPr>
            <p:ph idx="1"/>
          </p:nvPr>
        </p:nvSpPr>
        <p:spPr>
          <a:xfrm>
            <a:off x="1295401" y="2422359"/>
            <a:ext cx="9601196" cy="3866146"/>
          </a:xfrm>
        </p:spPr>
        <p:txBody>
          <a:bodyPr>
            <a:normAutofit fontScale="85000" lnSpcReduction="10000"/>
          </a:bodyPr>
          <a:lstStyle/>
          <a:p>
            <a:r>
              <a:rPr lang="en-US" dirty="0"/>
              <a:t>Information Rights and Obligations</a:t>
            </a:r>
          </a:p>
          <a:p>
            <a:pPr lvl="1"/>
            <a:r>
              <a:rPr lang="en-US" dirty="0"/>
              <a:t>What information rights to we have? What can we protect?</a:t>
            </a:r>
          </a:p>
          <a:p>
            <a:r>
              <a:rPr lang="en-US" dirty="0"/>
              <a:t>Property Rights and Obligations</a:t>
            </a:r>
          </a:p>
          <a:p>
            <a:pPr lvl="1"/>
            <a:r>
              <a:rPr lang="en-US" dirty="0"/>
              <a:t>How are Intellectual Property rights to be protected?</a:t>
            </a:r>
          </a:p>
          <a:p>
            <a:r>
              <a:rPr lang="en-US" dirty="0"/>
              <a:t>Accountability and Control</a:t>
            </a:r>
          </a:p>
          <a:p>
            <a:pPr lvl="1"/>
            <a:r>
              <a:rPr lang="en-US" dirty="0"/>
              <a:t>Who is liable for harm caused to information and property rights?</a:t>
            </a:r>
          </a:p>
          <a:p>
            <a:r>
              <a:rPr lang="en-US" dirty="0"/>
              <a:t>System Quality</a:t>
            </a:r>
          </a:p>
          <a:p>
            <a:pPr lvl="1"/>
            <a:r>
              <a:rPr lang="en-US" dirty="0"/>
              <a:t>What standards should exist to protect these rights?</a:t>
            </a:r>
          </a:p>
          <a:p>
            <a:r>
              <a:rPr lang="en-US" dirty="0"/>
              <a:t>Quality of Life</a:t>
            </a:r>
          </a:p>
          <a:p>
            <a:pPr lvl="1"/>
            <a:r>
              <a:rPr lang="en-US" dirty="0"/>
              <a:t>What values should be preserved? Which  institutions should be protected? What about cultural values?</a:t>
            </a:r>
          </a:p>
        </p:txBody>
      </p:sp>
    </p:spTree>
    <p:extLst>
      <p:ext uri="{BB962C8B-B14F-4D97-AF65-F5344CB8AC3E}">
        <p14:creationId xmlns:p14="http://schemas.microsoft.com/office/powerpoint/2010/main" val="3496941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20468</TotalTime>
  <Words>1792</Words>
  <Application>Microsoft Office PowerPoint</Application>
  <PresentationFormat>Widescreen</PresentationFormat>
  <Paragraphs>199</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261446 Information Systems</vt:lpstr>
      <vt:lpstr>Week 4 Topics</vt:lpstr>
      <vt:lpstr>Case Studies</vt:lpstr>
      <vt:lpstr>Ethics</vt:lpstr>
      <vt:lpstr>Failed Ethical Judgment</vt:lpstr>
      <vt:lpstr>Failed Ethical Judgment</vt:lpstr>
      <vt:lpstr>Ethical, Social &amp; Political Issues</vt:lpstr>
      <vt:lpstr>Moral Dimensions in the Information Age</vt:lpstr>
      <vt:lpstr>Moral Dimensions in the Information Age</vt:lpstr>
      <vt:lpstr>Relevant Technology Trends</vt:lpstr>
      <vt:lpstr>Moore’s Law</vt:lpstr>
      <vt:lpstr>Data Storage Costs</vt:lpstr>
      <vt:lpstr>Data Analysis</vt:lpstr>
      <vt:lpstr>Use of Profiling?</vt:lpstr>
      <vt:lpstr>Networking Advances</vt:lpstr>
      <vt:lpstr>Mobile Devices</vt:lpstr>
      <vt:lpstr>Responsibility, Accountability &amp; Liability</vt:lpstr>
      <vt:lpstr>People &amp; IT</vt:lpstr>
      <vt:lpstr>Ethical Analysis</vt:lpstr>
      <vt:lpstr>Ethical Principles</vt:lpstr>
      <vt:lpstr>Ethical Principles</vt:lpstr>
      <vt:lpstr>Moral Dimensions of IS</vt:lpstr>
      <vt:lpstr>Information Rights: Privacy &amp; Freedom</vt:lpstr>
      <vt:lpstr>Fair Information Practice</vt:lpstr>
      <vt:lpstr>The Internet &amp; Privacy</vt:lpstr>
      <vt:lpstr>Property Rights : Intellectual Property</vt:lpstr>
      <vt:lpstr>Accountability, Liability &amp; Control</vt:lpstr>
      <vt:lpstr>Accountability, Liability &amp; Control</vt:lpstr>
      <vt:lpstr>Accountability, Liability &amp; Control</vt:lpstr>
      <vt:lpstr>System Quality</vt:lpstr>
      <vt:lpstr>Quality of Life</vt:lpstr>
      <vt:lpstr>Quality of Life</vt:lpstr>
      <vt:lpstr>Quality of Life</vt:lpstr>
      <vt:lpstr>Quality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21</cp:revision>
  <dcterms:created xsi:type="dcterms:W3CDTF">2015-12-23T08:15:38Z</dcterms:created>
  <dcterms:modified xsi:type="dcterms:W3CDTF">2020-12-26T11:58:25Z</dcterms:modified>
</cp:coreProperties>
</file>