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95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0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43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95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47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54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42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7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6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6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8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3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02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8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47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44C8CC-CE93-4583-AA32-2C7D59AD89A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F36056-1735-4C41-B961-91CE4A76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7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261446 Information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5</a:t>
            </a:r>
          </a:p>
          <a:p>
            <a:r>
              <a:rPr lang="en-US" dirty="0"/>
              <a:t>IT Infrastructure &amp; Emerging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424913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(&amp; Mobile)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2000 to present</a:t>
            </a:r>
          </a:p>
          <a:p>
            <a:r>
              <a:rPr lang="en-US" dirty="0"/>
              <a:t>Increasing bandwidth enables faster transfer of data, so data can be stored remotely from the client.</a:t>
            </a:r>
          </a:p>
          <a:p>
            <a:r>
              <a:rPr lang="en-US" dirty="0"/>
              <a:t>Resources (computers, storage, applications, services) are accessed on an ‘as-needed’ basis from any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3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of Infrastructure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Moore’s Law</a:t>
            </a:r>
          </a:p>
          <a:p>
            <a:pPr lvl="1"/>
            <a:r>
              <a:rPr lang="en-US" dirty="0"/>
              <a:t>Things he didn’t say…</a:t>
            </a:r>
          </a:p>
          <a:p>
            <a:pPr lvl="2"/>
            <a:r>
              <a:rPr lang="en-US" dirty="0"/>
              <a:t>“The power of microprocessors doubles every 18 months”</a:t>
            </a:r>
          </a:p>
          <a:p>
            <a:pPr lvl="2"/>
            <a:r>
              <a:rPr lang="en-US" dirty="0"/>
              <a:t>“Computing power doubles every 18 months”</a:t>
            </a:r>
          </a:p>
          <a:p>
            <a:pPr lvl="2"/>
            <a:r>
              <a:rPr lang="en-US" dirty="0"/>
              <a:t>“The price of computing falls by half every 18 months”</a:t>
            </a:r>
          </a:p>
          <a:p>
            <a:pPr lvl="1"/>
            <a:r>
              <a:rPr lang="en-US" dirty="0"/>
              <a:t>No longer are transistors compared to the size of a human hair, but to the size of a virus</a:t>
            </a:r>
          </a:p>
          <a:p>
            <a:pPr lvl="1"/>
            <a:r>
              <a:rPr lang="en-US" dirty="0"/>
              <a:t>Nanotechnology is shrinking chips at an atomic / molecular level</a:t>
            </a:r>
          </a:p>
        </p:txBody>
      </p:sp>
    </p:spTree>
    <p:extLst>
      <p:ext uri="{BB962C8B-B14F-4D97-AF65-F5344CB8AC3E}">
        <p14:creationId xmlns:p14="http://schemas.microsoft.com/office/powerpoint/2010/main" val="3776296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of Infrastructure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495799" cy="3318936"/>
          </a:xfrm>
        </p:spPr>
        <p:txBody>
          <a:bodyPr/>
          <a:lstStyle/>
          <a:p>
            <a:r>
              <a:rPr lang="en-US" dirty="0"/>
              <a:t>The Law of Mass Digital Storage</a:t>
            </a:r>
          </a:p>
          <a:p>
            <a:pPr lvl="1"/>
            <a:r>
              <a:rPr lang="en-US" dirty="0"/>
              <a:t>The amount of digital information is roughly doubling every year (</a:t>
            </a:r>
            <a:r>
              <a:rPr lang="en-US" dirty="0" err="1"/>
              <a:t>Gantz</a:t>
            </a:r>
            <a:r>
              <a:rPr lang="en-US" dirty="0"/>
              <a:t> &amp; </a:t>
            </a:r>
            <a:r>
              <a:rPr lang="en-US" dirty="0" err="1"/>
              <a:t>Reinsel</a:t>
            </a:r>
            <a:r>
              <a:rPr lang="en-US" dirty="0"/>
              <a:t> 2011)</a:t>
            </a:r>
          </a:p>
          <a:p>
            <a:pPr lvl="1"/>
            <a:r>
              <a:rPr lang="en-US" dirty="0"/>
              <a:t>Fortunately the cost of storing that information is falling 100% per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379" y="2435391"/>
            <a:ext cx="4283242" cy="380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0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Drivers of Infrastructure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Metcalfe’s Law</a:t>
            </a:r>
          </a:p>
          <a:p>
            <a:pPr lvl="1"/>
            <a:r>
              <a:rPr lang="en-US" dirty="0"/>
              <a:t>Do you remember it?</a:t>
            </a:r>
          </a:p>
          <a:p>
            <a:pPr lvl="1"/>
            <a:r>
              <a:rPr lang="en-US" dirty="0"/>
              <a:t>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158809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of Infrastructure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Declining Communications Costs</a:t>
            </a:r>
          </a:p>
          <a:p>
            <a:pPr lvl="1"/>
            <a:r>
              <a:rPr lang="en-US" dirty="0"/>
              <a:t>The Internet has been expanding, while the costs of communication decreasing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130" y="3435084"/>
            <a:ext cx="6012281" cy="281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9B7940-24A2-4239-BA0C-68B96E150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389" y="3429000"/>
            <a:ext cx="6059022" cy="28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41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A480-9B09-43A9-82EC-9D03D03D7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 Costs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7503B-9084-486A-9999-7238377FA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146" y="2285999"/>
            <a:ext cx="48006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33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of Infrastructure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Standards and Networks Effects</a:t>
            </a:r>
          </a:p>
          <a:p>
            <a:pPr lvl="1"/>
            <a:r>
              <a:rPr lang="en-US" dirty="0"/>
              <a:t>Various standards have been created and adopted, allowing compatibility between products and allowing communication across networks</a:t>
            </a:r>
          </a:p>
          <a:p>
            <a:pPr lvl="2"/>
            <a:r>
              <a:rPr lang="en-US" dirty="0"/>
              <a:t>ASCII</a:t>
            </a:r>
          </a:p>
          <a:p>
            <a:pPr lvl="2"/>
            <a:r>
              <a:rPr lang="en-US" dirty="0"/>
              <a:t>TCP/IP</a:t>
            </a:r>
          </a:p>
          <a:p>
            <a:pPr lvl="2"/>
            <a:r>
              <a:rPr lang="en-US" dirty="0"/>
              <a:t>WWW</a:t>
            </a:r>
          </a:p>
        </p:txBody>
      </p:sp>
    </p:spTree>
    <p:extLst>
      <p:ext uri="{BB962C8B-B14F-4D97-AF65-F5344CB8AC3E}">
        <p14:creationId xmlns:p14="http://schemas.microsoft.com/office/powerpoint/2010/main" val="159600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7 major IT components</a:t>
            </a:r>
          </a:p>
          <a:p>
            <a:pPr lvl="1"/>
            <a:r>
              <a:rPr lang="en-US" dirty="0"/>
              <a:t>Hardware Platforms</a:t>
            </a:r>
          </a:p>
          <a:p>
            <a:pPr lvl="1"/>
            <a:r>
              <a:rPr lang="en-US" dirty="0"/>
              <a:t>Operating System Platforms</a:t>
            </a:r>
          </a:p>
          <a:p>
            <a:pPr lvl="1"/>
            <a:r>
              <a:rPr lang="en-US" dirty="0"/>
              <a:t>Enterprise Software Applications</a:t>
            </a:r>
          </a:p>
          <a:p>
            <a:pPr lvl="1"/>
            <a:r>
              <a:rPr lang="en-US" dirty="0"/>
              <a:t>Data Management and Storage</a:t>
            </a:r>
          </a:p>
          <a:p>
            <a:pPr lvl="1"/>
            <a:r>
              <a:rPr lang="en-US" dirty="0"/>
              <a:t>Networking / Telecommunications Platforms</a:t>
            </a:r>
          </a:p>
          <a:p>
            <a:pPr lvl="1"/>
            <a:r>
              <a:rPr lang="en-US" dirty="0"/>
              <a:t>Internet Platforms</a:t>
            </a:r>
          </a:p>
          <a:p>
            <a:pPr lvl="1"/>
            <a:r>
              <a:rPr lang="en-US" dirty="0"/>
              <a:t>Consulting &amp; System Integration Services</a:t>
            </a:r>
          </a:p>
        </p:txBody>
      </p:sp>
    </p:spTree>
    <p:extLst>
      <p:ext uri="{BB962C8B-B14F-4D97-AF65-F5344CB8AC3E}">
        <p14:creationId xmlns:p14="http://schemas.microsoft.com/office/powerpoint/2010/main" val="953196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Hardware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$448 billion in 2013, between server &amp; client devices</a:t>
            </a:r>
          </a:p>
          <a:p>
            <a:pPr lvl="1"/>
            <a:r>
              <a:rPr lang="en-US" dirty="0"/>
              <a:t>“Firms worldwide are expected to spend $704 billion on computer hardware devices in 2018”</a:t>
            </a:r>
          </a:p>
          <a:p>
            <a:r>
              <a:rPr lang="en-US" dirty="0"/>
              <a:t>Servers, largely Intel or AMD processors, along with Sun SPARC</a:t>
            </a:r>
          </a:p>
          <a:p>
            <a:r>
              <a:rPr lang="en-US" dirty="0"/>
              <a:t>Hardware concentrated from firms like IBM, HP, Dell &amp; Sun Microsystems, and chip producers Intel, AMD &amp; IBM.</a:t>
            </a:r>
          </a:p>
          <a:p>
            <a:pPr lvl="1"/>
            <a:r>
              <a:rPr lang="en-US" dirty="0"/>
              <a:t>Only IBM providing Mainframes, being used by banking and telecommunication networks</a:t>
            </a:r>
          </a:p>
        </p:txBody>
      </p:sp>
    </p:spTree>
    <p:extLst>
      <p:ext uri="{BB962C8B-B14F-4D97-AF65-F5344CB8AC3E}">
        <p14:creationId xmlns:p14="http://schemas.microsoft.com/office/powerpoint/2010/main" val="1467733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server market is increasingly dominated by some form of Unix or Linux (open-source)</a:t>
            </a:r>
          </a:p>
          <a:p>
            <a:pPr lvl="1"/>
            <a:r>
              <a:rPr lang="en-US" dirty="0"/>
              <a:t>Scalable, reliable and less expensive, running on different types of processor</a:t>
            </a:r>
          </a:p>
          <a:p>
            <a:r>
              <a:rPr lang="en-US" dirty="0"/>
              <a:t>On clients, Windows still dominates the market share</a:t>
            </a:r>
          </a:p>
          <a:p>
            <a:r>
              <a:rPr lang="en-US" dirty="0"/>
              <a:t>iOS &amp; Android competing on mobile devices</a:t>
            </a:r>
          </a:p>
        </p:txBody>
      </p:sp>
    </p:spTree>
    <p:extLst>
      <p:ext uri="{BB962C8B-B14F-4D97-AF65-F5344CB8AC3E}">
        <p14:creationId xmlns:p14="http://schemas.microsoft.com/office/powerpoint/2010/main" val="265661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5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Infrastructure</a:t>
            </a:r>
          </a:p>
          <a:p>
            <a:r>
              <a:rPr lang="en-US" dirty="0"/>
              <a:t>Infrastructure Components</a:t>
            </a:r>
          </a:p>
          <a:p>
            <a:r>
              <a:rPr lang="en-US" dirty="0"/>
              <a:t>Contemporary Hardware Trends</a:t>
            </a:r>
          </a:p>
          <a:p>
            <a:r>
              <a:rPr lang="en-US" dirty="0"/>
              <a:t>Contemporary Software Trends</a:t>
            </a:r>
          </a:p>
          <a:p>
            <a:r>
              <a:rPr lang="en-US" dirty="0"/>
              <a:t>Management Issues</a:t>
            </a:r>
          </a:p>
        </p:txBody>
      </p:sp>
    </p:spTree>
    <p:extLst>
      <p:ext uri="{BB962C8B-B14F-4D97-AF65-F5344CB8AC3E}">
        <p14:creationId xmlns:p14="http://schemas.microsoft.com/office/powerpoint/2010/main" val="3019995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Software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$301 billion in 2013</a:t>
            </a:r>
          </a:p>
          <a:p>
            <a:pPr lvl="1"/>
            <a:r>
              <a:rPr lang="en-US" dirty="0"/>
              <a:t>“Firms worldwide are expected to spend about $389 billion in 2018 on software for enterprise applications”</a:t>
            </a:r>
          </a:p>
          <a:p>
            <a:r>
              <a:rPr lang="en-US" dirty="0"/>
              <a:t>Largest providers are SAP &amp; Oracle (which acquired </a:t>
            </a:r>
            <a:r>
              <a:rPr lang="en-US" dirty="0" err="1"/>
              <a:t>Peoplesoft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4460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&amp;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Leading Database software providers are IBM (DB2), Oracle, Microsoft (SQL Server) and Sybase.</a:t>
            </a:r>
          </a:p>
          <a:p>
            <a:pPr lvl="1"/>
            <a:r>
              <a:rPr lang="en-US" dirty="0"/>
              <a:t>MySQL an open source relational database</a:t>
            </a:r>
          </a:p>
        </p:txBody>
      </p:sp>
    </p:spTree>
    <p:extLst>
      <p:ext uri="{BB962C8B-B14F-4D97-AF65-F5344CB8AC3E}">
        <p14:creationId xmlns:p14="http://schemas.microsoft.com/office/powerpoint/2010/main" val="48068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Networking / Telecommunications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$408 billion in 2013</a:t>
            </a:r>
          </a:p>
          <a:p>
            <a:pPr lvl="1"/>
            <a:r>
              <a:rPr lang="en-US" dirty="0"/>
              <a:t>“Companies worldwide are expected to spend $1.43 trillion for telecommunications services in 2018”</a:t>
            </a:r>
          </a:p>
          <a:p>
            <a:r>
              <a:rPr lang="en-US" dirty="0"/>
              <a:t>TCP/IP is standard</a:t>
            </a:r>
          </a:p>
          <a:p>
            <a:r>
              <a:rPr lang="en-US" dirty="0"/>
              <a:t>Leading hardware providers are Cisco, Alcatel-Lucent, Nortel.</a:t>
            </a:r>
          </a:p>
          <a:p>
            <a:r>
              <a:rPr lang="en-US" dirty="0"/>
              <a:t>Telecommunications service vendors vary from country to country</a:t>
            </a:r>
          </a:p>
        </p:txBody>
      </p:sp>
    </p:spTree>
    <p:extLst>
      <p:ext uri="{BB962C8B-B14F-4D97-AF65-F5344CB8AC3E}">
        <p14:creationId xmlns:p14="http://schemas.microsoft.com/office/powerpoint/2010/main" val="1077303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Includes hardware &amp; software to support a firm’s Website, including hosting services, routers, cabling, or wireless equipment.</a:t>
            </a:r>
          </a:p>
          <a:p>
            <a:r>
              <a:rPr lang="en-US" dirty="0"/>
              <a:t>Hardware server providers are IBM, Dell, Sun &amp; HP.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56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Consulting &amp; System Integration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companies can afford to employ staff (with skills &amp; experience) to deploy and maintain it’s IT infrastructure.</a:t>
            </a:r>
          </a:p>
          <a:p>
            <a:r>
              <a:rPr lang="en-US" dirty="0"/>
              <a:t>Consulting companies assist with managing changing business processes, training and software integration.</a:t>
            </a:r>
          </a:p>
          <a:p>
            <a:pPr lvl="1"/>
            <a:r>
              <a:rPr lang="en-US" dirty="0"/>
              <a:t>Software integration, ensuring new infrastructure works alongside legacy systems</a:t>
            </a:r>
          </a:p>
        </p:txBody>
      </p:sp>
    </p:spTree>
    <p:extLst>
      <p:ext uri="{BB962C8B-B14F-4D97-AF65-F5344CB8AC3E}">
        <p14:creationId xmlns:p14="http://schemas.microsoft.com/office/powerpoint/2010/main" val="2924414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Hardware Platform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Mobile Digital Platform</a:t>
            </a:r>
          </a:p>
          <a:p>
            <a:pPr lvl="1"/>
            <a:r>
              <a:rPr lang="en-US" dirty="0"/>
              <a:t>Phones, tablets, etc.</a:t>
            </a:r>
          </a:p>
          <a:p>
            <a:r>
              <a:rPr lang="en-US" dirty="0" err="1"/>
              <a:t>Consumerisation</a:t>
            </a:r>
            <a:r>
              <a:rPr lang="en-US" dirty="0"/>
              <a:t> of IT and BYOD</a:t>
            </a:r>
          </a:p>
          <a:p>
            <a:pPr lvl="1"/>
            <a:r>
              <a:rPr lang="en-US" dirty="0"/>
              <a:t>BYOD – “Bring Your Own Device”</a:t>
            </a:r>
          </a:p>
          <a:p>
            <a:pPr lvl="1"/>
            <a:r>
              <a:rPr lang="en-US" dirty="0"/>
              <a:t>Employees using their own technology, working mobile in and out of the workplace</a:t>
            </a:r>
          </a:p>
          <a:p>
            <a:pPr lvl="1"/>
            <a:r>
              <a:rPr lang="en-US" dirty="0"/>
              <a:t>Traditionally the IT department was responsible for purchasing technology for use in the workplace, today selecting and managing devices is often done by the employees</a:t>
            </a:r>
          </a:p>
          <a:p>
            <a:pPr lvl="2"/>
            <a:r>
              <a:rPr lang="en-US" dirty="0"/>
              <a:t>This can make technology management more complex</a:t>
            </a:r>
          </a:p>
        </p:txBody>
      </p:sp>
    </p:spTree>
    <p:extLst>
      <p:ext uri="{BB962C8B-B14F-4D97-AF65-F5344CB8AC3E}">
        <p14:creationId xmlns:p14="http://schemas.microsoft.com/office/powerpoint/2010/main" val="2266736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Hardware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Quantum Computing</a:t>
            </a:r>
          </a:p>
          <a:p>
            <a:pPr lvl="1"/>
            <a:r>
              <a:rPr lang="en-US" dirty="0"/>
              <a:t>Bits could be 0, 1 or both…</a:t>
            </a:r>
          </a:p>
          <a:p>
            <a:r>
              <a:rPr lang="en-US" dirty="0"/>
              <a:t>Grid Computing</a:t>
            </a:r>
          </a:p>
          <a:p>
            <a:pPr lvl="1"/>
            <a:r>
              <a:rPr lang="en-US" dirty="0"/>
              <a:t>Creating a virtual supercomputer by combining the computational power of geographically remote computers</a:t>
            </a:r>
          </a:p>
          <a:p>
            <a:pPr lvl="1"/>
            <a:r>
              <a:rPr lang="en-US" dirty="0"/>
              <a:t>Why not use my computer’s processing capabilities while I’m not using it?</a:t>
            </a:r>
          </a:p>
          <a:p>
            <a:r>
              <a:rPr lang="en-US" dirty="0" err="1"/>
              <a:t>Virtualisation</a:t>
            </a:r>
            <a:endParaRPr lang="en-US" dirty="0"/>
          </a:p>
          <a:p>
            <a:pPr lvl="1"/>
            <a:r>
              <a:rPr lang="en-US" dirty="0"/>
              <a:t>Presenting a set of computing resources, so they can be accessed and used in ways that are not restricted by physical configuration.</a:t>
            </a:r>
          </a:p>
          <a:p>
            <a:pPr lvl="1"/>
            <a:r>
              <a:rPr lang="en-US" dirty="0"/>
              <a:t>A single resource can appear as multiple resources, or multiple resources can appear as a single resource</a:t>
            </a:r>
          </a:p>
        </p:txBody>
      </p:sp>
    </p:spTree>
    <p:extLst>
      <p:ext uri="{BB962C8B-B14F-4D97-AF65-F5344CB8AC3E}">
        <p14:creationId xmlns:p14="http://schemas.microsoft.com/office/powerpoint/2010/main" val="1317086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Hardware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Computing</a:t>
            </a:r>
          </a:p>
          <a:p>
            <a:pPr lvl="1"/>
            <a:r>
              <a:rPr lang="en-US" dirty="0"/>
              <a:t>Services offered as a pool of virtualized resources over a network, accessed as-needed.</a:t>
            </a:r>
          </a:p>
          <a:p>
            <a:pPr lvl="2"/>
            <a:r>
              <a:rPr lang="en-US" dirty="0"/>
              <a:t>On-demand self-service (the user obtains capabilities as they need them)</a:t>
            </a:r>
          </a:p>
          <a:p>
            <a:pPr lvl="2"/>
            <a:r>
              <a:rPr lang="en-US" dirty="0"/>
              <a:t>Ubiquitous network access (accessed using varied devices)</a:t>
            </a:r>
          </a:p>
          <a:p>
            <a:pPr lvl="2"/>
            <a:r>
              <a:rPr lang="en-US" dirty="0"/>
              <a:t>Location-independent resource pooling (resources dynamically allocated with users not needing to know where they are accessing things)</a:t>
            </a:r>
          </a:p>
          <a:p>
            <a:pPr lvl="2"/>
            <a:r>
              <a:rPr lang="en-US" dirty="0"/>
              <a:t>Rapid elasticity (resources quickly allocated, or </a:t>
            </a:r>
            <a:r>
              <a:rPr lang="en-US" dirty="0" err="1"/>
              <a:t>deallocated</a:t>
            </a:r>
            <a:r>
              <a:rPr lang="en-US" dirty="0"/>
              <a:t> according to demand)</a:t>
            </a:r>
          </a:p>
          <a:p>
            <a:pPr lvl="2"/>
            <a:r>
              <a:rPr lang="en-US" dirty="0"/>
              <a:t>Measured service (charges based on resources used)</a:t>
            </a:r>
          </a:p>
        </p:txBody>
      </p:sp>
    </p:spTree>
    <p:extLst>
      <p:ext uri="{BB962C8B-B14F-4D97-AF65-F5344CB8AC3E}">
        <p14:creationId xmlns:p14="http://schemas.microsoft.com/office/powerpoint/2010/main" val="1698594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Hardware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</a:t>
            </a:r>
          </a:p>
          <a:p>
            <a:pPr lvl="1"/>
            <a:r>
              <a:rPr lang="en-US" dirty="0"/>
              <a:t>Cloud Infrastructure as a Service</a:t>
            </a:r>
          </a:p>
          <a:p>
            <a:pPr lvl="2"/>
            <a:r>
              <a:rPr lang="en-US" dirty="0"/>
              <a:t>Customers use processing, storage, networking and other resources, such as Amazon’s S3 (Simple Storage Service) or EC2 (Elastic Computer Cloud)</a:t>
            </a:r>
          </a:p>
          <a:p>
            <a:pPr lvl="1"/>
            <a:r>
              <a:rPr lang="en-US" dirty="0"/>
              <a:t>Cloud Platform as a Service</a:t>
            </a:r>
          </a:p>
          <a:p>
            <a:pPr lvl="2"/>
            <a:r>
              <a:rPr lang="en-US" dirty="0"/>
              <a:t>Customers use infrastructure and programming tools to develop their own applications</a:t>
            </a:r>
          </a:p>
          <a:p>
            <a:pPr lvl="1"/>
            <a:r>
              <a:rPr lang="en-US" dirty="0"/>
              <a:t>Cloud Software as a Service</a:t>
            </a:r>
          </a:p>
          <a:p>
            <a:pPr lvl="2"/>
            <a:r>
              <a:rPr lang="en-US" dirty="0"/>
              <a:t>Customers use software hosted by the vendor on the vendor’s cloud infrastructure, for example Google Apps</a:t>
            </a:r>
          </a:p>
        </p:txBody>
      </p:sp>
    </p:spTree>
    <p:extLst>
      <p:ext uri="{BB962C8B-B14F-4D97-AF65-F5344CB8AC3E}">
        <p14:creationId xmlns:p14="http://schemas.microsoft.com/office/powerpoint/2010/main" val="521168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Hardware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  <a:p>
            <a:pPr lvl="1"/>
            <a:r>
              <a:rPr lang="en-US" dirty="0"/>
              <a:t>Public Clouds</a:t>
            </a:r>
          </a:p>
          <a:p>
            <a:pPr lvl="2"/>
            <a:r>
              <a:rPr lang="en-US" dirty="0"/>
              <a:t>Owned and maintained by service provider (like Amazon)</a:t>
            </a:r>
          </a:p>
          <a:p>
            <a:pPr lvl="1"/>
            <a:r>
              <a:rPr lang="en-US" dirty="0"/>
              <a:t>Private Clouds</a:t>
            </a:r>
          </a:p>
          <a:p>
            <a:pPr lvl="2"/>
            <a:r>
              <a:rPr lang="en-US" dirty="0"/>
              <a:t>Operated for an organization</a:t>
            </a:r>
          </a:p>
          <a:p>
            <a:pPr lvl="1"/>
            <a:r>
              <a:rPr lang="en-US" dirty="0"/>
              <a:t>Hybrid Clouds</a:t>
            </a:r>
          </a:p>
          <a:p>
            <a:pPr lvl="2"/>
            <a:r>
              <a:rPr lang="en-US" dirty="0"/>
              <a:t>Own infrastructure for essential core activities, while public cloud for less critical systems, or during peak periods</a:t>
            </a:r>
          </a:p>
        </p:txBody>
      </p:sp>
    </p:spTree>
    <p:extLst>
      <p:ext uri="{BB962C8B-B14F-4D97-AF65-F5344CB8AC3E}">
        <p14:creationId xmlns:p14="http://schemas.microsoft.com/office/powerpoint/2010/main" val="327586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#1) </a:t>
            </a:r>
            <a:r>
              <a:rPr lang="en-US" dirty="0" err="1"/>
              <a:t>PeroxyChem</a:t>
            </a:r>
            <a:endParaRPr lang="en-US" dirty="0"/>
          </a:p>
          <a:p>
            <a:r>
              <a:rPr lang="en-US" dirty="0"/>
              <a:t>Case #2) Is BYOD good for business?</a:t>
            </a:r>
          </a:p>
        </p:txBody>
      </p:sp>
    </p:spTree>
    <p:extLst>
      <p:ext uri="{BB962C8B-B14F-4D97-AF65-F5344CB8AC3E}">
        <p14:creationId xmlns:p14="http://schemas.microsoft.com/office/powerpoint/2010/main" val="396012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Hardware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 Computing</a:t>
            </a:r>
          </a:p>
          <a:p>
            <a:pPr lvl="1"/>
            <a:r>
              <a:rPr lang="en-US" dirty="0"/>
              <a:t>Considering the environmental impact of computing</a:t>
            </a:r>
          </a:p>
          <a:p>
            <a:pPr lvl="2"/>
            <a:r>
              <a:rPr lang="en-US" dirty="0"/>
              <a:t>Power consumption</a:t>
            </a:r>
          </a:p>
          <a:p>
            <a:pPr lvl="2"/>
            <a:r>
              <a:rPr lang="en-US" dirty="0"/>
              <a:t>Disposing of hardware</a:t>
            </a:r>
          </a:p>
          <a:p>
            <a:r>
              <a:rPr lang="en-US" dirty="0"/>
              <a:t>High Performance, Power Saving Processors</a:t>
            </a:r>
          </a:p>
          <a:p>
            <a:pPr lvl="1"/>
            <a:r>
              <a:rPr lang="en-US" dirty="0"/>
              <a:t>Multi-core processors</a:t>
            </a:r>
          </a:p>
        </p:txBody>
      </p:sp>
    </p:spTree>
    <p:extLst>
      <p:ext uri="{BB962C8B-B14F-4D97-AF65-F5344CB8AC3E}">
        <p14:creationId xmlns:p14="http://schemas.microsoft.com/office/powerpoint/2010/main" val="3777595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Hardware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Autonomic Computing</a:t>
            </a:r>
          </a:p>
          <a:p>
            <a:pPr lvl="1"/>
            <a:r>
              <a:rPr lang="en-US" dirty="0"/>
              <a:t>Large systems consisting of thousands of networked devices have become so complex that they may not be manageable – autonomic computing refers to systems that can configure themselves, optimize and tune themselves, and fix themselves when broken, while securing themselves from intruders</a:t>
            </a:r>
          </a:p>
        </p:txBody>
      </p:sp>
    </p:spTree>
    <p:extLst>
      <p:ext uri="{BB962C8B-B14F-4D97-AF65-F5344CB8AC3E}">
        <p14:creationId xmlns:p14="http://schemas.microsoft.com/office/powerpoint/2010/main" val="2318385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Software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Source Software</a:t>
            </a:r>
          </a:p>
          <a:p>
            <a:pPr lvl="1"/>
            <a:r>
              <a:rPr lang="en-US" dirty="0"/>
              <a:t>Linux and other open source software – free, and derivative works also free</a:t>
            </a:r>
          </a:p>
          <a:p>
            <a:r>
              <a:rPr lang="en-US" dirty="0"/>
              <a:t>Web Software</a:t>
            </a:r>
          </a:p>
          <a:p>
            <a:pPr lvl="1"/>
            <a:r>
              <a:rPr lang="en-US" dirty="0"/>
              <a:t>Java, HTML, HTML5</a:t>
            </a:r>
          </a:p>
          <a:p>
            <a:r>
              <a:rPr lang="en-US" dirty="0"/>
              <a:t>Web Services</a:t>
            </a:r>
          </a:p>
          <a:p>
            <a:pPr lvl="1"/>
            <a:r>
              <a:rPr lang="en-US" dirty="0"/>
              <a:t>Offered through a Service Oriented Architecture (SOA) / Software as a Service (SaaS</a:t>
            </a:r>
          </a:p>
          <a:p>
            <a:pPr lvl="1"/>
            <a:r>
              <a:rPr lang="en-US" dirty="0"/>
              <a:t>Shared standards</a:t>
            </a:r>
          </a:p>
        </p:txBody>
      </p:sp>
    </p:spTree>
    <p:extLst>
      <p:ext uri="{BB962C8B-B14F-4D97-AF65-F5344CB8AC3E}">
        <p14:creationId xmlns:p14="http://schemas.microsoft.com/office/powerpoint/2010/main" val="1317541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 and Infrastructure Changes</a:t>
            </a:r>
          </a:p>
          <a:p>
            <a:pPr lvl="1"/>
            <a:r>
              <a:rPr lang="en-US" dirty="0"/>
              <a:t>As firms grow, they outgrow their infrastructure</a:t>
            </a:r>
          </a:p>
          <a:p>
            <a:pPr lvl="2"/>
            <a:r>
              <a:rPr lang="en-US" dirty="0"/>
              <a:t>Is it scalable?</a:t>
            </a:r>
          </a:p>
          <a:p>
            <a:pPr lvl="2"/>
            <a:r>
              <a:rPr lang="en-US" dirty="0"/>
              <a:t>Is it flexible?</a:t>
            </a:r>
          </a:p>
          <a:p>
            <a:pPr lvl="1"/>
            <a:r>
              <a:rPr lang="en-US" dirty="0"/>
              <a:t>As users use their mobile devices, we need to inventory them, secure them, control their data and applications.</a:t>
            </a:r>
          </a:p>
          <a:p>
            <a:pPr lvl="1"/>
            <a:r>
              <a:rPr lang="en-US" dirty="0"/>
              <a:t>As we use cloud computing, we need new SLAs, detailing response times &amp; availability</a:t>
            </a:r>
          </a:p>
        </p:txBody>
      </p:sp>
    </p:spTree>
    <p:extLst>
      <p:ext uri="{BB962C8B-B14F-4D97-AF65-F5344CB8AC3E}">
        <p14:creationId xmlns:p14="http://schemas.microsoft.com/office/powerpoint/2010/main" val="3965624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Management and Governance</a:t>
            </a:r>
          </a:p>
          <a:p>
            <a:pPr lvl="1"/>
            <a:r>
              <a:rPr lang="en-US" dirty="0"/>
              <a:t>Who “owns” and “controls” the IT infrastructure?</a:t>
            </a:r>
          </a:p>
          <a:p>
            <a:pPr lvl="2"/>
            <a:r>
              <a:rPr lang="en-US" dirty="0"/>
              <a:t>The users?</a:t>
            </a:r>
          </a:p>
          <a:p>
            <a:pPr lvl="2"/>
            <a:r>
              <a:rPr lang="en-US" dirty="0"/>
              <a:t>The IT department?</a:t>
            </a:r>
          </a:p>
          <a:p>
            <a:pPr lvl="2"/>
            <a:r>
              <a:rPr lang="en-US" dirty="0"/>
              <a:t>The company?</a:t>
            </a:r>
          </a:p>
          <a:p>
            <a:pPr lvl="2"/>
            <a:r>
              <a:rPr lang="en-US" dirty="0"/>
              <a:t>Each department?</a:t>
            </a:r>
          </a:p>
          <a:p>
            <a:pPr lvl="1"/>
            <a:r>
              <a:rPr lang="en-US" dirty="0"/>
              <a:t>How can we maximize efficiency &amp; support if control is decentralized? </a:t>
            </a:r>
          </a:p>
          <a:p>
            <a:pPr lvl="1"/>
            <a:r>
              <a:rPr lang="en-US" dirty="0"/>
              <a:t>Can we respond quickly to business needs if control is centralized?</a:t>
            </a:r>
          </a:p>
        </p:txBody>
      </p:sp>
    </p:spTree>
    <p:extLst>
      <p:ext uri="{BB962C8B-B14F-4D97-AF65-F5344CB8AC3E}">
        <p14:creationId xmlns:p14="http://schemas.microsoft.com/office/powerpoint/2010/main" val="1066342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the right infrastructure investments</a:t>
            </a:r>
          </a:p>
          <a:p>
            <a:pPr lvl="1"/>
            <a:r>
              <a:rPr lang="en-US" dirty="0"/>
              <a:t>Too much expense hits the firm’s finances</a:t>
            </a:r>
          </a:p>
          <a:p>
            <a:pPr lvl="1"/>
            <a:r>
              <a:rPr lang="en-US" dirty="0"/>
              <a:t>Too little means business services aren’t realized</a:t>
            </a:r>
          </a:p>
          <a:p>
            <a:pPr lvl="1"/>
            <a:r>
              <a:rPr lang="en-US" dirty="0"/>
              <a:t>Should we buy or rent infrastructure?</a:t>
            </a:r>
          </a:p>
          <a:p>
            <a:pPr lvl="2"/>
            <a:r>
              <a:rPr lang="en-US" dirty="0"/>
              <a:t>Cloud Computing</a:t>
            </a:r>
          </a:p>
          <a:p>
            <a:pPr lvl="2"/>
            <a:r>
              <a:rPr lang="en-US" dirty="0"/>
              <a:t>The TCO (Total Cost of Ownership) of technology assets is not just the original cost of hardware and software – it includes ongoing administration costs, upgrades, maintenance, support, training, even real estate.</a:t>
            </a:r>
          </a:p>
        </p:txBody>
      </p:sp>
    </p:spTree>
    <p:extLst>
      <p:ext uri="{BB962C8B-B14F-4D97-AF65-F5344CB8AC3E}">
        <p14:creationId xmlns:p14="http://schemas.microsoft.com/office/powerpoint/2010/main" val="232398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resources providing a platform for IS applications</a:t>
            </a:r>
          </a:p>
          <a:p>
            <a:pPr lvl="1"/>
            <a:r>
              <a:rPr lang="en-US" dirty="0"/>
              <a:t>Hardware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Services</a:t>
            </a:r>
          </a:p>
          <a:p>
            <a:pPr lvl="2"/>
            <a:r>
              <a:rPr lang="en-US" dirty="0"/>
              <a:t>Consulting, Education, Training</a:t>
            </a:r>
          </a:p>
          <a:p>
            <a:r>
              <a:rPr lang="en-US" dirty="0"/>
              <a:t>&gt;$3.6 trillion industry (in 2012)</a:t>
            </a:r>
          </a:p>
          <a:p>
            <a:r>
              <a:rPr lang="en-US" dirty="0"/>
              <a:t>($3.7 trillion industry in 2018)</a:t>
            </a:r>
          </a:p>
        </p:txBody>
      </p:sp>
    </p:spTree>
    <p:extLst>
      <p:ext uri="{BB962C8B-B14F-4D97-AF65-F5344CB8AC3E}">
        <p14:creationId xmlns:p14="http://schemas.microsoft.com/office/powerpoint/2010/main" val="41943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IT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Mainframe Era</a:t>
            </a:r>
          </a:p>
          <a:p>
            <a:r>
              <a:rPr lang="en-US" dirty="0"/>
              <a:t>Personal Computer Era</a:t>
            </a:r>
          </a:p>
          <a:p>
            <a:r>
              <a:rPr lang="en-US" dirty="0"/>
              <a:t>Client Server Era</a:t>
            </a:r>
          </a:p>
          <a:p>
            <a:r>
              <a:rPr lang="en-US" dirty="0"/>
              <a:t>Enterprise Computing Era</a:t>
            </a:r>
          </a:p>
          <a:p>
            <a:r>
              <a:rPr lang="en-US" dirty="0"/>
              <a:t>Cloud Computing Era</a:t>
            </a:r>
          </a:p>
        </p:txBody>
      </p:sp>
    </p:spTree>
    <p:extLst>
      <p:ext uri="{BB962C8B-B14F-4D97-AF65-F5344CB8AC3E}">
        <p14:creationId xmlns:p14="http://schemas.microsoft.com/office/powerpoint/2010/main" val="389540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Mainframe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1959 – Present</a:t>
            </a:r>
          </a:p>
          <a:p>
            <a:r>
              <a:rPr lang="en-US" dirty="0"/>
              <a:t>Highly centralized</a:t>
            </a:r>
          </a:p>
          <a:p>
            <a:r>
              <a:rPr lang="en-US" dirty="0"/>
              <a:t>Under control of professional programmers and systems operators</a:t>
            </a:r>
          </a:p>
          <a:p>
            <a:r>
              <a:rPr lang="en-US" dirty="0"/>
              <a:t>Technology dominated by IBM (1401, 7090, 360), until later in 1965, minicomputers developed my Digital Equipment Corporation (DEC), offering lower prices, and making decentralized computing possible.</a:t>
            </a:r>
          </a:p>
        </p:txBody>
      </p:sp>
    </p:spTree>
    <p:extLst>
      <p:ext uri="{BB962C8B-B14F-4D97-AF65-F5344CB8AC3E}">
        <p14:creationId xmlns:p14="http://schemas.microsoft.com/office/powerpoint/2010/main" val="222323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Computer Era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1981 – Present</a:t>
            </a:r>
          </a:p>
          <a:p>
            <a:r>
              <a:rPr lang="en-US" dirty="0"/>
              <a:t>DOS, and later Windows</a:t>
            </a:r>
          </a:p>
          <a:p>
            <a:r>
              <a:rPr lang="en-US" dirty="0"/>
              <a:t>Through 1980s and 1990s many productivity software tools developed;</a:t>
            </a:r>
          </a:p>
          <a:p>
            <a:pPr lvl="1"/>
            <a:r>
              <a:rPr lang="en-US" dirty="0" err="1"/>
              <a:t>Wordprocessors</a:t>
            </a:r>
            <a:r>
              <a:rPr lang="en-US" dirty="0"/>
              <a:t>, Spreadsheets, Presentation software, Data management programs</a:t>
            </a:r>
          </a:p>
          <a:p>
            <a:r>
              <a:rPr lang="en-US" dirty="0"/>
              <a:t>To begin with, stand alone systems, until networking in the 1990s</a:t>
            </a:r>
          </a:p>
        </p:txBody>
      </p:sp>
    </p:spTree>
    <p:extLst>
      <p:ext uri="{BB962C8B-B14F-4D97-AF65-F5344CB8AC3E}">
        <p14:creationId xmlns:p14="http://schemas.microsoft.com/office/powerpoint/2010/main" val="120903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Client/Server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1983 to Present</a:t>
            </a:r>
          </a:p>
          <a:p>
            <a:r>
              <a:rPr lang="en-US" dirty="0"/>
              <a:t>PCs linked to powerful servers</a:t>
            </a:r>
          </a:p>
          <a:p>
            <a:r>
              <a:rPr lang="en-US" dirty="0"/>
              <a:t>Often 2-tier, sometimes </a:t>
            </a:r>
            <a:r>
              <a:rPr lang="en-US" dirty="0" err="1"/>
              <a:t>multitiered</a:t>
            </a:r>
            <a:r>
              <a:rPr lang="en-US" dirty="0"/>
              <a:t> where the work is balanced between several levels of server;</a:t>
            </a:r>
          </a:p>
          <a:p>
            <a:pPr lvl="1"/>
            <a:r>
              <a:rPr lang="en-US" dirty="0"/>
              <a:t>database server, application server</a:t>
            </a:r>
          </a:p>
          <a:p>
            <a:r>
              <a:rPr lang="en-US" dirty="0"/>
              <a:t>The opportunity to distribute computing work across a network</a:t>
            </a:r>
          </a:p>
        </p:txBody>
      </p:sp>
    </p:spTree>
    <p:extLst>
      <p:ext uri="{BB962C8B-B14F-4D97-AF65-F5344CB8AC3E}">
        <p14:creationId xmlns:p14="http://schemas.microsoft.com/office/powerpoint/2010/main" val="3282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Computing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1992 to present</a:t>
            </a:r>
          </a:p>
          <a:p>
            <a:r>
              <a:rPr lang="en-US" dirty="0"/>
              <a:t>TCP/IP connecting separate networks allowing information sharing across the enterprise.</a:t>
            </a:r>
          </a:p>
          <a:p>
            <a:r>
              <a:rPr lang="en-US" dirty="0"/>
              <a:t>All different hardware devices linked together, including across public network services.</a:t>
            </a:r>
          </a:p>
          <a:p>
            <a:r>
              <a:rPr lang="en-US" dirty="0"/>
              <a:t>Enabled the development of Enterprise Applications</a:t>
            </a:r>
          </a:p>
          <a:p>
            <a:pPr lvl="1"/>
            <a:r>
              <a:rPr lang="en-US" dirty="0"/>
              <a:t>ERP, SCM, CRM, DSS…</a:t>
            </a:r>
          </a:p>
        </p:txBody>
      </p:sp>
    </p:spTree>
    <p:extLst>
      <p:ext uri="{BB962C8B-B14F-4D97-AF65-F5344CB8AC3E}">
        <p14:creationId xmlns:p14="http://schemas.microsoft.com/office/powerpoint/2010/main" val="358194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7882</TotalTime>
  <Words>1523</Words>
  <Application>Microsoft Office PowerPoint</Application>
  <PresentationFormat>Widescreen</PresentationFormat>
  <Paragraphs>201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Garamond</vt:lpstr>
      <vt:lpstr>Organic</vt:lpstr>
      <vt:lpstr>261446 Information Systems</vt:lpstr>
      <vt:lpstr>Week 5 Topics</vt:lpstr>
      <vt:lpstr>Case Studies</vt:lpstr>
      <vt:lpstr>IT Infrastructure</vt:lpstr>
      <vt:lpstr>Evolution of IT Infrastructure</vt:lpstr>
      <vt:lpstr>Mainframe Era</vt:lpstr>
      <vt:lpstr>Personal Computer Era </vt:lpstr>
      <vt:lpstr>Client/Server Era</vt:lpstr>
      <vt:lpstr>Enterprise Computing Era</vt:lpstr>
      <vt:lpstr>Cloud (&amp; Mobile) Era</vt:lpstr>
      <vt:lpstr>Drivers of Infrastructure Evolution</vt:lpstr>
      <vt:lpstr>Drivers of Infrastructure Evolution</vt:lpstr>
      <vt:lpstr>Drivers of Infrastructure Evolution</vt:lpstr>
      <vt:lpstr>Drivers of Infrastructure Evolution</vt:lpstr>
      <vt:lpstr>Data Storage Costs</vt:lpstr>
      <vt:lpstr>Drivers of Infrastructure Evolution</vt:lpstr>
      <vt:lpstr>Infrastructure Components</vt:lpstr>
      <vt:lpstr>Computer Hardware Platforms</vt:lpstr>
      <vt:lpstr>Operating System Platforms</vt:lpstr>
      <vt:lpstr>Enterprise Software Applications</vt:lpstr>
      <vt:lpstr>Data Management &amp; Storage</vt:lpstr>
      <vt:lpstr>Networking / Telecommunications Platforms</vt:lpstr>
      <vt:lpstr>Internet Platforms</vt:lpstr>
      <vt:lpstr>Consulting &amp; System Integration Services</vt:lpstr>
      <vt:lpstr>Contemporary Hardware Platform Trends</vt:lpstr>
      <vt:lpstr>Contemporary Hardware Trends</vt:lpstr>
      <vt:lpstr>Contemporary Hardware Trends</vt:lpstr>
      <vt:lpstr>Contemporary Hardware Trends</vt:lpstr>
      <vt:lpstr>Contemporary Hardware Trends</vt:lpstr>
      <vt:lpstr>Contemporary Hardware Trends</vt:lpstr>
      <vt:lpstr>Contemporary Hardware Trends</vt:lpstr>
      <vt:lpstr>Contemporary Software Trends</vt:lpstr>
      <vt:lpstr>Management Issues</vt:lpstr>
      <vt:lpstr>Management Issues</vt:lpstr>
      <vt:lpstr>Management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261446 Information Systems</dc:title>
  <dc:creator>Admin</dc:creator>
  <cp:lastModifiedBy>KENNETH COSH</cp:lastModifiedBy>
  <cp:revision>31</cp:revision>
  <dcterms:created xsi:type="dcterms:W3CDTF">2015-12-23T11:08:54Z</dcterms:created>
  <dcterms:modified xsi:type="dcterms:W3CDTF">2021-01-08T11:47:49Z</dcterms:modified>
</cp:coreProperties>
</file>