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5" autoAdjust="0"/>
    <p:restoredTop sz="94660"/>
  </p:normalViewPr>
  <p:slideViewPr>
    <p:cSldViewPr snapToGrid="0">
      <p:cViewPr varScale="1">
        <p:scale>
          <a:sx n="86" d="100"/>
          <a:sy n="86" d="100"/>
        </p:scale>
        <p:origin x="32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F6229B5-6A2A-4145-A860-7E43622895B9}" type="datetimeFigureOut">
              <a:rPr lang="en-US" smtClean="0"/>
              <a:t>2/4/2021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3EC7855-CD0F-49EC-877F-76DC0B0936E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1975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6229B5-6A2A-4145-A860-7E43622895B9}"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C7855-CD0F-49EC-877F-76DC0B0936E4}" type="slidenum">
              <a:rPr lang="en-US" smtClean="0"/>
              <a:t>‹#›</a:t>
            </a:fld>
            <a:endParaRPr lang="en-US"/>
          </a:p>
        </p:txBody>
      </p:sp>
    </p:spTree>
    <p:extLst>
      <p:ext uri="{BB962C8B-B14F-4D97-AF65-F5344CB8AC3E}">
        <p14:creationId xmlns:p14="http://schemas.microsoft.com/office/powerpoint/2010/main" val="2636039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6229B5-6A2A-4145-A860-7E43622895B9}"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C7855-CD0F-49EC-877F-76DC0B0936E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2642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6229B5-6A2A-4145-A860-7E43622895B9}"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C7855-CD0F-49EC-877F-76DC0B0936E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2367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6229B5-6A2A-4145-A860-7E43622895B9}"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C7855-CD0F-49EC-877F-76DC0B0936E4}" type="slidenum">
              <a:rPr lang="en-US" smtClean="0"/>
              <a:t>‹#›</a:t>
            </a:fld>
            <a:endParaRPr lang="en-US"/>
          </a:p>
        </p:txBody>
      </p:sp>
    </p:spTree>
    <p:extLst>
      <p:ext uri="{BB962C8B-B14F-4D97-AF65-F5344CB8AC3E}">
        <p14:creationId xmlns:p14="http://schemas.microsoft.com/office/powerpoint/2010/main" val="1623874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6229B5-6A2A-4145-A860-7E43622895B9}"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C7855-CD0F-49EC-877F-76DC0B0936E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2818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6229B5-6A2A-4145-A860-7E43622895B9}"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C7855-CD0F-49EC-877F-76DC0B0936E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757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6229B5-6A2A-4145-A860-7E43622895B9}"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C7855-CD0F-49EC-877F-76DC0B0936E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0846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6229B5-6A2A-4145-A860-7E43622895B9}"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C7855-CD0F-49EC-877F-76DC0B0936E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711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6229B5-6A2A-4145-A860-7E43622895B9}"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C7855-CD0F-49EC-877F-76DC0B0936E4}" type="slidenum">
              <a:rPr lang="en-US" smtClean="0"/>
              <a:t>‹#›</a:t>
            </a:fld>
            <a:endParaRPr lang="en-US"/>
          </a:p>
        </p:txBody>
      </p:sp>
    </p:spTree>
    <p:extLst>
      <p:ext uri="{BB962C8B-B14F-4D97-AF65-F5344CB8AC3E}">
        <p14:creationId xmlns:p14="http://schemas.microsoft.com/office/powerpoint/2010/main" val="547946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6229B5-6A2A-4145-A860-7E43622895B9}"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C7855-CD0F-49EC-877F-76DC0B0936E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497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6229B5-6A2A-4145-A860-7E43622895B9}"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C7855-CD0F-49EC-877F-76DC0B0936E4}" type="slidenum">
              <a:rPr lang="en-US" smtClean="0"/>
              <a:t>‹#›</a:t>
            </a:fld>
            <a:endParaRPr lang="en-US"/>
          </a:p>
        </p:txBody>
      </p:sp>
    </p:spTree>
    <p:extLst>
      <p:ext uri="{BB962C8B-B14F-4D97-AF65-F5344CB8AC3E}">
        <p14:creationId xmlns:p14="http://schemas.microsoft.com/office/powerpoint/2010/main" val="59785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6229B5-6A2A-4145-A860-7E43622895B9}" type="datetimeFigureOut">
              <a:rPr lang="en-US" smtClean="0"/>
              <a:t>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EC7855-CD0F-49EC-877F-76DC0B0936E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221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6229B5-6A2A-4145-A860-7E43622895B9}" type="datetimeFigureOut">
              <a:rPr lang="en-US" smtClean="0"/>
              <a:t>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EC7855-CD0F-49EC-877F-76DC0B0936E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546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229B5-6A2A-4145-A860-7E43622895B9}" type="datetimeFigureOut">
              <a:rPr lang="en-US" smtClean="0"/>
              <a:t>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EC7855-CD0F-49EC-877F-76DC0B0936E4}" type="slidenum">
              <a:rPr lang="en-US" smtClean="0"/>
              <a:t>‹#›</a:t>
            </a:fld>
            <a:endParaRPr lang="en-US"/>
          </a:p>
        </p:txBody>
      </p:sp>
    </p:spTree>
    <p:extLst>
      <p:ext uri="{BB962C8B-B14F-4D97-AF65-F5344CB8AC3E}">
        <p14:creationId xmlns:p14="http://schemas.microsoft.com/office/powerpoint/2010/main" val="238754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6229B5-6A2A-4145-A860-7E43622895B9}"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C7855-CD0F-49EC-877F-76DC0B0936E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074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6229B5-6A2A-4145-A860-7E43622895B9}"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C7855-CD0F-49EC-877F-76DC0B0936E4}" type="slidenum">
              <a:rPr lang="en-US" smtClean="0"/>
              <a:t>‹#›</a:t>
            </a:fld>
            <a:endParaRPr lang="en-US"/>
          </a:p>
        </p:txBody>
      </p:sp>
    </p:spTree>
    <p:extLst>
      <p:ext uri="{BB962C8B-B14F-4D97-AF65-F5344CB8AC3E}">
        <p14:creationId xmlns:p14="http://schemas.microsoft.com/office/powerpoint/2010/main" val="675685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F6229B5-6A2A-4145-A860-7E43622895B9}" type="datetimeFigureOut">
              <a:rPr lang="en-US" smtClean="0"/>
              <a:t>2/4/2021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3EC7855-CD0F-49EC-877F-76DC0B0936E4}" type="slidenum">
              <a:rPr lang="en-US" smtClean="0"/>
              <a:t>‹#›</a:t>
            </a:fld>
            <a:endParaRPr lang="en-US"/>
          </a:p>
        </p:txBody>
      </p:sp>
    </p:spTree>
    <p:extLst>
      <p:ext uri="{BB962C8B-B14F-4D97-AF65-F5344CB8AC3E}">
        <p14:creationId xmlns:p14="http://schemas.microsoft.com/office/powerpoint/2010/main" val="2809927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261446 Information Systems</a:t>
            </a:r>
          </a:p>
        </p:txBody>
      </p:sp>
      <p:sp>
        <p:nvSpPr>
          <p:cNvPr id="3" name="Subtitle 2"/>
          <p:cNvSpPr>
            <a:spLocks noGrp="1"/>
          </p:cNvSpPr>
          <p:nvPr>
            <p:ph type="subTitle" idx="1"/>
          </p:nvPr>
        </p:nvSpPr>
        <p:spPr/>
        <p:txBody>
          <a:bodyPr/>
          <a:lstStyle/>
          <a:p>
            <a:r>
              <a:rPr lang="en-US" dirty="0"/>
              <a:t>Week 9</a:t>
            </a:r>
          </a:p>
          <a:p>
            <a:r>
              <a:rPr lang="en-US" dirty="0"/>
              <a:t>Achieving Operational Excellence and Customer Intimacy</a:t>
            </a:r>
          </a:p>
        </p:txBody>
      </p:sp>
    </p:spTree>
    <p:extLst>
      <p:ext uri="{BB962C8B-B14F-4D97-AF65-F5344CB8AC3E}">
        <p14:creationId xmlns:p14="http://schemas.microsoft.com/office/powerpoint/2010/main" val="2999868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Systems Modules</a:t>
            </a:r>
          </a:p>
        </p:txBody>
      </p:sp>
      <p:sp>
        <p:nvSpPr>
          <p:cNvPr id="3" name="Content Placeholder 2"/>
          <p:cNvSpPr>
            <a:spLocks noGrp="1"/>
          </p:cNvSpPr>
          <p:nvPr>
            <p:ph idx="1"/>
          </p:nvPr>
        </p:nvSpPr>
        <p:spPr/>
        <p:txBody>
          <a:bodyPr/>
          <a:lstStyle/>
          <a:p>
            <a:r>
              <a:rPr lang="en-US" dirty="0"/>
              <a:t>Manufacturing &amp; Production</a:t>
            </a:r>
          </a:p>
          <a:p>
            <a:pPr lvl="1"/>
            <a:r>
              <a:rPr lang="en-US" dirty="0"/>
              <a:t>Procurement, Inventory Management, Purchasing, Shipping, Production Planning, Material Requirements Planning, Quality Control, Distribution, Transportation Execution, Plant &amp; Equipment Maintenance</a:t>
            </a:r>
          </a:p>
          <a:p>
            <a:r>
              <a:rPr lang="en-US" dirty="0"/>
              <a:t>Sales &amp; Marketing</a:t>
            </a:r>
          </a:p>
          <a:p>
            <a:pPr lvl="1"/>
            <a:r>
              <a:rPr lang="en-US" dirty="0"/>
              <a:t>Order Processing, Quotations, Contracts, Product Configuration, Pricing, Billing, Credit Checking, Incentive &amp; Commission Management, Sales Planning</a:t>
            </a:r>
          </a:p>
          <a:p>
            <a:endParaRPr lang="en-US" dirty="0"/>
          </a:p>
        </p:txBody>
      </p:sp>
    </p:spTree>
    <p:extLst>
      <p:ext uri="{BB962C8B-B14F-4D97-AF65-F5344CB8AC3E}">
        <p14:creationId xmlns:p14="http://schemas.microsoft.com/office/powerpoint/2010/main" val="1188164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Enterprise Systems</a:t>
            </a:r>
          </a:p>
        </p:txBody>
      </p:sp>
      <p:sp>
        <p:nvSpPr>
          <p:cNvPr id="3" name="Content Placeholder 2"/>
          <p:cNvSpPr>
            <a:spLocks noGrp="1"/>
          </p:cNvSpPr>
          <p:nvPr>
            <p:ph idx="1"/>
          </p:nvPr>
        </p:nvSpPr>
        <p:spPr/>
        <p:txBody>
          <a:bodyPr>
            <a:normAutofit fontScale="85000" lnSpcReduction="20000"/>
          </a:bodyPr>
          <a:lstStyle/>
          <a:p>
            <a:r>
              <a:rPr lang="en-US" dirty="0"/>
              <a:t>Increasing Operational Efficiency</a:t>
            </a:r>
          </a:p>
          <a:p>
            <a:r>
              <a:rPr lang="en-US" dirty="0" err="1"/>
              <a:t>Firmwide</a:t>
            </a:r>
            <a:r>
              <a:rPr lang="en-US" dirty="0"/>
              <a:t> Information for Manager Decision Making</a:t>
            </a:r>
          </a:p>
          <a:p>
            <a:pPr lvl="1"/>
            <a:r>
              <a:rPr lang="en-US" dirty="0"/>
              <a:t>Information available on everything, including correlations between investments in employee training &amp; product quality, or information for making sales forecasts</a:t>
            </a:r>
          </a:p>
          <a:p>
            <a:r>
              <a:rPr lang="en-US" dirty="0" err="1"/>
              <a:t>Centralising</a:t>
            </a:r>
            <a:r>
              <a:rPr lang="en-US" dirty="0"/>
              <a:t> Data Across Multiple Locations</a:t>
            </a:r>
          </a:p>
          <a:p>
            <a:pPr lvl="1"/>
            <a:r>
              <a:rPr lang="en-US" dirty="0"/>
              <a:t>Coca-Cola implemented SAP to standardize processes in 200 countries, allowing it to leverage buying power to get lower raw material prices, reducing their costs.</a:t>
            </a:r>
          </a:p>
          <a:p>
            <a:r>
              <a:rPr lang="en-US" dirty="0"/>
              <a:t>Faster Response to Customer Requests</a:t>
            </a:r>
          </a:p>
          <a:p>
            <a:pPr lvl="1"/>
            <a:r>
              <a:rPr lang="en-US" dirty="0"/>
              <a:t>Manufacturing knows exactly what has been ordered, and can adjust production schedules accordingly.</a:t>
            </a:r>
          </a:p>
          <a:p>
            <a:r>
              <a:rPr lang="en-US" dirty="0"/>
              <a:t>Eliminate redundant processes &amp; systems</a:t>
            </a:r>
          </a:p>
        </p:txBody>
      </p:sp>
    </p:spTree>
    <p:extLst>
      <p:ext uri="{BB962C8B-B14F-4D97-AF65-F5344CB8AC3E}">
        <p14:creationId xmlns:p14="http://schemas.microsoft.com/office/powerpoint/2010/main" val="2303661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SCM</a:t>
            </a:r>
          </a:p>
        </p:txBody>
      </p:sp>
      <p:sp>
        <p:nvSpPr>
          <p:cNvPr id="3" name="Content Placeholder 2"/>
          <p:cNvSpPr>
            <a:spLocks noGrp="1"/>
          </p:cNvSpPr>
          <p:nvPr>
            <p:ph idx="1"/>
          </p:nvPr>
        </p:nvSpPr>
        <p:spPr/>
        <p:txBody>
          <a:bodyPr>
            <a:normAutofit fontScale="92500" lnSpcReduction="10000"/>
          </a:bodyPr>
          <a:lstStyle/>
          <a:p>
            <a:r>
              <a:rPr lang="en-US" dirty="0"/>
              <a:t>Supply Chain Management</a:t>
            </a:r>
          </a:p>
          <a:p>
            <a:pPr lvl="1"/>
            <a:r>
              <a:rPr lang="en-US" dirty="0"/>
              <a:t>“A firm’s supply chain is a network of </a:t>
            </a:r>
            <a:r>
              <a:rPr lang="en-US" dirty="0" err="1"/>
              <a:t>organisations</a:t>
            </a:r>
            <a:r>
              <a:rPr lang="en-US" dirty="0"/>
              <a:t> and business processes for procuring raw materials, transforming these materials into intermediate and finished products, and distributing the finished products to customers.”</a:t>
            </a:r>
          </a:p>
          <a:p>
            <a:pPr lvl="1"/>
            <a:r>
              <a:rPr lang="en-US" dirty="0"/>
              <a:t>The Supply Chain refers to all the firms that combine to create a product.</a:t>
            </a:r>
          </a:p>
          <a:p>
            <a:pPr lvl="2"/>
            <a:r>
              <a:rPr lang="en-US" dirty="0"/>
              <a:t>Products begin as raw materials and are combined to create finished products</a:t>
            </a:r>
          </a:p>
          <a:p>
            <a:pPr lvl="1"/>
            <a:r>
              <a:rPr lang="en-US" dirty="0"/>
              <a:t>A small firm with a small number of suppliers will have a simple supply chain</a:t>
            </a:r>
          </a:p>
          <a:p>
            <a:pPr lvl="1"/>
            <a:r>
              <a:rPr lang="en-US" dirty="0"/>
              <a:t>A firm with complex products involving many suppliers and many different products, will have a complex supply chain, and hence more need for SCM</a:t>
            </a:r>
          </a:p>
          <a:p>
            <a:pPr lvl="1"/>
            <a:endParaRPr lang="en-US" dirty="0"/>
          </a:p>
        </p:txBody>
      </p:sp>
    </p:spTree>
    <p:extLst>
      <p:ext uri="{BB962C8B-B14F-4D97-AF65-F5344CB8AC3E}">
        <p14:creationId xmlns:p14="http://schemas.microsoft.com/office/powerpoint/2010/main" val="1950573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Nike’s Supply Chain</a:t>
            </a:r>
          </a:p>
        </p:txBody>
      </p:sp>
      <p:pic>
        <p:nvPicPr>
          <p:cNvPr id="4" name="Picture 3"/>
          <p:cNvPicPr>
            <a:picLocks noChangeAspect="1"/>
          </p:cNvPicPr>
          <p:nvPr/>
        </p:nvPicPr>
        <p:blipFill>
          <a:blip r:embed="rId2"/>
          <a:stretch>
            <a:fillRect/>
          </a:stretch>
        </p:blipFill>
        <p:spPr>
          <a:xfrm>
            <a:off x="2021118" y="2479964"/>
            <a:ext cx="6391362" cy="3758170"/>
          </a:xfrm>
          <a:prstGeom prst="rect">
            <a:avLst/>
          </a:prstGeom>
        </p:spPr>
      </p:pic>
    </p:spTree>
    <p:extLst>
      <p:ext uri="{BB962C8B-B14F-4D97-AF65-F5344CB8AC3E}">
        <p14:creationId xmlns:p14="http://schemas.microsoft.com/office/powerpoint/2010/main" val="2795736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Nike’s Supply Chain</a:t>
            </a:r>
          </a:p>
        </p:txBody>
      </p:sp>
      <p:sp>
        <p:nvSpPr>
          <p:cNvPr id="3" name="Content Placeholder 2"/>
          <p:cNvSpPr>
            <a:spLocks noGrp="1"/>
          </p:cNvSpPr>
          <p:nvPr>
            <p:ph idx="1"/>
          </p:nvPr>
        </p:nvSpPr>
        <p:spPr/>
        <p:txBody>
          <a:bodyPr/>
          <a:lstStyle/>
          <a:p>
            <a:r>
              <a:rPr lang="en-US" dirty="0"/>
              <a:t>Who are their suppliers?</a:t>
            </a:r>
          </a:p>
          <a:p>
            <a:pPr lvl="1"/>
            <a:r>
              <a:rPr lang="en-US" dirty="0"/>
              <a:t>What do they supply?</a:t>
            </a:r>
          </a:p>
          <a:p>
            <a:pPr lvl="1"/>
            <a:endParaRPr lang="en-US" dirty="0"/>
          </a:p>
          <a:p>
            <a:r>
              <a:rPr lang="en-US" dirty="0"/>
              <a:t>Nike doesn’t just produce shoes though…</a:t>
            </a:r>
          </a:p>
        </p:txBody>
      </p:sp>
    </p:spTree>
    <p:extLst>
      <p:ext uri="{BB962C8B-B14F-4D97-AF65-F5344CB8AC3E}">
        <p14:creationId xmlns:p14="http://schemas.microsoft.com/office/powerpoint/2010/main" val="4231792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Supply Chain</a:t>
            </a:r>
          </a:p>
        </p:txBody>
      </p:sp>
      <p:sp>
        <p:nvSpPr>
          <p:cNvPr id="3" name="Content Placeholder 2"/>
          <p:cNvSpPr>
            <a:spLocks noGrp="1"/>
          </p:cNvSpPr>
          <p:nvPr>
            <p:ph idx="1"/>
          </p:nvPr>
        </p:nvSpPr>
        <p:spPr/>
        <p:txBody>
          <a:bodyPr>
            <a:normAutofit lnSpcReduction="10000"/>
          </a:bodyPr>
          <a:lstStyle/>
          <a:p>
            <a:r>
              <a:rPr lang="en-US" i="1" dirty="0"/>
              <a:t>Upstream</a:t>
            </a:r>
          </a:p>
          <a:p>
            <a:pPr lvl="1"/>
            <a:r>
              <a:rPr lang="en-US" dirty="0"/>
              <a:t>The portion that includes a company’s suppliers and their suppliers…</a:t>
            </a:r>
          </a:p>
          <a:p>
            <a:pPr lvl="1"/>
            <a:r>
              <a:rPr lang="en-US" dirty="0"/>
              <a:t>Managing the process for managing relationships with them</a:t>
            </a:r>
          </a:p>
          <a:p>
            <a:r>
              <a:rPr lang="en-US" i="1" dirty="0"/>
              <a:t>Downstream</a:t>
            </a:r>
          </a:p>
          <a:p>
            <a:pPr lvl="1"/>
            <a:r>
              <a:rPr lang="en-US" dirty="0" err="1"/>
              <a:t>Organisations</a:t>
            </a:r>
            <a:r>
              <a:rPr lang="en-US" dirty="0"/>
              <a:t> and processes for distributing and delivering products to final customers</a:t>
            </a:r>
          </a:p>
          <a:p>
            <a:r>
              <a:rPr lang="en-US" dirty="0"/>
              <a:t>All </a:t>
            </a:r>
            <a:r>
              <a:rPr lang="en-US" dirty="0" err="1"/>
              <a:t>organisations</a:t>
            </a:r>
            <a:r>
              <a:rPr lang="en-US" dirty="0"/>
              <a:t> within the Supply Chain benefit from good SCM, so manufacturers such as Nike will manage both their internal and external supply chain processes.</a:t>
            </a:r>
          </a:p>
        </p:txBody>
      </p:sp>
    </p:spTree>
    <p:extLst>
      <p:ext uri="{BB962C8B-B14F-4D97-AF65-F5344CB8AC3E}">
        <p14:creationId xmlns:p14="http://schemas.microsoft.com/office/powerpoint/2010/main" val="2216148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Chain Problems</a:t>
            </a:r>
          </a:p>
        </p:txBody>
      </p:sp>
      <p:sp>
        <p:nvSpPr>
          <p:cNvPr id="3" name="Content Placeholder 2"/>
          <p:cNvSpPr>
            <a:spLocks noGrp="1"/>
          </p:cNvSpPr>
          <p:nvPr>
            <p:ph idx="1"/>
          </p:nvPr>
        </p:nvSpPr>
        <p:spPr/>
        <p:txBody>
          <a:bodyPr>
            <a:normAutofit fontScale="92500" lnSpcReduction="20000"/>
          </a:bodyPr>
          <a:lstStyle/>
          <a:p>
            <a:r>
              <a:rPr lang="en-US" dirty="0"/>
              <a:t>Parts Shortages</a:t>
            </a:r>
          </a:p>
          <a:p>
            <a:r>
              <a:rPr lang="en-US" dirty="0" err="1"/>
              <a:t>Underutilised</a:t>
            </a:r>
            <a:r>
              <a:rPr lang="en-US" dirty="0"/>
              <a:t> Plant Capacity</a:t>
            </a:r>
          </a:p>
          <a:p>
            <a:r>
              <a:rPr lang="en-US" dirty="0"/>
              <a:t>Excessive Finished Goods Inventory</a:t>
            </a:r>
          </a:p>
          <a:p>
            <a:r>
              <a:rPr lang="en-US" dirty="0"/>
              <a:t>High Transportation Costs</a:t>
            </a:r>
          </a:p>
          <a:p>
            <a:endParaRPr lang="en-US" dirty="0"/>
          </a:p>
          <a:p>
            <a:r>
              <a:rPr lang="en-US" dirty="0"/>
              <a:t>All caused by inaccurate or untimely information!</a:t>
            </a:r>
          </a:p>
          <a:p>
            <a:pPr lvl="1"/>
            <a:r>
              <a:rPr lang="en-US" dirty="0"/>
              <a:t>Manufacturers may  keep too many parts in inventory as they don’t know exactly when they will get their next shipments, or they may order too few raw materials as they are unsure of demand</a:t>
            </a:r>
          </a:p>
        </p:txBody>
      </p:sp>
    </p:spTree>
    <p:extLst>
      <p:ext uri="{BB962C8B-B14F-4D97-AF65-F5344CB8AC3E}">
        <p14:creationId xmlns:p14="http://schemas.microsoft.com/office/powerpoint/2010/main" val="1133078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Just-In-Time</a:t>
            </a:r>
          </a:p>
        </p:txBody>
      </p:sp>
      <p:sp>
        <p:nvSpPr>
          <p:cNvPr id="3" name="Content Placeholder 2"/>
          <p:cNvSpPr>
            <a:spLocks noGrp="1"/>
          </p:cNvSpPr>
          <p:nvPr>
            <p:ph idx="1"/>
          </p:nvPr>
        </p:nvSpPr>
        <p:spPr/>
        <p:txBody>
          <a:bodyPr>
            <a:normAutofit fontScale="92500" lnSpcReduction="10000"/>
          </a:bodyPr>
          <a:lstStyle/>
          <a:p>
            <a:r>
              <a:rPr lang="en-US" dirty="0"/>
              <a:t>Or JIT</a:t>
            </a:r>
          </a:p>
          <a:p>
            <a:pPr lvl="1"/>
            <a:r>
              <a:rPr lang="en-US" dirty="0"/>
              <a:t>Key strategy where components arrive exactly at the moment they are needed, and finished goods shipped as they leave the assembly line</a:t>
            </a:r>
          </a:p>
          <a:p>
            <a:r>
              <a:rPr lang="en-US" dirty="0"/>
              <a:t>How about JIT in reality? How about here? How about cultural impacts?</a:t>
            </a:r>
          </a:p>
          <a:p>
            <a:pPr lvl="1"/>
            <a:r>
              <a:rPr lang="en-US" dirty="0"/>
              <a:t>Uncertainties</a:t>
            </a:r>
          </a:p>
          <a:p>
            <a:pPr lvl="2"/>
            <a:r>
              <a:rPr lang="en-US" dirty="0"/>
              <a:t>Uncertain product demand, Late supplier shipments, Defective parts / materials, Production process breakdowns</a:t>
            </a:r>
          </a:p>
          <a:p>
            <a:pPr lvl="1"/>
            <a:r>
              <a:rPr lang="en-US" dirty="0"/>
              <a:t>Uncertainties lead to </a:t>
            </a:r>
            <a:r>
              <a:rPr lang="en-US" i="1" dirty="0"/>
              <a:t>safety stock</a:t>
            </a:r>
            <a:r>
              <a:rPr lang="en-US" dirty="0"/>
              <a:t>, or buffer stock</a:t>
            </a:r>
          </a:p>
          <a:p>
            <a:pPr lvl="2"/>
            <a:r>
              <a:rPr lang="en-US" dirty="0"/>
              <a:t>What does safety stock lead to?</a:t>
            </a:r>
          </a:p>
        </p:txBody>
      </p:sp>
    </p:spTree>
    <p:extLst>
      <p:ext uri="{BB962C8B-B14F-4D97-AF65-F5344CB8AC3E}">
        <p14:creationId xmlns:p14="http://schemas.microsoft.com/office/powerpoint/2010/main" val="1179218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Bullwhip Effect</a:t>
            </a:r>
          </a:p>
        </p:txBody>
      </p:sp>
      <p:sp>
        <p:nvSpPr>
          <p:cNvPr id="3" name="Content Placeholder 2"/>
          <p:cNvSpPr>
            <a:spLocks noGrp="1"/>
          </p:cNvSpPr>
          <p:nvPr>
            <p:ph idx="1"/>
          </p:nvPr>
        </p:nvSpPr>
        <p:spPr/>
        <p:txBody>
          <a:bodyPr>
            <a:normAutofit lnSpcReduction="10000"/>
          </a:bodyPr>
          <a:lstStyle/>
          <a:p>
            <a:r>
              <a:rPr lang="en-US" dirty="0"/>
              <a:t>Demand information can get distorted as it passes through the supply chain</a:t>
            </a:r>
          </a:p>
          <a:p>
            <a:pPr lvl="1"/>
            <a:r>
              <a:rPr lang="en-US" dirty="0"/>
              <a:t>A little increase in demand can cause different supply chain members to respond differently, amplifying their stocks ‘Just-In-Case’</a:t>
            </a:r>
          </a:p>
          <a:p>
            <a:pPr lvl="1"/>
            <a:endParaRPr lang="en-US" dirty="0"/>
          </a:p>
          <a:p>
            <a:r>
              <a:rPr lang="en-US" dirty="0"/>
              <a:t>Uncertainties like this can be reduced by all members of the supply chain having accurate &amp; up to date information</a:t>
            </a:r>
          </a:p>
          <a:p>
            <a:pPr lvl="1"/>
            <a:r>
              <a:rPr lang="en-US" dirty="0"/>
              <a:t>Data about inventory levels, schedules, forecasts, shipments.</a:t>
            </a:r>
          </a:p>
          <a:p>
            <a:pPr lvl="2"/>
            <a:r>
              <a:rPr lang="en-US" dirty="0"/>
              <a:t>How do you feel about companies sharing this information?</a:t>
            </a:r>
          </a:p>
        </p:txBody>
      </p:sp>
    </p:spTree>
    <p:extLst>
      <p:ext uri="{BB962C8B-B14F-4D97-AF65-F5344CB8AC3E}">
        <p14:creationId xmlns:p14="http://schemas.microsoft.com/office/powerpoint/2010/main" val="2924060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SCM Systems</a:t>
            </a:r>
          </a:p>
        </p:txBody>
      </p:sp>
      <p:sp>
        <p:nvSpPr>
          <p:cNvPr id="3" name="Content Placeholder 2"/>
          <p:cNvSpPr>
            <a:spLocks noGrp="1"/>
          </p:cNvSpPr>
          <p:nvPr>
            <p:ph idx="1"/>
          </p:nvPr>
        </p:nvSpPr>
        <p:spPr/>
        <p:txBody>
          <a:bodyPr/>
          <a:lstStyle/>
          <a:p>
            <a:r>
              <a:rPr lang="en-US" dirty="0"/>
              <a:t>Supply Chain Planning Systems</a:t>
            </a:r>
          </a:p>
          <a:p>
            <a:pPr lvl="1"/>
            <a:r>
              <a:rPr lang="en-US" dirty="0"/>
              <a:t>Generate demand forecasts, and develop optimal sourcing and manufacturing plans</a:t>
            </a:r>
          </a:p>
          <a:p>
            <a:r>
              <a:rPr lang="en-US" dirty="0"/>
              <a:t>Supply Chain Execution Systems</a:t>
            </a:r>
          </a:p>
          <a:p>
            <a:pPr lvl="1"/>
            <a:r>
              <a:rPr lang="en-US" dirty="0"/>
              <a:t>Manage the flow of products through distribution centers and warehouses to make products are delivered to the right locations in the most efficient manner</a:t>
            </a:r>
          </a:p>
        </p:txBody>
      </p:sp>
    </p:spTree>
    <p:extLst>
      <p:ext uri="{BB962C8B-B14F-4D97-AF65-F5344CB8AC3E}">
        <p14:creationId xmlns:p14="http://schemas.microsoft.com/office/powerpoint/2010/main" val="1793417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Week 9 Topics</a:t>
            </a:r>
          </a:p>
        </p:txBody>
      </p:sp>
      <p:sp>
        <p:nvSpPr>
          <p:cNvPr id="3" name="Content Placeholder 2"/>
          <p:cNvSpPr>
            <a:spLocks noGrp="1"/>
          </p:cNvSpPr>
          <p:nvPr>
            <p:ph idx="1"/>
          </p:nvPr>
        </p:nvSpPr>
        <p:spPr/>
        <p:txBody>
          <a:bodyPr/>
          <a:lstStyle/>
          <a:p>
            <a:r>
              <a:rPr lang="en-US" dirty="0"/>
              <a:t>Enterprise Systems</a:t>
            </a:r>
          </a:p>
          <a:p>
            <a:r>
              <a:rPr lang="en-US" dirty="0"/>
              <a:t>Supply Chain Management Systems</a:t>
            </a:r>
          </a:p>
          <a:p>
            <a:r>
              <a:rPr lang="en-US" dirty="0"/>
              <a:t>Customer Relationship Management Systems</a:t>
            </a:r>
          </a:p>
          <a:p>
            <a:r>
              <a:rPr lang="en-US" dirty="0"/>
              <a:t>Enterprise Applications: Opportunities &amp; Challenges</a:t>
            </a:r>
          </a:p>
        </p:txBody>
      </p:sp>
    </p:spTree>
    <p:extLst>
      <p:ext uri="{BB962C8B-B14F-4D97-AF65-F5344CB8AC3E}">
        <p14:creationId xmlns:p14="http://schemas.microsoft.com/office/powerpoint/2010/main" val="2120329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Supply Chains</a:t>
            </a:r>
          </a:p>
        </p:txBody>
      </p:sp>
      <p:sp>
        <p:nvSpPr>
          <p:cNvPr id="3" name="Content Placeholder 2"/>
          <p:cNvSpPr>
            <a:spLocks noGrp="1"/>
          </p:cNvSpPr>
          <p:nvPr>
            <p:ph idx="1"/>
          </p:nvPr>
        </p:nvSpPr>
        <p:spPr/>
        <p:txBody>
          <a:bodyPr/>
          <a:lstStyle/>
          <a:p>
            <a:r>
              <a:rPr lang="en-US" dirty="0"/>
              <a:t>Previously (pre-internet) managing Supply Chains, capabilities were limited in terms of sharing information through the Supply Chain.</a:t>
            </a:r>
          </a:p>
          <a:p>
            <a:r>
              <a:rPr lang="en-US" dirty="0"/>
              <a:t>Now companies enter international markets, extending their supply chains across multiple countries and regions.</a:t>
            </a:r>
          </a:p>
          <a:p>
            <a:pPr lvl="1"/>
            <a:r>
              <a:rPr lang="en-US" dirty="0"/>
              <a:t>Performance standards may vary from region to region, or nation to nation, perhaps needing to reflect government regulations or cultural differences</a:t>
            </a:r>
          </a:p>
        </p:txBody>
      </p:sp>
    </p:spTree>
    <p:extLst>
      <p:ext uri="{BB962C8B-B14F-4D97-AF65-F5344CB8AC3E}">
        <p14:creationId xmlns:p14="http://schemas.microsoft.com/office/powerpoint/2010/main" val="1836940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Push to Pull</a:t>
            </a:r>
          </a:p>
        </p:txBody>
      </p:sp>
      <p:sp>
        <p:nvSpPr>
          <p:cNvPr id="3" name="Content Placeholder 2"/>
          <p:cNvSpPr>
            <a:spLocks noGrp="1"/>
          </p:cNvSpPr>
          <p:nvPr>
            <p:ph idx="1"/>
          </p:nvPr>
        </p:nvSpPr>
        <p:spPr/>
        <p:txBody>
          <a:bodyPr>
            <a:normAutofit fontScale="92500"/>
          </a:bodyPr>
          <a:lstStyle/>
          <a:p>
            <a:r>
              <a:rPr lang="en-US" dirty="0"/>
              <a:t>A key shift in Manufacturing has been the shift from a “</a:t>
            </a:r>
            <a:r>
              <a:rPr lang="en-US" i="1" dirty="0"/>
              <a:t>Push Based Model</a:t>
            </a:r>
            <a:r>
              <a:rPr lang="en-US" dirty="0"/>
              <a:t>” to a “</a:t>
            </a:r>
            <a:r>
              <a:rPr lang="en-US" i="1" dirty="0"/>
              <a:t>Pull Based Model</a:t>
            </a:r>
            <a:r>
              <a:rPr lang="en-US" dirty="0"/>
              <a:t>”</a:t>
            </a:r>
          </a:p>
          <a:p>
            <a:r>
              <a:rPr lang="en-US" dirty="0"/>
              <a:t>Push Based Model</a:t>
            </a:r>
          </a:p>
          <a:p>
            <a:pPr lvl="1"/>
            <a:r>
              <a:rPr lang="en-US" dirty="0"/>
              <a:t>Schedules are based on forecasts (or rather ‘best guesses’) of demands, and then products are pushed to customers</a:t>
            </a:r>
          </a:p>
          <a:p>
            <a:r>
              <a:rPr lang="en-US" dirty="0"/>
              <a:t>Pull Based Model</a:t>
            </a:r>
          </a:p>
          <a:p>
            <a:pPr lvl="1"/>
            <a:r>
              <a:rPr lang="en-US" dirty="0"/>
              <a:t>or “Build-to-Order”, where schedules and procurement is based on actual customer orders.</a:t>
            </a:r>
          </a:p>
          <a:p>
            <a:pPr lvl="1"/>
            <a:r>
              <a:rPr lang="en-US" dirty="0"/>
              <a:t>A “sense and respond” model where product </a:t>
            </a:r>
            <a:r>
              <a:rPr lang="en-US" dirty="0" err="1"/>
              <a:t>customisations</a:t>
            </a:r>
            <a:r>
              <a:rPr lang="en-US" dirty="0"/>
              <a:t> become more possible.</a:t>
            </a:r>
          </a:p>
        </p:txBody>
      </p:sp>
    </p:spTree>
    <p:extLst>
      <p:ext uri="{BB962C8B-B14F-4D97-AF65-F5344CB8AC3E}">
        <p14:creationId xmlns:p14="http://schemas.microsoft.com/office/powerpoint/2010/main" val="3431212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Push vs Pull</a:t>
            </a:r>
          </a:p>
        </p:txBody>
      </p:sp>
      <p:pic>
        <p:nvPicPr>
          <p:cNvPr id="4" name="Picture 3"/>
          <p:cNvPicPr>
            <a:picLocks noChangeAspect="1"/>
          </p:cNvPicPr>
          <p:nvPr/>
        </p:nvPicPr>
        <p:blipFill>
          <a:blip r:embed="rId2"/>
          <a:stretch>
            <a:fillRect/>
          </a:stretch>
        </p:blipFill>
        <p:spPr>
          <a:xfrm>
            <a:off x="2360555" y="2436062"/>
            <a:ext cx="7470890" cy="3781562"/>
          </a:xfrm>
          <a:prstGeom prst="rect">
            <a:avLst/>
          </a:prstGeom>
        </p:spPr>
      </p:pic>
    </p:spTree>
    <p:extLst>
      <p:ext uri="{BB962C8B-B14F-4D97-AF65-F5344CB8AC3E}">
        <p14:creationId xmlns:p14="http://schemas.microsoft.com/office/powerpoint/2010/main" val="2060463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a:t>CRM</a:t>
            </a:r>
            <a:endParaRPr lang="en-GB" altLang="en-US"/>
          </a:p>
        </p:txBody>
      </p:sp>
      <p:sp>
        <p:nvSpPr>
          <p:cNvPr id="6147" name="Rectangle 3"/>
          <p:cNvSpPr>
            <a:spLocks noGrp="1" noChangeArrowheads="1"/>
          </p:cNvSpPr>
          <p:nvPr>
            <p:ph type="body" idx="1"/>
          </p:nvPr>
        </p:nvSpPr>
        <p:spPr/>
        <p:txBody>
          <a:bodyPr/>
          <a:lstStyle/>
          <a:p>
            <a:pPr eaLnBrk="1" hangingPunct="1">
              <a:lnSpc>
                <a:spcPct val="90000"/>
              </a:lnSpc>
            </a:pPr>
            <a:r>
              <a:rPr lang="en-US" altLang="en-US" sz="2600"/>
              <a:t>Customer Relationship Management</a:t>
            </a:r>
          </a:p>
          <a:p>
            <a:pPr lvl="1" eaLnBrk="1" hangingPunct="1">
              <a:lnSpc>
                <a:spcPct val="90000"/>
              </a:lnSpc>
            </a:pPr>
            <a:r>
              <a:rPr lang="en-US" altLang="en-US" sz="2200" i="1"/>
              <a:t>“Managing the full range of customer relationship involves two related objectives: one, to provide the organisation and all of its customer-facing employees with a single complete view of every customer at every touch point and across all channels; and, two, to provide the customer with a single, complete view of the company and its extended channels.” (Sliwa)</a:t>
            </a:r>
          </a:p>
          <a:p>
            <a:pPr lvl="1" eaLnBrk="1" hangingPunct="1">
              <a:lnSpc>
                <a:spcPct val="90000"/>
              </a:lnSpc>
            </a:pPr>
            <a:r>
              <a:rPr lang="en-US" altLang="en-US" sz="2200" i="1"/>
              <a:t>“So I could have said to a service rep that I was unbelievably dissatisfied, and the next time I talk to a service rep, they have no idea I ever said that” (Reichheld)</a:t>
            </a:r>
            <a:endParaRPr lang="en-GB" altLang="en-US" sz="2200" i="1"/>
          </a:p>
        </p:txBody>
      </p:sp>
    </p:spTree>
    <p:extLst>
      <p:ext uri="{BB962C8B-B14F-4D97-AF65-F5344CB8AC3E}">
        <p14:creationId xmlns:p14="http://schemas.microsoft.com/office/powerpoint/2010/main" val="3958605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581890"/>
            <a:ext cx="8229600" cy="561109"/>
          </a:xfrm>
        </p:spPr>
        <p:txBody>
          <a:bodyPr>
            <a:normAutofit fontScale="90000"/>
          </a:bodyPr>
          <a:lstStyle/>
          <a:p>
            <a:pPr eaLnBrk="1" hangingPunct="1"/>
            <a:r>
              <a:rPr lang="en-US" altLang="en-US" dirty="0"/>
              <a:t>CRM Software</a:t>
            </a:r>
            <a:endParaRPr lang="en-GB" altLang="en-US" dirty="0"/>
          </a:p>
        </p:txBody>
      </p:sp>
      <p:sp>
        <p:nvSpPr>
          <p:cNvPr id="7171" name="Oval 4"/>
          <p:cNvSpPr>
            <a:spLocks noChangeArrowheads="1"/>
          </p:cNvSpPr>
          <p:nvPr/>
        </p:nvSpPr>
        <p:spPr bwMode="auto">
          <a:xfrm>
            <a:off x="5338764" y="3141664"/>
            <a:ext cx="1512887" cy="11525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Prospect / </a:t>
            </a:r>
          </a:p>
          <a:p>
            <a:pPr algn="ctr" eaLnBrk="1" hangingPunct="1"/>
            <a:r>
              <a:rPr lang="en-US" altLang="en-US">
                <a:cs typeface="Arial" panose="020B0604020202020204" pitchFamily="34" charset="0"/>
              </a:rPr>
              <a:t>Customer</a:t>
            </a:r>
            <a:endParaRPr lang="en-GB" altLang="en-US">
              <a:cs typeface="Arial" panose="020B0604020202020204" pitchFamily="34" charset="0"/>
            </a:endParaRPr>
          </a:p>
        </p:txBody>
      </p:sp>
      <p:sp>
        <p:nvSpPr>
          <p:cNvPr id="7172" name="Text Box 6"/>
          <p:cNvSpPr txBox="1">
            <a:spLocks noChangeArrowheads="1"/>
          </p:cNvSpPr>
          <p:nvPr/>
        </p:nvSpPr>
        <p:spPr bwMode="auto">
          <a:xfrm>
            <a:off x="4995863" y="4240213"/>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eaLnBrk="1" hangingPunct="1"/>
            <a:r>
              <a:rPr lang="en-US" altLang="en-US">
                <a:cs typeface="Arial" panose="020B0604020202020204" pitchFamily="34" charset="0"/>
              </a:rPr>
              <a:t>Fax</a:t>
            </a:r>
            <a:endParaRPr lang="en-GB" altLang="en-US">
              <a:cs typeface="Arial" panose="020B0604020202020204" pitchFamily="34" charset="0"/>
            </a:endParaRPr>
          </a:p>
        </p:txBody>
      </p:sp>
      <p:sp>
        <p:nvSpPr>
          <p:cNvPr id="7173" name="Text Box 7"/>
          <p:cNvSpPr txBox="1">
            <a:spLocks noChangeArrowheads="1"/>
          </p:cNvSpPr>
          <p:nvPr/>
        </p:nvSpPr>
        <p:spPr bwMode="auto">
          <a:xfrm>
            <a:off x="6580188" y="4240213"/>
            <a:ext cx="84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eaLnBrk="1" hangingPunct="1"/>
            <a:r>
              <a:rPr lang="en-US" altLang="en-US">
                <a:cs typeface="Arial" panose="020B0604020202020204" pitchFamily="34" charset="0"/>
              </a:rPr>
              <a:t>Phone</a:t>
            </a:r>
            <a:endParaRPr lang="en-GB" altLang="en-US">
              <a:cs typeface="Arial" panose="020B0604020202020204" pitchFamily="34" charset="0"/>
            </a:endParaRPr>
          </a:p>
        </p:txBody>
      </p:sp>
      <p:sp>
        <p:nvSpPr>
          <p:cNvPr id="7174" name="Text Box 8"/>
          <p:cNvSpPr txBox="1">
            <a:spLocks noChangeArrowheads="1"/>
          </p:cNvSpPr>
          <p:nvPr/>
        </p:nvSpPr>
        <p:spPr bwMode="auto">
          <a:xfrm>
            <a:off x="5067300" y="2873376"/>
            <a:ext cx="75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eaLnBrk="1" hangingPunct="1"/>
            <a:r>
              <a:rPr lang="en-US" altLang="en-US">
                <a:cs typeface="Arial" panose="020B0604020202020204" pitchFamily="34" charset="0"/>
              </a:rPr>
              <a:t>Email</a:t>
            </a:r>
            <a:endParaRPr lang="en-GB" altLang="en-US">
              <a:cs typeface="Arial" panose="020B0604020202020204" pitchFamily="34" charset="0"/>
            </a:endParaRPr>
          </a:p>
        </p:txBody>
      </p:sp>
      <p:sp>
        <p:nvSpPr>
          <p:cNvPr id="7175" name="Text Box 9"/>
          <p:cNvSpPr txBox="1">
            <a:spLocks noChangeArrowheads="1"/>
          </p:cNvSpPr>
          <p:nvPr/>
        </p:nvSpPr>
        <p:spPr bwMode="auto">
          <a:xfrm>
            <a:off x="6651625" y="2944813"/>
            <a:ext cx="958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eaLnBrk="1" hangingPunct="1"/>
            <a:r>
              <a:rPr lang="en-US" altLang="en-US">
                <a:cs typeface="Arial" panose="020B0604020202020204" pitchFamily="34" charset="0"/>
              </a:rPr>
              <a:t>Internet</a:t>
            </a:r>
            <a:endParaRPr lang="en-GB" altLang="en-US">
              <a:cs typeface="Arial" panose="020B0604020202020204" pitchFamily="34" charset="0"/>
            </a:endParaRPr>
          </a:p>
        </p:txBody>
      </p:sp>
      <p:sp>
        <p:nvSpPr>
          <p:cNvPr id="7176" name="Oval 10"/>
          <p:cNvSpPr>
            <a:spLocks noChangeArrowheads="1"/>
          </p:cNvSpPr>
          <p:nvPr/>
        </p:nvSpPr>
        <p:spPr bwMode="auto">
          <a:xfrm>
            <a:off x="3287713" y="1052513"/>
            <a:ext cx="2305050" cy="20875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Marketing &amp; </a:t>
            </a:r>
          </a:p>
          <a:p>
            <a:pPr algn="ctr" eaLnBrk="1" hangingPunct="1"/>
            <a:r>
              <a:rPr lang="en-US" altLang="en-US">
                <a:cs typeface="Arial" panose="020B0604020202020204" pitchFamily="34" charset="0"/>
              </a:rPr>
              <a:t>Fulfillment</a:t>
            </a:r>
            <a:endParaRPr lang="en-GB" altLang="en-US">
              <a:cs typeface="Arial" panose="020B0604020202020204" pitchFamily="34" charset="0"/>
            </a:endParaRPr>
          </a:p>
        </p:txBody>
      </p:sp>
      <p:sp>
        <p:nvSpPr>
          <p:cNvPr id="7177" name="Oval 12"/>
          <p:cNvSpPr>
            <a:spLocks noChangeArrowheads="1"/>
          </p:cNvSpPr>
          <p:nvPr/>
        </p:nvSpPr>
        <p:spPr bwMode="auto">
          <a:xfrm>
            <a:off x="2495550" y="3429001"/>
            <a:ext cx="2305050" cy="20875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Sales</a:t>
            </a:r>
          </a:p>
          <a:p>
            <a:pPr algn="ctr" eaLnBrk="1" hangingPunct="1"/>
            <a:r>
              <a:rPr lang="en-US" altLang="en-US" sz="1400">
                <a:cs typeface="Arial" panose="020B0604020202020204" pitchFamily="34" charset="0"/>
              </a:rPr>
              <a:t>Cross Sell</a:t>
            </a:r>
          </a:p>
          <a:p>
            <a:pPr algn="ctr" eaLnBrk="1" hangingPunct="1"/>
            <a:r>
              <a:rPr lang="en-US" altLang="en-US" sz="1400">
                <a:cs typeface="Arial" panose="020B0604020202020204" pitchFamily="34" charset="0"/>
              </a:rPr>
              <a:t>Up-Sell</a:t>
            </a:r>
            <a:endParaRPr lang="en-GB" altLang="en-US" sz="1400">
              <a:cs typeface="Arial" panose="020B0604020202020204" pitchFamily="34" charset="0"/>
            </a:endParaRPr>
          </a:p>
        </p:txBody>
      </p:sp>
      <p:sp>
        <p:nvSpPr>
          <p:cNvPr id="7178" name="Oval 13"/>
          <p:cNvSpPr>
            <a:spLocks noChangeArrowheads="1"/>
          </p:cNvSpPr>
          <p:nvPr/>
        </p:nvSpPr>
        <p:spPr bwMode="auto">
          <a:xfrm>
            <a:off x="4943475" y="4581526"/>
            <a:ext cx="2305050" cy="20875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Contact and </a:t>
            </a:r>
          </a:p>
          <a:p>
            <a:pPr algn="ctr" eaLnBrk="1" hangingPunct="1"/>
            <a:r>
              <a:rPr lang="en-US" altLang="en-US">
                <a:cs typeface="Arial" panose="020B0604020202020204" pitchFamily="34" charset="0"/>
              </a:rPr>
              <a:t>Account </a:t>
            </a:r>
          </a:p>
          <a:p>
            <a:pPr algn="ctr" eaLnBrk="1" hangingPunct="1"/>
            <a:r>
              <a:rPr lang="en-US" altLang="en-US">
                <a:cs typeface="Arial" panose="020B0604020202020204" pitchFamily="34" charset="0"/>
              </a:rPr>
              <a:t>Management</a:t>
            </a:r>
            <a:endParaRPr lang="en-GB" altLang="en-US">
              <a:cs typeface="Arial" panose="020B0604020202020204" pitchFamily="34" charset="0"/>
            </a:endParaRPr>
          </a:p>
        </p:txBody>
      </p:sp>
      <p:sp>
        <p:nvSpPr>
          <p:cNvPr id="7179" name="Oval 14"/>
          <p:cNvSpPr>
            <a:spLocks noChangeArrowheads="1"/>
          </p:cNvSpPr>
          <p:nvPr/>
        </p:nvSpPr>
        <p:spPr bwMode="auto">
          <a:xfrm>
            <a:off x="6816725" y="1052513"/>
            <a:ext cx="2305050" cy="20875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Customer </a:t>
            </a:r>
          </a:p>
          <a:p>
            <a:pPr algn="ctr" eaLnBrk="1" hangingPunct="1"/>
            <a:r>
              <a:rPr lang="en-US" altLang="en-US">
                <a:cs typeface="Arial" panose="020B0604020202020204" pitchFamily="34" charset="0"/>
              </a:rPr>
              <a:t>Service</a:t>
            </a:r>
          </a:p>
          <a:p>
            <a:pPr algn="ctr" eaLnBrk="1" hangingPunct="1"/>
            <a:r>
              <a:rPr lang="en-US" altLang="en-US">
                <a:cs typeface="Arial" panose="020B0604020202020204" pitchFamily="34" charset="0"/>
              </a:rPr>
              <a:t>&amp;</a:t>
            </a:r>
          </a:p>
          <a:p>
            <a:pPr algn="ctr" eaLnBrk="1" hangingPunct="1"/>
            <a:r>
              <a:rPr lang="en-US" altLang="en-US">
                <a:cs typeface="Arial" panose="020B0604020202020204" pitchFamily="34" charset="0"/>
              </a:rPr>
              <a:t>Support</a:t>
            </a:r>
            <a:endParaRPr lang="en-GB" altLang="en-US">
              <a:cs typeface="Arial" panose="020B0604020202020204" pitchFamily="34" charset="0"/>
            </a:endParaRPr>
          </a:p>
        </p:txBody>
      </p:sp>
      <p:sp>
        <p:nvSpPr>
          <p:cNvPr id="7180" name="Oval 15"/>
          <p:cNvSpPr>
            <a:spLocks noChangeArrowheads="1"/>
          </p:cNvSpPr>
          <p:nvPr/>
        </p:nvSpPr>
        <p:spPr bwMode="auto">
          <a:xfrm>
            <a:off x="7464425" y="3429001"/>
            <a:ext cx="2305050" cy="20875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Retention &amp;</a:t>
            </a:r>
          </a:p>
          <a:p>
            <a:pPr algn="ctr" eaLnBrk="1" hangingPunct="1"/>
            <a:r>
              <a:rPr lang="en-US" altLang="en-US">
                <a:cs typeface="Arial" panose="020B0604020202020204" pitchFamily="34" charset="0"/>
              </a:rPr>
              <a:t>Loyalty </a:t>
            </a:r>
          </a:p>
          <a:p>
            <a:pPr algn="ctr" eaLnBrk="1" hangingPunct="1"/>
            <a:r>
              <a:rPr lang="en-US" altLang="en-US">
                <a:cs typeface="Arial" panose="020B0604020202020204" pitchFamily="34" charset="0"/>
              </a:rPr>
              <a:t>Programs</a:t>
            </a:r>
            <a:endParaRPr lang="en-GB" altLang="en-US">
              <a:cs typeface="Arial" panose="020B0604020202020204" pitchFamily="34" charset="0"/>
            </a:endParaRPr>
          </a:p>
        </p:txBody>
      </p:sp>
    </p:spTree>
    <p:extLst>
      <p:ext uri="{BB962C8B-B14F-4D97-AF65-F5344CB8AC3E}">
        <p14:creationId xmlns:p14="http://schemas.microsoft.com/office/powerpoint/2010/main" val="1876790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3500"/>
              <a:t>Contact and Account Management</a:t>
            </a:r>
            <a:endParaRPr lang="en-GB" altLang="en-US" sz="3500"/>
          </a:p>
        </p:txBody>
      </p:sp>
      <p:sp>
        <p:nvSpPr>
          <p:cNvPr id="8195" name="Rectangle 3"/>
          <p:cNvSpPr>
            <a:spLocks noGrp="1" noChangeArrowheads="1"/>
          </p:cNvSpPr>
          <p:nvPr>
            <p:ph type="body" idx="1"/>
          </p:nvPr>
        </p:nvSpPr>
        <p:spPr/>
        <p:txBody>
          <a:bodyPr/>
          <a:lstStyle/>
          <a:p>
            <a:pPr eaLnBrk="1" hangingPunct="1">
              <a:lnSpc>
                <a:spcPct val="90000"/>
              </a:lnSpc>
            </a:pPr>
            <a:r>
              <a:rPr lang="en-US" altLang="en-US"/>
              <a:t>Track relevant data about every past and planned contact with prospects and customers, as well as other business and lifecycle events of customers.</a:t>
            </a:r>
          </a:p>
          <a:p>
            <a:pPr lvl="1" eaLnBrk="1" hangingPunct="1">
              <a:lnSpc>
                <a:spcPct val="90000"/>
              </a:lnSpc>
            </a:pPr>
            <a:r>
              <a:rPr lang="en-US" altLang="en-US"/>
              <a:t>Data gathered from all customer touchpoints</a:t>
            </a:r>
          </a:p>
          <a:p>
            <a:pPr lvl="1" eaLnBrk="1" hangingPunct="1">
              <a:lnSpc>
                <a:spcPct val="90000"/>
              </a:lnSpc>
            </a:pPr>
            <a:r>
              <a:rPr lang="en-US" altLang="en-US"/>
              <a:t>Data stored in a common customer database integrating all customer information</a:t>
            </a:r>
          </a:p>
          <a:p>
            <a:pPr lvl="1" eaLnBrk="1" hangingPunct="1">
              <a:lnSpc>
                <a:spcPct val="90000"/>
              </a:lnSpc>
            </a:pPr>
            <a:r>
              <a:rPr lang="en-US" altLang="en-US"/>
              <a:t>Information made available throughout organisation, via internet, intranet or other non computer based network links.</a:t>
            </a:r>
            <a:endParaRPr lang="en-GB" altLang="en-US"/>
          </a:p>
        </p:txBody>
      </p:sp>
    </p:spTree>
    <p:extLst>
      <p:ext uri="{BB962C8B-B14F-4D97-AF65-F5344CB8AC3E}">
        <p14:creationId xmlns:p14="http://schemas.microsoft.com/office/powerpoint/2010/main" val="2372074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a:t>Sales</a:t>
            </a:r>
            <a:endParaRPr lang="en-GB" altLang="en-US"/>
          </a:p>
        </p:txBody>
      </p:sp>
      <p:sp>
        <p:nvSpPr>
          <p:cNvPr id="9219"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altLang="en-US" sz="2600"/>
              <a:t>Make this data available to all sales reps, to assist them manage their sales activities.</a:t>
            </a:r>
          </a:p>
          <a:p>
            <a:pPr lvl="1" eaLnBrk="1" hangingPunct="1">
              <a:lnSpc>
                <a:spcPct val="90000"/>
              </a:lnSpc>
            </a:pPr>
            <a:r>
              <a:rPr lang="en-US" altLang="en-US" sz="2200"/>
              <a:t>Allows them to really know their customers when they contact them.</a:t>
            </a:r>
          </a:p>
          <a:p>
            <a:pPr eaLnBrk="1" hangingPunct="1">
              <a:lnSpc>
                <a:spcPct val="90000"/>
              </a:lnSpc>
            </a:pPr>
            <a:r>
              <a:rPr lang="en-US" altLang="en-US" sz="2600"/>
              <a:t>In addition a CRM software includes a range of tools designed to increase cross-selling and up-selling;</a:t>
            </a:r>
          </a:p>
          <a:p>
            <a:pPr lvl="1" eaLnBrk="1" hangingPunct="1">
              <a:lnSpc>
                <a:spcPct val="90000"/>
              </a:lnSpc>
            </a:pPr>
            <a:r>
              <a:rPr lang="en-US" altLang="en-US" sz="2200"/>
              <a:t>Product Information &amp; Configuration</a:t>
            </a:r>
          </a:p>
          <a:p>
            <a:pPr lvl="1" eaLnBrk="1" hangingPunct="1">
              <a:lnSpc>
                <a:spcPct val="90000"/>
              </a:lnSpc>
            </a:pPr>
            <a:r>
              <a:rPr lang="en-US" altLang="en-US" sz="2200"/>
              <a:t>Quote generation capabilities.</a:t>
            </a:r>
          </a:p>
          <a:p>
            <a:pPr lvl="1" eaLnBrk="1" hangingPunct="1">
              <a:lnSpc>
                <a:spcPct val="90000"/>
              </a:lnSpc>
            </a:pPr>
            <a:r>
              <a:rPr lang="en-US" altLang="en-US" sz="2200"/>
              <a:t>Alerts from customers account status, such as ‘high spender’, ‘not bought for 6 months’ etc.</a:t>
            </a:r>
            <a:endParaRPr lang="en-GB" altLang="en-US" sz="2200"/>
          </a:p>
        </p:txBody>
      </p:sp>
    </p:spTree>
    <p:extLst>
      <p:ext uri="{BB962C8B-B14F-4D97-AF65-F5344CB8AC3E}">
        <p14:creationId xmlns:p14="http://schemas.microsoft.com/office/powerpoint/2010/main" val="1482711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a:t>Marketing and Fulfillment</a:t>
            </a:r>
            <a:endParaRPr lang="en-GB" altLang="en-US"/>
          </a:p>
        </p:txBody>
      </p:sp>
      <p:sp>
        <p:nvSpPr>
          <p:cNvPr id="10243" name="Rectangle 3"/>
          <p:cNvSpPr>
            <a:spLocks noGrp="1" noChangeArrowheads="1"/>
          </p:cNvSpPr>
          <p:nvPr>
            <p:ph type="body" idx="1"/>
          </p:nvPr>
        </p:nvSpPr>
        <p:spPr/>
        <p:txBody>
          <a:bodyPr/>
          <a:lstStyle/>
          <a:p>
            <a:pPr eaLnBrk="1" hangingPunct="1">
              <a:lnSpc>
                <a:spcPct val="90000"/>
              </a:lnSpc>
            </a:pPr>
            <a:r>
              <a:rPr lang="en-US" altLang="en-US"/>
              <a:t>CRM systems assist marketing professionals accomplish direct marketing campaigns;</a:t>
            </a:r>
          </a:p>
          <a:p>
            <a:pPr lvl="1" eaLnBrk="1" hangingPunct="1">
              <a:lnSpc>
                <a:spcPct val="90000"/>
              </a:lnSpc>
            </a:pPr>
            <a:r>
              <a:rPr lang="en-US" altLang="en-US"/>
              <a:t>Automate tasks such as qualifying leads, scheduling and tracking mailouts etc.</a:t>
            </a:r>
          </a:p>
          <a:p>
            <a:pPr eaLnBrk="1" hangingPunct="1">
              <a:lnSpc>
                <a:spcPct val="90000"/>
              </a:lnSpc>
            </a:pPr>
            <a:r>
              <a:rPr lang="en-US" altLang="en-US"/>
              <a:t>Manage customer response data in a CRM database.</a:t>
            </a:r>
          </a:p>
          <a:p>
            <a:pPr eaLnBrk="1" hangingPunct="1">
              <a:lnSpc>
                <a:spcPct val="90000"/>
              </a:lnSpc>
            </a:pPr>
            <a:r>
              <a:rPr lang="en-US" altLang="en-US"/>
              <a:t>Assists fulfillment by quickly scheduling sales trips based on marketing data.</a:t>
            </a:r>
            <a:endParaRPr lang="en-GB" altLang="en-US"/>
          </a:p>
        </p:txBody>
      </p:sp>
    </p:spTree>
    <p:extLst>
      <p:ext uri="{BB962C8B-B14F-4D97-AF65-F5344CB8AC3E}">
        <p14:creationId xmlns:p14="http://schemas.microsoft.com/office/powerpoint/2010/main" val="3461951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a:t>Customer Service and Support</a:t>
            </a:r>
            <a:endParaRPr lang="en-GB" altLang="en-US"/>
          </a:p>
        </p:txBody>
      </p:sp>
      <p:sp>
        <p:nvSpPr>
          <p:cNvPr id="11267" name="Rectangle 3"/>
          <p:cNvSpPr>
            <a:spLocks noGrp="1" noChangeArrowheads="1"/>
          </p:cNvSpPr>
          <p:nvPr>
            <p:ph type="body" idx="1"/>
          </p:nvPr>
        </p:nvSpPr>
        <p:spPr/>
        <p:txBody>
          <a:bodyPr/>
          <a:lstStyle/>
          <a:p>
            <a:pPr eaLnBrk="1" hangingPunct="1"/>
            <a:r>
              <a:rPr lang="en-US" altLang="en-US"/>
              <a:t>Real time access to customer database for customer service employees.</a:t>
            </a:r>
          </a:p>
          <a:p>
            <a:pPr lvl="1" eaLnBrk="1" hangingPunct="1"/>
            <a:r>
              <a:rPr lang="en-US" altLang="en-US" i="1"/>
              <a:t>Call Center</a:t>
            </a:r>
            <a:r>
              <a:rPr lang="en-US" altLang="en-US"/>
              <a:t> software routes calls to the most appropriate operator</a:t>
            </a:r>
          </a:p>
          <a:p>
            <a:pPr lvl="1" eaLnBrk="1" hangingPunct="1"/>
            <a:r>
              <a:rPr lang="en-US" altLang="en-US" i="1"/>
              <a:t>Help Desk</a:t>
            </a:r>
            <a:r>
              <a:rPr lang="en-US" altLang="en-US"/>
              <a:t> software assists reps in giving them the best data to solve a customers problem.</a:t>
            </a:r>
            <a:endParaRPr lang="en-GB" altLang="en-US" i="1"/>
          </a:p>
        </p:txBody>
      </p:sp>
    </p:spTree>
    <p:extLst>
      <p:ext uri="{BB962C8B-B14F-4D97-AF65-F5344CB8AC3E}">
        <p14:creationId xmlns:p14="http://schemas.microsoft.com/office/powerpoint/2010/main" val="555273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a:t>Retention and Loyalty Programs</a:t>
            </a:r>
            <a:endParaRPr lang="en-GB" altLang="en-US"/>
          </a:p>
        </p:txBody>
      </p:sp>
      <p:sp>
        <p:nvSpPr>
          <p:cNvPr id="12291" name="Rectangle 3"/>
          <p:cNvSpPr>
            <a:spLocks noGrp="1" noChangeArrowheads="1"/>
          </p:cNvSpPr>
          <p:nvPr>
            <p:ph type="body" idx="1"/>
          </p:nvPr>
        </p:nvSpPr>
        <p:spPr/>
        <p:txBody>
          <a:bodyPr>
            <a:normAutofit lnSpcReduction="10000"/>
          </a:bodyPr>
          <a:lstStyle/>
          <a:p>
            <a:pPr eaLnBrk="1" hangingPunct="1">
              <a:lnSpc>
                <a:spcPct val="90000"/>
              </a:lnSpc>
            </a:pPr>
            <a:r>
              <a:rPr lang="en-US" altLang="en-US" sz="2100"/>
              <a:t>It costs 6 times more to sell to a new customer than to sell to an existing one.</a:t>
            </a:r>
          </a:p>
          <a:p>
            <a:pPr eaLnBrk="1" hangingPunct="1">
              <a:lnSpc>
                <a:spcPct val="90000"/>
              </a:lnSpc>
            </a:pPr>
            <a:r>
              <a:rPr lang="en-US" altLang="en-US" sz="2100"/>
              <a:t>A typical dissatisfied customer will tell 8 to 10 people about their experience</a:t>
            </a:r>
          </a:p>
          <a:p>
            <a:pPr eaLnBrk="1" hangingPunct="1">
              <a:lnSpc>
                <a:spcPct val="90000"/>
              </a:lnSpc>
            </a:pPr>
            <a:r>
              <a:rPr lang="en-US" altLang="en-US" sz="2100"/>
              <a:t>A company can boost it’s profits 85% by increasing its annual customer retention by only 5%</a:t>
            </a:r>
          </a:p>
          <a:p>
            <a:pPr eaLnBrk="1" hangingPunct="1">
              <a:lnSpc>
                <a:spcPct val="90000"/>
              </a:lnSpc>
            </a:pPr>
            <a:r>
              <a:rPr lang="en-US" altLang="en-US" sz="2100"/>
              <a:t>The odds of selling a product to a new customer are 15%, whereas for an existing customer the odds are 50%.</a:t>
            </a:r>
          </a:p>
          <a:p>
            <a:pPr eaLnBrk="1" hangingPunct="1">
              <a:lnSpc>
                <a:spcPct val="90000"/>
              </a:lnSpc>
            </a:pPr>
            <a:r>
              <a:rPr lang="en-US" altLang="en-US" sz="2100"/>
              <a:t>70% of complaining customers will do business with the company again, if it quickly takes care of service issues.</a:t>
            </a:r>
          </a:p>
          <a:p>
            <a:pPr algn="r" eaLnBrk="1" hangingPunct="1">
              <a:lnSpc>
                <a:spcPct val="90000"/>
              </a:lnSpc>
              <a:buFont typeface="Wingdings" panose="05000000000000000000" pitchFamily="2" charset="2"/>
              <a:buNone/>
            </a:pPr>
            <a:r>
              <a:rPr lang="en-US" altLang="en-US" sz="2100"/>
              <a:t>(Kalakota &amp; Robinson)</a:t>
            </a:r>
            <a:endParaRPr lang="en-GB" altLang="en-US" sz="2100"/>
          </a:p>
        </p:txBody>
      </p:sp>
    </p:spTree>
    <p:extLst>
      <p:ext uri="{BB962C8B-B14F-4D97-AF65-F5344CB8AC3E}">
        <p14:creationId xmlns:p14="http://schemas.microsoft.com/office/powerpoint/2010/main" val="3508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idx="1"/>
          </p:nvPr>
        </p:nvSpPr>
        <p:spPr/>
        <p:txBody>
          <a:bodyPr/>
          <a:lstStyle/>
          <a:p>
            <a:r>
              <a:rPr lang="en-US" dirty="0"/>
              <a:t>Case Study #1) Avon Beautifies it’s Supply Chain</a:t>
            </a:r>
          </a:p>
          <a:p>
            <a:r>
              <a:rPr lang="en-US" dirty="0"/>
              <a:t>Case Study #2) Clemens </a:t>
            </a:r>
            <a:r>
              <a:rPr lang="en-US"/>
              <a:t>Food Group</a:t>
            </a:r>
            <a:endParaRPr lang="en-US" dirty="0"/>
          </a:p>
        </p:txBody>
      </p:sp>
    </p:spTree>
    <p:extLst>
      <p:ext uri="{BB962C8B-B14F-4D97-AF65-F5344CB8AC3E}">
        <p14:creationId xmlns:p14="http://schemas.microsoft.com/office/powerpoint/2010/main" val="2142039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a:t>Retention and Loyalty Programs</a:t>
            </a:r>
            <a:endParaRPr lang="en-GB" altLang="en-US"/>
          </a:p>
        </p:txBody>
      </p:sp>
      <p:sp>
        <p:nvSpPr>
          <p:cNvPr id="13315" name="Rectangle 3"/>
          <p:cNvSpPr>
            <a:spLocks noGrp="1" noChangeArrowheads="1"/>
          </p:cNvSpPr>
          <p:nvPr>
            <p:ph type="body" idx="1"/>
          </p:nvPr>
        </p:nvSpPr>
        <p:spPr/>
        <p:txBody>
          <a:bodyPr/>
          <a:lstStyle/>
          <a:p>
            <a:pPr eaLnBrk="1" hangingPunct="1"/>
            <a:r>
              <a:rPr lang="en-US" altLang="en-US"/>
              <a:t>CRM systems include data warehouses along with analytical tools such as datamining tools to identify and retain profitable customers</a:t>
            </a:r>
            <a:endParaRPr lang="en-GB" altLang="en-US"/>
          </a:p>
        </p:txBody>
      </p:sp>
    </p:spTree>
    <p:extLst>
      <p:ext uri="{BB962C8B-B14F-4D97-AF65-F5344CB8AC3E}">
        <p14:creationId xmlns:p14="http://schemas.microsoft.com/office/powerpoint/2010/main" val="118677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95402" y="982132"/>
            <a:ext cx="9601196" cy="430743"/>
          </a:xfrm>
        </p:spPr>
        <p:txBody>
          <a:bodyPr>
            <a:normAutofit fontScale="90000"/>
          </a:bodyPr>
          <a:lstStyle/>
          <a:p>
            <a:pPr eaLnBrk="1" hangingPunct="1"/>
            <a:r>
              <a:rPr lang="en-US" altLang="en-US" dirty="0"/>
              <a:t>CRM – Three phases</a:t>
            </a:r>
            <a:endParaRPr lang="en-GB" altLang="en-US" dirty="0"/>
          </a:p>
        </p:txBody>
      </p:sp>
      <p:sp>
        <p:nvSpPr>
          <p:cNvPr id="14339" name="AutoShape 4"/>
          <p:cNvSpPr>
            <a:spLocks noChangeArrowheads="1"/>
          </p:cNvSpPr>
          <p:nvPr/>
        </p:nvSpPr>
        <p:spPr bwMode="auto">
          <a:xfrm>
            <a:off x="3503614" y="1412875"/>
            <a:ext cx="1584325" cy="1296988"/>
          </a:xfrm>
          <a:prstGeom prst="rightArrow">
            <a:avLst>
              <a:gd name="adj1" fmla="val 50000"/>
              <a:gd name="adj2" fmla="val 3053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Acquire</a:t>
            </a:r>
            <a:endParaRPr lang="en-GB" altLang="en-US">
              <a:cs typeface="Arial" panose="020B0604020202020204" pitchFamily="34" charset="0"/>
            </a:endParaRPr>
          </a:p>
        </p:txBody>
      </p:sp>
      <p:sp>
        <p:nvSpPr>
          <p:cNvPr id="14340" name="AutoShape 6"/>
          <p:cNvSpPr>
            <a:spLocks noChangeArrowheads="1"/>
          </p:cNvSpPr>
          <p:nvPr/>
        </p:nvSpPr>
        <p:spPr bwMode="auto">
          <a:xfrm>
            <a:off x="5303839" y="1412875"/>
            <a:ext cx="1584325" cy="1296988"/>
          </a:xfrm>
          <a:prstGeom prst="rightArrow">
            <a:avLst>
              <a:gd name="adj1" fmla="val 50000"/>
              <a:gd name="adj2" fmla="val 30539"/>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Enhance</a:t>
            </a:r>
            <a:endParaRPr lang="en-GB" altLang="en-US">
              <a:cs typeface="Arial" panose="020B0604020202020204" pitchFamily="34" charset="0"/>
            </a:endParaRPr>
          </a:p>
        </p:txBody>
      </p:sp>
      <p:sp>
        <p:nvSpPr>
          <p:cNvPr id="14341" name="AutoShape 7"/>
          <p:cNvSpPr>
            <a:spLocks noChangeArrowheads="1"/>
          </p:cNvSpPr>
          <p:nvPr/>
        </p:nvSpPr>
        <p:spPr bwMode="auto">
          <a:xfrm>
            <a:off x="7104064" y="1412875"/>
            <a:ext cx="1584325" cy="1296988"/>
          </a:xfrm>
          <a:prstGeom prst="rightArrow">
            <a:avLst>
              <a:gd name="adj1" fmla="val 50000"/>
              <a:gd name="adj2" fmla="val 30539"/>
            </a:avLst>
          </a:prstGeom>
          <a:solidFill>
            <a:srgbClr val="E5E26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Retain</a:t>
            </a:r>
            <a:endParaRPr lang="en-GB" altLang="en-US">
              <a:cs typeface="Arial" panose="020B0604020202020204" pitchFamily="34" charset="0"/>
            </a:endParaRPr>
          </a:p>
        </p:txBody>
      </p:sp>
      <p:sp>
        <p:nvSpPr>
          <p:cNvPr id="14342" name="Rectangle 8"/>
          <p:cNvSpPr>
            <a:spLocks noChangeArrowheads="1"/>
          </p:cNvSpPr>
          <p:nvPr/>
        </p:nvSpPr>
        <p:spPr bwMode="auto">
          <a:xfrm>
            <a:off x="3360738" y="2889250"/>
            <a:ext cx="1511300"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Direct</a:t>
            </a:r>
          </a:p>
          <a:p>
            <a:pPr algn="ctr" eaLnBrk="1" hangingPunct="1"/>
            <a:r>
              <a:rPr lang="en-US" altLang="en-US">
                <a:cs typeface="Arial" panose="020B0604020202020204" pitchFamily="34" charset="0"/>
              </a:rPr>
              <a:t>Marketing</a:t>
            </a:r>
            <a:endParaRPr lang="en-GB" altLang="en-US">
              <a:cs typeface="Arial" panose="020B0604020202020204" pitchFamily="34" charset="0"/>
            </a:endParaRPr>
          </a:p>
        </p:txBody>
      </p:sp>
      <p:sp>
        <p:nvSpPr>
          <p:cNvPr id="14343" name="Rectangle 10"/>
          <p:cNvSpPr>
            <a:spLocks noChangeArrowheads="1"/>
          </p:cNvSpPr>
          <p:nvPr/>
        </p:nvSpPr>
        <p:spPr bwMode="auto">
          <a:xfrm>
            <a:off x="4368800" y="3644900"/>
            <a:ext cx="1511300"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Sales Force</a:t>
            </a:r>
          </a:p>
          <a:p>
            <a:pPr algn="ctr" eaLnBrk="1" hangingPunct="1"/>
            <a:r>
              <a:rPr lang="en-US" altLang="en-US">
                <a:cs typeface="Arial" panose="020B0604020202020204" pitchFamily="34" charset="0"/>
              </a:rPr>
              <a:t>Automation</a:t>
            </a:r>
            <a:endParaRPr lang="en-GB" altLang="en-US">
              <a:cs typeface="Arial" panose="020B0604020202020204" pitchFamily="34" charset="0"/>
            </a:endParaRPr>
          </a:p>
        </p:txBody>
      </p:sp>
      <p:sp>
        <p:nvSpPr>
          <p:cNvPr id="14344" name="Rectangle 11"/>
          <p:cNvSpPr>
            <a:spLocks noChangeArrowheads="1"/>
          </p:cNvSpPr>
          <p:nvPr/>
        </p:nvSpPr>
        <p:spPr bwMode="auto">
          <a:xfrm>
            <a:off x="5413375" y="2889250"/>
            <a:ext cx="1511300" cy="6477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Cross-Sell &amp;</a:t>
            </a:r>
          </a:p>
          <a:p>
            <a:pPr algn="ctr" eaLnBrk="1" hangingPunct="1"/>
            <a:r>
              <a:rPr lang="en-US" altLang="en-US">
                <a:cs typeface="Arial" panose="020B0604020202020204" pitchFamily="34" charset="0"/>
              </a:rPr>
              <a:t>Up Sell</a:t>
            </a:r>
            <a:endParaRPr lang="en-GB" altLang="en-US">
              <a:cs typeface="Arial" panose="020B0604020202020204" pitchFamily="34" charset="0"/>
            </a:endParaRPr>
          </a:p>
        </p:txBody>
      </p:sp>
      <p:sp>
        <p:nvSpPr>
          <p:cNvPr id="14345" name="Rectangle 12"/>
          <p:cNvSpPr>
            <a:spLocks noChangeArrowheads="1"/>
          </p:cNvSpPr>
          <p:nvPr/>
        </p:nvSpPr>
        <p:spPr bwMode="auto">
          <a:xfrm>
            <a:off x="6456363" y="3644900"/>
            <a:ext cx="1511300" cy="6477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Customer</a:t>
            </a:r>
          </a:p>
          <a:p>
            <a:pPr algn="ctr" eaLnBrk="1" hangingPunct="1"/>
            <a:r>
              <a:rPr lang="en-US" altLang="en-US">
                <a:cs typeface="Arial" panose="020B0604020202020204" pitchFamily="34" charset="0"/>
              </a:rPr>
              <a:t>Support</a:t>
            </a:r>
            <a:endParaRPr lang="en-GB" altLang="en-US">
              <a:cs typeface="Arial" panose="020B0604020202020204" pitchFamily="34" charset="0"/>
            </a:endParaRPr>
          </a:p>
        </p:txBody>
      </p:sp>
      <p:sp>
        <p:nvSpPr>
          <p:cNvPr id="14346" name="Rectangle 13"/>
          <p:cNvSpPr>
            <a:spLocks noChangeArrowheads="1"/>
          </p:cNvSpPr>
          <p:nvPr/>
        </p:nvSpPr>
        <p:spPr bwMode="auto">
          <a:xfrm>
            <a:off x="7464425" y="2889250"/>
            <a:ext cx="1511300" cy="647700"/>
          </a:xfrm>
          <a:prstGeom prst="rect">
            <a:avLst/>
          </a:prstGeom>
          <a:solidFill>
            <a:srgbClr val="E5E26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Proactive</a:t>
            </a:r>
          </a:p>
          <a:p>
            <a:pPr algn="ctr" eaLnBrk="1" hangingPunct="1"/>
            <a:r>
              <a:rPr lang="en-US" altLang="en-US">
                <a:cs typeface="Arial" panose="020B0604020202020204" pitchFamily="34" charset="0"/>
              </a:rPr>
              <a:t>Service</a:t>
            </a:r>
            <a:endParaRPr lang="en-GB" altLang="en-US">
              <a:cs typeface="Arial" panose="020B0604020202020204" pitchFamily="34" charset="0"/>
            </a:endParaRPr>
          </a:p>
        </p:txBody>
      </p:sp>
      <p:sp>
        <p:nvSpPr>
          <p:cNvPr id="14347" name="AutoShape 14"/>
          <p:cNvSpPr>
            <a:spLocks noChangeArrowheads="1"/>
          </p:cNvSpPr>
          <p:nvPr/>
        </p:nvSpPr>
        <p:spPr bwMode="auto">
          <a:xfrm>
            <a:off x="3359151" y="4437064"/>
            <a:ext cx="5903913" cy="1728787"/>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Shared Customer Data</a:t>
            </a:r>
          </a:p>
          <a:p>
            <a:pPr algn="ctr" eaLnBrk="1" hangingPunct="1"/>
            <a:r>
              <a:rPr lang="en-US" altLang="en-US">
                <a:cs typeface="Arial" panose="020B0604020202020204" pitchFamily="34" charset="0"/>
              </a:rPr>
              <a:t>Collaborative Service</a:t>
            </a:r>
            <a:endParaRPr lang="en-GB" altLang="en-US">
              <a:cs typeface="Arial" panose="020B0604020202020204" pitchFamily="34" charset="0"/>
            </a:endParaRPr>
          </a:p>
        </p:txBody>
      </p:sp>
      <p:sp>
        <p:nvSpPr>
          <p:cNvPr id="14352" name="Text Box 16"/>
          <p:cNvSpPr txBox="1">
            <a:spLocks noChangeArrowheads="1"/>
          </p:cNvSpPr>
          <p:nvPr/>
        </p:nvSpPr>
        <p:spPr bwMode="auto">
          <a:xfrm>
            <a:off x="1900239" y="1744664"/>
            <a:ext cx="10342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sz="1600" b="1">
                <a:effectLst>
                  <a:outerShdw blurRad="38100" dist="38100" dir="2700000" algn="tl">
                    <a:srgbClr val="C0C0C0"/>
                  </a:outerShdw>
                </a:effectLst>
                <a:cs typeface="Arial" panose="020B0604020202020204" pitchFamily="34" charset="0"/>
              </a:rPr>
              <a:t>Customer</a:t>
            </a:r>
          </a:p>
          <a:p>
            <a:pPr eaLnBrk="1" hangingPunct="1">
              <a:defRPr/>
            </a:pPr>
            <a:r>
              <a:rPr lang="en-US" sz="1600" b="1">
                <a:effectLst>
                  <a:outerShdw blurRad="38100" dist="38100" dir="2700000" algn="tl">
                    <a:srgbClr val="C0C0C0"/>
                  </a:outerShdw>
                </a:effectLst>
                <a:cs typeface="Arial" panose="020B0604020202020204" pitchFamily="34" charset="0"/>
              </a:rPr>
              <a:t>Lifecycle</a:t>
            </a:r>
            <a:endParaRPr lang="en-GB" sz="1600" b="1">
              <a:effectLst>
                <a:outerShdw blurRad="38100" dist="38100" dir="2700000" algn="tl">
                  <a:srgbClr val="C0C0C0"/>
                </a:outerShdw>
              </a:effectLst>
              <a:cs typeface="Arial" panose="020B0604020202020204" pitchFamily="34" charset="0"/>
            </a:endParaRPr>
          </a:p>
        </p:txBody>
      </p:sp>
      <p:sp>
        <p:nvSpPr>
          <p:cNvPr id="14353" name="Text Box 17"/>
          <p:cNvSpPr txBox="1">
            <a:spLocks noChangeArrowheads="1"/>
          </p:cNvSpPr>
          <p:nvPr/>
        </p:nvSpPr>
        <p:spPr bwMode="auto">
          <a:xfrm>
            <a:off x="1919289" y="3213101"/>
            <a:ext cx="11801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sz="1600" b="1">
                <a:effectLst>
                  <a:outerShdw blurRad="38100" dist="38100" dir="2700000" algn="tl">
                    <a:srgbClr val="C0C0C0"/>
                  </a:outerShdw>
                </a:effectLst>
                <a:cs typeface="Arial" panose="020B0604020202020204" pitchFamily="34" charset="0"/>
              </a:rPr>
              <a:t>CRM</a:t>
            </a:r>
          </a:p>
          <a:p>
            <a:pPr eaLnBrk="1" hangingPunct="1">
              <a:defRPr/>
            </a:pPr>
            <a:r>
              <a:rPr lang="en-US" sz="1600" b="1">
                <a:effectLst>
                  <a:outerShdw blurRad="38100" dist="38100" dir="2700000" algn="tl">
                    <a:srgbClr val="C0C0C0"/>
                  </a:outerShdw>
                </a:effectLst>
                <a:cs typeface="Arial" panose="020B0604020202020204" pitchFamily="34" charset="0"/>
              </a:rPr>
              <a:t>Functional </a:t>
            </a:r>
          </a:p>
          <a:p>
            <a:pPr eaLnBrk="1" hangingPunct="1">
              <a:defRPr/>
            </a:pPr>
            <a:r>
              <a:rPr lang="en-US" sz="1600" b="1">
                <a:effectLst>
                  <a:outerShdw blurRad="38100" dist="38100" dir="2700000" algn="tl">
                    <a:srgbClr val="C0C0C0"/>
                  </a:outerShdw>
                </a:effectLst>
                <a:cs typeface="Arial" panose="020B0604020202020204" pitchFamily="34" charset="0"/>
              </a:rPr>
              <a:t>Solutions</a:t>
            </a:r>
            <a:endParaRPr lang="en-GB" sz="1600" b="1">
              <a:effectLst>
                <a:outerShdw blurRad="38100" dist="38100" dir="2700000" algn="tl">
                  <a:srgbClr val="C0C0C0"/>
                </a:outerShdw>
              </a:effectLst>
              <a:cs typeface="Arial" panose="020B0604020202020204" pitchFamily="34" charset="0"/>
            </a:endParaRPr>
          </a:p>
        </p:txBody>
      </p:sp>
      <p:sp>
        <p:nvSpPr>
          <p:cNvPr id="14354" name="Text Box 18"/>
          <p:cNvSpPr txBox="1">
            <a:spLocks noChangeArrowheads="1"/>
          </p:cNvSpPr>
          <p:nvPr/>
        </p:nvSpPr>
        <p:spPr bwMode="auto">
          <a:xfrm>
            <a:off x="1992314" y="5084764"/>
            <a:ext cx="109690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sz="1600" b="1">
                <a:effectLst>
                  <a:outerShdw blurRad="38100" dist="38100" dir="2700000" algn="tl">
                    <a:srgbClr val="C0C0C0"/>
                  </a:outerShdw>
                </a:effectLst>
                <a:cs typeface="Arial" panose="020B0604020202020204" pitchFamily="34" charset="0"/>
              </a:rPr>
              <a:t>CRM</a:t>
            </a:r>
          </a:p>
          <a:p>
            <a:pPr eaLnBrk="1" hangingPunct="1">
              <a:defRPr/>
            </a:pPr>
            <a:r>
              <a:rPr lang="en-US" sz="1600" b="1">
                <a:effectLst>
                  <a:outerShdw blurRad="38100" dist="38100" dir="2700000" algn="tl">
                    <a:srgbClr val="C0C0C0"/>
                  </a:outerShdw>
                </a:effectLst>
                <a:cs typeface="Arial" panose="020B0604020202020204" pitchFamily="34" charset="0"/>
              </a:rPr>
              <a:t>Integrated</a:t>
            </a:r>
          </a:p>
          <a:p>
            <a:pPr eaLnBrk="1" hangingPunct="1">
              <a:defRPr/>
            </a:pPr>
            <a:r>
              <a:rPr lang="en-US" sz="1600" b="1">
                <a:effectLst>
                  <a:outerShdw blurRad="38100" dist="38100" dir="2700000" algn="tl">
                    <a:srgbClr val="C0C0C0"/>
                  </a:outerShdw>
                </a:effectLst>
                <a:cs typeface="Arial" panose="020B0604020202020204" pitchFamily="34" charset="0"/>
              </a:rPr>
              <a:t>Solution</a:t>
            </a:r>
            <a:endParaRPr lang="en-GB" sz="1600" b="1">
              <a:effectLst>
                <a:outerShdw blurRad="38100" dist="38100" dir="2700000" algn="tl">
                  <a:srgbClr val="C0C0C0"/>
                </a:outerShdw>
              </a:effectLst>
              <a:cs typeface="Arial" panose="020B0604020202020204" pitchFamily="34" charset="0"/>
            </a:endParaRPr>
          </a:p>
        </p:txBody>
      </p:sp>
    </p:spTree>
    <p:extLst>
      <p:ext uri="{BB962C8B-B14F-4D97-AF65-F5344CB8AC3E}">
        <p14:creationId xmlns:p14="http://schemas.microsoft.com/office/powerpoint/2010/main" val="1786646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a:t>CRM Failures</a:t>
            </a:r>
            <a:endParaRPr lang="en-GB" altLang="en-US"/>
          </a:p>
        </p:txBody>
      </p:sp>
      <p:sp>
        <p:nvSpPr>
          <p:cNvPr id="15363" name="Rectangle 3"/>
          <p:cNvSpPr>
            <a:spLocks noGrp="1" noChangeArrowheads="1"/>
          </p:cNvSpPr>
          <p:nvPr>
            <p:ph type="body" idx="1"/>
          </p:nvPr>
        </p:nvSpPr>
        <p:spPr/>
        <p:txBody>
          <a:bodyPr/>
          <a:lstStyle/>
          <a:p>
            <a:pPr eaLnBrk="1" hangingPunct="1"/>
            <a:r>
              <a:rPr lang="en-US" altLang="en-US"/>
              <a:t>Reports suggest that around 50% of CRM projects fail to deliver the expected results. (Rigby)</a:t>
            </a:r>
          </a:p>
          <a:p>
            <a:pPr eaLnBrk="1" hangingPunct="1"/>
            <a:r>
              <a:rPr lang="en-US" altLang="en-US"/>
              <a:t>Why? </a:t>
            </a:r>
          </a:p>
          <a:p>
            <a:pPr lvl="1" eaLnBrk="1" hangingPunct="1"/>
            <a:r>
              <a:rPr lang="en-US" altLang="en-US"/>
              <a:t>Lack of Preparation and Understanding</a:t>
            </a:r>
          </a:p>
          <a:p>
            <a:pPr lvl="1" eaLnBrk="1" hangingPunct="1"/>
            <a:r>
              <a:rPr lang="en-US" altLang="en-US"/>
              <a:t>Because, implementing a CRM system won’t change established business processes, unless part of a BPR or change management program.</a:t>
            </a:r>
            <a:endParaRPr lang="en-GB" altLang="en-US"/>
          </a:p>
        </p:txBody>
      </p:sp>
    </p:spTree>
    <p:extLst>
      <p:ext uri="{BB962C8B-B14F-4D97-AF65-F5344CB8AC3E}">
        <p14:creationId xmlns:p14="http://schemas.microsoft.com/office/powerpoint/2010/main" val="4133610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US" altLang="en-US"/>
              <a:t>IS in Tourism</a:t>
            </a:r>
            <a:endParaRPr lang="th-TH" altLang="en-US"/>
          </a:p>
        </p:txBody>
      </p:sp>
      <p:sp>
        <p:nvSpPr>
          <p:cNvPr id="16387" name="Rectangle 3"/>
          <p:cNvSpPr>
            <a:spLocks noGrp="1" noChangeArrowheads="1"/>
          </p:cNvSpPr>
          <p:nvPr>
            <p:ph type="body" idx="4294967295"/>
          </p:nvPr>
        </p:nvSpPr>
        <p:spPr/>
        <p:txBody>
          <a:bodyPr>
            <a:normAutofit fontScale="92500" lnSpcReduction="10000"/>
          </a:bodyPr>
          <a:lstStyle/>
          <a:p>
            <a:pPr marL="469900" indent="-469900"/>
            <a:r>
              <a:rPr lang="en-US" altLang="en-US" sz="2600"/>
              <a:t>So what about the hospitality and tourism industry?</a:t>
            </a:r>
          </a:p>
          <a:p>
            <a:pPr marL="908050" lvl="1" indent="-436563"/>
            <a:r>
              <a:rPr lang="en-US" altLang="en-US" sz="2200"/>
              <a:t>What are the key information systems?</a:t>
            </a:r>
          </a:p>
          <a:p>
            <a:pPr marL="908050" lvl="1" indent="-436563"/>
            <a:r>
              <a:rPr lang="en-US" altLang="en-US" sz="2200"/>
              <a:t>How could a travel agent, or hotel, or car rental company, or airline… …benefit from these IS?</a:t>
            </a:r>
          </a:p>
          <a:p>
            <a:pPr marL="469900" indent="-469900"/>
            <a:r>
              <a:rPr lang="en-US" altLang="en-US" sz="2600"/>
              <a:t>How about in Thailand?</a:t>
            </a:r>
          </a:p>
          <a:p>
            <a:pPr marL="908050" lvl="1" indent="-436563"/>
            <a:r>
              <a:rPr lang="en-US" altLang="en-US" sz="2200"/>
              <a:t>How can Thai businesses benefit from IS?</a:t>
            </a:r>
            <a:endParaRPr lang="th-TH" altLang="en-US" sz="2200"/>
          </a:p>
          <a:p>
            <a:pPr marL="908050" lvl="1" indent="-436563"/>
            <a:r>
              <a:rPr lang="en-US" altLang="en-US" sz="2200"/>
              <a:t>Does it matter?</a:t>
            </a:r>
          </a:p>
          <a:p>
            <a:pPr marL="908050" lvl="1" indent="-436563"/>
            <a:r>
              <a:rPr lang="en-US" altLang="en-US" sz="2200"/>
              <a:t>Do our business models need to evolve?</a:t>
            </a:r>
            <a:endParaRPr lang="th-TH" altLang="en-US" sz="2200"/>
          </a:p>
        </p:txBody>
      </p:sp>
    </p:spTree>
    <p:extLst>
      <p:ext uri="{BB962C8B-B14F-4D97-AF65-F5344CB8AC3E}">
        <p14:creationId xmlns:p14="http://schemas.microsoft.com/office/powerpoint/2010/main" val="3640702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US" altLang="en-US"/>
              <a:t>Tourism Industry</a:t>
            </a:r>
            <a:endParaRPr lang="th-TH" altLang="en-US"/>
          </a:p>
        </p:txBody>
      </p:sp>
      <p:sp>
        <p:nvSpPr>
          <p:cNvPr id="17411" name="Rectangle 3"/>
          <p:cNvSpPr>
            <a:spLocks noGrp="1" noChangeArrowheads="1"/>
          </p:cNvSpPr>
          <p:nvPr>
            <p:ph type="body" idx="4294967295"/>
          </p:nvPr>
        </p:nvSpPr>
        <p:spPr/>
        <p:txBody>
          <a:bodyPr/>
          <a:lstStyle/>
          <a:p>
            <a:pPr marL="469900" indent="-469900"/>
            <a:r>
              <a:rPr lang="en-US" altLang="en-US" sz="2600"/>
              <a:t>Tourism is an information rich industry…</a:t>
            </a:r>
          </a:p>
          <a:p>
            <a:pPr marL="469900" indent="-469900"/>
            <a:r>
              <a:rPr lang="en-US" altLang="en-US" sz="2600"/>
              <a:t>Information is the ‘lifeblood’ of the industry…</a:t>
            </a:r>
          </a:p>
          <a:p>
            <a:pPr marL="469900" indent="-469900"/>
            <a:r>
              <a:rPr lang="en-US" altLang="en-US" sz="2600"/>
              <a:t>Tourists are unable to pretest an intangible hospitality or tourism product…</a:t>
            </a:r>
          </a:p>
          <a:p>
            <a:pPr marL="469900" indent="-469900" algn="r">
              <a:buNone/>
            </a:pPr>
            <a:endParaRPr lang="en-GB" altLang="en-US" sz="2600"/>
          </a:p>
          <a:p>
            <a:pPr marL="469900" indent="-469900" algn="r">
              <a:buNone/>
            </a:pPr>
            <a:r>
              <a:rPr lang="en-GB" altLang="en-US" sz="2000"/>
              <a:t>O’Conner, P. (1999). </a:t>
            </a:r>
            <a:r>
              <a:rPr lang="en-GB" altLang="en-US" sz="2000" i="1"/>
              <a:t>Electronic Information Distribution in Tourism and Hospitality</a:t>
            </a:r>
            <a:r>
              <a:rPr lang="en-GB" altLang="en-US" sz="2000"/>
              <a:t>. Oxford: CABI.</a:t>
            </a:r>
            <a:endParaRPr lang="th-TH" altLang="en-US" sz="2000"/>
          </a:p>
        </p:txBody>
      </p:sp>
    </p:spTree>
    <p:extLst>
      <p:ext uri="{BB962C8B-B14F-4D97-AF65-F5344CB8AC3E}">
        <p14:creationId xmlns:p14="http://schemas.microsoft.com/office/powerpoint/2010/main" val="1122452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US" altLang="en-US"/>
              <a:t>Tourism Industry</a:t>
            </a:r>
            <a:endParaRPr lang="th-TH" altLang="en-US"/>
          </a:p>
        </p:txBody>
      </p:sp>
      <p:sp>
        <p:nvSpPr>
          <p:cNvPr id="18435" name="Rectangle 3"/>
          <p:cNvSpPr>
            <a:spLocks noGrp="1" noChangeArrowheads="1"/>
          </p:cNvSpPr>
          <p:nvPr>
            <p:ph type="body" idx="4294967295"/>
          </p:nvPr>
        </p:nvSpPr>
        <p:spPr/>
        <p:txBody>
          <a:bodyPr/>
          <a:lstStyle/>
          <a:p>
            <a:pPr marL="469900" indent="-469900">
              <a:lnSpc>
                <a:spcPct val="80000"/>
              </a:lnSpc>
            </a:pPr>
            <a:r>
              <a:rPr lang="en-GB" altLang="en-US" sz="1900"/>
              <a:t>Tourism industry operators depend on finding and developing new means to distribute information-based travel products and services, marketing information to customers at their convenience…</a:t>
            </a:r>
          </a:p>
          <a:p>
            <a:pPr marL="469900" indent="-469900">
              <a:lnSpc>
                <a:spcPct val="80000"/>
              </a:lnSpc>
              <a:buNone/>
            </a:pPr>
            <a:r>
              <a:rPr lang="en-GB" altLang="en-US" sz="1900"/>
              <a:t> </a:t>
            </a:r>
          </a:p>
          <a:p>
            <a:pPr marL="469900" indent="-469900" algn="r">
              <a:lnSpc>
                <a:spcPct val="80000"/>
              </a:lnSpc>
              <a:buNone/>
            </a:pPr>
            <a:r>
              <a:rPr lang="en-GB" altLang="en-US" sz="1500"/>
              <a:t>Zhou, Z. (2004). </a:t>
            </a:r>
            <a:r>
              <a:rPr lang="en-GB" altLang="en-US" sz="1500" i="1"/>
              <a:t>E-commerce and information technology in hospitality and tourism.</a:t>
            </a:r>
            <a:r>
              <a:rPr lang="en-GB" altLang="en-US" sz="1500"/>
              <a:t> Canada: Delmar.</a:t>
            </a:r>
          </a:p>
          <a:p>
            <a:pPr marL="469900" indent="-469900" algn="r">
              <a:lnSpc>
                <a:spcPct val="80000"/>
              </a:lnSpc>
              <a:buNone/>
            </a:pPr>
            <a:endParaRPr lang="en-GB" altLang="en-US" sz="1500"/>
          </a:p>
          <a:p>
            <a:pPr marL="469900" indent="-469900">
              <a:lnSpc>
                <a:spcPct val="80000"/>
              </a:lnSpc>
            </a:pPr>
            <a:r>
              <a:rPr lang="en-GB" altLang="en-US" sz="1900"/>
              <a:t>Clearly the development of internet services by players in the tourism industry assists with this goal as e-tourism offers opportunities for speedy communication and global access with minimal expense…</a:t>
            </a:r>
          </a:p>
          <a:p>
            <a:pPr marL="469900" indent="-469900">
              <a:lnSpc>
                <a:spcPct val="80000"/>
              </a:lnSpc>
            </a:pPr>
            <a:endParaRPr lang="en-US" altLang="en-US" sz="1900"/>
          </a:p>
          <a:p>
            <a:pPr marL="469900" indent="-469900" algn="r">
              <a:lnSpc>
                <a:spcPct val="80000"/>
              </a:lnSpc>
              <a:buNone/>
            </a:pPr>
            <a:r>
              <a:rPr lang="en-GB" altLang="en-US" sz="1500"/>
              <a:t>Buhalis, D. (2001). The future of eTourism intermediaries.</a:t>
            </a:r>
            <a:r>
              <a:rPr lang="en-GB" altLang="en-US" sz="1500" i="1"/>
              <a:t> Tourism Management,</a:t>
            </a:r>
            <a:r>
              <a:rPr lang="en-GB" altLang="en-US" sz="1500"/>
              <a:t> 23, 207-220.</a:t>
            </a:r>
            <a:r>
              <a:rPr lang="en-US" altLang="en-US" sz="1500"/>
              <a:t> </a:t>
            </a:r>
            <a:endParaRPr lang="th-TH" altLang="en-US" sz="1500"/>
          </a:p>
        </p:txBody>
      </p:sp>
    </p:spTree>
    <p:extLst>
      <p:ext uri="{BB962C8B-B14F-4D97-AF65-F5344CB8AC3E}">
        <p14:creationId xmlns:p14="http://schemas.microsoft.com/office/powerpoint/2010/main" val="1109623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US" altLang="en-US"/>
              <a:t>Tourism Industry</a:t>
            </a:r>
            <a:endParaRPr lang="th-TH" altLang="en-US"/>
          </a:p>
        </p:txBody>
      </p:sp>
      <p:sp>
        <p:nvSpPr>
          <p:cNvPr id="19459" name="Rectangle 3"/>
          <p:cNvSpPr>
            <a:spLocks noGrp="1" noChangeArrowheads="1"/>
          </p:cNvSpPr>
          <p:nvPr>
            <p:ph type="body" idx="4294967295"/>
          </p:nvPr>
        </p:nvSpPr>
        <p:spPr/>
        <p:txBody>
          <a:bodyPr/>
          <a:lstStyle/>
          <a:p>
            <a:pPr marL="469900" indent="-469900">
              <a:lnSpc>
                <a:spcPct val="90000"/>
              </a:lnSpc>
            </a:pPr>
            <a:r>
              <a:rPr lang="en-GB" altLang="en-US" sz="2100"/>
              <a:t>As well as providing an opportunity for the tourism industry to market its wares, there is substantial evidence to point to tourists demanding access to travel information through electronic channels.  Trends point clearly towards a changing face of the travel industry: for instance the opportunity of disintermediation allows final product or service providers to bypass the services of travel agents to directly target their customers resulting in travel agents being forced to adapt their business model from a intermediary to an infomediary…</a:t>
            </a:r>
          </a:p>
          <a:p>
            <a:pPr marL="469900" indent="-469900">
              <a:lnSpc>
                <a:spcPct val="90000"/>
              </a:lnSpc>
            </a:pPr>
            <a:endParaRPr lang="en-US" altLang="en-US" sz="2100"/>
          </a:p>
          <a:p>
            <a:pPr marL="469900" indent="-469900" algn="r">
              <a:lnSpc>
                <a:spcPct val="90000"/>
              </a:lnSpc>
              <a:buNone/>
            </a:pPr>
            <a:r>
              <a:rPr lang="en-GB" altLang="en-US" sz="1700"/>
              <a:t>Nadkarni, S. &amp; Peng, C. (2001). The relevance of travel agencies in the era of e-commerce and globalization.  </a:t>
            </a:r>
            <a:r>
              <a:rPr lang="en-GB" altLang="en-US" sz="1700" i="1"/>
              <a:t>http://www.mca.org.mo/</a:t>
            </a:r>
            <a:endParaRPr lang="th-TH" altLang="en-US" sz="1700" i="1"/>
          </a:p>
        </p:txBody>
      </p:sp>
    </p:spTree>
    <p:extLst>
      <p:ext uri="{BB962C8B-B14F-4D97-AF65-F5344CB8AC3E}">
        <p14:creationId xmlns:p14="http://schemas.microsoft.com/office/powerpoint/2010/main" val="45736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pPr eaLnBrk="1" hangingPunct="1"/>
            <a:r>
              <a:rPr lang="en-US" altLang="en-US"/>
              <a:t>Tourism Industry</a:t>
            </a:r>
            <a:endParaRPr lang="th-TH" altLang="en-US"/>
          </a:p>
        </p:txBody>
      </p:sp>
      <p:sp>
        <p:nvSpPr>
          <p:cNvPr id="20483" name="Rectangle 3"/>
          <p:cNvSpPr>
            <a:spLocks noGrp="1" noChangeArrowheads="1"/>
          </p:cNvSpPr>
          <p:nvPr>
            <p:ph type="body" idx="4294967295"/>
          </p:nvPr>
        </p:nvSpPr>
        <p:spPr/>
        <p:txBody>
          <a:bodyPr>
            <a:normAutofit lnSpcReduction="10000"/>
          </a:bodyPr>
          <a:lstStyle/>
          <a:p>
            <a:pPr marL="469900" indent="-469900">
              <a:lnSpc>
                <a:spcPct val="80000"/>
              </a:lnSpc>
            </a:pPr>
            <a:r>
              <a:rPr lang="en-GB" altLang="en-US" sz="1900"/>
              <a:t>Travel agents are repositioning themselves as a consultant or trusted, independent advisor…</a:t>
            </a:r>
          </a:p>
          <a:p>
            <a:pPr marL="469900" indent="-469900">
              <a:lnSpc>
                <a:spcPct val="80000"/>
              </a:lnSpc>
            </a:pPr>
            <a:endParaRPr lang="en-GB" altLang="en-US" sz="1900"/>
          </a:p>
          <a:p>
            <a:pPr marL="469900" indent="-469900" algn="r">
              <a:lnSpc>
                <a:spcPct val="80000"/>
              </a:lnSpc>
              <a:buNone/>
            </a:pPr>
            <a:r>
              <a:rPr lang="en-GB" altLang="en-US" sz="1500"/>
              <a:t>Ching-biu Tse, A. (2003). Disintermediation of travel agencies in the hotel industry. </a:t>
            </a:r>
            <a:r>
              <a:rPr lang="en-GB" altLang="en-US" sz="1500" i="1"/>
              <a:t>Hospitality Management</a:t>
            </a:r>
            <a:r>
              <a:rPr lang="en-GB" altLang="en-US" sz="1500"/>
              <a:t>, 22, 453-460</a:t>
            </a:r>
            <a:endParaRPr lang="en-GB" altLang="en-US" sz="1900"/>
          </a:p>
          <a:p>
            <a:pPr marL="469900" indent="-469900">
              <a:lnSpc>
                <a:spcPct val="80000"/>
              </a:lnSpc>
            </a:pPr>
            <a:endParaRPr lang="en-GB" altLang="en-US" sz="1900"/>
          </a:p>
          <a:p>
            <a:pPr marL="469900" indent="-469900">
              <a:lnSpc>
                <a:spcPct val="80000"/>
              </a:lnSpc>
            </a:pPr>
            <a:r>
              <a:rPr lang="en-GB" altLang="en-US" sz="1900"/>
              <a:t>The nature of information provision, whether through intermediary or provider, is also changing as new communication tools are developed and offered, with email, live chat rooms or bulletin boards allowing asynchronous or synchronous communication to suit the circumstances…</a:t>
            </a:r>
          </a:p>
          <a:p>
            <a:pPr marL="469900" indent="-469900">
              <a:lnSpc>
                <a:spcPct val="80000"/>
              </a:lnSpc>
            </a:pPr>
            <a:endParaRPr lang="en-GB" altLang="en-US" sz="1900"/>
          </a:p>
          <a:p>
            <a:pPr marL="469900" indent="-469900" algn="r">
              <a:lnSpc>
                <a:spcPct val="80000"/>
              </a:lnSpc>
              <a:buNone/>
            </a:pPr>
            <a:r>
              <a:rPr lang="en-GB" altLang="en-US" sz="1600"/>
              <a:t>Cox, B., &amp; Koelzer, W. (2004). </a:t>
            </a:r>
            <a:r>
              <a:rPr lang="en-GB" altLang="en-US" sz="1600" i="1"/>
              <a:t>Stickiness: Internet marketing in hospitality.</a:t>
            </a:r>
            <a:r>
              <a:rPr lang="en-GB" altLang="en-US" sz="1600"/>
              <a:t> New Jersey: Pearson Education.</a:t>
            </a:r>
            <a:endParaRPr lang="th-TH" altLang="en-US" sz="1600"/>
          </a:p>
          <a:p>
            <a:pPr marL="469900" indent="-469900" algn="r">
              <a:lnSpc>
                <a:spcPct val="80000"/>
              </a:lnSpc>
              <a:buNone/>
            </a:pPr>
            <a:r>
              <a:rPr lang="en-GB" altLang="en-US" sz="1600"/>
              <a:t>Picozzi, L. (2005). </a:t>
            </a:r>
            <a:r>
              <a:rPr lang="en-GB" altLang="en-US" sz="1600" i="1"/>
              <a:t>Understand Online Customer Service</a:t>
            </a:r>
            <a:r>
              <a:rPr lang="en-GB" altLang="en-US" sz="1600"/>
              <a:t>. http://www.score.org</a:t>
            </a:r>
            <a:endParaRPr lang="th-TH" altLang="en-US" sz="1600"/>
          </a:p>
        </p:txBody>
      </p:sp>
    </p:spTree>
    <p:extLst>
      <p:ext uri="{BB962C8B-B14F-4D97-AF65-F5344CB8AC3E}">
        <p14:creationId xmlns:p14="http://schemas.microsoft.com/office/powerpoint/2010/main" val="3111682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pPr eaLnBrk="1" hangingPunct="1"/>
            <a:r>
              <a:rPr lang="en-US" altLang="en-US"/>
              <a:t>Tourism Industry</a:t>
            </a:r>
            <a:endParaRPr lang="th-TH" altLang="en-US"/>
          </a:p>
        </p:txBody>
      </p:sp>
      <p:sp>
        <p:nvSpPr>
          <p:cNvPr id="21507" name="Rectangle 3"/>
          <p:cNvSpPr>
            <a:spLocks noGrp="1" noChangeArrowheads="1"/>
          </p:cNvSpPr>
          <p:nvPr>
            <p:ph type="body" idx="4294967295"/>
          </p:nvPr>
        </p:nvSpPr>
        <p:spPr/>
        <p:txBody>
          <a:bodyPr/>
          <a:lstStyle/>
          <a:p>
            <a:pPr marL="469900" indent="-469900"/>
            <a:r>
              <a:rPr lang="en-US" altLang="en-US"/>
              <a:t>These quotes point towards 2 noticeable trends;</a:t>
            </a:r>
          </a:p>
          <a:p>
            <a:pPr marL="908050" lvl="1" indent="-436563"/>
            <a:r>
              <a:rPr lang="en-US" altLang="en-US"/>
              <a:t>1) End service providers (such as hotels, airlines...) are using the internet channel to directly target potential customers.</a:t>
            </a:r>
          </a:p>
          <a:p>
            <a:pPr marL="908050" lvl="1" indent="-436563"/>
            <a:r>
              <a:rPr lang="en-US" altLang="en-US"/>
              <a:t>2) Travel Agents are needing to change their business model to still ‘add value’.</a:t>
            </a:r>
            <a:endParaRPr lang="th-TH" altLang="en-US"/>
          </a:p>
          <a:p>
            <a:pPr marL="469900" indent="-469900"/>
            <a:r>
              <a:rPr lang="en-US" altLang="en-US"/>
              <a:t>Clearly</a:t>
            </a:r>
            <a:r>
              <a:rPr lang="th-TH" altLang="en-US"/>
              <a:t> </a:t>
            </a:r>
            <a:r>
              <a:rPr lang="en-US" altLang="en-US"/>
              <a:t>CRM is essential</a:t>
            </a:r>
            <a:endParaRPr lang="th-TH" altLang="en-US"/>
          </a:p>
        </p:txBody>
      </p:sp>
    </p:spTree>
    <p:extLst>
      <p:ext uri="{BB962C8B-B14F-4D97-AF65-F5344CB8AC3E}">
        <p14:creationId xmlns:p14="http://schemas.microsoft.com/office/powerpoint/2010/main" val="4161802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hangingPunct="1"/>
            <a:r>
              <a:rPr lang="en-US" altLang="en-US"/>
              <a:t>CRM</a:t>
            </a:r>
            <a:endParaRPr lang="th-TH" altLang="en-US"/>
          </a:p>
        </p:txBody>
      </p:sp>
      <p:sp>
        <p:nvSpPr>
          <p:cNvPr id="22531" name="Rectangle 3"/>
          <p:cNvSpPr>
            <a:spLocks noGrp="1" noChangeArrowheads="1"/>
          </p:cNvSpPr>
          <p:nvPr>
            <p:ph type="body" idx="4294967295"/>
          </p:nvPr>
        </p:nvSpPr>
        <p:spPr/>
        <p:txBody>
          <a:bodyPr/>
          <a:lstStyle/>
          <a:p>
            <a:pPr marL="469900" indent="-469900"/>
            <a:r>
              <a:rPr lang="en-US" altLang="en-US"/>
              <a:t>2 related objectives</a:t>
            </a:r>
          </a:p>
          <a:p>
            <a:pPr marL="908050" lvl="1" indent="-436563"/>
            <a:r>
              <a:rPr lang="en-US" altLang="en-US"/>
              <a:t>To provide the organisation and all of its customer-facing employees with a single complete view of every customer at every touch point and across all channels.</a:t>
            </a:r>
          </a:p>
          <a:p>
            <a:pPr marL="908050" lvl="1" indent="-436563"/>
            <a:r>
              <a:rPr lang="en-US" altLang="en-US"/>
              <a:t>To provide the customer with a single, complete view of the company and its extended channels.</a:t>
            </a:r>
            <a:endParaRPr lang="th-TH" altLang="en-US"/>
          </a:p>
        </p:txBody>
      </p:sp>
    </p:spTree>
    <p:extLst>
      <p:ext uri="{BB962C8B-B14F-4D97-AF65-F5344CB8AC3E}">
        <p14:creationId xmlns:p14="http://schemas.microsoft.com/office/powerpoint/2010/main" val="3198362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Systems</a:t>
            </a:r>
          </a:p>
        </p:txBody>
      </p:sp>
      <p:sp>
        <p:nvSpPr>
          <p:cNvPr id="3" name="Content Placeholder 2"/>
          <p:cNvSpPr>
            <a:spLocks noGrp="1"/>
          </p:cNvSpPr>
          <p:nvPr>
            <p:ph idx="1"/>
          </p:nvPr>
        </p:nvSpPr>
        <p:spPr/>
        <p:txBody>
          <a:bodyPr/>
          <a:lstStyle/>
          <a:p>
            <a:r>
              <a:rPr lang="en-US" dirty="0"/>
              <a:t>Objectives</a:t>
            </a:r>
          </a:p>
          <a:p>
            <a:pPr lvl="1"/>
            <a:r>
              <a:rPr lang="en-US" dirty="0"/>
              <a:t>Fast reactions when customers place orders</a:t>
            </a:r>
          </a:p>
          <a:p>
            <a:pPr lvl="1"/>
            <a:r>
              <a:rPr lang="en-US" dirty="0"/>
              <a:t>Fast reactions when suppliers delay delivery</a:t>
            </a:r>
          </a:p>
          <a:p>
            <a:r>
              <a:rPr lang="en-US" dirty="0"/>
              <a:t>What is the impact of these events?</a:t>
            </a:r>
          </a:p>
          <a:p>
            <a:pPr lvl="1"/>
            <a:r>
              <a:rPr lang="en-US" dirty="0"/>
              <a:t>On sales? production? logistics?</a:t>
            </a:r>
          </a:p>
          <a:p>
            <a:r>
              <a:rPr lang="en-US" dirty="0"/>
              <a:t>Managers need to know how the company is performing in real time.</a:t>
            </a:r>
          </a:p>
        </p:txBody>
      </p:sp>
    </p:spTree>
    <p:extLst>
      <p:ext uri="{BB962C8B-B14F-4D97-AF65-F5344CB8AC3E}">
        <p14:creationId xmlns:p14="http://schemas.microsoft.com/office/powerpoint/2010/main" val="385954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pPr eaLnBrk="1" hangingPunct="1"/>
            <a:r>
              <a:rPr lang="en-US" altLang="en-US"/>
              <a:t>Early CRM</a:t>
            </a:r>
            <a:endParaRPr lang="th-TH" altLang="en-US"/>
          </a:p>
        </p:txBody>
      </p:sp>
      <p:sp>
        <p:nvSpPr>
          <p:cNvPr id="23555" name="Rectangle 3"/>
          <p:cNvSpPr>
            <a:spLocks noGrp="1" noChangeArrowheads="1"/>
          </p:cNvSpPr>
          <p:nvPr>
            <p:ph type="body" idx="4294967295"/>
          </p:nvPr>
        </p:nvSpPr>
        <p:spPr/>
        <p:txBody>
          <a:bodyPr/>
          <a:lstStyle/>
          <a:p>
            <a:pPr marL="469900" indent="-469900"/>
            <a:r>
              <a:rPr lang="en-US" altLang="en-US" sz="2600"/>
              <a:t>GDS / CRS</a:t>
            </a:r>
          </a:p>
          <a:p>
            <a:pPr marL="908050" lvl="1" indent="-436563"/>
            <a:r>
              <a:rPr lang="en-US" altLang="en-US" sz="2200"/>
              <a:t>Place Travel Agents as the customer of the Hotel, Airline or Tour Operator.</a:t>
            </a:r>
          </a:p>
          <a:p>
            <a:pPr marL="908050" lvl="1" indent="-436563"/>
            <a:r>
              <a:rPr lang="en-US" altLang="en-US" sz="2200"/>
              <a:t>Build relationship with them, allowing them quick access to up to date information and allowing them to make bookings etc.</a:t>
            </a:r>
          </a:p>
          <a:p>
            <a:pPr marL="908050" lvl="1" indent="-436563"/>
            <a:r>
              <a:rPr lang="en-US" altLang="en-US" sz="2200"/>
              <a:t>The internet now allows GDS / CRS to directly target the customer, broadening their audience, connecting directly to the end users.</a:t>
            </a:r>
            <a:endParaRPr lang="th-TH" altLang="en-US" sz="2200"/>
          </a:p>
          <a:p>
            <a:pPr marL="908050" lvl="1" indent="-436563"/>
            <a:r>
              <a:rPr lang="en-US" altLang="en-US" sz="2200"/>
              <a:t>Amadeus</a:t>
            </a:r>
            <a:endParaRPr lang="th-TH" altLang="en-US" sz="2200"/>
          </a:p>
        </p:txBody>
      </p:sp>
    </p:spTree>
    <p:extLst>
      <p:ext uri="{BB962C8B-B14F-4D97-AF65-F5344CB8AC3E}">
        <p14:creationId xmlns:p14="http://schemas.microsoft.com/office/powerpoint/2010/main" val="2324549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en-US" altLang="en-US"/>
              <a:t>Expectation &amp; Satisfaction</a:t>
            </a:r>
            <a:endParaRPr lang="th-TH" altLang="en-US"/>
          </a:p>
        </p:txBody>
      </p:sp>
      <p:sp>
        <p:nvSpPr>
          <p:cNvPr id="24579" name="Rectangle 3"/>
          <p:cNvSpPr>
            <a:spLocks noGrp="1" noChangeArrowheads="1"/>
          </p:cNvSpPr>
          <p:nvPr>
            <p:ph type="body" idx="4294967295"/>
          </p:nvPr>
        </p:nvSpPr>
        <p:spPr/>
        <p:txBody>
          <a:bodyPr>
            <a:normAutofit lnSpcReduction="10000"/>
          </a:bodyPr>
          <a:lstStyle/>
          <a:p>
            <a:pPr marL="469900" indent="-469900">
              <a:lnSpc>
                <a:spcPct val="80000"/>
              </a:lnSpc>
            </a:pPr>
            <a:r>
              <a:rPr lang="en-US" altLang="en-US" sz="2600"/>
              <a:t>Satisfaction is based on expectations and perceptions</a:t>
            </a:r>
          </a:p>
          <a:p>
            <a:pPr marL="469900" indent="-469900">
              <a:lnSpc>
                <a:spcPct val="80000"/>
              </a:lnSpc>
            </a:pPr>
            <a:r>
              <a:rPr lang="en-US" altLang="en-US" sz="2600"/>
              <a:t>Expectations are difficult to comprehend</a:t>
            </a:r>
          </a:p>
          <a:p>
            <a:pPr marL="908050" lvl="1" indent="-436563">
              <a:lnSpc>
                <a:spcPct val="80000"/>
              </a:lnSpc>
            </a:pPr>
            <a:r>
              <a:rPr lang="en-US" altLang="en-US" sz="2200"/>
              <a:t>Intangible services</a:t>
            </a:r>
          </a:p>
          <a:p>
            <a:pPr marL="908050" lvl="1" indent="-436563">
              <a:lnSpc>
                <a:spcPct val="80000"/>
              </a:lnSpc>
            </a:pPr>
            <a:r>
              <a:rPr lang="en-US" altLang="en-US" sz="2200"/>
              <a:t>Complex arrangements</a:t>
            </a:r>
          </a:p>
          <a:p>
            <a:pPr marL="908050" lvl="1" indent="-436563">
              <a:lnSpc>
                <a:spcPct val="80000"/>
              </a:lnSpc>
            </a:pPr>
            <a:r>
              <a:rPr lang="en-US" altLang="en-US" sz="2200"/>
              <a:t>Inherently variable human interaction</a:t>
            </a:r>
          </a:p>
          <a:p>
            <a:pPr marL="469900" indent="-469900">
              <a:lnSpc>
                <a:spcPct val="80000"/>
              </a:lnSpc>
            </a:pPr>
            <a:r>
              <a:rPr lang="en-US" altLang="en-US" sz="2600"/>
              <a:t>Each customer has unique expectations and so a unique definition of good customer service</a:t>
            </a:r>
          </a:p>
          <a:p>
            <a:pPr marL="908050" lvl="1" indent="-436563">
              <a:lnSpc>
                <a:spcPct val="80000"/>
              </a:lnSpc>
            </a:pPr>
            <a:r>
              <a:rPr lang="en-US" altLang="en-US" sz="2200"/>
              <a:t>And that definition will change over time, as customers get more experience of a product / service</a:t>
            </a:r>
            <a:endParaRPr lang="th-TH" altLang="en-US" sz="2200"/>
          </a:p>
        </p:txBody>
      </p:sp>
    </p:spTree>
    <p:extLst>
      <p:ext uri="{BB962C8B-B14F-4D97-AF65-F5344CB8AC3E}">
        <p14:creationId xmlns:p14="http://schemas.microsoft.com/office/powerpoint/2010/main" val="2246694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en-US" altLang="en-US"/>
              <a:t>Gaps in Expectations</a:t>
            </a:r>
            <a:endParaRPr lang="th-TH" altLang="en-US"/>
          </a:p>
        </p:txBody>
      </p:sp>
      <p:sp>
        <p:nvSpPr>
          <p:cNvPr id="25603" name="Rectangle 3"/>
          <p:cNvSpPr>
            <a:spLocks noGrp="1" noChangeArrowheads="1"/>
          </p:cNvSpPr>
          <p:nvPr>
            <p:ph type="body" idx="4294967295"/>
          </p:nvPr>
        </p:nvSpPr>
        <p:spPr/>
        <p:txBody>
          <a:bodyPr/>
          <a:lstStyle/>
          <a:p>
            <a:pPr marL="469900" indent="-469900">
              <a:lnSpc>
                <a:spcPct val="80000"/>
              </a:lnSpc>
              <a:buNone/>
            </a:pPr>
            <a:r>
              <a:rPr lang="en-US" altLang="en-US" sz="2600"/>
              <a:t>5 gaps in expectations</a:t>
            </a:r>
          </a:p>
          <a:p>
            <a:pPr marL="908050" lvl="1" indent="-436563">
              <a:lnSpc>
                <a:spcPct val="80000"/>
              </a:lnSpc>
            </a:pPr>
            <a:r>
              <a:rPr lang="en-US" altLang="en-US" sz="2200"/>
              <a:t>Gap between customers requirements &amp; suppliers perception of it.</a:t>
            </a:r>
          </a:p>
          <a:p>
            <a:pPr marL="908050" lvl="1" indent="-436563">
              <a:lnSpc>
                <a:spcPct val="80000"/>
              </a:lnSpc>
            </a:pPr>
            <a:r>
              <a:rPr lang="en-US" altLang="en-US" sz="2200"/>
              <a:t>Gap between the suppliers perception of the customers needs and the service quality specified. </a:t>
            </a:r>
          </a:p>
          <a:p>
            <a:pPr marL="908050" lvl="1" indent="-436563">
              <a:lnSpc>
                <a:spcPct val="80000"/>
              </a:lnSpc>
            </a:pPr>
            <a:r>
              <a:rPr lang="en-US" altLang="en-US" sz="2200"/>
              <a:t>Gap between the specified service quality and the actual delivered service quality.  </a:t>
            </a:r>
          </a:p>
          <a:p>
            <a:pPr marL="908050" lvl="1" indent="-436563">
              <a:lnSpc>
                <a:spcPct val="80000"/>
              </a:lnSpc>
            </a:pPr>
            <a:r>
              <a:rPr lang="en-US" altLang="en-US" sz="2200"/>
              <a:t>Gap between the delivered service quality and the advertised service quality.  </a:t>
            </a:r>
          </a:p>
          <a:p>
            <a:pPr marL="908050" lvl="1" indent="-436563">
              <a:lnSpc>
                <a:spcPct val="80000"/>
              </a:lnSpc>
            </a:pPr>
            <a:r>
              <a:rPr lang="en-US" altLang="en-US" sz="2200"/>
              <a:t>Gap between the customer’s perception of service quality received and the standard expected.  </a:t>
            </a:r>
            <a:endParaRPr lang="th-TH" altLang="en-US" sz="2200"/>
          </a:p>
        </p:txBody>
      </p:sp>
    </p:spTree>
    <p:extLst>
      <p:ext uri="{BB962C8B-B14F-4D97-AF65-F5344CB8AC3E}">
        <p14:creationId xmlns:p14="http://schemas.microsoft.com/office/powerpoint/2010/main" val="1313762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pPr eaLnBrk="1" hangingPunct="1"/>
            <a:r>
              <a:rPr lang="en-US" altLang="en-US"/>
              <a:t>5 Gaps</a:t>
            </a:r>
            <a:endParaRPr lang="th-TH" altLang="en-US"/>
          </a:p>
        </p:txBody>
      </p:sp>
      <p:sp>
        <p:nvSpPr>
          <p:cNvPr id="26627" name="Rectangle 3"/>
          <p:cNvSpPr>
            <a:spLocks noGrp="1" noChangeArrowheads="1"/>
          </p:cNvSpPr>
          <p:nvPr>
            <p:ph type="body" idx="4294967295"/>
          </p:nvPr>
        </p:nvSpPr>
        <p:spPr/>
        <p:txBody>
          <a:bodyPr/>
          <a:lstStyle/>
          <a:p>
            <a:pPr marL="469900" indent="-469900">
              <a:lnSpc>
                <a:spcPct val="90000"/>
              </a:lnSpc>
            </a:pPr>
            <a:r>
              <a:rPr lang="en-US" altLang="en-US" sz="2600"/>
              <a:t>Can lead to customer disatisfaction</a:t>
            </a:r>
          </a:p>
          <a:p>
            <a:pPr marL="908050" lvl="1" indent="-436563">
              <a:lnSpc>
                <a:spcPct val="90000"/>
              </a:lnSpc>
            </a:pPr>
            <a:r>
              <a:rPr lang="en-US" altLang="en-US" sz="2200"/>
              <a:t>Or, if treated well, customers delighted with a better than expected experience</a:t>
            </a:r>
          </a:p>
          <a:p>
            <a:pPr marL="469900" indent="-469900">
              <a:lnSpc>
                <a:spcPct val="90000"/>
              </a:lnSpc>
            </a:pPr>
            <a:r>
              <a:rPr lang="en-US" altLang="en-US" sz="2600"/>
              <a:t>These gaps are particularly visible in the tourism industry as the agent, the tourist and the provider may all be physically remote.</a:t>
            </a:r>
          </a:p>
          <a:p>
            <a:pPr marL="469900" indent="-469900">
              <a:lnSpc>
                <a:spcPct val="90000"/>
              </a:lnSpc>
            </a:pPr>
            <a:r>
              <a:rPr lang="en-US" altLang="en-US" sz="2600"/>
              <a:t>To exceed expectations providers must develop appropriate systems, and train staff to perform all aspects of their job appropriately</a:t>
            </a:r>
            <a:endParaRPr lang="th-TH" altLang="en-US" sz="2600"/>
          </a:p>
        </p:txBody>
      </p:sp>
    </p:spTree>
    <p:extLst>
      <p:ext uri="{BB962C8B-B14F-4D97-AF65-F5344CB8AC3E}">
        <p14:creationId xmlns:p14="http://schemas.microsoft.com/office/powerpoint/2010/main" val="2363387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pPr eaLnBrk="1" hangingPunct="1"/>
            <a:r>
              <a:rPr lang="en-US" altLang="en-US" sz="3500"/>
              <a:t>Service Quality &amp; Customer Loyalty</a:t>
            </a:r>
            <a:endParaRPr lang="th-TH" altLang="en-US" sz="3500"/>
          </a:p>
        </p:txBody>
      </p:sp>
      <p:sp>
        <p:nvSpPr>
          <p:cNvPr id="27651" name="Rectangle 3"/>
          <p:cNvSpPr>
            <a:spLocks noGrp="1" noChangeArrowheads="1"/>
          </p:cNvSpPr>
          <p:nvPr>
            <p:ph type="body" idx="4294967295"/>
          </p:nvPr>
        </p:nvSpPr>
        <p:spPr/>
        <p:txBody>
          <a:bodyPr/>
          <a:lstStyle/>
          <a:p>
            <a:pPr marL="469900" indent="-469900"/>
            <a:r>
              <a:rPr lang="en-US" altLang="en-US" sz="2600"/>
              <a:t>Service Quality is closely linked to Customer Loyalty</a:t>
            </a:r>
          </a:p>
          <a:p>
            <a:pPr marL="908050" lvl="1" indent="-436563"/>
            <a:r>
              <a:rPr lang="en-US" altLang="en-US" sz="2200"/>
              <a:t>Loyal customers will repurchase and promote the product</a:t>
            </a:r>
          </a:p>
          <a:p>
            <a:pPr marL="469900" indent="-469900"/>
            <a:r>
              <a:rPr lang="en-US" altLang="en-US" sz="2600"/>
              <a:t>Service Quality is also closely linked to initial purchases</a:t>
            </a:r>
          </a:p>
          <a:p>
            <a:pPr marL="908050" lvl="1" indent="-436563"/>
            <a:r>
              <a:rPr lang="en-US" altLang="en-US" sz="2200"/>
              <a:t>Based on the service of the travel agent</a:t>
            </a:r>
          </a:p>
          <a:p>
            <a:pPr marL="469900" indent="-469900"/>
            <a:r>
              <a:rPr lang="en-US" altLang="en-US" sz="2600"/>
              <a:t>For many tourism related organisations, Customer Service quality is more critical than product quality. </a:t>
            </a:r>
            <a:endParaRPr lang="th-TH" altLang="en-US" sz="2600"/>
          </a:p>
        </p:txBody>
      </p:sp>
    </p:spTree>
    <p:extLst>
      <p:ext uri="{BB962C8B-B14F-4D97-AF65-F5344CB8AC3E}">
        <p14:creationId xmlns:p14="http://schemas.microsoft.com/office/powerpoint/2010/main" val="893078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eaLnBrk="1" hangingPunct="1"/>
            <a:r>
              <a:rPr lang="en-US" altLang="en-US"/>
              <a:t>Critical to CRM</a:t>
            </a:r>
            <a:endParaRPr lang="th-TH" altLang="en-US"/>
          </a:p>
        </p:txBody>
      </p:sp>
      <p:sp>
        <p:nvSpPr>
          <p:cNvPr id="28675" name="Rectangle 3"/>
          <p:cNvSpPr>
            <a:spLocks noGrp="1" noChangeArrowheads="1"/>
          </p:cNvSpPr>
          <p:nvPr>
            <p:ph type="body" idx="4294967295"/>
          </p:nvPr>
        </p:nvSpPr>
        <p:spPr/>
        <p:txBody>
          <a:bodyPr>
            <a:normAutofit fontScale="92500" lnSpcReduction="10000"/>
          </a:bodyPr>
          <a:lstStyle/>
          <a:p>
            <a:pPr marL="469900" indent="-469900"/>
            <a:r>
              <a:rPr lang="en-US" altLang="en-US" sz="2600"/>
              <a:t>Traditionally the critical part of good CRM are front line people.</a:t>
            </a:r>
          </a:p>
          <a:p>
            <a:pPr marL="908050" lvl="1" indent="-436563"/>
            <a:r>
              <a:rPr lang="en-US" altLang="en-US" sz="2200"/>
              <a:t>Reliable</a:t>
            </a:r>
          </a:p>
          <a:p>
            <a:pPr marL="908050" lvl="1" indent="-436563"/>
            <a:r>
              <a:rPr lang="en-US" altLang="en-US" sz="2200"/>
              <a:t>Good communication skills</a:t>
            </a:r>
          </a:p>
          <a:p>
            <a:pPr marL="908050" lvl="1" indent="-436563"/>
            <a:r>
              <a:rPr lang="en-US" altLang="en-US" sz="2200"/>
              <a:t>Empathy</a:t>
            </a:r>
          </a:p>
          <a:p>
            <a:pPr marL="469900" indent="-469900"/>
            <a:r>
              <a:rPr lang="en-US" altLang="en-US" sz="2600"/>
              <a:t>We’ve talked a bit about how the application of ICT can assist CRM systems.</a:t>
            </a:r>
          </a:p>
          <a:p>
            <a:pPr marL="469900" indent="-469900"/>
            <a:r>
              <a:rPr lang="en-US" altLang="en-US" sz="2600"/>
              <a:t>Lets consider the effect of the internet on CRM as more of the customer’s experience is online.</a:t>
            </a:r>
            <a:endParaRPr lang="th-TH" altLang="en-US" sz="2600"/>
          </a:p>
        </p:txBody>
      </p:sp>
    </p:spTree>
    <p:extLst>
      <p:ext uri="{BB962C8B-B14F-4D97-AF65-F5344CB8AC3E}">
        <p14:creationId xmlns:p14="http://schemas.microsoft.com/office/powerpoint/2010/main" val="2818647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r>
              <a:rPr lang="en-US" altLang="en-US"/>
              <a:t>Online Service Quality</a:t>
            </a:r>
            <a:endParaRPr lang="th-TH" altLang="en-US"/>
          </a:p>
        </p:txBody>
      </p:sp>
      <p:sp>
        <p:nvSpPr>
          <p:cNvPr id="29699" name="Rectangle 3"/>
          <p:cNvSpPr>
            <a:spLocks noGrp="1" noChangeArrowheads="1"/>
          </p:cNvSpPr>
          <p:nvPr>
            <p:ph type="body" idx="4294967295"/>
          </p:nvPr>
        </p:nvSpPr>
        <p:spPr/>
        <p:txBody>
          <a:bodyPr/>
          <a:lstStyle/>
          <a:p>
            <a:pPr marL="469900" indent="-469900"/>
            <a:r>
              <a:rPr lang="en-US" altLang="en-US"/>
              <a:t>Online customer service is NOT the same as offline customer service</a:t>
            </a:r>
          </a:p>
          <a:p>
            <a:pPr marL="469900" indent="-469900"/>
            <a:r>
              <a:rPr lang="en-US" altLang="en-US"/>
              <a:t>2 perspectives</a:t>
            </a:r>
          </a:p>
          <a:p>
            <a:pPr marL="908050" lvl="1" indent="-436563"/>
            <a:r>
              <a:rPr lang="en-US" altLang="en-US"/>
              <a:t>The internet can make quality worse!</a:t>
            </a:r>
          </a:p>
          <a:p>
            <a:pPr marL="908050" lvl="1" indent="-436563"/>
            <a:r>
              <a:rPr lang="en-US" altLang="en-US"/>
              <a:t>The internet can make quality better!</a:t>
            </a:r>
            <a:endParaRPr lang="th-TH" altLang="en-US"/>
          </a:p>
        </p:txBody>
      </p:sp>
    </p:spTree>
    <p:extLst>
      <p:ext uri="{BB962C8B-B14F-4D97-AF65-F5344CB8AC3E}">
        <p14:creationId xmlns:p14="http://schemas.microsoft.com/office/powerpoint/2010/main" val="2572750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eaLnBrk="1" hangingPunct="1"/>
            <a:r>
              <a:rPr lang="en-US" altLang="en-US"/>
              <a:t>Online concerns</a:t>
            </a:r>
            <a:endParaRPr lang="th-TH" altLang="en-US"/>
          </a:p>
        </p:txBody>
      </p:sp>
      <p:sp>
        <p:nvSpPr>
          <p:cNvPr id="30723" name="Rectangle 3"/>
          <p:cNvSpPr>
            <a:spLocks noGrp="1" noChangeArrowheads="1"/>
          </p:cNvSpPr>
          <p:nvPr>
            <p:ph type="body" idx="4294967295"/>
          </p:nvPr>
        </p:nvSpPr>
        <p:spPr/>
        <p:txBody>
          <a:bodyPr/>
          <a:lstStyle/>
          <a:p>
            <a:pPr marL="469900" indent="-469900"/>
            <a:r>
              <a:rPr lang="en-US" altLang="en-US"/>
              <a:t>There is a concern that an online environment may raise customer’s expectations about the service, which then leads to a gap between the expected and the delivered customer service level.  Faceless commerce such as this may then lead to lower customer loyalty</a:t>
            </a:r>
            <a:endParaRPr lang="th-TH" altLang="en-US"/>
          </a:p>
        </p:txBody>
      </p:sp>
    </p:spTree>
    <p:extLst>
      <p:ext uri="{BB962C8B-B14F-4D97-AF65-F5344CB8AC3E}">
        <p14:creationId xmlns:p14="http://schemas.microsoft.com/office/powerpoint/2010/main" val="300709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r>
              <a:rPr lang="en-US" altLang="en-US"/>
              <a:t>Online positives</a:t>
            </a:r>
            <a:endParaRPr lang="th-TH" altLang="en-US"/>
          </a:p>
        </p:txBody>
      </p:sp>
      <p:sp>
        <p:nvSpPr>
          <p:cNvPr id="31747" name="Rectangle 3"/>
          <p:cNvSpPr>
            <a:spLocks noGrp="1" noChangeArrowheads="1"/>
          </p:cNvSpPr>
          <p:nvPr>
            <p:ph type="body" idx="4294967295"/>
          </p:nvPr>
        </p:nvSpPr>
        <p:spPr/>
        <p:txBody>
          <a:bodyPr/>
          <a:lstStyle/>
          <a:p>
            <a:pPr marL="469900" indent="-469900">
              <a:lnSpc>
                <a:spcPct val="90000"/>
              </a:lnSpc>
            </a:pPr>
            <a:r>
              <a:rPr lang="en-US" altLang="en-US"/>
              <a:t>Online services afford customers better capabilities, such as the ability to better sort and group information, for instance finding the hotels closest to the airport, and then sorting them by price, or grouping hotels based on their quality rating.  This additional information may help the customer make better choices which leads to them receiving higher satisfaction.</a:t>
            </a:r>
            <a:endParaRPr lang="th-TH" altLang="en-US"/>
          </a:p>
        </p:txBody>
      </p:sp>
    </p:spTree>
    <p:extLst>
      <p:ext uri="{BB962C8B-B14F-4D97-AF65-F5344CB8AC3E}">
        <p14:creationId xmlns:p14="http://schemas.microsoft.com/office/powerpoint/2010/main" val="1662714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pPr eaLnBrk="1" hangingPunct="1"/>
            <a:r>
              <a:rPr lang="en-US" altLang="en-US" sz="3500"/>
              <a:t>Creating the right first impression</a:t>
            </a:r>
            <a:endParaRPr lang="th-TH" altLang="en-US" sz="3500"/>
          </a:p>
        </p:txBody>
      </p:sp>
      <p:sp>
        <p:nvSpPr>
          <p:cNvPr id="32771" name="Rectangle 3"/>
          <p:cNvSpPr>
            <a:spLocks noGrp="1" noChangeArrowheads="1"/>
          </p:cNvSpPr>
          <p:nvPr>
            <p:ph type="body" idx="4294967295"/>
          </p:nvPr>
        </p:nvSpPr>
        <p:spPr/>
        <p:txBody>
          <a:bodyPr/>
          <a:lstStyle/>
          <a:p>
            <a:pPr marL="469900" indent="-469900"/>
            <a:r>
              <a:rPr lang="en-US" altLang="en-US"/>
              <a:t>It’s about the right user interface</a:t>
            </a:r>
          </a:p>
          <a:p>
            <a:pPr marL="908050" lvl="1" indent="-436563"/>
            <a:r>
              <a:rPr lang="en-US" altLang="en-US"/>
              <a:t>The user interface replaces traditional face to face (interface)</a:t>
            </a:r>
            <a:endParaRPr lang="th-TH" altLang="en-US"/>
          </a:p>
          <a:p>
            <a:pPr marL="908050" lvl="1" indent="-436563"/>
            <a:r>
              <a:rPr lang="en-US" altLang="en-US"/>
              <a:t>Online services are like self service</a:t>
            </a:r>
          </a:p>
          <a:p>
            <a:pPr marL="908050" lvl="1" indent="-436563"/>
            <a:r>
              <a:rPr lang="en-US" altLang="en-US"/>
              <a:t>The design and functionality offered creates the first impression of the organisation</a:t>
            </a:r>
          </a:p>
        </p:txBody>
      </p:sp>
    </p:spTree>
    <p:extLst>
      <p:ext uri="{BB962C8B-B14F-4D97-AF65-F5344CB8AC3E}">
        <p14:creationId xmlns:p14="http://schemas.microsoft.com/office/powerpoint/2010/main" val="3206718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business</a:t>
            </a:r>
          </a:p>
        </p:txBody>
      </p:sp>
      <p:sp>
        <p:nvSpPr>
          <p:cNvPr id="3" name="Content Placeholder 2"/>
          <p:cNvSpPr>
            <a:spLocks noGrp="1"/>
          </p:cNvSpPr>
          <p:nvPr>
            <p:ph idx="1"/>
          </p:nvPr>
        </p:nvSpPr>
        <p:spPr/>
        <p:txBody>
          <a:bodyPr>
            <a:normAutofit lnSpcReduction="10000"/>
          </a:bodyPr>
          <a:lstStyle/>
          <a:p>
            <a:r>
              <a:rPr lang="en-US" dirty="0"/>
              <a:t>A company may have hundreds of different databases &amp; systems, which perhaps can’t ‘speak’ to each other.</a:t>
            </a:r>
          </a:p>
          <a:p>
            <a:pPr lvl="1"/>
            <a:r>
              <a:rPr lang="en-US" dirty="0"/>
              <a:t>What if you have 10 product lines…  in 10 different factories, with separate, incompatible systems?</a:t>
            </a:r>
          </a:p>
          <a:p>
            <a:pPr lvl="2"/>
            <a:r>
              <a:rPr lang="en-US" dirty="0"/>
              <a:t>Decisions would be made based on hardcopy reports, often out of date, and difficult to see an overview of the whole business.</a:t>
            </a:r>
          </a:p>
          <a:p>
            <a:pPr lvl="2"/>
            <a:r>
              <a:rPr lang="en-US" dirty="0"/>
              <a:t>Sales might not know if the stock for an order is in inventory, production or being delivered. </a:t>
            </a:r>
          </a:p>
          <a:p>
            <a:pPr lvl="2"/>
            <a:r>
              <a:rPr lang="en-US" dirty="0"/>
              <a:t>Manufacturing may not be able to plan production schedules</a:t>
            </a:r>
          </a:p>
          <a:p>
            <a:r>
              <a:rPr lang="en-US" dirty="0"/>
              <a:t>Sound unrealistic?  Sadly this is often still the case.</a:t>
            </a:r>
          </a:p>
        </p:txBody>
      </p:sp>
    </p:spTree>
    <p:extLst>
      <p:ext uri="{BB962C8B-B14F-4D97-AF65-F5344CB8AC3E}">
        <p14:creationId xmlns:p14="http://schemas.microsoft.com/office/powerpoint/2010/main" val="654101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eaLnBrk="1" hangingPunct="1"/>
            <a:r>
              <a:rPr lang="en-US" altLang="en-US"/>
              <a:t>Online communication</a:t>
            </a:r>
            <a:endParaRPr lang="th-TH" altLang="en-US"/>
          </a:p>
        </p:txBody>
      </p:sp>
      <p:sp>
        <p:nvSpPr>
          <p:cNvPr id="33795" name="Rectangle 3"/>
          <p:cNvSpPr>
            <a:spLocks noGrp="1" noChangeArrowheads="1"/>
          </p:cNvSpPr>
          <p:nvPr>
            <p:ph type="body" idx="4294967295"/>
          </p:nvPr>
        </p:nvSpPr>
        <p:spPr/>
        <p:txBody>
          <a:bodyPr/>
          <a:lstStyle/>
          <a:p>
            <a:pPr marL="469900" indent="-469900"/>
            <a:r>
              <a:rPr lang="en-US" altLang="en-US"/>
              <a:t>Assuming you’ve gained the customer’s attention…</a:t>
            </a:r>
          </a:p>
          <a:p>
            <a:pPr marL="469900" indent="-469900"/>
            <a:r>
              <a:rPr lang="en-US" altLang="en-US"/>
              <a:t>…online conversations are NOT the same as offline conversations</a:t>
            </a:r>
          </a:p>
          <a:p>
            <a:pPr marL="908050" lvl="1" indent="-436563"/>
            <a:r>
              <a:rPr lang="en-US" altLang="en-US"/>
              <a:t>Tone of voice and body language plays an important role in deciding the appropriate way to interact</a:t>
            </a:r>
          </a:p>
          <a:p>
            <a:pPr marL="908050" lvl="1" indent="-436563"/>
            <a:r>
              <a:rPr lang="en-US" altLang="en-US"/>
              <a:t>Employees must be aware of this when deciding how to respond to a customer</a:t>
            </a:r>
            <a:endParaRPr lang="th-TH" altLang="en-US"/>
          </a:p>
        </p:txBody>
      </p:sp>
    </p:spTree>
    <p:extLst>
      <p:ext uri="{BB962C8B-B14F-4D97-AF65-F5344CB8AC3E}">
        <p14:creationId xmlns:p14="http://schemas.microsoft.com/office/powerpoint/2010/main" val="11706911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r>
              <a:rPr lang="en-US" altLang="en-US"/>
              <a:t>Online communication</a:t>
            </a:r>
            <a:endParaRPr lang="th-TH" altLang="en-US"/>
          </a:p>
        </p:txBody>
      </p:sp>
      <p:sp>
        <p:nvSpPr>
          <p:cNvPr id="34819" name="Rectangle 3"/>
          <p:cNvSpPr>
            <a:spLocks noGrp="1" noChangeArrowheads="1"/>
          </p:cNvSpPr>
          <p:nvPr>
            <p:ph type="body" idx="4294967295"/>
          </p:nvPr>
        </p:nvSpPr>
        <p:spPr/>
        <p:txBody>
          <a:bodyPr/>
          <a:lstStyle/>
          <a:p>
            <a:pPr marL="469900" indent="-469900"/>
            <a:r>
              <a:rPr lang="en-US" altLang="en-US"/>
              <a:t>Automatic or Individualised?</a:t>
            </a:r>
          </a:p>
          <a:p>
            <a:pPr marL="469900" indent="-469900"/>
            <a:r>
              <a:rPr lang="en-US" altLang="en-US"/>
              <a:t>Automated responses are less prone to mistakes,</a:t>
            </a:r>
          </a:p>
          <a:p>
            <a:pPr marL="469900" indent="-469900"/>
            <a:r>
              <a:rPr lang="en-US" altLang="en-US"/>
              <a:t>But customers might not appreciate generic responses</a:t>
            </a:r>
            <a:endParaRPr lang="th-TH" altLang="en-US"/>
          </a:p>
        </p:txBody>
      </p:sp>
    </p:spTree>
    <p:extLst>
      <p:ext uri="{BB962C8B-B14F-4D97-AF65-F5344CB8AC3E}">
        <p14:creationId xmlns:p14="http://schemas.microsoft.com/office/powerpoint/2010/main" val="3659523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pPr eaLnBrk="1" hangingPunct="1"/>
            <a:r>
              <a:rPr lang="en-US" altLang="en-US" sz="3500"/>
              <a:t>Critical aspects of Online Customer Service</a:t>
            </a:r>
            <a:endParaRPr lang="th-TH" altLang="en-US" sz="3500"/>
          </a:p>
        </p:txBody>
      </p:sp>
      <p:sp>
        <p:nvSpPr>
          <p:cNvPr id="35843" name="Rectangle 3"/>
          <p:cNvSpPr>
            <a:spLocks noGrp="1" noChangeArrowheads="1"/>
          </p:cNvSpPr>
          <p:nvPr>
            <p:ph type="body" idx="4294967295"/>
          </p:nvPr>
        </p:nvSpPr>
        <p:spPr/>
        <p:txBody>
          <a:bodyPr>
            <a:normAutofit fontScale="92500"/>
          </a:bodyPr>
          <a:lstStyle/>
          <a:p>
            <a:pPr marL="469900" indent="-469900">
              <a:lnSpc>
                <a:spcPct val="80000"/>
              </a:lnSpc>
            </a:pPr>
            <a:r>
              <a:rPr lang="en-US" altLang="en-US" sz="2600"/>
              <a:t>Speed</a:t>
            </a:r>
          </a:p>
          <a:p>
            <a:pPr marL="908050" lvl="1" indent="-436563">
              <a:lnSpc>
                <a:spcPct val="80000"/>
              </a:lnSpc>
            </a:pPr>
            <a:r>
              <a:rPr lang="en-US" altLang="en-US" sz="2200"/>
              <a:t>In offline customer service, customers get an instant response.</a:t>
            </a:r>
          </a:p>
          <a:p>
            <a:pPr marL="908050" lvl="1" indent="-436563">
              <a:lnSpc>
                <a:spcPct val="80000"/>
              </a:lnSpc>
            </a:pPr>
            <a:r>
              <a:rPr lang="en-US" altLang="en-US" sz="2200"/>
              <a:t>24 hours is suggested as a cut off point – customers could easily ask your competitor!</a:t>
            </a:r>
          </a:p>
          <a:p>
            <a:pPr marL="469900" indent="-469900">
              <a:lnSpc>
                <a:spcPct val="80000"/>
              </a:lnSpc>
            </a:pPr>
            <a:r>
              <a:rPr lang="en-US" altLang="en-US" sz="2600"/>
              <a:t>Accurate</a:t>
            </a:r>
          </a:p>
          <a:p>
            <a:pPr marL="908050" lvl="1" indent="-436563">
              <a:lnSpc>
                <a:spcPct val="80000"/>
              </a:lnSpc>
            </a:pPr>
            <a:r>
              <a:rPr lang="en-US" altLang="en-US" sz="2200"/>
              <a:t>A quick wrong answer is worse than a later right answer</a:t>
            </a:r>
          </a:p>
          <a:p>
            <a:pPr marL="469900" indent="-469900">
              <a:lnSpc>
                <a:spcPct val="80000"/>
              </a:lnSpc>
            </a:pPr>
            <a:r>
              <a:rPr lang="en-US" altLang="en-US" sz="2600"/>
              <a:t>Complete</a:t>
            </a:r>
          </a:p>
          <a:p>
            <a:pPr marL="908050" lvl="1" indent="-436563">
              <a:lnSpc>
                <a:spcPct val="80000"/>
              </a:lnSpc>
            </a:pPr>
            <a:r>
              <a:rPr lang="en-US" altLang="en-US" sz="2200"/>
              <a:t>Answer all the questions, or the dialog will be protracted</a:t>
            </a:r>
          </a:p>
          <a:p>
            <a:pPr marL="908050" lvl="1" indent="-436563">
              <a:lnSpc>
                <a:spcPct val="80000"/>
              </a:lnSpc>
            </a:pPr>
            <a:r>
              <a:rPr lang="en-US" altLang="en-US" sz="2200"/>
              <a:t>Answer the questions the customer may have, but are yet to ask.</a:t>
            </a:r>
            <a:endParaRPr lang="th-TH" altLang="en-US" sz="2200"/>
          </a:p>
        </p:txBody>
      </p:sp>
    </p:spTree>
    <p:extLst>
      <p:ext uri="{BB962C8B-B14F-4D97-AF65-F5344CB8AC3E}">
        <p14:creationId xmlns:p14="http://schemas.microsoft.com/office/powerpoint/2010/main" val="2864139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pPr eaLnBrk="1" hangingPunct="1"/>
            <a:r>
              <a:rPr lang="en-US" altLang="en-US" sz="3500"/>
              <a:t>The 5 P’s of Online Customer Service</a:t>
            </a:r>
            <a:endParaRPr lang="th-TH" altLang="en-US" sz="3500"/>
          </a:p>
        </p:txBody>
      </p:sp>
      <p:sp>
        <p:nvSpPr>
          <p:cNvPr id="36867" name="Rectangle 3"/>
          <p:cNvSpPr>
            <a:spLocks noGrp="1" noChangeArrowheads="1"/>
          </p:cNvSpPr>
          <p:nvPr>
            <p:ph type="body" idx="4294967295"/>
          </p:nvPr>
        </p:nvSpPr>
        <p:spPr/>
        <p:txBody>
          <a:bodyPr/>
          <a:lstStyle/>
          <a:p>
            <a:pPr marL="469900" indent="-469900"/>
            <a:r>
              <a:rPr lang="en-US" altLang="en-US"/>
              <a:t>Promptness</a:t>
            </a:r>
          </a:p>
          <a:p>
            <a:pPr marL="469900" indent="-469900"/>
            <a:r>
              <a:rPr lang="en-US" altLang="en-US"/>
              <a:t>Politeness</a:t>
            </a:r>
          </a:p>
          <a:p>
            <a:pPr marL="469900" indent="-469900"/>
            <a:r>
              <a:rPr lang="en-US" altLang="en-US"/>
              <a:t>Personal approach</a:t>
            </a:r>
          </a:p>
          <a:p>
            <a:pPr marL="469900" indent="-469900"/>
            <a:r>
              <a:rPr lang="en-US" altLang="en-US"/>
              <a:t>Professionalism</a:t>
            </a:r>
          </a:p>
          <a:p>
            <a:pPr marL="469900" indent="-469900"/>
            <a:r>
              <a:rPr lang="en-US" altLang="en-US"/>
              <a:t>Promotional</a:t>
            </a:r>
            <a:endParaRPr lang="th-TH" altLang="en-US"/>
          </a:p>
        </p:txBody>
      </p:sp>
    </p:spTree>
    <p:extLst>
      <p:ext uri="{BB962C8B-B14F-4D97-AF65-F5344CB8AC3E}">
        <p14:creationId xmlns:p14="http://schemas.microsoft.com/office/powerpoint/2010/main" val="12087664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pPr eaLnBrk="1" hangingPunct="1"/>
            <a:r>
              <a:rPr lang="en-US" altLang="en-US"/>
              <a:t>But this is Thailand!</a:t>
            </a:r>
            <a:endParaRPr lang="th-TH" altLang="en-US"/>
          </a:p>
        </p:txBody>
      </p:sp>
      <p:sp>
        <p:nvSpPr>
          <p:cNvPr id="37891" name="Rectangle 3"/>
          <p:cNvSpPr>
            <a:spLocks noGrp="1" noChangeArrowheads="1"/>
          </p:cNvSpPr>
          <p:nvPr>
            <p:ph type="body" idx="4294967295"/>
          </p:nvPr>
        </p:nvSpPr>
        <p:spPr/>
        <p:txBody>
          <a:bodyPr/>
          <a:lstStyle/>
          <a:p>
            <a:pPr marL="469900" indent="-469900"/>
            <a:r>
              <a:rPr lang="en-US" altLang="en-US" sz="2600"/>
              <a:t>Thailand is an emerging market, with a mature tourism industry, yet relatively immature ICT infrastructure.</a:t>
            </a:r>
          </a:p>
          <a:p>
            <a:pPr marL="908050" lvl="1" indent="-436563"/>
            <a:r>
              <a:rPr lang="en-US" altLang="en-US" sz="2200"/>
              <a:t>Does this mean that there are more or less opportunities for Thailand’s tourism businesses?</a:t>
            </a:r>
          </a:p>
          <a:p>
            <a:pPr marL="908050" lvl="1" indent="-436563"/>
            <a:r>
              <a:rPr lang="en-US" altLang="en-US" sz="2200"/>
              <a:t>Should Thailand’s end service providers target their potential overseas customers more?</a:t>
            </a:r>
          </a:p>
          <a:p>
            <a:pPr marL="908050" lvl="1" indent="-436563"/>
            <a:r>
              <a:rPr lang="en-US" altLang="en-US" sz="2200"/>
              <a:t>Should Thailand’s travel agents ‘disintermediate’?</a:t>
            </a:r>
            <a:endParaRPr lang="th-TH" altLang="en-US" sz="2200"/>
          </a:p>
        </p:txBody>
      </p:sp>
    </p:spTree>
    <p:extLst>
      <p:ext uri="{BB962C8B-B14F-4D97-AF65-F5344CB8AC3E}">
        <p14:creationId xmlns:p14="http://schemas.microsoft.com/office/powerpoint/2010/main" val="29391609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pPr eaLnBrk="1" hangingPunct="1"/>
            <a:r>
              <a:rPr lang="en-US" altLang="en-US"/>
              <a:t>Thailand stats</a:t>
            </a:r>
            <a:endParaRPr lang="th-TH" altLang="en-US"/>
          </a:p>
        </p:txBody>
      </p:sp>
      <p:sp>
        <p:nvSpPr>
          <p:cNvPr id="38915" name="Rectangle 3"/>
          <p:cNvSpPr>
            <a:spLocks noGrp="1" noChangeArrowheads="1"/>
          </p:cNvSpPr>
          <p:nvPr>
            <p:ph type="body" idx="4294967295"/>
          </p:nvPr>
        </p:nvSpPr>
        <p:spPr/>
        <p:txBody>
          <a:bodyPr>
            <a:normAutofit lnSpcReduction="10000"/>
          </a:bodyPr>
          <a:lstStyle/>
          <a:p>
            <a:pPr marL="469900" indent="-469900"/>
            <a:r>
              <a:rPr lang="en-US" altLang="en-US" sz="2600"/>
              <a:t>Websites</a:t>
            </a:r>
          </a:p>
          <a:p>
            <a:pPr marL="908050" lvl="1" indent="-436563"/>
            <a:r>
              <a:rPr lang="en-US" altLang="en-US" sz="2200"/>
              <a:t>Of 11,000 registered travel related businesses, just 13% have a web presence.</a:t>
            </a:r>
          </a:p>
          <a:p>
            <a:pPr marL="469900" indent="-469900"/>
            <a:r>
              <a:rPr lang="en-US" altLang="en-US" sz="2600"/>
              <a:t>Email</a:t>
            </a:r>
          </a:p>
          <a:p>
            <a:pPr marL="908050" lvl="1" indent="-436563"/>
            <a:r>
              <a:rPr lang="en-US" altLang="en-US" sz="2200"/>
              <a:t>In a recent survey, of 4,516 emails sent by a potential customer to travel agents requesting information just 7% received a reply.</a:t>
            </a:r>
            <a:endParaRPr lang="th-TH" altLang="en-US" sz="2200"/>
          </a:p>
          <a:p>
            <a:pPr marL="469900" indent="-469900"/>
            <a:r>
              <a:rPr lang="en-US" altLang="en-US" sz="2600"/>
              <a:t>Why?</a:t>
            </a:r>
          </a:p>
          <a:p>
            <a:pPr marL="469900" indent="-469900"/>
            <a:r>
              <a:rPr lang="en-US" altLang="en-US" sz="2600"/>
              <a:t>What can be done?</a:t>
            </a:r>
            <a:endParaRPr lang="th-TH" altLang="en-US" sz="2600"/>
          </a:p>
        </p:txBody>
      </p:sp>
    </p:spTree>
    <p:extLst>
      <p:ext uri="{BB962C8B-B14F-4D97-AF65-F5344CB8AC3E}">
        <p14:creationId xmlns:p14="http://schemas.microsoft.com/office/powerpoint/2010/main" val="1605922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ERP</a:t>
            </a:r>
          </a:p>
        </p:txBody>
      </p:sp>
      <p:sp>
        <p:nvSpPr>
          <p:cNvPr id="3" name="Content Placeholder 2"/>
          <p:cNvSpPr>
            <a:spLocks noGrp="1"/>
          </p:cNvSpPr>
          <p:nvPr>
            <p:ph idx="1"/>
          </p:nvPr>
        </p:nvSpPr>
        <p:spPr/>
        <p:txBody>
          <a:bodyPr/>
          <a:lstStyle/>
          <a:p>
            <a:r>
              <a:rPr lang="en-US" dirty="0"/>
              <a:t>Enterprise Resource Planning Systems</a:t>
            </a:r>
          </a:p>
          <a:p>
            <a:pPr lvl="1"/>
            <a:r>
              <a:rPr lang="en-US" dirty="0"/>
              <a:t>Suite of software modules built around a centralized database</a:t>
            </a:r>
          </a:p>
          <a:p>
            <a:pPr lvl="1"/>
            <a:r>
              <a:rPr lang="en-US" dirty="0"/>
              <a:t>Collects data from different departments / processes in manufacturing, production, finance, accounting, sales, marketing &amp; HR</a:t>
            </a:r>
          </a:p>
          <a:p>
            <a:pPr lvl="1"/>
            <a:r>
              <a:rPr lang="en-US" dirty="0"/>
              <a:t>Information then available to support any business functions</a:t>
            </a:r>
          </a:p>
          <a:p>
            <a:pPr lvl="2"/>
            <a:r>
              <a:rPr lang="en-US" dirty="0"/>
              <a:t>When data is input by one business function, it is immediately available for another function</a:t>
            </a:r>
          </a:p>
        </p:txBody>
      </p:sp>
    </p:spTree>
    <p:extLst>
      <p:ext uri="{BB962C8B-B14F-4D97-AF65-F5344CB8AC3E}">
        <p14:creationId xmlns:p14="http://schemas.microsoft.com/office/powerpoint/2010/main" val="1505203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ERP</a:t>
            </a:r>
          </a:p>
        </p:txBody>
      </p:sp>
      <p:pic>
        <p:nvPicPr>
          <p:cNvPr id="4" name="Picture 3"/>
          <p:cNvPicPr>
            <a:picLocks noChangeAspect="1"/>
          </p:cNvPicPr>
          <p:nvPr/>
        </p:nvPicPr>
        <p:blipFill>
          <a:blip r:embed="rId2"/>
          <a:stretch>
            <a:fillRect/>
          </a:stretch>
        </p:blipFill>
        <p:spPr>
          <a:xfrm>
            <a:off x="3705268" y="2446973"/>
            <a:ext cx="4781463" cy="3790347"/>
          </a:xfrm>
          <a:prstGeom prst="rect">
            <a:avLst/>
          </a:prstGeom>
        </p:spPr>
      </p:pic>
    </p:spTree>
    <p:extLst>
      <p:ext uri="{BB962C8B-B14F-4D97-AF65-F5344CB8AC3E}">
        <p14:creationId xmlns:p14="http://schemas.microsoft.com/office/powerpoint/2010/main" val="127538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Systems</a:t>
            </a:r>
          </a:p>
        </p:txBody>
      </p:sp>
      <p:sp>
        <p:nvSpPr>
          <p:cNvPr id="3" name="Content Placeholder 2"/>
          <p:cNvSpPr>
            <a:spLocks noGrp="1"/>
          </p:cNvSpPr>
          <p:nvPr>
            <p:ph idx="1"/>
          </p:nvPr>
        </p:nvSpPr>
        <p:spPr/>
        <p:txBody>
          <a:bodyPr>
            <a:normAutofit fontScale="92500" lnSpcReduction="20000"/>
          </a:bodyPr>
          <a:lstStyle/>
          <a:p>
            <a:r>
              <a:rPr lang="en-US" dirty="0"/>
              <a:t>Leading vendors include;</a:t>
            </a:r>
          </a:p>
          <a:p>
            <a:pPr lvl="1"/>
            <a:r>
              <a:rPr lang="en-US" dirty="0"/>
              <a:t>SAP</a:t>
            </a:r>
          </a:p>
          <a:p>
            <a:pPr lvl="1"/>
            <a:r>
              <a:rPr lang="en-US" dirty="0"/>
              <a:t>Oracle</a:t>
            </a:r>
          </a:p>
          <a:p>
            <a:pPr lvl="1"/>
            <a:r>
              <a:rPr lang="en-US" dirty="0"/>
              <a:t>IBM</a:t>
            </a:r>
          </a:p>
          <a:p>
            <a:pPr lvl="1"/>
            <a:r>
              <a:rPr lang="en-US" dirty="0"/>
              <a:t>Microsoft</a:t>
            </a:r>
          </a:p>
          <a:p>
            <a:r>
              <a:rPr lang="en-US" dirty="0"/>
              <a:t>Consist of a set of modules, which companies can choose to implement, perhaps modifying their business processes to match the system, or perhaps customizing parts of the system.</a:t>
            </a:r>
          </a:p>
          <a:p>
            <a:pPr lvl="1"/>
            <a:r>
              <a:rPr lang="en-US" dirty="0"/>
              <a:t>As ERP systems are particularly complex, over customization can degrade the performance.</a:t>
            </a:r>
          </a:p>
        </p:txBody>
      </p:sp>
    </p:spTree>
    <p:extLst>
      <p:ext uri="{BB962C8B-B14F-4D97-AF65-F5344CB8AC3E}">
        <p14:creationId xmlns:p14="http://schemas.microsoft.com/office/powerpoint/2010/main" val="1698894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System Modules</a:t>
            </a:r>
          </a:p>
        </p:txBody>
      </p:sp>
      <p:sp>
        <p:nvSpPr>
          <p:cNvPr id="3" name="Content Placeholder 2"/>
          <p:cNvSpPr>
            <a:spLocks noGrp="1"/>
          </p:cNvSpPr>
          <p:nvPr>
            <p:ph idx="1"/>
          </p:nvPr>
        </p:nvSpPr>
        <p:spPr/>
        <p:txBody>
          <a:bodyPr>
            <a:normAutofit/>
          </a:bodyPr>
          <a:lstStyle/>
          <a:p>
            <a:r>
              <a:rPr lang="en-US" dirty="0"/>
              <a:t>Finance &amp; Accounting</a:t>
            </a:r>
          </a:p>
          <a:p>
            <a:pPr lvl="1"/>
            <a:r>
              <a:rPr lang="en-US" dirty="0"/>
              <a:t>General Ledger, Accounts Payable, Accounts Receivable, Fixed Assets, Cash Management &amp; Forecasting, Product-cost accounting, Cost-center accounting, Asset accounting, Tax accounting, Credit Management, Financial Reporting</a:t>
            </a:r>
          </a:p>
          <a:p>
            <a:r>
              <a:rPr lang="en-US" dirty="0"/>
              <a:t>HR</a:t>
            </a:r>
          </a:p>
          <a:p>
            <a:pPr lvl="1"/>
            <a:r>
              <a:rPr lang="en-US" dirty="0"/>
              <a:t>Personnel Administration, Time Accounting, Payroll, Personnel Planning &amp; Development, Benefits Accounting, Applicant Tracking, Time Management, Compensation, Workforce Planning, Performance Management, Travel Expenses</a:t>
            </a:r>
          </a:p>
        </p:txBody>
      </p:sp>
    </p:spTree>
    <p:extLst>
      <p:ext uri="{BB962C8B-B14F-4D97-AF65-F5344CB8AC3E}">
        <p14:creationId xmlns:p14="http://schemas.microsoft.com/office/powerpoint/2010/main" val="26331244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5042</TotalTime>
  <Words>3092</Words>
  <Application>Microsoft Office PowerPoint</Application>
  <PresentationFormat>Widescreen</PresentationFormat>
  <Paragraphs>337</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Garamond</vt:lpstr>
      <vt:lpstr>Wingdings</vt:lpstr>
      <vt:lpstr>Organic</vt:lpstr>
      <vt:lpstr>261446 Information Systems</vt:lpstr>
      <vt:lpstr>Week 9 Topics</vt:lpstr>
      <vt:lpstr>Case Studies</vt:lpstr>
      <vt:lpstr>Enterprise Systems</vt:lpstr>
      <vt:lpstr>Big business</vt:lpstr>
      <vt:lpstr>ERP</vt:lpstr>
      <vt:lpstr>ERP</vt:lpstr>
      <vt:lpstr>Enterprise Systems</vt:lpstr>
      <vt:lpstr>Enterprise System Modules</vt:lpstr>
      <vt:lpstr>Enterprise Systems Modules</vt:lpstr>
      <vt:lpstr>Benefits of Enterprise Systems</vt:lpstr>
      <vt:lpstr>SCM</vt:lpstr>
      <vt:lpstr>Nike’s Supply Chain</vt:lpstr>
      <vt:lpstr>Nike’s Supply Chain</vt:lpstr>
      <vt:lpstr>The Supply Chain</vt:lpstr>
      <vt:lpstr>Supply Chain Problems</vt:lpstr>
      <vt:lpstr>Just-In-Time</vt:lpstr>
      <vt:lpstr>The Bullwhip Effect</vt:lpstr>
      <vt:lpstr>SCM Systems</vt:lpstr>
      <vt:lpstr>Global Supply Chains</vt:lpstr>
      <vt:lpstr>From Push to Pull</vt:lpstr>
      <vt:lpstr>Push vs Pull</vt:lpstr>
      <vt:lpstr>CRM</vt:lpstr>
      <vt:lpstr>CRM Software</vt:lpstr>
      <vt:lpstr>Contact and Account Management</vt:lpstr>
      <vt:lpstr>Sales</vt:lpstr>
      <vt:lpstr>Marketing and Fulfillment</vt:lpstr>
      <vt:lpstr>Customer Service and Support</vt:lpstr>
      <vt:lpstr>Retention and Loyalty Programs</vt:lpstr>
      <vt:lpstr>Retention and Loyalty Programs</vt:lpstr>
      <vt:lpstr>CRM – Three phases</vt:lpstr>
      <vt:lpstr>CRM Failures</vt:lpstr>
      <vt:lpstr>IS in Tourism</vt:lpstr>
      <vt:lpstr>Tourism Industry</vt:lpstr>
      <vt:lpstr>Tourism Industry</vt:lpstr>
      <vt:lpstr>Tourism Industry</vt:lpstr>
      <vt:lpstr>Tourism Industry</vt:lpstr>
      <vt:lpstr>Tourism Industry</vt:lpstr>
      <vt:lpstr>CRM</vt:lpstr>
      <vt:lpstr>Early CRM</vt:lpstr>
      <vt:lpstr>Expectation &amp; Satisfaction</vt:lpstr>
      <vt:lpstr>Gaps in Expectations</vt:lpstr>
      <vt:lpstr>5 Gaps</vt:lpstr>
      <vt:lpstr>Service Quality &amp; Customer Loyalty</vt:lpstr>
      <vt:lpstr>Critical to CRM</vt:lpstr>
      <vt:lpstr>Online Service Quality</vt:lpstr>
      <vt:lpstr>Online concerns</vt:lpstr>
      <vt:lpstr>Online positives</vt:lpstr>
      <vt:lpstr>Creating the right first impression</vt:lpstr>
      <vt:lpstr>Online communication</vt:lpstr>
      <vt:lpstr>Online communication</vt:lpstr>
      <vt:lpstr>Critical aspects of Online Customer Service</vt:lpstr>
      <vt:lpstr>The 5 P’s of Online Customer Service</vt:lpstr>
      <vt:lpstr>But this is Thailand!</vt:lpstr>
      <vt:lpstr>Thailand stats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261446 Information Systems</dc:title>
  <dc:creator>Admin</dc:creator>
  <cp:lastModifiedBy>KENNETH COSH</cp:lastModifiedBy>
  <cp:revision>19</cp:revision>
  <dcterms:created xsi:type="dcterms:W3CDTF">2015-12-28T07:41:03Z</dcterms:created>
  <dcterms:modified xsi:type="dcterms:W3CDTF">2021-02-05T04:32:52Z</dcterms:modified>
</cp:coreProperties>
</file>