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93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3" r:id="rId23"/>
    <p:sldId id="278" r:id="rId24"/>
    <p:sldId id="279" r:id="rId25"/>
    <p:sldId id="280" r:id="rId26"/>
    <p:sldId id="281" r:id="rId27"/>
    <p:sldId id="284" r:id="rId28"/>
    <p:sldId id="285" r:id="rId29"/>
    <p:sldId id="286" r:id="rId30"/>
    <p:sldId id="287" r:id="rId31"/>
    <p:sldId id="288" r:id="rId32"/>
    <p:sldId id="260" r:id="rId33"/>
    <p:sldId id="289" r:id="rId34"/>
    <p:sldId id="290" r:id="rId35"/>
    <p:sldId id="291" r:id="rId36"/>
    <p:sldId id="292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46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9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50171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0132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3537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32058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4806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99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044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8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249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734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146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207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17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870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96D6C-8324-4149-BEC3-5DAB4F437A2F}" type="datetimeFigureOut">
              <a:rPr lang="en-US" smtClean="0"/>
              <a:t>10/25/2014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B41838F-1A18-4CF7-99ED-8D964207CB6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485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ISNE101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Ken </a:t>
            </a:r>
            <a:r>
              <a:rPr lang="en-US" dirty="0" err="1" smtClean="0"/>
              <a:t>Cosh</a:t>
            </a:r>
            <a:endParaRPr lang="en-US" dirty="0" smtClean="0"/>
          </a:p>
          <a:p>
            <a:r>
              <a:rPr lang="en-US" smtClean="0"/>
              <a:t>Week </a:t>
            </a:r>
            <a:r>
              <a:rPr lang="en-US" smtClean="0"/>
              <a:t>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7688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Feasibility - Stakeholders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Once you have the scope, you can identify stakeholders.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Simple – Holders of Stake, i.e. people with an interest in the project.</a:t>
            </a:r>
          </a:p>
          <a:p>
            <a:pPr>
              <a:lnSpc>
                <a:spcPct val="90000"/>
              </a:lnSpc>
            </a:pPr>
            <a:r>
              <a:rPr lang="en-US" sz="2800"/>
              <a:t>Potentially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Managers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Employees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Customers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8810204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Cost / Benefit Assessment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Tricky!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Many costs are hidden, and many benefits are hidden too.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Many costs are unquantifiable, and many benefits are unquantifiable too.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Many analysts are too inexperienced to assess costs and benefits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If we knew what it would cost, we have already done it before, so we wouldn’t need to do it again!</a:t>
            </a:r>
          </a:p>
          <a:p>
            <a:pPr lvl="2">
              <a:lnSpc>
                <a:spcPct val="90000"/>
              </a:lnSpc>
            </a:pPr>
            <a:r>
              <a:rPr lang="en-US" sz="2000"/>
              <a:t>Many projects end up over time and over budget, because of failures at this stage.</a:t>
            </a:r>
          </a:p>
        </p:txBody>
      </p:sp>
    </p:spTree>
    <p:extLst>
      <p:ext uri="{BB962C8B-B14F-4D97-AF65-F5344CB8AC3E}">
        <p14:creationId xmlns:p14="http://schemas.microsoft.com/office/powerpoint/2010/main" val="20198132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Risk Assessment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risks are involved in doing this project?</a:t>
            </a:r>
          </a:p>
          <a:p>
            <a:r>
              <a:rPr lang="en-US" dirty="0"/>
              <a:t>How probable are they?</a:t>
            </a:r>
          </a:p>
          <a:p>
            <a:r>
              <a:rPr lang="en-US" dirty="0"/>
              <a:t>How damaging are they?</a:t>
            </a:r>
          </a:p>
          <a:p>
            <a:r>
              <a:rPr lang="en-US" dirty="0"/>
              <a:t>What can we do to reduce the probability,  or reduce the effect, of the risk</a:t>
            </a:r>
            <a:r>
              <a:rPr lang="en-US" dirty="0" smtClean="0"/>
              <a:t>? Or can we build in a contingency plan?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85834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blogs.warwick.ac.uk/images/steverumsby/2006/01/30/dilbert20060121046729.jpg?maxWidth=800&amp;maxHeight=6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104" y="609600"/>
            <a:ext cx="8387063" cy="6083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35633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Requirements Elicitation and Analysis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Here we gather requirements from a variety of sources;</a:t>
            </a:r>
          </a:p>
          <a:p>
            <a:pPr lvl="1">
              <a:lnSpc>
                <a:spcPct val="90000"/>
              </a:lnSpc>
            </a:pPr>
            <a:r>
              <a:rPr lang="en-US"/>
              <a:t>Stakeholders (identified previously)</a:t>
            </a:r>
          </a:p>
          <a:p>
            <a:pPr lvl="1">
              <a:lnSpc>
                <a:spcPct val="90000"/>
              </a:lnSpc>
            </a:pPr>
            <a:r>
              <a:rPr lang="en-US"/>
              <a:t>Existing Systems</a:t>
            </a:r>
          </a:p>
          <a:p>
            <a:pPr lvl="1">
              <a:lnSpc>
                <a:spcPct val="90000"/>
              </a:lnSpc>
            </a:pPr>
            <a:r>
              <a:rPr lang="en-US"/>
              <a:t>Legal Documents</a:t>
            </a:r>
          </a:p>
          <a:p>
            <a:pPr lvl="1">
              <a:lnSpc>
                <a:spcPct val="90000"/>
              </a:lnSpc>
            </a:pPr>
            <a:r>
              <a:rPr lang="en-US"/>
              <a:t>Competing Systems</a:t>
            </a:r>
          </a:p>
          <a:p>
            <a:pPr>
              <a:lnSpc>
                <a:spcPct val="90000"/>
              </a:lnSpc>
            </a:pPr>
            <a:r>
              <a:rPr lang="en-US"/>
              <a:t>How could we go about getting Requirements?</a:t>
            </a:r>
          </a:p>
        </p:txBody>
      </p:sp>
    </p:spTree>
    <p:extLst>
      <p:ext uri="{BB962C8B-B14F-4D97-AF65-F5344CB8AC3E}">
        <p14:creationId xmlns:p14="http://schemas.microsoft.com/office/powerpoint/2010/main" val="32685553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Requirements Techniques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Interviews</a:t>
            </a:r>
          </a:p>
          <a:p>
            <a:r>
              <a:rPr lang="en-US"/>
              <a:t>Facilitated Meetings</a:t>
            </a:r>
          </a:p>
          <a:p>
            <a:r>
              <a:rPr lang="en-US"/>
              <a:t>Ethnography</a:t>
            </a:r>
          </a:p>
          <a:p>
            <a:r>
              <a:rPr lang="en-US"/>
              <a:t>Scenarios</a:t>
            </a:r>
          </a:p>
          <a:p>
            <a:r>
              <a:rPr lang="en-US"/>
              <a:t>Prototypes</a:t>
            </a:r>
          </a:p>
        </p:txBody>
      </p:sp>
    </p:spTree>
    <p:extLst>
      <p:ext uri="{BB962C8B-B14F-4D97-AF65-F5344CB8AC3E}">
        <p14:creationId xmlns:p14="http://schemas.microsoft.com/office/powerpoint/2010/main" val="33683756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Interviews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Durrrh!</a:t>
            </a:r>
          </a:p>
          <a:p>
            <a:pPr>
              <a:lnSpc>
                <a:spcPct val="90000"/>
              </a:lnSpc>
            </a:pPr>
            <a:r>
              <a:rPr lang="en-US"/>
              <a:t>Why not ask people what they require?</a:t>
            </a:r>
          </a:p>
          <a:p>
            <a:pPr>
              <a:lnSpc>
                <a:spcPct val="90000"/>
              </a:lnSpc>
            </a:pPr>
            <a:r>
              <a:rPr lang="en-US"/>
              <a:t>Well, it’s a good starting point, but,</a:t>
            </a:r>
          </a:p>
          <a:p>
            <a:pPr lvl="1">
              <a:lnSpc>
                <a:spcPct val="90000"/>
              </a:lnSpc>
            </a:pPr>
            <a:r>
              <a:rPr lang="en-US"/>
              <a:t>People might not know what they want.</a:t>
            </a:r>
          </a:p>
          <a:p>
            <a:pPr lvl="1">
              <a:lnSpc>
                <a:spcPct val="90000"/>
              </a:lnSpc>
            </a:pPr>
            <a:r>
              <a:rPr lang="en-US"/>
              <a:t>Different stakeholders have different “Views” of the problem.</a:t>
            </a:r>
          </a:p>
          <a:p>
            <a:pPr lvl="1">
              <a:lnSpc>
                <a:spcPct val="90000"/>
              </a:lnSpc>
            </a:pPr>
            <a:r>
              <a:rPr lang="en-US"/>
              <a:t>People are busy.</a:t>
            </a:r>
          </a:p>
          <a:p>
            <a:pPr lvl="2">
              <a:lnSpc>
                <a:spcPct val="90000"/>
              </a:lnSpc>
            </a:pPr>
            <a:r>
              <a:rPr lang="en-US"/>
              <a:t>Particularly if a “systems analyst” comes around!</a:t>
            </a:r>
          </a:p>
        </p:txBody>
      </p:sp>
    </p:spTree>
    <p:extLst>
      <p:ext uri="{BB962C8B-B14F-4D97-AF65-F5344CB8AC3E}">
        <p14:creationId xmlns:p14="http://schemas.microsoft.com/office/powerpoint/2010/main" val="24091053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Facilitated Meetings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Get people together to talk about their requirements!</a:t>
            </a:r>
          </a:p>
          <a:p>
            <a:pPr>
              <a:lnSpc>
                <a:spcPct val="90000"/>
              </a:lnSpc>
            </a:pPr>
            <a:r>
              <a:rPr lang="en-US"/>
              <a:t>Good, now we can resolve any conflicts, but,</a:t>
            </a:r>
          </a:p>
          <a:p>
            <a:pPr lvl="1">
              <a:lnSpc>
                <a:spcPct val="90000"/>
              </a:lnSpc>
            </a:pPr>
            <a:r>
              <a:rPr lang="en-US"/>
              <a:t>Again, people might not know what they want or do…</a:t>
            </a:r>
          </a:p>
          <a:p>
            <a:pPr lvl="1">
              <a:lnSpc>
                <a:spcPct val="90000"/>
              </a:lnSpc>
            </a:pPr>
            <a:r>
              <a:rPr lang="en-US"/>
              <a:t>Who’s going to argue with the boss?</a:t>
            </a:r>
          </a:p>
          <a:p>
            <a:pPr lvl="1">
              <a:lnSpc>
                <a:spcPct val="90000"/>
              </a:lnSpc>
            </a:pPr>
            <a:r>
              <a:rPr lang="en-US"/>
              <a:t>People are busy!</a:t>
            </a:r>
          </a:p>
        </p:txBody>
      </p:sp>
    </p:spTree>
    <p:extLst>
      <p:ext uri="{BB962C8B-B14F-4D97-AF65-F5344CB8AC3E}">
        <p14:creationId xmlns:p14="http://schemas.microsoft.com/office/powerpoint/2010/main" val="13147177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Ethnography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/>
              <a:t>Observation!</a:t>
            </a:r>
          </a:p>
          <a:p>
            <a:r>
              <a:rPr lang="en-US" sz="2800"/>
              <a:t>If people don’t know what they want or do, why not watch them doing it?  But,</a:t>
            </a:r>
          </a:p>
          <a:p>
            <a:pPr lvl="1"/>
            <a:r>
              <a:rPr lang="en-US" sz="2400"/>
              <a:t>Ethnographers are usually sociologists (not computer scientists).</a:t>
            </a:r>
          </a:p>
          <a:p>
            <a:pPr lvl="2"/>
            <a:r>
              <a:rPr lang="en-US" sz="2000"/>
              <a:t>Which means they have a tendency to write very long and boring documents!</a:t>
            </a:r>
          </a:p>
          <a:p>
            <a:pPr lvl="1"/>
            <a:r>
              <a:rPr lang="en-US" sz="2400"/>
              <a:t>When people are being watched, they have a tendency to do things differently…</a:t>
            </a:r>
          </a:p>
        </p:txBody>
      </p:sp>
    </p:spTree>
    <p:extLst>
      <p:ext uri="{BB962C8B-B14F-4D97-AF65-F5344CB8AC3E}">
        <p14:creationId xmlns:p14="http://schemas.microsoft.com/office/powerpoint/2010/main" val="1591722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Scenarios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So, propose a scenario to people, and ask what the system should do in that situation.</a:t>
            </a:r>
          </a:p>
          <a:p>
            <a:pPr lvl="1"/>
            <a:r>
              <a:rPr lang="en-US"/>
              <a:t>But, it’s a bit difficult to cover every eventuality.</a:t>
            </a:r>
          </a:p>
        </p:txBody>
      </p:sp>
    </p:spTree>
    <p:extLst>
      <p:ext uri="{BB962C8B-B14F-4D97-AF65-F5344CB8AC3E}">
        <p14:creationId xmlns:p14="http://schemas.microsoft.com/office/powerpoint/2010/main" val="3521228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SDLC</a:t>
            </a:r>
          </a:p>
          <a:p>
            <a:pPr lvl="1"/>
            <a:r>
              <a:rPr lang="en-US" dirty="0" smtClean="0"/>
              <a:t>Process Models</a:t>
            </a:r>
          </a:p>
          <a:p>
            <a:pPr lvl="2"/>
            <a:r>
              <a:rPr lang="en-US" dirty="0" smtClean="0"/>
              <a:t>Waterfall</a:t>
            </a:r>
          </a:p>
          <a:p>
            <a:pPr lvl="2"/>
            <a:r>
              <a:rPr lang="en-US" dirty="0" smtClean="0"/>
              <a:t>Evolutionary Development</a:t>
            </a:r>
          </a:p>
          <a:p>
            <a:pPr lvl="2"/>
            <a:r>
              <a:rPr lang="en-US" dirty="0" smtClean="0"/>
              <a:t>Re-use Based Development</a:t>
            </a:r>
          </a:p>
          <a:p>
            <a:pPr lvl="1"/>
            <a:r>
              <a:rPr lang="en-US" dirty="0" smtClean="0"/>
              <a:t>Generic Activities in ALL processes</a:t>
            </a:r>
          </a:p>
          <a:p>
            <a:pPr lvl="2"/>
            <a:r>
              <a:rPr lang="en-US" dirty="0" smtClean="0"/>
              <a:t>Specification</a:t>
            </a:r>
          </a:p>
          <a:p>
            <a:pPr lvl="2"/>
            <a:r>
              <a:rPr lang="en-US" dirty="0" smtClean="0"/>
              <a:t>Development</a:t>
            </a:r>
          </a:p>
          <a:p>
            <a:pPr lvl="2"/>
            <a:r>
              <a:rPr lang="en-US" dirty="0" smtClean="0"/>
              <a:t>Validation</a:t>
            </a:r>
          </a:p>
          <a:p>
            <a:pPr lvl="2"/>
            <a:r>
              <a:rPr lang="en-US" dirty="0" smtClean="0"/>
              <a:t>Evolution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4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Prototypes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Build a Prototype, and see if that would satisfy people?</a:t>
            </a:r>
          </a:p>
          <a:p>
            <a:pPr lvl="1"/>
            <a:r>
              <a:rPr lang="en-US"/>
              <a:t>But, users tend to get carried away by how it looks, rather than what it does…</a:t>
            </a:r>
          </a:p>
          <a:p>
            <a:pPr lvl="1"/>
            <a:r>
              <a:rPr lang="en-US"/>
              <a:t>“Can We have it in Blue?”</a:t>
            </a:r>
          </a:p>
        </p:txBody>
      </p:sp>
    </p:spTree>
    <p:extLst>
      <p:ext uri="{BB962C8B-B14F-4D97-AF65-F5344CB8AC3E}">
        <p14:creationId xmlns:p14="http://schemas.microsoft.com/office/powerpoint/2010/main" val="27854778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Requirements Elicitation and Analysis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We’ve just touched the subject here, and we’ll go into it in much more detail, but needless to say, it isn’t as easy as you might think.</a:t>
            </a:r>
          </a:p>
          <a:p>
            <a:r>
              <a:rPr lang="en-US" sz="2800"/>
              <a:t>To be thorough, we have to use all the techniques at our disposal.</a:t>
            </a:r>
          </a:p>
          <a:p>
            <a:r>
              <a:rPr lang="en-US" sz="2800"/>
              <a:t>And then build some system models as a visual indication of what the system should do.</a:t>
            </a:r>
          </a:p>
        </p:txBody>
      </p:sp>
    </p:spTree>
    <p:extLst>
      <p:ext uri="{BB962C8B-B14F-4D97-AF65-F5344CB8AC3E}">
        <p14:creationId xmlns:p14="http://schemas.microsoft.com/office/powerpoint/2010/main" val="356834938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Requirements Specification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sz="2800"/>
              <a:t>Once we’ve gathered and analysed the requirements, the next job is to specify them.</a:t>
            </a:r>
          </a:p>
          <a:p>
            <a:pPr>
              <a:lnSpc>
                <a:spcPct val="80000"/>
              </a:lnSpc>
            </a:pPr>
            <a:r>
              <a:rPr lang="en-US" sz="2800"/>
              <a:t>Writing requirements is not trivial.</a:t>
            </a:r>
          </a:p>
          <a:p>
            <a:pPr>
              <a:lnSpc>
                <a:spcPct val="80000"/>
              </a:lnSpc>
            </a:pPr>
            <a:r>
              <a:rPr lang="en-US" sz="2800"/>
              <a:t>They should be;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Complete,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Unambiguous,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Measurable,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Consistent,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Precise,</a:t>
            </a:r>
          </a:p>
          <a:p>
            <a:pPr lvl="1">
              <a:lnSpc>
                <a:spcPct val="80000"/>
              </a:lnSpc>
            </a:pPr>
            <a:r>
              <a:rPr lang="en-US" sz="240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431173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Types of Requirement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Functional Requirements</a:t>
            </a:r>
          </a:p>
          <a:p>
            <a:r>
              <a:rPr lang="en-US"/>
              <a:t>Non-Functional Requirements</a:t>
            </a:r>
          </a:p>
          <a:p>
            <a:pPr lvl="1"/>
            <a:r>
              <a:rPr lang="en-US"/>
              <a:t>Constraints</a:t>
            </a:r>
          </a:p>
        </p:txBody>
      </p:sp>
    </p:spTree>
    <p:extLst>
      <p:ext uri="{BB962C8B-B14F-4D97-AF65-F5344CB8AC3E}">
        <p14:creationId xmlns:p14="http://schemas.microsoft.com/office/powerpoint/2010/main" val="1954002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Functional Requirements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Functional Requirements are things that the product must do.</a:t>
            </a:r>
          </a:p>
          <a:p>
            <a:pPr lvl="1"/>
            <a:r>
              <a:rPr lang="en-US" sz="2400"/>
              <a:t>i.e. functions that the product must be able to perform.</a:t>
            </a:r>
          </a:p>
          <a:p>
            <a:r>
              <a:rPr lang="en-US" sz="2800"/>
              <a:t>E.g.</a:t>
            </a:r>
          </a:p>
          <a:p>
            <a:pPr lvl="1"/>
            <a:r>
              <a:rPr lang="en-US" sz="2400"/>
              <a:t>The system should produce a daily sales report.</a:t>
            </a:r>
          </a:p>
          <a:p>
            <a:pPr lvl="1"/>
            <a:r>
              <a:rPr lang="en-US" sz="2400"/>
              <a:t>The system shall produce an amended delivery schedule when a delivery truck is in maintenance.</a:t>
            </a:r>
          </a:p>
        </p:txBody>
      </p:sp>
    </p:spTree>
    <p:extLst>
      <p:ext uri="{BB962C8B-B14F-4D97-AF65-F5344CB8AC3E}">
        <p14:creationId xmlns:p14="http://schemas.microsoft.com/office/powerpoint/2010/main" val="45253927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Non-Functional Requirements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Non-Functional Requirements are properties or qualities that the system should have.</a:t>
            </a:r>
          </a:p>
          <a:p>
            <a:pPr lvl="1"/>
            <a:r>
              <a:rPr lang="en-US" sz="2400"/>
              <a:t>i.e. not things it should be doing.</a:t>
            </a:r>
          </a:p>
          <a:p>
            <a:r>
              <a:rPr lang="en-US" sz="2800"/>
              <a:t>E.g.</a:t>
            </a:r>
          </a:p>
          <a:p>
            <a:pPr lvl="1"/>
            <a:r>
              <a:rPr lang="en-US" sz="2400"/>
              <a:t>Registered Users should be authenticated within 0.25 seconds.</a:t>
            </a:r>
          </a:p>
          <a:p>
            <a:pPr lvl="1"/>
            <a:r>
              <a:rPr lang="en-US" sz="2400"/>
              <a:t>Inexperienced users should be able to use the system within 3 days of training.</a:t>
            </a:r>
          </a:p>
        </p:txBody>
      </p:sp>
    </p:spTree>
    <p:extLst>
      <p:ext uri="{BB962C8B-B14F-4D97-AF65-F5344CB8AC3E}">
        <p14:creationId xmlns:p14="http://schemas.microsoft.com/office/powerpoint/2010/main" val="18419805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Types of Non-Functional Requirements</a:t>
            </a:r>
          </a:p>
        </p:txBody>
      </p:sp>
      <p:pic>
        <p:nvPicPr>
          <p:cNvPr id="419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1714" y="1844675"/>
            <a:ext cx="7646987" cy="469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95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Requirements Validation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Before we finish our requirements analysis, we need to validate the requirements.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Is it complete?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Are they all testable?</a:t>
            </a:r>
          </a:p>
          <a:p>
            <a:pPr>
              <a:lnSpc>
                <a:spcPct val="90000"/>
              </a:lnSpc>
            </a:pPr>
            <a:r>
              <a:rPr lang="en-US" sz="2800"/>
              <a:t>This topic includes;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Requirement Reviews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Often Prototyping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Model Validations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Acceptance Tests</a:t>
            </a:r>
          </a:p>
        </p:txBody>
      </p:sp>
    </p:spTree>
    <p:extLst>
      <p:ext uri="{BB962C8B-B14F-4D97-AF65-F5344CB8AC3E}">
        <p14:creationId xmlns:p14="http://schemas.microsoft.com/office/powerpoint/2010/main" val="10912909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 Development</a:t>
            </a:r>
            <a:endParaRPr lang="en-GB" dirty="0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7881" y="2108886"/>
            <a:ext cx="9181404" cy="3550876"/>
          </a:xfrm>
        </p:spPr>
        <p:txBody>
          <a:bodyPr/>
          <a:lstStyle/>
          <a:p>
            <a:r>
              <a:rPr lang="en-GB" dirty="0"/>
              <a:t>Software Design and Implementation</a:t>
            </a:r>
            <a:endParaRPr lang="en-GB" dirty="0" smtClean="0"/>
          </a:p>
          <a:p>
            <a:pPr lvl="1"/>
            <a:r>
              <a:rPr lang="en-GB" dirty="0" smtClean="0"/>
              <a:t>The </a:t>
            </a:r>
            <a:r>
              <a:rPr lang="en-GB" dirty="0"/>
              <a:t>process of converting the system specification into an executable system</a:t>
            </a:r>
          </a:p>
          <a:p>
            <a:pPr lvl="1"/>
            <a:r>
              <a:rPr lang="en-GB" dirty="0"/>
              <a:t>Software design</a:t>
            </a:r>
          </a:p>
          <a:p>
            <a:pPr lvl="2"/>
            <a:r>
              <a:rPr lang="en-GB" dirty="0"/>
              <a:t>Design a software structure that realises the specification</a:t>
            </a:r>
          </a:p>
          <a:p>
            <a:pPr lvl="1"/>
            <a:r>
              <a:rPr lang="en-GB" dirty="0"/>
              <a:t>Implementation</a:t>
            </a:r>
          </a:p>
          <a:p>
            <a:pPr lvl="2"/>
            <a:r>
              <a:rPr lang="en-GB" dirty="0"/>
              <a:t>Translate this structure into an executable program</a:t>
            </a:r>
          </a:p>
          <a:p>
            <a:pPr lvl="1"/>
            <a:r>
              <a:rPr lang="en-GB" dirty="0"/>
              <a:t>The activities of design and implementation are closely related and may be inter-leaved</a:t>
            </a:r>
          </a:p>
        </p:txBody>
      </p:sp>
    </p:spTree>
    <p:extLst>
      <p:ext uri="{BB962C8B-B14F-4D97-AF65-F5344CB8AC3E}">
        <p14:creationId xmlns:p14="http://schemas.microsoft.com/office/powerpoint/2010/main" val="10173833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Process Activities</a:t>
            </a:r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Architectural design</a:t>
            </a:r>
          </a:p>
          <a:p>
            <a:r>
              <a:rPr lang="en-GB"/>
              <a:t>Abstract specification</a:t>
            </a:r>
          </a:p>
          <a:p>
            <a:r>
              <a:rPr lang="en-GB"/>
              <a:t>Interface design</a:t>
            </a:r>
          </a:p>
          <a:p>
            <a:r>
              <a:rPr lang="en-GB"/>
              <a:t>Component design</a:t>
            </a:r>
          </a:p>
          <a:p>
            <a:r>
              <a:rPr lang="en-GB"/>
              <a:t>Data structure design</a:t>
            </a:r>
          </a:p>
          <a:p>
            <a:r>
              <a:rPr lang="en-GB"/>
              <a:t>Algorithm design</a:t>
            </a:r>
          </a:p>
        </p:txBody>
      </p:sp>
    </p:spTree>
    <p:extLst>
      <p:ext uri="{BB962C8B-B14F-4D97-AF65-F5344CB8AC3E}">
        <p14:creationId xmlns:p14="http://schemas.microsoft.com/office/powerpoint/2010/main" val="3804325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SDLC a bit deeper</a:t>
            </a:r>
          </a:p>
          <a:p>
            <a:r>
              <a:rPr lang="en-US" dirty="0" smtClean="0"/>
              <a:t>&amp; the Data Resource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21953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Software Design Process</a:t>
            </a:r>
          </a:p>
        </p:txBody>
      </p:sp>
      <p:pic>
        <p:nvPicPr>
          <p:cNvPr id="129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5574" y="2141531"/>
            <a:ext cx="8642610" cy="33843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7038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Methods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Systematic approaches to developing a software design</a:t>
            </a:r>
          </a:p>
          <a:p>
            <a:r>
              <a:rPr lang="en-GB"/>
              <a:t>The design is usually documented as a set of graphical models</a:t>
            </a:r>
          </a:p>
          <a:p>
            <a:r>
              <a:rPr lang="en-GB"/>
              <a:t>Possible models</a:t>
            </a:r>
          </a:p>
          <a:p>
            <a:pPr lvl="1"/>
            <a:r>
              <a:rPr lang="en-GB"/>
              <a:t>Data-flow model</a:t>
            </a:r>
          </a:p>
          <a:p>
            <a:pPr lvl="1"/>
            <a:r>
              <a:rPr lang="en-GB"/>
              <a:t>Entity-relation-attribute model</a:t>
            </a:r>
          </a:p>
          <a:p>
            <a:pPr lvl="1"/>
            <a:r>
              <a:rPr lang="en-GB"/>
              <a:t>Structural model</a:t>
            </a:r>
          </a:p>
          <a:p>
            <a:pPr lvl="1"/>
            <a:r>
              <a:rPr lang="en-GB"/>
              <a:t>Object models</a:t>
            </a:r>
          </a:p>
        </p:txBody>
      </p:sp>
    </p:spTree>
    <p:extLst>
      <p:ext uri="{BB962C8B-B14F-4D97-AF65-F5344CB8AC3E}">
        <p14:creationId xmlns:p14="http://schemas.microsoft.com/office/powerpoint/2010/main" val="5700164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information to be valuable it should have the following characteristics:-</a:t>
            </a:r>
          </a:p>
          <a:p>
            <a:pPr lvl="1"/>
            <a:r>
              <a:rPr lang="en-US" dirty="0"/>
              <a:t>Accurate</a:t>
            </a:r>
          </a:p>
          <a:p>
            <a:pPr lvl="1"/>
            <a:r>
              <a:rPr lang="en-US" dirty="0"/>
              <a:t>Verifiable</a:t>
            </a:r>
          </a:p>
          <a:p>
            <a:pPr lvl="1"/>
            <a:r>
              <a:rPr lang="en-US" dirty="0"/>
              <a:t>Timely</a:t>
            </a:r>
          </a:p>
          <a:p>
            <a:pPr lvl="1"/>
            <a:r>
              <a:rPr lang="en-US" dirty="0" err="1"/>
              <a:t>Organised</a:t>
            </a:r>
            <a:endParaRPr lang="en-US" dirty="0"/>
          </a:p>
          <a:p>
            <a:pPr lvl="1"/>
            <a:r>
              <a:rPr lang="en-US" dirty="0"/>
              <a:t>Accessible</a:t>
            </a:r>
          </a:p>
          <a:p>
            <a:pPr lvl="1"/>
            <a:r>
              <a:rPr lang="en-US" dirty="0"/>
              <a:t>Useful</a:t>
            </a:r>
          </a:p>
          <a:p>
            <a:pPr lvl="1"/>
            <a:r>
              <a:rPr lang="en-US" dirty="0"/>
              <a:t>Cost-Effective</a:t>
            </a:r>
          </a:p>
          <a:p>
            <a:r>
              <a:rPr lang="en-US" dirty="0" smtClean="0"/>
              <a:t>Garbage IN – Garbage 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18372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Processing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 processing systems, are systems where data is stored in files, using approaches like that discussed above. There are several challenges to managing file processing systems!</a:t>
            </a:r>
          </a:p>
          <a:p>
            <a:pPr lvl="1"/>
            <a:r>
              <a:rPr lang="en-US" b="1" dirty="0"/>
              <a:t>Data Redundancy </a:t>
            </a:r>
            <a:r>
              <a:rPr lang="en-US" dirty="0"/>
              <a:t>– each department has their own files, and so the same data may exist in more than one place – while duplicating data can be a benefit (in terms of back ups), it is largely a hindrance (it wastes space, it is harder to maintain consistency).</a:t>
            </a:r>
          </a:p>
          <a:p>
            <a:pPr lvl="1"/>
            <a:r>
              <a:rPr lang="en-US" b="1" dirty="0"/>
              <a:t>Isolated Data </a:t>
            </a:r>
            <a:r>
              <a:rPr lang="en-US" dirty="0"/>
              <a:t>– data isn’t related in convenient ways – if we store the list of students in the class in one file, and then information about each student in other files, we have a complicated task to send an email to each student about a class change.</a:t>
            </a:r>
          </a:p>
          <a:p>
            <a:r>
              <a:rPr lang="en-US" dirty="0"/>
              <a:t>Today many systems use a database to store data, and make use of a DBMS (Database Management System) to help maintain the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62425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Hierarchy of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 can be considered in a series of layers:-</a:t>
            </a:r>
          </a:p>
          <a:p>
            <a:pPr lvl="1"/>
            <a:r>
              <a:rPr lang="en-US" dirty="0"/>
              <a:t>Characters – single bytes of data – i.e. a single letter, number, etc.</a:t>
            </a:r>
          </a:p>
          <a:p>
            <a:pPr lvl="1"/>
            <a:r>
              <a:rPr lang="en-US" dirty="0"/>
              <a:t>Field – combination of related characters</a:t>
            </a:r>
          </a:p>
          <a:p>
            <a:pPr lvl="2"/>
            <a:r>
              <a:rPr lang="en-US" dirty="0"/>
              <a:t>Fields are given a name and a type (like with variables), and also a size.</a:t>
            </a:r>
          </a:p>
          <a:p>
            <a:pPr lvl="1"/>
            <a:r>
              <a:rPr lang="en-US" dirty="0"/>
              <a:t>Record – combination of related fields</a:t>
            </a:r>
          </a:p>
          <a:p>
            <a:pPr lvl="2"/>
            <a:r>
              <a:rPr lang="en-US" dirty="0"/>
              <a:t>Records have a primary key to uniquely identify each record</a:t>
            </a:r>
          </a:p>
          <a:p>
            <a:pPr lvl="1"/>
            <a:r>
              <a:rPr lang="en-US" dirty="0"/>
              <a:t>File – A collection of related records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918609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DBMS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There are several different DBMS’s, but the objective is to provide ways to maintain and retrieve data from a </a:t>
            </a:r>
            <a:r>
              <a:rPr lang="en-US" dirty="0" smtClean="0"/>
              <a:t>database</a:t>
            </a:r>
          </a:p>
          <a:p>
            <a:pPr lvl="1"/>
            <a:r>
              <a:rPr lang="en-US" dirty="0" smtClean="0"/>
              <a:t>Normally </a:t>
            </a:r>
            <a:r>
              <a:rPr lang="en-US" dirty="0"/>
              <a:t>through a query language, such as “SQL” or Structured Query Language.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DBMS also handles security, ensuring only authorized users can access data at permitted times, and it also performs tasks such as back ups and recovery.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46958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Databases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Many modern databases are ‘Relational Databases’, where data is related; </a:t>
            </a:r>
            <a:endParaRPr lang="en-US" dirty="0" smtClean="0"/>
          </a:p>
          <a:p>
            <a:pPr lvl="1"/>
            <a:r>
              <a:rPr lang="en-US" dirty="0" smtClean="0"/>
              <a:t>for </a:t>
            </a:r>
            <a:r>
              <a:rPr lang="en-US" dirty="0"/>
              <a:t>example the data about a student will be related to the data about which courses they are studying and the data about their teachers.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enables the querying language to make more sophisticated queries quickly, while removing the need for duplicate data.</a:t>
            </a:r>
          </a:p>
          <a:p>
            <a:r>
              <a:rPr lang="en-US" dirty="0"/>
              <a:t>In a relational database, data is stored in tables, where each column represents a field (or particular piece of data), and each row stores the data about a particular entity (or record) – much like in an excel spreadsheet. Each table will have a primary key, normally an ID, which uniquely identifies each record. This primary key can then be used as a foreign key in a different table to relate the data. For instance, in the table storing data about the grades for a course, the id for each student can be used as a reference.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5924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Requirements Process</a:t>
            </a:r>
          </a:p>
        </p:txBody>
      </p:sp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828801"/>
            <a:ext cx="8001000" cy="4060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6441989" y="2784389"/>
            <a:ext cx="1276865" cy="2553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211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Feasibility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Dictionary.com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Capable of being done, effected, or accomplished </a:t>
            </a:r>
          </a:p>
          <a:p>
            <a:pPr>
              <a:lnSpc>
                <a:spcPct val="90000"/>
              </a:lnSpc>
            </a:pPr>
            <a:r>
              <a:rPr lang="en-US" sz="2800"/>
              <a:t>But just because we are capable of doing something doesn’t mean we should necessarily do it!</a:t>
            </a:r>
          </a:p>
          <a:p>
            <a:pPr>
              <a:lnSpc>
                <a:spcPct val="90000"/>
              </a:lnSpc>
            </a:pPr>
            <a:r>
              <a:rPr lang="en-US" sz="2800"/>
              <a:t>WordNet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Capable of being done with means at hand and circumstances as they are</a:t>
            </a:r>
          </a:p>
          <a:p>
            <a:pPr>
              <a:lnSpc>
                <a:spcPct val="90000"/>
              </a:lnSpc>
            </a:pPr>
            <a:r>
              <a:rPr lang="en-US" sz="2800"/>
              <a:t>That’s a bit better, but still not ideal.</a:t>
            </a:r>
          </a:p>
        </p:txBody>
      </p:sp>
    </p:spTree>
    <p:extLst>
      <p:ext uri="{BB962C8B-B14F-4D97-AF65-F5344CB8AC3E}">
        <p14:creationId xmlns:p14="http://schemas.microsoft.com/office/powerpoint/2010/main" val="2468654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Feasibility Studies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/>
              <a:t>The first step in the Requirements Process</a:t>
            </a:r>
          </a:p>
          <a:p>
            <a:pPr>
              <a:lnSpc>
                <a:spcPct val="90000"/>
              </a:lnSpc>
            </a:pPr>
            <a:r>
              <a:rPr lang="en-US" sz="2800"/>
              <a:t>Questions: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Is it possible to do this?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Is it worthwhile to do this?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Does it make economic sense?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What risks are involved?</a:t>
            </a:r>
          </a:p>
          <a:p>
            <a:pPr>
              <a:lnSpc>
                <a:spcPct val="90000"/>
              </a:lnSpc>
            </a:pPr>
            <a:r>
              <a:rPr lang="en-US" sz="2800"/>
              <a:t>But, it is pretty difficult to answer those questions without some understanding of the requirements!</a:t>
            </a:r>
          </a:p>
        </p:txBody>
      </p:sp>
    </p:spTree>
    <p:extLst>
      <p:ext uri="{BB962C8B-B14F-4D97-AF65-F5344CB8AC3E}">
        <p14:creationId xmlns:p14="http://schemas.microsoft.com/office/powerpoint/2010/main" val="3719140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Feasibility Study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Actually the Feasibility Study is designed to answer one question;</a:t>
            </a:r>
          </a:p>
          <a:p>
            <a:pPr lvl="1"/>
            <a:r>
              <a:rPr lang="en-US" dirty="0"/>
              <a:t>To Go or Not To Go?</a:t>
            </a:r>
          </a:p>
          <a:p>
            <a:r>
              <a:rPr lang="en-US" dirty="0"/>
              <a:t>And you might not be the one to answer that question.</a:t>
            </a:r>
          </a:p>
          <a:p>
            <a:pPr lvl="1"/>
            <a:r>
              <a:rPr lang="en-US" dirty="0"/>
              <a:t>To answer that question, we need to estimate the answer to many other questions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Scoping</a:t>
            </a:r>
          </a:p>
          <a:p>
            <a:pPr lvl="2"/>
            <a:r>
              <a:rPr lang="en-US" dirty="0"/>
              <a:t>Stakeholder Identification</a:t>
            </a:r>
          </a:p>
          <a:p>
            <a:pPr lvl="2"/>
            <a:r>
              <a:rPr lang="en-US" dirty="0"/>
              <a:t>Cost / Benefit Assessment</a:t>
            </a:r>
          </a:p>
          <a:p>
            <a:pPr lvl="2"/>
            <a:r>
              <a:rPr lang="en-US" dirty="0"/>
              <a:t>Risk </a:t>
            </a:r>
            <a:r>
              <a:rPr lang="en-US" dirty="0" smtClean="0"/>
              <a:t>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063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Feasibility Analysis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To find the answers to those questions;</a:t>
            </a:r>
          </a:p>
          <a:p>
            <a:pPr lvl="1"/>
            <a:r>
              <a:rPr lang="en-US" dirty="0"/>
              <a:t>Scoping</a:t>
            </a:r>
          </a:p>
          <a:p>
            <a:pPr lvl="1"/>
            <a:r>
              <a:rPr lang="en-US" dirty="0"/>
              <a:t>Stakeholder Identification</a:t>
            </a:r>
          </a:p>
          <a:p>
            <a:pPr lvl="1"/>
            <a:r>
              <a:rPr lang="en-US" dirty="0"/>
              <a:t>Cost / Benefit Assessment</a:t>
            </a:r>
          </a:p>
          <a:p>
            <a:pPr lvl="1"/>
            <a:r>
              <a:rPr lang="en-US" dirty="0"/>
              <a:t>Risk Assessment</a:t>
            </a:r>
          </a:p>
        </p:txBody>
      </p:sp>
    </p:spTree>
    <p:extLst>
      <p:ext uri="{BB962C8B-B14F-4D97-AF65-F5344CB8AC3E}">
        <p14:creationId xmlns:p14="http://schemas.microsoft.com/office/powerpoint/2010/main" val="40107860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Feasibility - Scoping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big is the project?</a:t>
            </a:r>
          </a:p>
          <a:p>
            <a:r>
              <a:rPr lang="en-US"/>
              <a:t>Which systems / products will we replace?</a:t>
            </a:r>
          </a:p>
          <a:p>
            <a:r>
              <a:rPr lang="en-US"/>
              <a:t>Which other systems / products will we interrelate with?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07411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7012</TotalTime>
  <Words>1544</Words>
  <Application>Microsoft Office PowerPoint</Application>
  <PresentationFormat>Widescreen</PresentationFormat>
  <Paragraphs>208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0" baseType="lpstr">
      <vt:lpstr>Arial</vt:lpstr>
      <vt:lpstr>Trebuchet MS</vt:lpstr>
      <vt:lpstr>Wingdings 3</vt:lpstr>
      <vt:lpstr>Facet</vt:lpstr>
      <vt:lpstr>ISNE101</vt:lpstr>
      <vt:lpstr>Review</vt:lpstr>
      <vt:lpstr>This Week</vt:lpstr>
      <vt:lpstr>Requirements Process</vt:lpstr>
      <vt:lpstr>Feasibility</vt:lpstr>
      <vt:lpstr>Feasibility Studies</vt:lpstr>
      <vt:lpstr>Feasibility Study</vt:lpstr>
      <vt:lpstr>Feasibility Analysis</vt:lpstr>
      <vt:lpstr>Feasibility - Scoping</vt:lpstr>
      <vt:lpstr>Feasibility - Stakeholders</vt:lpstr>
      <vt:lpstr>Cost / Benefit Assessment</vt:lpstr>
      <vt:lpstr>Risk Assessment</vt:lpstr>
      <vt:lpstr>PowerPoint Presentation</vt:lpstr>
      <vt:lpstr>Requirements Elicitation and Analysis</vt:lpstr>
      <vt:lpstr>Requirements Techniques</vt:lpstr>
      <vt:lpstr>Interviews</vt:lpstr>
      <vt:lpstr>Facilitated Meetings</vt:lpstr>
      <vt:lpstr>Ethnography</vt:lpstr>
      <vt:lpstr>Scenarios</vt:lpstr>
      <vt:lpstr>Prototypes</vt:lpstr>
      <vt:lpstr>Requirements Elicitation and Analysis</vt:lpstr>
      <vt:lpstr>Requirements Specification</vt:lpstr>
      <vt:lpstr>Types of Requirement</vt:lpstr>
      <vt:lpstr>Functional Requirements</vt:lpstr>
      <vt:lpstr>Non-Functional Requirements</vt:lpstr>
      <vt:lpstr>Types of Non-Functional Requirements</vt:lpstr>
      <vt:lpstr>Requirements Validation</vt:lpstr>
      <vt:lpstr>Software Development</vt:lpstr>
      <vt:lpstr>Design Process Activities</vt:lpstr>
      <vt:lpstr>The Software Design Process</vt:lpstr>
      <vt:lpstr>Design Methods</vt:lpstr>
      <vt:lpstr>Data Design</vt:lpstr>
      <vt:lpstr>File Processing Systems</vt:lpstr>
      <vt:lpstr>Hierarchy of Data</vt:lpstr>
      <vt:lpstr>DBMS</vt:lpstr>
      <vt:lpstr>Relational Databases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ISNE101</dc:title>
  <dc:creator>Admin</dc:creator>
  <cp:lastModifiedBy>Admin</cp:lastModifiedBy>
  <cp:revision>8</cp:revision>
  <dcterms:created xsi:type="dcterms:W3CDTF">2013-08-21T08:39:00Z</dcterms:created>
  <dcterms:modified xsi:type="dcterms:W3CDTF">2014-10-25T03:14:29Z</dcterms:modified>
</cp:coreProperties>
</file>