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58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5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3863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27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6362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24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51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8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2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7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3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7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8782-90BF-4D7B-BEED-36FA37EB78D6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E1A26-233B-447D-9BE2-5C6CA685C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/>
              <a:t>Week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Hardware vs Software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Components in Parallel is sometimes called ‘Triple Modular Redundancy’, and it has 2 key assumptions;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Hardware components do not have common design faults.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Components fail randomly (there is low chance of simultaneous failure)</a:t>
            </a:r>
          </a:p>
          <a:p>
            <a:pPr>
              <a:lnSpc>
                <a:spcPct val="90000"/>
              </a:lnSpc>
            </a:pPr>
            <a:r>
              <a:rPr lang="en-US" sz="2600"/>
              <a:t>Neither of these assumptions are true for software;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Copying components copies design faults.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So simultaneous failure is inevitable.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270324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nines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99.999% Reliability?</a:t>
            </a:r>
          </a:p>
          <a:p>
            <a:pPr lvl="1"/>
            <a:r>
              <a:rPr lang="en-US" dirty="0"/>
              <a:t>How about electricity?</a:t>
            </a:r>
          </a:p>
          <a:p>
            <a:pPr lvl="1"/>
            <a:r>
              <a:rPr lang="en-US" dirty="0"/>
              <a:t>How about network connection?</a:t>
            </a:r>
          </a:p>
        </p:txBody>
      </p:sp>
    </p:spTree>
    <p:extLst>
      <p:ext uri="{BB962C8B-B14F-4D97-AF65-F5344CB8AC3E}">
        <p14:creationId xmlns:p14="http://schemas.microsoft.com/office/powerpoint/2010/main" val="2362587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</a:t>
            </a:r>
            <a:endParaRPr lang="th-T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Redundancy is the Key!</a:t>
            </a:r>
          </a:p>
          <a:p>
            <a:pPr lvl="1"/>
            <a:r>
              <a:rPr lang="en-US"/>
              <a:t>Spare components</a:t>
            </a:r>
          </a:p>
          <a:p>
            <a:pPr lvl="1"/>
            <a:r>
              <a:rPr lang="en-US"/>
              <a:t>Components running in parallel</a:t>
            </a:r>
          </a:p>
          <a:p>
            <a:pPr lvl="2"/>
            <a:r>
              <a:rPr lang="en-US"/>
              <a:t>Triple Modular Redundancy</a:t>
            </a:r>
          </a:p>
          <a:p>
            <a:pPr lvl="1"/>
            <a:r>
              <a:rPr lang="en-US"/>
              <a:t>Identify unreliable components and arrange back ups.</a:t>
            </a:r>
          </a:p>
          <a:p>
            <a:pPr lvl="2"/>
            <a:r>
              <a:rPr lang="en-US"/>
              <a:t>UPS</a:t>
            </a:r>
          </a:p>
          <a:p>
            <a:pPr lvl="2"/>
            <a:r>
              <a:rPr lang="en-US"/>
              <a:t>Multiple ISPs</a:t>
            </a:r>
          </a:p>
          <a:p>
            <a:pPr lvl="2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518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wide variety of threats</a:t>
            </a:r>
          </a:p>
          <a:p>
            <a:pPr lvl="1"/>
            <a:r>
              <a:rPr lang="en-US" dirty="0"/>
              <a:t>Phishing</a:t>
            </a:r>
          </a:p>
          <a:p>
            <a:pPr lvl="1"/>
            <a:r>
              <a:rPr lang="en-US" dirty="0"/>
              <a:t>Social Engineering</a:t>
            </a:r>
          </a:p>
          <a:p>
            <a:pPr lvl="1"/>
            <a:r>
              <a:rPr lang="en-US" dirty="0"/>
              <a:t>Hacking</a:t>
            </a:r>
          </a:p>
          <a:p>
            <a:pPr lvl="1"/>
            <a:r>
              <a:rPr lang="en-US" dirty="0"/>
              <a:t>Spamming</a:t>
            </a:r>
          </a:p>
          <a:p>
            <a:pPr lvl="1"/>
            <a:r>
              <a:rPr lang="en-US" dirty="0"/>
              <a:t>Credit Card Fraud</a:t>
            </a:r>
          </a:p>
          <a:p>
            <a:pPr lvl="1"/>
            <a:r>
              <a:rPr lang="en-US" dirty="0"/>
              <a:t>Denial Of Service</a:t>
            </a:r>
          </a:p>
          <a:p>
            <a:pPr lvl="1"/>
            <a:r>
              <a:rPr lang="en-US" dirty="0"/>
              <a:t>Malware</a:t>
            </a:r>
          </a:p>
          <a:p>
            <a:pPr lvl="1"/>
            <a:r>
              <a:rPr lang="en-US" dirty="0"/>
              <a:t>Trojans</a:t>
            </a:r>
          </a:p>
          <a:p>
            <a:pPr lvl="1"/>
            <a:r>
              <a:rPr lang="en-US" dirty="0"/>
              <a:t>Virus / Worm</a:t>
            </a:r>
          </a:p>
        </p:txBody>
      </p:sp>
    </p:spTree>
    <p:extLst>
      <p:ext uri="{BB962C8B-B14F-4D97-AF65-F5344CB8AC3E}">
        <p14:creationId xmlns:p14="http://schemas.microsoft.com/office/powerpoint/2010/main" val="2468845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Principles of Security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216" y="1888221"/>
            <a:ext cx="4015303" cy="463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01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037" y="1675101"/>
            <a:ext cx="7838045" cy="476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31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Terminology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584" y="1759797"/>
            <a:ext cx="7491927" cy="48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64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Potential Threats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7650" name="laptop"/>
          <p:cNvSpPr>
            <a:spLocks noEditPoints="1" noChangeArrowheads="1"/>
          </p:cNvSpPr>
          <p:nvPr/>
        </p:nvSpPr>
        <p:spPr bwMode="auto">
          <a:xfrm>
            <a:off x="1919288" y="1989139"/>
            <a:ext cx="1809750" cy="1362075"/>
          </a:xfrm>
          <a:custGeom>
            <a:avLst/>
            <a:gdLst>
              <a:gd name="T0" fmla="*/ 281684 w 21600"/>
              <a:gd name="T1" fmla="*/ 0 h 21600"/>
              <a:gd name="T2" fmla="*/ 281684 w 21600"/>
              <a:gd name="T3" fmla="*/ 452322 h 21600"/>
              <a:gd name="T4" fmla="*/ 1535523 w 21600"/>
              <a:gd name="T5" fmla="*/ 0 h 21600"/>
              <a:gd name="T6" fmla="*/ 1535523 w 21600"/>
              <a:gd name="T7" fmla="*/ 452322 h 21600"/>
              <a:gd name="T8" fmla="*/ 904875 w 21600"/>
              <a:gd name="T9" fmla="*/ 0 h 21600"/>
              <a:gd name="T10" fmla="*/ 904875 w 21600"/>
              <a:gd name="T11" fmla="*/ 1362075 h 21600"/>
              <a:gd name="T12" fmla="*/ 0 w 21600"/>
              <a:gd name="T13" fmla="*/ 1362075 h 21600"/>
              <a:gd name="T14" fmla="*/ 1809750 w 21600"/>
              <a:gd name="T15" fmla="*/ 13620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1" name="laptop"/>
          <p:cNvSpPr>
            <a:spLocks noEditPoints="1" noChangeArrowheads="1"/>
          </p:cNvSpPr>
          <p:nvPr/>
        </p:nvSpPr>
        <p:spPr bwMode="auto">
          <a:xfrm>
            <a:off x="8472488" y="1989139"/>
            <a:ext cx="1809750" cy="1362075"/>
          </a:xfrm>
          <a:custGeom>
            <a:avLst/>
            <a:gdLst>
              <a:gd name="T0" fmla="*/ 281684 w 21600"/>
              <a:gd name="T1" fmla="*/ 0 h 21600"/>
              <a:gd name="T2" fmla="*/ 281684 w 21600"/>
              <a:gd name="T3" fmla="*/ 452322 h 21600"/>
              <a:gd name="T4" fmla="*/ 1535523 w 21600"/>
              <a:gd name="T5" fmla="*/ 0 h 21600"/>
              <a:gd name="T6" fmla="*/ 1535523 w 21600"/>
              <a:gd name="T7" fmla="*/ 452322 h 21600"/>
              <a:gd name="T8" fmla="*/ 904875 w 21600"/>
              <a:gd name="T9" fmla="*/ 0 h 21600"/>
              <a:gd name="T10" fmla="*/ 904875 w 21600"/>
              <a:gd name="T11" fmla="*/ 1362075 h 21600"/>
              <a:gd name="T12" fmla="*/ 0 w 21600"/>
              <a:gd name="T13" fmla="*/ 1362075 h 21600"/>
              <a:gd name="T14" fmla="*/ 1809750 w 21600"/>
              <a:gd name="T15" fmla="*/ 13620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2" name="modem"/>
          <p:cNvSpPr>
            <a:spLocks noEditPoints="1" noChangeArrowheads="1"/>
          </p:cNvSpPr>
          <p:nvPr/>
        </p:nvSpPr>
        <p:spPr bwMode="auto">
          <a:xfrm>
            <a:off x="3216276" y="4365626"/>
            <a:ext cx="1655763" cy="504825"/>
          </a:xfrm>
          <a:custGeom>
            <a:avLst/>
            <a:gdLst>
              <a:gd name="T0" fmla="*/ 0 w 21600"/>
              <a:gd name="T1" fmla="*/ 120410 h 21600"/>
              <a:gd name="T2" fmla="*/ 225444 w 21600"/>
              <a:gd name="T3" fmla="*/ 0 h 21600"/>
              <a:gd name="T4" fmla="*/ 1427712 w 21600"/>
              <a:gd name="T5" fmla="*/ 0 h 21600"/>
              <a:gd name="T6" fmla="*/ 1655763 w 21600"/>
              <a:gd name="T7" fmla="*/ 120410 h 21600"/>
              <a:gd name="T8" fmla="*/ 1655763 w 21600"/>
              <a:gd name="T9" fmla="*/ 504825 h 21600"/>
              <a:gd name="T10" fmla="*/ 0 w 21600"/>
              <a:gd name="T11" fmla="*/ 504825 h 21600"/>
              <a:gd name="T12" fmla="*/ 827882 w 21600"/>
              <a:gd name="T13" fmla="*/ 0 h 21600"/>
              <a:gd name="T14" fmla="*/ 827882 w 21600"/>
              <a:gd name="T15" fmla="*/ 504825 h 21600"/>
              <a:gd name="T16" fmla="*/ 0 w 21600"/>
              <a:gd name="T17" fmla="*/ 312618 h 21600"/>
              <a:gd name="T18" fmla="*/ 1655763 w 21600"/>
              <a:gd name="T19" fmla="*/ 312618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3" name="modem"/>
          <p:cNvSpPr>
            <a:spLocks noEditPoints="1" noChangeArrowheads="1"/>
          </p:cNvSpPr>
          <p:nvPr/>
        </p:nvSpPr>
        <p:spPr bwMode="auto">
          <a:xfrm>
            <a:off x="7175501" y="4365626"/>
            <a:ext cx="1655763" cy="504825"/>
          </a:xfrm>
          <a:custGeom>
            <a:avLst/>
            <a:gdLst>
              <a:gd name="T0" fmla="*/ 0 w 21600"/>
              <a:gd name="T1" fmla="*/ 120410 h 21600"/>
              <a:gd name="T2" fmla="*/ 225444 w 21600"/>
              <a:gd name="T3" fmla="*/ 0 h 21600"/>
              <a:gd name="T4" fmla="*/ 1427712 w 21600"/>
              <a:gd name="T5" fmla="*/ 0 h 21600"/>
              <a:gd name="T6" fmla="*/ 1655763 w 21600"/>
              <a:gd name="T7" fmla="*/ 120410 h 21600"/>
              <a:gd name="T8" fmla="*/ 1655763 w 21600"/>
              <a:gd name="T9" fmla="*/ 504825 h 21600"/>
              <a:gd name="T10" fmla="*/ 0 w 21600"/>
              <a:gd name="T11" fmla="*/ 504825 h 21600"/>
              <a:gd name="T12" fmla="*/ 827882 w 21600"/>
              <a:gd name="T13" fmla="*/ 0 h 21600"/>
              <a:gd name="T14" fmla="*/ 827882 w 21600"/>
              <a:gd name="T15" fmla="*/ 504825 h 21600"/>
              <a:gd name="T16" fmla="*/ 0 w 21600"/>
              <a:gd name="T17" fmla="*/ 312618 h 21600"/>
              <a:gd name="T18" fmla="*/ 1655763 w 21600"/>
              <a:gd name="T19" fmla="*/ 312618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3000376" y="3429000"/>
            <a:ext cx="574675" cy="86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4943475" y="4652963"/>
            <a:ext cx="208915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V="1">
            <a:off x="8112126" y="3429000"/>
            <a:ext cx="792163" cy="86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7657" name="AutoShape 10"/>
          <p:cNvSpPr>
            <a:spLocks noChangeArrowheads="1"/>
          </p:cNvSpPr>
          <p:nvPr/>
        </p:nvSpPr>
        <p:spPr bwMode="auto">
          <a:xfrm rot="4182393">
            <a:off x="4068764" y="1419226"/>
            <a:ext cx="427037" cy="1643063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AutoShape 11"/>
          <p:cNvSpPr>
            <a:spLocks noChangeArrowheads="1"/>
          </p:cNvSpPr>
          <p:nvPr/>
        </p:nvSpPr>
        <p:spPr bwMode="auto">
          <a:xfrm rot="4380650">
            <a:off x="4368801" y="3429001"/>
            <a:ext cx="431800" cy="1152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AutoShape 12"/>
          <p:cNvSpPr>
            <a:spLocks noChangeArrowheads="1"/>
          </p:cNvSpPr>
          <p:nvPr/>
        </p:nvSpPr>
        <p:spPr bwMode="auto">
          <a:xfrm rot="-2301841">
            <a:off x="7248525" y="3500439"/>
            <a:ext cx="431800" cy="1152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AutoShape 13"/>
          <p:cNvSpPr>
            <a:spLocks noChangeArrowheads="1"/>
          </p:cNvSpPr>
          <p:nvPr/>
        </p:nvSpPr>
        <p:spPr bwMode="auto">
          <a:xfrm rot="10425151">
            <a:off x="6096000" y="4652964"/>
            <a:ext cx="431800" cy="1152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AutoShape 14"/>
          <p:cNvSpPr>
            <a:spLocks noChangeArrowheads="1"/>
          </p:cNvSpPr>
          <p:nvPr/>
        </p:nvSpPr>
        <p:spPr bwMode="auto">
          <a:xfrm rot="-3224891">
            <a:off x="7546182" y="1618457"/>
            <a:ext cx="649288" cy="1533525"/>
          </a:xfrm>
          <a:prstGeom prst="lightningBolt">
            <a:avLst/>
          </a:prstGeom>
          <a:solidFill>
            <a:srgbClr val="FFFA2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5207928" y="1628776"/>
            <a:ext cx="19094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Intrusion</a:t>
            </a:r>
          </a:p>
          <a:p>
            <a:pPr algn="ctr"/>
            <a:r>
              <a:rPr lang="en-US">
                <a:cs typeface="Arial" charset="0"/>
              </a:rPr>
              <a:t>Viruses / Worms</a:t>
            </a:r>
            <a:endParaRPr lang="en-GB">
              <a:cs typeface="Arial" charset="0"/>
            </a:endParaRPr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5087939" y="1628775"/>
            <a:ext cx="2016125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7"/>
          <p:cNvSpPr>
            <a:spLocks noChangeArrowheads="1"/>
          </p:cNvSpPr>
          <p:nvPr/>
        </p:nvSpPr>
        <p:spPr bwMode="auto">
          <a:xfrm>
            <a:off x="5159376" y="3284539"/>
            <a:ext cx="180022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106850" y="3284538"/>
            <a:ext cx="19656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External Attacks</a:t>
            </a:r>
          </a:p>
          <a:p>
            <a:pPr algn="ctr"/>
            <a:r>
              <a:rPr lang="en-US">
                <a:cs typeface="Arial" charset="0"/>
              </a:rPr>
              <a:t>Intrusion</a:t>
            </a:r>
            <a:br>
              <a:rPr lang="en-US">
                <a:cs typeface="Arial" charset="0"/>
              </a:rPr>
            </a:br>
            <a:r>
              <a:rPr lang="en-US">
                <a:cs typeface="Arial" charset="0"/>
              </a:rPr>
              <a:t>Viruses / Worms</a:t>
            </a:r>
            <a:endParaRPr lang="en-GB">
              <a:cs typeface="Arial" charset="0"/>
            </a:endParaRP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6148388" y="5897563"/>
            <a:ext cx="1550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Interception</a:t>
            </a:r>
            <a:endParaRPr lang="en-GB">
              <a:cs typeface="Arial" charset="0"/>
            </a:endParaRPr>
          </a:p>
        </p:txBody>
      </p:sp>
      <p:sp>
        <p:nvSpPr>
          <p:cNvPr id="27667" name="Rectangle 20"/>
          <p:cNvSpPr>
            <a:spLocks noChangeArrowheads="1"/>
          </p:cNvSpPr>
          <p:nvPr/>
        </p:nvSpPr>
        <p:spPr bwMode="auto">
          <a:xfrm>
            <a:off x="6096000" y="5949951"/>
            <a:ext cx="1512888" cy="35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64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Threats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Intrusion</a:t>
            </a:r>
          </a:p>
          <a:p>
            <a:pPr lvl="1">
              <a:lnSpc>
                <a:spcPct val="90000"/>
              </a:lnSpc>
            </a:pPr>
            <a:r>
              <a:rPr lang="en-US"/>
              <a:t>Gaining Access to internal infrastructure</a:t>
            </a:r>
          </a:p>
          <a:p>
            <a:pPr>
              <a:lnSpc>
                <a:spcPct val="90000"/>
              </a:lnSpc>
            </a:pPr>
            <a:r>
              <a:rPr lang="en-US"/>
              <a:t>Viruses / Worms</a:t>
            </a:r>
          </a:p>
          <a:p>
            <a:pPr lvl="1">
              <a:lnSpc>
                <a:spcPct val="90000"/>
              </a:lnSpc>
            </a:pPr>
            <a:r>
              <a:rPr lang="en-US"/>
              <a:t>Replicating Software</a:t>
            </a:r>
          </a:p>
          <a:p>
            <a:pPr>
              <a:lnSpc>
                <a:spcPct val="90000"/>
              </a:lnSpc>
            </a:pPr>
            <a:r>
              <a:rPr lang="en-US"/>
              <a:t>External Attacks</a:t>
            </a:r>
          </a:p>
          <a:p>
            <a:pPr lvl="1">
              <a:lnSpc>
                <a:spcPct val="90000"/>
              </a:lnSpc>
            </a:pPr>
            <a:r>
              <a:rPr lang="en-US"/>
              <a:t>Denial of Service.</a:t>
            </a:r>
          </a:p>
          <a:p>
            <a:pPr>
              <a:lnSpc>
                <a:spcPct val="90000"/>
              </a:lnSpc>
            </a:pPr>
            <a:r>
              <a:rPr lang="en-US"/>
              <a:t>Interception</a:t>
            </a:r>
          </a:p>
          <a:p>
            <a:pPr lvl="1">
              <a:lnSpc>
                <a:spcPct val="90000"/>
              </a:lnSpc>
            </a:pPr>
            <a:r>
              <a:rPr lang="en-US"/>
              <a:t>Catching communication while en route between sender and receiver.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064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Intrusion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Gaining access to internal infrastructure;</a:t>
            </a:r>
          </a:p>
          <a:p>
            <a:pPr lvl="1"/>
            <a:r>
              <a:rPr lang="en-US" sz="2200"/>
              <a:t>Stealing Mobile Phone</a:t>
            </a:r>
          </a:p>
          <a:p>
            <a:pPr lvl="1"/>
            <a:r>
              <a:rPr lang="en-US" sz="2200"/>
              <a:t>Guessing Passwords</a:t>
            </a:r>
          </a:p>
          <a:p>
            <a:pPr lvl="1"/>
            <a:r>
              <a:rPr lang="en-US" sz="2200"/>
              <a:t>Hacking into private spaces</a:t>
            </a:r>
          </a:p>
          <a:p>
            <a:r>
              <a:rPr lang="en-US" sz="2600"/>
              <a:t>Once a hacker has access to an account, they have the same rights as the account owner.</a:t>
            </a:r>
          </a:p>
          <a:p>
            <a:pPr lvl="1"/>
            <a:r>
              <a:rPr lang="en-US" sz="2200"/>
              <a:t>Problem 1: Preventing hacker from accessing account.</a:t>
            </a:r>
          </a:p>
          <a:p>
            <a:pPr lvl="1"/>
            <a:r>
              <a:rPr lang="en-US" sz="2200"/>
              <a:t>Problem 2: Finding out what someone may have done while they had access.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2111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Week</a:t>
            </a:r>
            <a:endParaRPr lang="th-T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Challenges (still) facing Modern IS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Security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14509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Viruses / Worms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Virus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Software Program that replicate itself on more PC’s – in a similar way to viruses spread between people.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Viruses need another program to piggyback off, e.g. a macro in a spreadsheet, or document.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Are often spread using email</a:t>
            </a:r>
          </a:p>
          <a:p>
            <a:pPr>
              <a:lnSpc>
                <a:spcPct val="90000"/>
              </a:lnSpc>
            </a:pPr>
            <a:r>
              <a:rPr lang="en-US" sz="2600"/>
              <a:t>Worms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small piece of software that uses security loopholes to replicate.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E.g. finds a loophole in Windows, scans network for another PC with a similar loophole and copies itself to the new PC etc.</a:t>
            </a:r>
          </a:p>
        </p:txBody>
      </p:sp>
    </p:spTree>
    <p:extLst>
      <p:ext uri="{BB962C8B-B14F-4D97-AF65-F5344CB8AC3E}">
        <p14:creationId xmlns:p14="http://schemas.microsoft.com/office/powerpoint/2010/main" val="4266136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External Attacks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Attacks without gaining access to a private device.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Denial of Service(DoS)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Very Common Attacks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Purpose, to use up bandwidth or service, by ‘spoof’ conversations.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Blocking Webservers with repeated hits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Spam emails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Distributed Denial of Service (DDOS)</a:t>
            </a:r>
          </a:p>
          <a:p>
            <a:pPr lvl="2">
              <a:lnSpc>
                <a:spcPct val="90000"/>
              </a:lnSpc>
            </a:pPr>
            <a:r>
              <a:rPr lang="en-US" sz="2100"/>
              <a:t>Attacking from many addresses simultaneously.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Code Red Worm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Chain Letters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57737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Interception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Catching communication whilst on route between sender and receiver.</a:t>
            </a:r>
          </a:p>
          <a:p>
            <a:pPr lvl="1">
              <a:lnSpc>
                <a:spcPct val="90000"/>
              </a:lnSpc>
            </a:pPr>
            <a:r>
              <a:rPr lang="en-US"/>
              <a:t>Intercepting Signals.</a:t>
            </a:r>
          </a:p>
          <a:p>
            <a:pPr lvl="2">
              <a:lnSpc>
                <a:spcPct val="90000"/>
              </a:lnSpc>
            </a:pPr>
            <a:r>
              <a:rPr lang="en-US"/>
              <a:t>Wireless Signals</a:t>
            </a:r>
          </a:p>
          <a:p>
            <a:pPr lvl="2">
              <a:lnSpc>
                <a:spcPct val="90000"/>
              </a:lnSpc>
            </a:pPr>
            <a:r>
              <a:rPr lang="en-US"/>
              <a:t>Government listening in on telephone conversations</a:t>
            </a:r>
          </a:p>
          <a:p>
            <a:pPr lvl="1">
              <a:lnSpc>
                <a:spcPct val="90000"/>
              </a:lnSpc>
            </a:pPr>
            <a:r>
              <a:rPr lang="en-US"/>
              <a:t>Normally minimised through encryption.</a:t>
            </a:r>
          </a:p>
          <a:p>
            <a:pPr>
              <a:lnSpc>
                <a:spcPct val="90000"/>
              </a:lnSpc>
            </a:pPr>
            <a:r>
              <a:rPr lang="en-US"/>
              <a:t>Accessing someone else’s service</a:t>
            </a:r>
          </a:p>
          <a:p>
            <a:pPr lvl="1">
              <a:lnSpc>
                <a:spcPct val="90000"/>
              </a:lnSpc>
            </a:pPr>
            <a:r>
              <a:rPr lang="en-US"/>
              <a:t>Using bandwidth of wireless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73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Improving Security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Security Policies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Limiting users access &amp; actions</a:t>
            </a:r>
          </a:p>
          <a:p>
            <a:pPr>
              <a:lnSpc>
                <a:spcPct val="90000"/>
              </a:lnSpc>
            </a:pPr>
            <a:r>
              <a:rPr lang="en-US" sz="2600"/>
              <a:t>Firewalls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Protection between network and internet</a:t>
            </a:r>
          </a:p>
          <a:p>
            <a:pPr>
              <a:lnSpc>
                <a:spcPct val="90000"/>
              </a:lnSpc>
            </a:pPr>
            <a:r>
              <a:rPr lang="en-US" sz="2600"/>
              <a:t>Authentication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Passwords etc.</a:t>
            </a:r>
          </a:p>
          <a:p>
            <a:pPr>
              <a:lnSpc>
                <a:spcPct val="90000"/>
              </a:lnSpc>
            </a:pPr>
            <a:r>
              <a:rPr lang="en-US" sz="2600"/>
              <a:t>Encryption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Encoding contents of communication</a:t>
            </a:r>
          </a:p>
          <a:p>
            <a:pPr>
              <a:lnSpc>
                <a:spcPct val="90000"/>
              </a:lnSpc>
            </a:pPr>
            <a:r>
              <a:rPr lang="en-US" sz="2600"/>
              <a:t>Patches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Responding to security breaches</a:t>
            </a:r>
          </a:p>
        </p:txBody>
      </p:sp>
    </p:spTree>
    <p:extLst>
      <p:ext uri="{BB962C8B-B14F-4D97-AF65-F5344CB8AC3E}">
        <p14:creationId xmlns:p14="http://schemas.microsoft.com/office/powerpoint/2010/main" val="2215857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Security Policies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Access Control Lists (ACL)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Limit which users can do what (e.g. update websites)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Signed agreements for service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When allowing users onto a network, normally they sign an agreement, regarding terms of use.</a:t>
            </a:r>
          </a:p>
          <a:p>
            <a:pPr lvl="2">
              <a:lnSpc>
                <a:spcPct val="80000"/>
              </a:lnSpc>
            </a:pPr>
            <a:r>
              <a:rPr lang="en-US" sz="2100" dirty="0"/>
              <a:t>Did you sign one at CMU?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Policies could include,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Regular password changes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Whether personal use of service is permitted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Antivirus updates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Can help against, external attacks, intrusion, virus / worms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501498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11430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Firewalls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81200" y="1600201"/>
            <a:ext cx="4038600" cy="4525963"/>
          </a:xfrm>
        </p:spPr>
        <p:txBody>
          <a:bodyPr/>
          <a:lstStyle/>
          <a:p>
            <a:r>
              <a:rPr lang="en-US" sz="2600"/>
              <a:t>Hardware and / or Software protection sitting between internal network and internet.</a:t>
            </a:r>
          </a:p>
          <a:p>
            <a:r>
              <a:rPr lang="en-US" sz="2600"/>
              <a:t>Can help stop viruses/worms from accessing the network,</a:t>
            </a:r>
            <a:endParaRPr lang="en-GB" sz="2600"/>
          </a:p>
        </p:txBody>
      </p:sp>
      <p:sp>
        <p:nvSpPr>
          <p:cNvPr id="35843" name="laptop"/>
          <p:cNvSpPr>
            <a:spLocks noEditPoints="1" noChangeArrowheads="1"/>
          </p:cNvSpPr>
          <p:nvPr/>
        </p:nvSpPr>
        <p:spPr bwMode="auto">
          <a:xfrm>
            <a:off x="6456363" y="1628776"/>
            <a:ext cx="1809750" cy="1362075"/>
          </a:xfrm>
          <a:custGeom>
            <a:avLst/>
            <a:gdLst>
              <a:gd name="T0" fmla="*/ 281684 w 21600"/>
              <a:gd name="T1" fmla="*/ 0 h 21600"/>
              <a:gd name="T2" fmla="*/ 281684 w 21600"/>
              <a:gd name="T3" fmla="*/ 452322 h 21600"/>
              <a:gd name="T4" fmla="*/ 1535523 w 21600"/>
              <a:gd name="T5" fmla="*/ 0 h 21600"/>
              <a:gd name="T6" fmla="*/ 1535523 w 21600"/>
              <a:gd name="T7" fmla="*/ 452322 h 21600"/>
              <a:gd name="T8" fmla="*/ 904875 w 21600"/>
              <a:gd name="T9" fmla="*/ 0 h 21600"/>
              <a:gd name="T10" fmla="*/ 904875 w 21600"/>
              <a:gd name="T11" fmla="*/ 1362075 h 21600"/>
              <a:gd name="T12" fmla="*/ 0 w 21600"/>
              <a:gd name="T13" fmla="*/ 1362075 h 21600"/>
              <a:gd name="T14" fmla="*/ 1809750 w 21600"/>
              <a:gd name="T15" fmla="*/ 136207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9191626" y="6021388"/>
            <a:ext cx="9765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cs typeface="Arial" charset="0"/>
              </a:rPr>
              <a:t>W W W</a:t>
            </a:r>
            <a:endParaRPr lang="en-GB">
              <a:cs typeface="Arial" charset="0"/>
            </a:endParaRP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7464425" y="3141663"/>
            <a:ext cx="2160588" cy="2735262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5846" name="tower"/>
          <p:cNvSpPr>
            <a:spLocks noEditPoints="1" noChangeArrowheads="1"/>
          </p:cNvSpPr>
          <p:nvPr/>
        </p:nvSpPr>
        <p:spPr bwMode="auto">
          <a:xfrm>
            <a:off x="8183564" y="3716338"/>
            <a:ext cx="433387" cy="1223962"/>
          </a:xfrm>
          <a:custGeom>
            <a:avLst/>
            <a:gdLst>
              <a:gd name="T0" fmla="*/ 0 w 21600"/>
              <a:gd name="T1" fmla="*/ 123756 h 21600"/>
              <a:gd name="T2" fmla="*/ 133708 w 21600"/>
              <a:gd name="T3" fmla="*/ 0 h 21600"/>
              <a:gd name="T4" fmla="*/ 216693 w 21600"/>
              <a:gd name="T5" fmla="*/ 0 h 21600"/>
              <a:gd name="T6" fmla="*/ 433387 w 21600"/>
              <a:gd name="T7" fmla="*/ 0 h 21600"/>
              <a:gd name="T8" fmla="*/ 433387 w 21600"/>
              <a:gd name="T9" fmla="*/ 660089 h 21600"/>
              <a:gd name="T10" fmla="*/ 433387 w 21600"/>
              <a:gd name="T11" fmla="*/ 1100206 h 21600"/>
              <a:gd name="T12" fmla="*/ 304294 w 21600"/>
              <a:gd name="T13" fmla="*/ 1223962 h 21600"/>
              <a:gd name="T14" fmla="*/ 212079 w 21600"/>
              <a:gd name="T15" fmla="*/ 1223962 h 21600"/>
              <a:gd name="T16" fmla="*/ 0 w 21600"/>
              <a:gd name="T17" fmla="*/ 1223962 h 21600"/>
              <a:gd name="T18" fmla="*/ 0 w 21600"/>
              <a:gd name="T19" fmla="*/ 653233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59 w 21600"/>
              <a:gd name="T31" fmla="*/ 22540 h 21600"/>
              <a:gd name="T32" fmla="*/ 21485 w 21600"/>
              <a:gd name="T33" fmla="*/ 27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1483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Authentication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Software to ensure permission of user to access service</a:t>
            </a:r>
          </a:p>
          <a:p>
            <a:pPr lvl="1"/>
            <a:r>
              <a:rPr lang="en-US"/>
              <a:t>Password</a:t>
            </a:r>
          </a:p>
          <a:p>
            <a:pPr lvl="1"/>
            <a:r>
              <a:rPr lang="en-US"/>
              <a:t>Finger prints / retina scans</a:t>
            </a:r>
          </a:p>
          <a:p>
            <a:r>
              <a:rPr lang="en-US"/>
              <a:t>Helps against intrusion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625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903" y="2057401"/>
            <a:ext cx="7394617" cy="44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93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Encryption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Encoding the contents of a transmission so it can’t be decrypted on route.</a:t>
            </a:r>
          </a:p>
          <a:p>
            <a:pPr lvl="1"/>
            <a:r>
              <a:rPr lang="en-US"/>
              <a:t>Symmetric-key encryption</a:t>
            </a:r>
          </a:p>
          <a:p>
            <a:pPr lvl="1"/>
            <a:r>
              <a:rPr lang="en-US"/>
              <a:t>Public / Private key encryption</a:t>
            </a:r>
          </a:p>
          <a:p>
            <a:r>
              <a:rPr lang="en-US"/>
              <a:t>Helps prevent interception.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245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Symmetric Key Encryption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81201" y="1600200"/>
            <a:ext cx="4691063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Both sender and receiver use the same ‘code’ to encrypt and then decrypt a message.</a:t>
            </a:r>
          </a:p>
          <a:p>
            <a:pPr lvl="1">
              <a:lnSpc>
                <a:spcPct val="80000"/>
              </a:lnSpc>
            </a:pPr>
            <a:r>
              <a:rPr lang="en-US"/>
              <a:t>If I tell you to move each character back two in the alphabet, and then send you this message;</a:t>
            </a:r>
          </a:p>
          <a:p>
            <a:pPr lvl="2">
              <a:lnSpc>
                <a:spcPct val="80000"/>
              </a:lnSpc>
            </a:pPr>
            <a:r>
              <a:rPr lang="en-US"/>
              <a:t>Jgnnq Encuu</a:t>
            </a:r>
          </a:p>
          <a:p>
            <a:pPr lvl="1">
              <a:lnSpc>
                <a:spcPct val="80000"/>
              </a:lnSpc>
            </a:pPr>
            <a:r>
              <a:rPr lang="en-US"/>
              <a:t>Anyone who intercepts the message gets nothing, but you are able to decrypt it.</a:t>
            </a:r>
          </a:p>
          <a:p>
            <a:pPr>
              <a:lnSpc>
                <a:spcPct val="80000"/>
              </a:lnSpc>
            </a:pPr>
            <a:r>
              <a:rPr lang="en-US" sz="2100"/>
              <a:t>More interesting patterns can be created to increase security.</a:t>
            </a:r>
          </a:p>
          <a:p>
            <a:pPr lvl="1">
              <a:lnSpc>
                <a:spcPct val="80000"/>
              </a:lnSpc>
            </a:pPr>
            <a:r>
              <a:rPr lang="en-US"/>
              <a:t>Substitution</a:t>
            </a:r>
          </a:p>
          <a:p>
            <a:pPr lvl="1">
              <a:lnSpc>
                <a:spcPct val="80000"/>
              </a:lnSpc>
            </a:pPr>
            <a:r>
              <a:rPr lang="en-US"/>
              <a:t>Transposition</a:t>
            </a:r>
            <a:endParaRPr lang="en-GB"/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7248525" y="4724400"/>
            <a:ext cx="24955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Key:</a:t>
            </a:r>
          </a:p>
          <a:p>
            <a:r>
              <a:rPr lang="en-US">
                <a:cs typeface="Arial" charset="0"/>
              </a:rPr>
              <a:t>FANCY</a:t>
            </a:r>
          </a:p>
          <a:p>
            <a:endParaRPr lang="en-US">
              <a:cs typeface="Arial" charset="0"/>
            </a:endParaRPr>
          </a:p>
          <a:p>
            <a:r>
              <a:rPr lang="en-US">
                <a:cs typeface="Arial" charset="0"/>
              </a:rPr>
              <a:t>Message:</a:t>
            </a:r>
            <a:br>
              <a:rPr lang="en-US">
                <a:cs typeface="Arial" charset="0"/>
              </a:rPr>
            </a:br>
            <a:r>
              <a:rPr lang="en-US">
                <a:cs typeface="Arial" charset="0"/>
              </a:rPr>
              <a:t>eatitnihmexnetmgmedt</a:t>
            </a:r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9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603F8-0A19-4FF4-82B5-CFAC25C31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E58DE-3BE1-48DF-A4B6-2AFFDA278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7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Decoding</a:t>
            </a:r>
            <a:endParaRPr lang="en-AU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39938" name="Picture 4" descr="Character transposition encryption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66988" y="1484313"/>
            <a:ext cx="6769100" cy="4983162"/>
          </a:xfrm>
        </p:spPr>
      </p:pic>
    </p:spTree>
    <p:extLst>
      <p:ext uri="{BB962C8B-B14F-4D97-AF65-F5344CB8AC3E}">
        <p14:creationId xmlns:p14="http://schemas.microsoft.com/office/powerpoint/2010/main" val="2478178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Patches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/>
              <a:t>Response to a virus or security breach</a:t>
            </a:r>
          </a:p>
          <a:p>
            <a:pPr lvl="1"/>
            <a:r>
              <a:rPr lang="en-US"/>
              <a:t>Anti virus software often updates to add new virus definitions.</a:t>
            </a:r>
          </a:p>
          <a:p>
            <a:pPr lvl="1"/>
            <a:r>
              <a:rPr lang="en-US"/>
              <a:t>Operating systems regularly update to deal with security loopholes which may allow worms to work.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11430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Dependability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25663" y="1763713"/>
            <a:ext cx="7923212" cy="1573212"/>
          </a:xfrm>
        </p:spPr>
        <p:txBody>
          <a:bodyPr/>
          <a:lstStyle/>
          <a:p>
            <a:r>
              <a:rPr lang="en-US" sz="2600"/>
              <a:t>The dependability of a system reflects the user’s degree of trust in that system – their confidence that it will operate as expected.</a:t>
            </a:r>
            <a:endParaRPr lang="en-GB" sz="2600"/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351089" y="3284538"/>
            <a:ext cx="7488237" cy="3014662"/>
          </a:xfr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4708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3600">
                <a:effectLst>
                  <a:reflection blurRad="12700" stA="48000" endA="300" endPos="55000" dir="5400000" sy="-90000" algn="bl" rotWithShape="0"/>
                </a:effectLst>
              </a:rPr>
              <a:t>Reliability and Availability</a:t>
            </a:r>
            <a:endParaRPr lang="en-GB" sz="360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10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GB"/>
              <a:t>The probability of failure-free system operation over a specified time in a given environment for a given purpose</a:t>
            </a:r>
          </a:p>
          <a:p>
            <a:pPr>
              <a:lnSpc>
                <a:spcPct val="90000"/>
              </a:lnSpc>
            </a:pPr>
            <a:r>
              <a:rPr lang="en-GB" sz="2100"/>
              <a:t>Availability</a:t>
            </a:r>
          </a:p>
          <a:p>
            <a:pPr lvl="1">
              <a:lnSpc>
                <a:spcPct val="90000"/>
              </a:lnSpc>
            </a:pPr>
            <a:r>
              <a:rPr lang="en-GB"/>
              <a:t>The probability that a system, at a point in time, will be operational and able to deliver the requested services</a:t>
            </a:r>
          </a:p>
          <a:p>
            <a:pPr>
              <a:lnSpc>
                <a:spcPct val="90000"/>
              </a:lnSpc>
            </a:pPr>
            <a:r>
              <a:rPr lang="en-GB" sz="2100"/>
              <a:t>It is sometimes possible to subsume system availability under system reliability</a:t>
            </a:r>
          </a:p>
          <a:p>
            <a:pPr lvl="1">
              <a:lnSpc>
                <a:spcPct val="90000"/>
              </a:lnSpc>
            </a:pPr>
            <a:r>
              <a:rPr lang="en-GB"/>
              <a:t>Obviously if a system is unavailable it is not delivering the specified system services</a:t>
            </a:r>
          </a:p>
          <a:p>
            <a:pPr lvl="1">
              <a:lnSpc>
                <a:spcPct val="90000"/>
              </a:lnSpc>
            </a:pPr>
            <a:r>
              <a:rPr lang="en-GB"/>
              <a:t>However, it is possible to have systems with low reliability that must be available. So long as system failures can be repaired quickly and do not damage data, low reliability may not be a problem</a:t>
            </a:r>
          </a:p>
        </p:txBody>
      </p:sp>
    </p:spTree>
    <p:extLst>
      <p:ext uri="{BB962C8B-B14F-4D97-AF65-F5344CB8AC3E}">
        <p14:creationId xmlns:p14="http://schemas.microsoft.com/office/powerpoint/2010/main" val="120989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600">
                <a:effectLst>
                  <a:reflection blurRad="12700" stA="48000" endA="300" endPos="55000" dir="5400000" sy="-90000" algn="bl" rotWithShape="0"/>
                </a:effectLst>
              </a:rPr>
              <a:t>Why is Reliability important?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GB"/>
              <a:t>Costs of downtime for a business critical system</a:t>
            </a:r>
          </a:p>
          <a:p>
            <a:pPr lvl="1"/>
            <a:r>
              <a:rPr lang="en-GB"/>
              <a:t>How much would a 15 minute failure of service cost?</a:t>
            </a:r>
          </a:p>
          <a:p>
            <a:pPr lvl="1"/>
            <a:r>
              <a:rPr lang="en-GB"/>
              <a:t>How much would a days failure cost?</a:t>
            </a:r>
          </a:p>
          <a:p>
            <a:pPr lvl="1"/>
            <a:r>
              <a:rPr lang="en-GB"/>
              <a:t>If this was an Email service?</a:t>
            </a:r>
          </a:p>
          <a:p>
            <a:pPr lvl="1"/>
            <a:r>
              <a:rPr lang="en-US"/>
              <a:t>What percent failure is acceptable?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13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600">
                <a:effectLst>
                  <a:reflection blurRad="12700" stA="48000" endA="300" endPos="55000" dir="5400000" sy="-90000" algn="bl" rotWithShape="0"/>
                </a:effectLst>
              </a:rPr>
              <a:t>Redundancy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One way of dealing with Reliability is to use redundancy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‘Spare’ components, so if one fails another could be used.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‘Back-Ups’</a:t>
            </a:r>
          </a:p>
          <a:p>
            <a:pPr>
              <a:lnSpc>
                <a:spcPct val="90000"/>
              </a:lnSpc>
            </a:pPr>
            <a:r>
              <a:rPr lang="en-GB" sz="2600"/>
              <a:t>Availability Math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If a system is 98% available that means it is not available 2% of the time (i.e. about half an hour each day!!!)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Many systems are now needed to be 99.999% available.</a:t>
            </a:r>
          </a:p>
        </p:txBody>
      </p:sp>
    </p:spTree>
    <p:extLst>
      <p:ext uri="{BB962C8B-B14F-4D97-AF65-F5344CB8AC3E}">
        <p14:creationId xmlns:p14="http://schemas.microsoft.com/office/powerpoint/2010/main" val="138923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200">
                <a:effectLst>
                  <a:reflection blurRad="12700" stA="48000" endA="300" endPos="55000" dir="5400000" sy="-90000" algn="bl" rotWithShape="0"/>
                </a:effectLst>
              </a:rPr>
              <a:t>Components in Series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GB" sz="2400" dirty="0"/>
              <a:t>Consider if each component was 98% reliable, and there were 5 components in series.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.98 * .98 * .98 * .98 * .98 = 0.9, i.e. only 90% all components are running just 90% of the time.</a:t>
            </a:r>
          </a:p>
          <a:p>
            <a:r>
              <a:rPr lang="en-GB" sz="2400" dirty="0"/>
              <a:t>With more components, it is increasingly less reliable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351088" y="2997200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1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3863976" y="2997200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2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375276" y="2997200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3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888163" y="2997200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4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8401051" y="2997200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dirty="0">
                <a:cs typeface="Arial" charset="0"/>
              </a:rPr>
              <a:t>Component 5</a:t>
            </a:r>
          </a:p>
          <a:p>
            <a:pPr algn="ctr"/>
            <a:r>
              <a:rPr lang="en-GB" sz="1600" dirty="0">
                <a:cs typeface="Arial" charset="0"/>
              </a:rPr>
              <a:t>98%</a:t>
            </a:r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>
            <a:off x="2351089" y="2852738"/>
            <a:ext cx="748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1590196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8686800" cy="838200"/>
          </a:xfrm>
          <a:noFill/>
          <a:ln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3200">
                <a:effectLst>
                  <a:reflection blurRad="12700" stA="48000" endA="300" endPos="55000" dir="5400000" sy="-90000" algn="bl" rotWithShape="0"/>
                </a:effectLst>
              </a:rPr>
              <a:t>Components in Parallel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81201" y="1600200"/>
            <a:ext cx="4691063" cy="4637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Now consider these components in parallel.</a:t>
            </a:r>
          </a:p>
          <a:p>
            <a:pPr>
              <a:lnSpc>
                <a:spcPct val="90000"/>
              </a:lnSpc>
            </a:pPr>
            <a:r>
              <a:rPr lang="en-GB" sz="2400"/>
              <a:t>The probability of failure is 0.02 each time;</a:t>
            </a:r>
          </a:p>
          <a:p>
            <a:pPr>
              <a:lnSpc>
                <a:spcPct val="90000"/>
              </a:lnSpc>
            </a:pPr>
            <a:r>
              <a:rPr lang="en-GB" sz="2400"/>
              <a:t>0.02 * 0.02 * 0.02 * 0.02 * 0.02 = 0.0000000032 !!!</a:t>
            </a:r>
          </a:p>
          <a:p>
            <a:pPr>
              <a:lnSpc>
                <a:spcPct val="90000"/>
              </a:lnSpc>
            </a:pPr>
            <a:r>
              <a:rPr lang="en-GB" sz="2400"/>
              <a:t>Hence, redundancy is used to increase reliability.  If one component fails, another can be used in it’s place.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8040688" y="1989138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1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8042276" y="2709863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2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8042276" y="3430588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3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8042276" y="4149725"/>
            <a:ext cx="14398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4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8040688" y="4868863"/>
            <a:ext cx="143986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>
                <a:cs typeface="Arial" charset="0"/>
              </a:rPr>
              <a:t>Component 5</a:t>
            </a:r>
          </a:p>
          <a:p>
            <a:pPr algn="ctr"/>
            <a:r>
              <a:rPr lang="en-GB" sz="1600">
                <a:cs typeface="Arial" charset="0"/>
              </a:rPr>
              <a:t>98%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7104064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>
            <a:off x="7535864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7535864" y="44370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7535864" y="52292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7535864" y="30686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7535864" y="2349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7535863" y="2349501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>
            <a:off x="9480551" y="52292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>
            <a:off x="9480551" y="44370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5" name="Line 18"/>
          <p:cNvSpPr>
            <a:spLocks noChangeShapeType="1"/>
          </p:cNvSpPr>
          <p:nvPr/>
        </p:nvSpPr>
        <p:spPr bwMode="auto">
          <a:xfrm>
            <a:off x="9480551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9480551" y="30686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9480551" y="2349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9983788" y="2349501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 sz="1600"/>
          </a:p>
        </p:txBody>
      </p:sp>
      <p:sp>
        <p:nvSpPr>
          <p:cNvPr id="22549" name="Line 22"/>
          <p:cNvSpPr>
            <a:spLocks noChangeShapeType="1"/>
          </p:cNvSpPr>
          <p:nvPr/>
        </p:nvSpPr>
        <p:spPr bwMode="auto">
          <a:xfrm>
            <a:off x="9983789" y="37893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 sz="1600"/>
          </a:p>
        </p:txBody>
      </p:sp>
    </p:spTree>
    <p:extLst>
      <p:ext uri="{BB962C8B-B14F-4D97-AF65-F5344CB8AC3E}">
        <p14:creationId xmlns:p14="http://schemas.microsoft.com/office/powerpoint/2010/main" val="688753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10448</TotalTime>
  <Words>1136</Words>
  <Application>Microsoft Office PowerPoint</Application>
  <PresentationFormat>Widescreen</PresentationFormat>
  <Paragraphs>199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Cordia New</vt:lpstr>
      <vt:lpstr>IrisUPC</vt:lpstr>
      <vt:lpstr>Trebuchet MS</vt:lpstr>
      <vt:lpstr>Wingdings 3</vt:lpstr>
      <vt:lpstr>Facet</vt:lpstr>
      <vt:lpstr>ISNE101</vt:lpstr>
      <vt:lpstr>This Week</vt:lpstr>
      <vt:lpstr>PowerPoint Presentation</vt:lpstr>
      <vt:lpstr>Dependability</vt:lpstr>
      <vt:lpstr>Reliability and Availability</vt:lpstr>
      <vt:lpstr>Why is Reliability important?</vt:lpstr>
      <vt:lpstr>Redundancy</vt:lpstr>
      <vt:lpstr>Components in Series</vt:lpstr>
      <vt:lpstr>Components in Parallel</vt:lpstr>
      <vt:lpstr>Hardware vs Software</vt:lpstr>
      <vt:lpstr>5 nines</vt:lpstr>
      <vt:lpstr>Reliability</vt:lpstr>
      <vt:lpstr>Security</vt:lpstr>
      <vt:lpstr>Fundamental Principles of Security</vt:lpstr>
      <vt:lpstr>Risk</vt:lpstr>
      <vt:lpstr>Risk Terminology</vt:lpstr>
      <vt:lpstr>Potential Threats</vt:lpstr>
      <vt:lpstr>Threats</vt:lpstr>
      <vt:lpstr>Intrusion</vt:lpstr>
      <vt:lpstr>Viruses / Worms</vt:lpstr>
      <vt:lpstr>External Attacks</vt:lpstr>
      <vt:lpstr>Interception</vt:lpstr>
      <vt:lpstr>Improving Security</vt:lpstr>
      <vt:lpstr>Security Policies</vt:lpstr>
      <vt:lpstr>Firewalls</vt:lpstr>
      <vt:lpstr>Authentication</vt:lpstr>
      <vt:lpstr>Authentication</vt:lpstr>
      <vt:lpstr>Encryption</vt:lpstr>
      <vt:lpstr>Symmetric Key Encryption</vt:lpstr>
      <vt:lpstr>Decoding</vt:lpstr>
      <vt:lpstr>Patches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ISNE101</dc:title>
  <dc:creator>Admin</dc:creator>
  <cp:lastModifiedBy>KENNETH COSH</cp:lastModifiedBy>
  <cp:revision>8</cp:revision>
  <dcterms:created xsi:type="dcterms:W3CDTF">2013-08-22T01:11:03Z</dcterms:created>
  <dcterms:modified xsi:type="dcterms:W3CDTF">2020-10-14T03:36:04Z</dcterms:modified>
</cp:coreProperties>
</file>