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75" r:id="rId3"/>
    <p:sldId id="257" r:id="rId4"/>
    <p:sldId id="276" r:id="rId5"/>
    <p:sldId id="258" r:id="rId6"/>
    <p:sldId id="259" r:id="rId7"/>
    <p:sldId id="260" r:id="rId8"/>
    <p:sldId id="261" r:id="rId9"/>
    <p:sldId id="262" r:id="rId10"/>
    <p:sldId id="277" r:id="rId11"/>
    <p:sldId id="278" r:id="rId12"/>
    <p:sldId id="263" r:id="rId13"/>
    <p:sldId id="264" r:id="rId14"/>
    <p:sldId id="265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1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28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6779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24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6130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099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85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64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69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2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5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933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6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48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3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B5436-0A08-4E4E-979E-F5D319569A64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DAC3E9A-4F9D-45FA-A5DE-AB06E2B7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Intro to ISNE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Week15</a:t>
            </a:r>
          </a:p>
        </p:txBody>
      </p:sp>
    </p:spTree>
    <p:extLst>
      <p:ext uri="{BB962C8B-B14F-4D97-AF65-F5344CB8AC3E}">
        <p14:creationId xmlns:p14="http://schemas.microsoft.com/office/powerpoint/2010/main" val="1350729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Golden Rule</a:t>
            </a:r>
          </a:p>
          <a:p>
            <a:pPr lvl="1"/>
            <a:r>
              <a:rPr lang="en-US" dirty="0"/>
              <a:t>Do unto others as you would have them do unto you.</a:t>
            </a:r>
          </a:p>
          <a:p>
            <a:r>
              <a:rPr lang="en-US" dirty="0"/>
              <a:t>Immanuel Kant’s Categorical Imperative</a:t>
            </a:r>
          </a:p>
          <a:p>
            <a:pPr lvl="1"/>
            <a:r>
              <a:rPr lang="en-US" dirty="0"/>
              <a:t>If an action is not right for everyone to take, it is not right for anyone. If everyone did this, could the organization (or society) survive?</a:t>
            </a:r>
          </a:p>
          <a:p>
            <a:r>
              <a:rPr lang="en-US" dirty="0"/>
              <a:t>Descartes’ Rule of Change</a:t>
            </a:r>
          </a:p>
          <a:p>
            <a:pPr lvl="1"/>
            <a:r>
              <a:rPr lang="en-US" dirty="0"/>
              <a:t>If an action cannot be taken repeatedly, it is not right to take at all. The “slippery slope”, while it may only cause a small change now, what if we keep doing it?</a:t>
            </a:r>
          </a:p>
        </p:txBody>
      </p:sp>
    </p:spTree>
    <p:extLst>
      <p:ext uri="{BB962C8B-B14F-4D97-AF65-F5344CB8AC3E}">
        <p14:creationId xmlns:p14="http://schemas.microsoft.com/office/powerpoint/2010/main" val="766778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Utilitarian Principle</a:t>
            </a:r>
          </a:p>
          <a:p>
            <a:pPr lvl="1"/>
            <a:r>
              <a:rPr lang="en-US" dirty="0"/>
              <a:t>Take the action that achieves the greater value – assuming you can </a:t>
            </a:r>
            <a:r>
              <a:rPr lang="en-US" dirty="0" err="1"/>
              <a:t>prioritise</a:t>
            </a:r>
            <a:r>
              <a:rPr lang="en-US" dirty="0"/>
              <a:t> values</a:t>
            </a:r>
          </a:p>
          <a:p>
            <a:r>
              <a:rPr lang="en-US" dirty="0"/>
              <a:t>Risk Aversion Principle</a:t>
            </a:r>
          </a:p>
          <a:p>
            <a:pPr lvl="1"/>
            <a:r>
              <a:rPr lang="en-US" dirty="0"/>
              <a:t>Take the action which causes the least harm or potential cost. Avoid high cost actions.</a:t>
            </a:r>
          </a:p>
          <a:p>
            <a:r>
              <a:rPr lang="en-US" dirty="0"/>
              <a:t>No Free Lunch Rule</a:t>
            </a:r>
          </a:p>
          <a:p>
            <a:pPr lvl="1"/>
            <a:r>
              <a:rPr lang="en-US" dirty="0"/>
              <a:t>Assume that all tangible or intangible objects are owned by someone else, and assume that they want compensation for it</a:t>
            </a:r>
          </a:p>
        </p:txBody>
      </p:sp>
    </p:spTree>
    <p:extLst>
      <p:ext uri="{BB962C8B-B14F-4D97-AF65-F5344CB8AC3E}">
        <p14:creationId xmlns:p14="http://schemas.microsoft.com/office/powerpoint/2010/main" val="3607575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Unauthorised Use at Work</a:t>
            </a:r>
            <a:endParaRPr lang="en-AU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Time and Resource Theft (Cyberslacking)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Often monitored by sniffing software.</a:t>
            </a:r>
          </a:p>
          <a:p>
            <a:pPr>
              <a:lnSpc>
                <a:spcPct val="90000"/>
              </a:lnSpc>
            </a:pPr>
            <a:r>
              <a:rPr lang="en-US" sz="2600"/>
              <a:t>Includes;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General Email abuse (spamming, chain letters, spoofing, virus spreading, harrassment, defamatory statements)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Unauthorised Usage and Access (Sharing passwords and network access)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Copyright Infringement / Plagiarism (illegal or pirate software, copying websites or logos)</a:t>
            </a:r>
            <a:endParaRPr lang="en-AU" sz="2200"/>
          </a:p>
        </p:txBody>
      </p:sp>
    </p:spTree>
    <p:extLst>
      <p:ext uri="{BB962C8B-B14F-4D97-AF65-F5344CB8AC3E}">
        <p14:creationId xmlns:p14="http://schemas.microsoft.com/office/powerpoint/2010/main" val="958723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Unauthorised Use at Work</a:t>
            </a:r>
            <a:endParaRPr lang="en-AU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100"/>
              <a:t>Transmission of Confidential Data (Sharing company secrets)</a:t>
            </a:r>
          </a:p>
          <a:p>
            <a:pPr>
              <a:lnSpc>
                <a:spcPct val="80000"/>
              </a:lnSpc>
            </a:pPr>
            <a:r>
              <a:rPr lang="en-US" sz="2100"/>
              <a:t>Pornography (Accessing inappropriate websites on work resources)</a:t>
            </a:r>
          </a:p>
          <a:p>
            <a:pPr>
              <a:lnSpc>
                <a:spcPct val="80000"/>
              </a:lnSpc>
            </a:pPr>
            <a:r>
              <a:rPr lang="en-US" sz="2100"/>
              <a:t>Hacking</a:t>
            </a:r>
          </a:p>
          <a:p>
            <a:pPr>
              <a:lnSpc>
                <a:spcPct val="80000"/>
              </a:lnSpc>
            </a:pPr>
            <a:r>
              <a:rPr lang="en-US" sz="2100"/>
              <a:t>Non-work-related bandwidth use (sharing movies, music etc.)</a:t>
            </a:r>
          </a:p>
          <a:p>
            <a:pPr>
              <a:lnSpc>
                <a:spcPct val="80000"/>
              </a:lnSpc>
            </a:pPr>
            <a:r>
              <a:rPr lang="en-US" sz="2100"/>
              <a:t>Leisure use (online shopping, chatting, gambling)</a:t>
            </a:r>
          </a:p>
          <a:p>
            <a:pPr>
              <a:lnSpc>
                <a:spcPct val="80000"/>
              </a:lnSpc>
            </a:pPr>
            <a:r>
              <a:rPr lang="en-US" sz="2100"/>
              <a:t>Usage of External ISPs (avoiding detection by using external ISP)</a:t>
            </a:r>
          </a:p>
          <a:p>
            <a:pPr>
              <a:lnSpc>
                <a:spcPct val="80000"/>
              </a:lnSpc>
            </a:pPr>
            <a:r>
              <a:rPr lang="en-US" sz="2100"/>
              <a:t>Moonlighting (using company resources for personal business).</a:t>
            </a:r>
            <a:endParaRPr lang="en-AU" sz="2100"/>
          </a:p>
        </p:txBody>
      </p:sp>
    </p:spTree>
    <p:extLst>
      <p:ext uri="{BB962C8B-B14F-4D97-AF65-F5344CB8AC3E}">
        <p14:creationId xmlns:p14="http://schemas.microsoft.com/office/powerpoint/2010/main" val="83787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Privacy</a:t>
            </a:r>
            <a:endParaRPr lang="en-AU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200"/>
              <a:t>A basic human right is the right to privacy, but this right is brought into question by Technology.</a:t>
            </a:r>
          </a:p>
          <a:p>
            <a:pPr lvl="1"/>
            <a:r>
              <a:rPr lang="en-US" sz="2000"/>
              <a:t>Accessing individuals private email conversations and computer records is a violation of privacy</a:t>
            </a:r>
          </a:p>
          <a:p>
            <a:pPr lvl="1"/>
            <a:r>
              <a:rPr lang="en-US" sz="2000"/>
              <a:t>Monitoring peoples whereabouts through CCTV, computer monitoring, Mobile GPS.</a:t>
            </a:r>
          </a:p>
          <a:p>
            <a:pPr lvl="1"/>
            <a:r>
              <a:rPr lang="en-US" sz="2000"/>
              <a:t>Computer matching of customer information gained from different sources.</a:t>
            </a:r>
          </a:p>
          <a:p>
            <a:pPr lvl="1"/>
            <a:r>
              <a:rPr lang="en-US" sz="2000"/>
              <a:t>Collecting telephone number / email addresses etc. to build customer profiles</a:t>
            </a:r>
            <a:endParaRPr lang="en-AU" sz="2000"/>
          </a:p>
        </p:txBody>
      </p:sp>
    </p:spTree>
    <p:extLst>
      <p:ext uri="{BB962C8B-B14F-4D97-AF65-F5344CB8AC3E}">
        <p14:creationId xmlns:p14="http://schemas.microsoft.com/office/powerpoint/2010/main" val="1401863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Anonymity</a:t>
            </a:r>
            <a:endParaRPr lang="en-AU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internet allows almost anonymity</a:t>
            </a:r>
          </a:p>
          <a:p>
            <a:pPr lvl="1"/>
            <a:r>
              <a:rPr lang="en-US"/>
              <a:t>In reality much of it is very visible and open to privacy violations.</a:t>
            </a:r>
          </a:p>
          <a:p>
            <a:r>
              <a:rPr lang="en-US"/>
              <a:t>But precautions can be taken to protect privacy, such as encryption, authentication etc.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2473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Freedom of Speech / Information</a:t>
            </a:r>
            <a:endParaRPr lang="en-AU" sz="34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/>
              <a:t>Freedom of speech (information and the press), is another important human right.</a:t>
            </a:r>
          </a:p>
          <a:p>
            <a:pPr lvl="1"/>
            <a:r>
              <a:rPr lang="en-US" sz="2200"/>
              <a:t>Do people have a right to know about matters that others may wish to keep private?</a:t>
            </a:r>
          </a:p>
          <a:p>
            <a:r>
              <a:rPr lang="en-US" sz="2600"/>
              <a:t>With modern communication systems, sharing opinions (using ones right to free speech) becomes easier;</a:t>
            </a:r>
          </a:p>
          <a:p>
            <a:pPr lvl="1"/>
            <a:r>
              <a:rPr lang="en-US" sz="2200"/>
              <a:t>Flaming</a:t>
            </a:r>
          </a:p>
          <a:p>
            <a:pPr lvl="1"/>
            <a:r>
              <a:rPr lang="en-US" sz="2200"/>
              <a:t>Spamming</a:t>
            </a:r>
            <a:endParaRPr lang="en-AU" sz="2200"/>
          </a:p>
        </p:txBody>
      </p:sp>
    </p:spTree>
    <p:extLst>
      <p:ext uri="{BB962C8B-B14F-4D97-AF65-F5344CB8AC3E}">
        <p14:creationId xmlns:p14="http://schemas.microsoft.com/office/powerpoint/2010/main" val="3392638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Dependability</a:t>
            </a:r>
          </a:p>
          <a:p>
            <a:pPr lvl="1"/>
            <a:r>
              <a:rPr lang="en-US" dirty="0"/>
              <a:t>Reliability</a:t>
            </a:r>
          </a:p>
          <a:p>
            <a:pPr lvl="2"/>
            <a:r>
              <a:rPr lang="en-US" dirty="0"/>
              <a:t>How do we improve it?</a:t>
            </a:r>
          </a:p>
          <a:p>
            <a:pPr lvl="1"/>
            <a:r>
              <a:rPr lang="en-US" dirty="0"/>
              <a:t>Security</a:t>
            </a:r>
          </a:p>
          <a:p>
            <a:pPr lvl="2"/>
            <a:r>
              <a:rPr lang="en-US" dirty="0"/>
              <a:t>Threats &amp; Countering the Threats</a:t>
            </a:r>
          </a:p>
        </p:txBody>
      </p:sp>
    </p:spTree>
    <p:extLst>
      <p:ext uri="{BB962C8B-B14F-4D97-AF65-F5344CB8AC3E}">
        <p14:creationId xmlns:p14="http://schemas.microsoft.com/office/powerpoint/2010/main" val="3502687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Week</a:t>
            </a:r>
            <a:endParaRPr lang="th-TH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Ethics</a:t>
            </a:r>
          </a:p>
          <a:p>
            <a:pPr lvl="1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8987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Got Ethics?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Ethics</a:t>
            </a:r>
            <a:r>
              <a:rPr lang="en-US" dirty="0"/>
              <a:t>, sometimes known as </a:t>
            </a:r>
            <a:r>
              <a:rPr lang="en-US" b="1" dirty="0"/>
              <a:t>moral philosophy</a:t>
            </a:r>
            <a:r>
              <a:rPr lang="en-US" dirty="0"/>
              <a:t>, is a branch of philosophy that involves systematizing, defending and recommending concepts of right and wrong conduct. (Wikipedia)</a:t>
            </a:r>
          </a:p>
          <a:p>
            <a:endParaRPr lang="en-US" dirty="0"/>
          </a:p>
          <a:p>
            <a:r>
              <a:rPr lang="en-US" dirty="0"/>
              <a:t>A social, religious, or civil code of behavior considered correct, especially that of a particular group, profession, or individual (Dictionary.com)</a:t>
            </a:r>
          </a:p>
        </p:txBody>
      </p:sp>
    </p:spTree>
    <p:extLst>
      <p:ext uri="{BB962C8B-B14F-4D97-AF65-F5344CB8AC3E}">
        <p14:creationId xmlns:p14="http://schemas.microsoft.com/office/powerpoint/2010/main" val="1458843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Ethical &amp; Social Impact</a:t>
            </a:r>
            <a:endParaRPr lang="en-AU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/>
              <a:t>Ethical issues in the areas of crime, privacy, individuality, employment, health and working conditions.</a:t>
            </a:r>
          </a:p>
          <a:p>
            <a:r>
              <a:rPr lang="en-US" sz="2600"/>
              <a:t>Impacts can be positive, negative or both;</a:t>
            </a:r>
          </a:p>
          <a:p>
            <a:pPr lvl="1"/>
            <a:r>
              <a:rPr lang="en-US" sz="2200"/>
              <a:t>Computerising a manufacturing process has lead to people losing jobs, while improving the working conditions of those left and producing higher quality product and less cost.</a:t>
            </a:r>
            <a:endParaRPr lang="en-AU" sz="2200"/>
          </a:p>
        </p:txBody>
      </p:sp>
    </p:spTree>
    <p:extLst>
      <p:ext uri="{BB962C8B-B14F-4D97-AF65-F5344CB8AC3E}">
        <p14:creationId xmlns:p14="http://schemas.microsoft.com/office/powerpoint/2010/main" val="400220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Managing Ethically</a:t>
            </a:r>
            <a:endParaRPr lang="en-AU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Should you sell your customers information?</a:t>
            </a:r>
            <a:endParaRPr lang="en-AU" sz="2600" dirty="0"/>
          </a:p>
          <a:p>
            <a:r>
              <a:rPr lang="en-US" sz="2600" dirty="0"/>
              <a:t>Should you monitor employees email?</a:t>
            </a:r>
          </a:p>
          <a:p>
            <a:r>
              <a:rPr lang="en-US" sz="2600" dirty="0"/>
              <a:t>Should employees use work computers for private purposes?</a:t>
            </a:r>
          </a:p>
          <a:p>
            <a:r>
              <a:rPr lang="en-US" sz="2600" dirty="0"/>
              <a:t>Should they take copies of software home?</a:t>
            </a:r>
          </a:p>
          <a:p>
            <a:r>
              <a:rPr lang="en-US" sz="2600" dirty="0"/>
              <a:t>Should you keep electronic copies of employee’s personal records?</a:t>
            </a:r>
          </a:p>
        </p:txBody>
      </p:sp>
    </p:spTree>
    <p:extLst>
      <p:ext uri="{BB962C8B-B14F-4D97-AF65-F5344CB8AC3E}">
        <p14:creationId xmlns:p14="http://schemas.microsoft.com/office/powerpoint/2010/main" val="2129998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Management’s Ethical Challenges</a:t>
            </a:r>
            <a:endParaRPr lang="en-AU" sz="34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Employment</a:t>
            </a:r>
          </a:p>
          <a:p>
            <a:pPr lvl="1">
              <a:lnSpc>
                <a:spcPct val="90000"/>
              </a:lnSpc>
            </a:pPr>
            <a:r>
              <a:rPr lang="en-US"/>
              <a:t>The introduction of IS/IT has created many new jobs, while at the same time eliminating some – how do we ethically introduce job cutting systems?</a:t>
            </a:r>
          </a:p>
          <a:p>
            <a:pPr>
              <a:lnSpc>
                <a:spcPct val="90000"/>
              </a:lnSpc>
            </a:pPr>
            <a:r>
              <a:rPr lang="en-US"/>
              <a:t>Computer Monitoring</a:t>
            </a:r>
          </a:p>
          <a:p>
            <a:pPr lvl="1">
              <a:lnSpc>
                <a:spcPct val="90000"/>
              </a:lnSpc>
            </a:pPr>
            <a:r>
              <a:rPr lang="en-US"/>
              <a:t>How can we weigh up our employees right to privacy against the desire to monitor computer usage (as a way of managing employees work)?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290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Management’s Ethical Challenges</a:t>
            </a:r>
            <a:endParaRPr lang="en-AU" sz="3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600"/>
              <a:t>Working Conditions</a:t>
            </a:r>
          </a:p>
          <a:p>
            <a:pPr lvl="1"/>
            <a:r>
              <a:rPr lang="en-US" sz="2200"/>
              <a:t>While IS/IT has removed many repetitive, monotonous tasks, often the human role has changed from one of a craftsman to one of a machine regulating a machine</a:t>
            </a:r>
          </a:p>
          <a:p>
            <a:r>
              <a:rPr lang="en-US" sz="2600"/>
              <a:t>Individuality</a:t>
            </a:r>
          </a:p>
          <a:p>
            <a:pPr lvl="1"/>
            <a:r>
              <a:rPr lang="en-US" sz="2200"/>
              <a:t>Many IS/IT remove the individual treatment of people by imposing strict, uncustomisable procedures.  Rather than dealing with customers individually, we are constrained by the capabilities of the system.</a:t>
            </a:r>
            <a:endParaRPr lang="en-AU" sz="2200"/>
          </a:p>
        </p:txBody>
      </p:sp>
    </p:spTree>
    <p:extLst>
      <p:ext uri="{BB962C8B-B14F-4D97-AF65-F5344CB8AC3E}">
        <p14:creationId xmlns:p14="http://schemas.microsoft.com/office/powerpoint/2010/main" val="284616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Ethics</a:t>
            </a:r>
            <a:endParaRPr lang="en-AU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600"/>
              <a:t>Stockholder Theory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Managers are agents of the stockholders, with the ethical responsibility to them to increase profits without breaking the law</a:t>
            </a:r>
          </a:p>
          <a:p>
            <a:pPr>
              <a:lnSpc>
                <a:spcPct val="90000"/>
              </a:lnSpc>
            </a:pPr>
            <a:r>
              <a:rPr lang="en-US" sz="2600"/>
              <a:t>Social Contract Theory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Companies have an ethical responsibility to all members of society.</a:t>
            </a:r>
          </a:p>
          <a:p>
            <a:pPr>
              <a:lnSpc>
                <a:spcPct val="90000"/>
              </a:lnSpc>
            </a:pPr>
            <a:r>
              <a:rPr lang="en-US" sz="2600"/>
              <a:t>Stakeholder Theory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Managers should manage for the benefit of all stakeholders; shareholders, customers, suppliers, local community, employees etc.</a:t>
            </a:r>
            <a:endParaRPr lang="en-AU" sz="2200"/>
          </a:p>
        </p:txBody>
      </p:sp>
    </p:spTree>
    <p:extLst>
      <p:ext uri="{BB962C8B-B14F-4D97-AF65-F5344CB8AC3E}">
        <p14:creationId xmlns:p14="http://schemas.microsoft.com/office/powerpoint/2010/main" val="394751728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3745</TotalTime>
  <Words>829</Words>
  <Application>Microsoft Office PowerPoint</Application>
  <PresentationFormat>Widescreen</PresentationFormat>
  <Paragraphs>86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Wisp</vt:lpstr>
      <vt:lpstr>Intro to ISNE</vt:lpstr>
      <vt:lpstr>Review</vt:lpstr>
      <vt:lpstr>This Week</vt:lpstr>
      <vt:lpstr>Got Ethics?</vt:lpstr>
      <vt:lpstr>Ethical &amp; Social Impact</vt:lpstr>
      <vt:lpstr>Managing Ethically</vt:lpstr>
      <vt:lpstr>Management’s Ethical Challenges</vt:lpstr>
      <vt:lpstr>Management’s Ethical Challenges</vt:lpstr>
      <vt:lpstr>Business Ethics</vt:lpstr>
      <vt:lpstr>Ethical Principles</vt:lpstr>
      <vt:lpstr>Ethical Principles</vt:lpstr>
      <vt:lpstr>Unauthorised Use at Work</vt:lpstr>
      <vt:lpstr>Unauthorised Use at Work</vt:lpstr>
      <vt:lpstr>Privacy</vt:lpstr>
      <vt:lpstr>Anonymity</vt:lpstr>
      <vt:lpstr>Freedom of Speech /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ISNE101</dc:title>
  <dc:creator>Admin</dc:creator>
  <cp:lastModifiedBy>KENNETH COSH</cp:lastModifiedBy>
  <cp:revision>7</cp:revision>
  <dcterms:created xsi:type="dcterms:W3CDTF">2013-09-14T07:27:43Z</dcterms:created>
  <dcterms:modified xsi:type="dcterms:W3CDTF">2021-09-30T02:22:25Z</dcterms:modified>
</cp:coreProperties>
</file>