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5" r:id="rId69"/>
    <p:sldId id="323" r:id="rId70"/>
    <p:sldId id="324"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46" d="100"/>
          <a:sy n="46" d="100"/>
        </p:scale>
        <p:origin x="48"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DB542BD-1BA2-415C-89DA-891A69FD7574}" type="datetimeFigureOut">
              <a:rPr lang="en-US" smtClean="0"/>
              <a:t>10/18/2016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18913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B542BD-1BA2-415C-89DA-891A69FD7574}"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51378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DB542BD-1BA2-415C-89DA-891A69FD7574}" type="datetimeFigureOut">
              <a:rPr lang="en-US" smtClean="0"/>
              <a:t>10/18/2016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80953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B542BD-1BA2-415C-89DA-891A69FD7574}"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4236624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DB542BD-1BA2-415C-89DA-891A69FD7574}" type="datetimeFigureOut">
              <a:rPr lang="en-US" smtClean="0"/>
              <a:t>10/18/2016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317639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B542BD-1BA2-415C-89DA-891A69FD7574}"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423162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B542BD-1BA2-415C-89DA-891A69FD7574}"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152815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B542BD-1BA2-415C-89DA-891A69FD7574}"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56270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542BD-1BA2-415C-89DA-891A69FD7574}"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377406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DB542BD-1BA2-415C-89DA-891A69FD7574}" type="datetimeFigureOut">
              <a:rPr lang="en-US" smtClean="0"/>
              <a:t>10/18/2016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53547D6C-0739-401B-AE6F-63A1A92494CD}" type="slidenum">
              <a:rPr lang="en-US" smtClean="0"/>
              <a:t>‹#›</a:t>
            </a:fld>
            <a:endParaRPr lang="en-US"/>
          </a:p>
        </p:txBody>
      </p:sp>
    </p:spTree>
    <p:extLst>
      <p:ext uri="{BB962C8B-B14F-4D97-AF65-F5344CB8AC3E}">
        <p14:creationId xmlns:p14="http://schemas.microsoft.com/office/powerpoint/2010/main" val="820517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542BD-1BA2-415C-89DA-891A69FD7574}"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7D6C-0739-401B-AE6F-63A1A92494CD}" type="slidenum">
              <a:rPr lang="en-US" smtClean="0"/>
              <a:t>‹#›</a:t>
            </a:fld>
            <a:endParaRPr lang="en-US"/>
          </a:p>
        </p:txBody>
      </p:sp>
    </p:spTree>
    <p:extLst>
      <p:ext uri="{BB962C8B-B14F-4D97-AF65-F5344CB8AC3E}">
        <p14:creationId xmlns:p14="http://schemas.microsoft.com/office/powerpoint/2010/main" val="156501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DB542BD-1BA2-415C-89DA-891A69FD7574}" type="datetimeFigureOut">
              <a:rPr lang="en-US" smtClean="0"/>
              <a:t>10/18/2016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53547D6C-0739-401B-AE6F-63A1A92494CD}"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25341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a:t>
            </a:r>
            <a:r>
              <a:rPr lang="en-US" dirty="0" smtClean="0"/>
              <a:t>10</a:t>
            </a:r>
            <a:endParaRPr lang="en-US" dirty="0"/>
          </a:p>
        </p:txBody>
      </p:sp>
    </p:spTree>
    <p:extLst>
      <p:ext uri="{BB962C8B-B14F-4D97-AF65-F5344CB8AC3E}">
        <p14:creationId xmlns:p14="http://schemas.microsoft.com/office/powerpoint/2010/main" val="2253376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a:t>Simple Agent Function</a:t>
            </a:r>
          </a:p>
        </p:txBody>
      </p:sp>
      <p:sp>
        <p:nvSpPr>
          <p:cNvPr id="10243" name="Rectangle 3"/>
          <p:cNvSpPr>
            <a:spLocks noGrp="1" noChangeArrowheads="1"/>
          </p:cNvSpPr>
          <p:nvPr>
            <p:ph type="body" idx="1"/>
          </p:nvPr>
        </p:nvSpPr>
        <p:spPr/>
        <p:txBody>
          <a:bodyPr/>
          <a:lstStyle/>
          <a:p>
            <a:r>
              <a:rPr lang="th-TH" altLang="en-US"/>
              <a:t>A simple agent function could be;</a:t>
            </a:r>
          </a:p>
          <a:p>
            <a:pPr lvl="1"/>
            <a:r>
              <a:rPr lang="th-TH" altLang="en-US"/>
              <a:t>“If the current square is dirty, suck!  Otherwise move to the other square.”</a:t>
            </a:r>
          </a:p>
          <a:p>
            <a:r>
              <a:rPr lang="th-TH" altLang="en-US"/>
              <a:t>Is this a good function? Or bad?</a:t>
            </a:r>
          </a:p>
          <a:p>
            <a:r>
              <a:rPr lang="th-TH" altLang="en-US"/>
              <a:t>Is it an intelligent function? Or stupid?</a:t>
            </a:r>
          </a:p>
          <a:p>
            <a:pPr lvl="1"/>
            <a:endParaRPr lang="th-TH" altLang="en-US"/>
          </a:p>
        </p:txBody>
      </p:sp>
    </p:spTree>
    <p:extLst>
      <p:ext uri="{BB962C8B-B14F-4D97-AF65-F5344CB8AC3E}">
        <p14:creationId xmlns:p14="http://schemas.microsoft.com/office/powerpoint/2010/main" val="2511243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a:t>A successful agent</a:t>
            </a:r>
          </a:p>
        </p:txBody>
      </p:sp>
      <p:sp>
        <p:nvSpPr>
          <p:cNvPr id="12291" name="Rectangle 3"/>
          <p:cNvSpPr>
            <a:spLocks noGrp="1" noChangeArrowheads="1"/>
          </p:cNvSpPr>
          <p:nvPr>
            <p:ph type="body" idx="1"/>
          </p:nvPr>
        </p:nvSpPr>
        <p:spPr/>
        <p:txBody>
          <a:bodyPr/>
          <a:lstStyle/>
          <a:p>
            <a:r>
              <a:rPr lang="th-TH" altLang="en-US"/>
              <a:t>A rational agent should do the right thing every time - when the right thing will cause the agent to be successful.</a:t>
            </a:r>
          </a:p>
          <a:p>
            <a:r>
              <a:rPr lang="th-TH" altLang="en-US"/>
              <a:t>Ergo, we need a way of measuring success, i.e. we need some criteria for what is considered successful.</a:t>
            </a:r>
          </a:p>
          <a:p>
            <a:r>
              <a:rPr lang="th-TH" altLang="en-US"/>
              <a:t>So what is success for Vacuum Cleaner Man?</a:t>
            </a:r>
          </a:p>
        </p:txBody>
      </p:sp>
    </p:spTree>
    <p:extLst>
      <p:ext uri="{BB962C8B-B14F-4D97-AF65-F5344CB8AC3E}">
        <p14:creationId xmlns:p14="http://schemas.microsoft.com/office/powerpoint/2010/main" val="46709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a:t>Performance Measures</a:t>
            </a:r>
          </a:p>
        </p:txBody>
      </p:sp>
      <p:sp>
        <p:nvSpPr>
          <p:cNvPr id="13315" name="Rectangle 3"/>
          <p:cNvSpPr>
            <a:spLocks noGrp="1" noChangeArrowheads="1"/>
          </p:cNvSpPr>
          <p:nvPr>
            <p:ph type="body" idx="1"/>
          </p:nvPr>
        </p:nvSpPr>
        <p:spPr/>
        <p:txBody>
          <a:bodyPr/>
          <a:lstStyle/>
          <a:p>
            <a:r>
              <a:rPr lang="th-TH" altLang="en-US"/>
              <a:t>A performance measure is a test for an agents success.</a:t>
            </a:r>
          </a:p>
          <a:p>
            <a:pPr lvl="1"/>
            <a:r>
              <a:rPr lang="th-TH" altLang="en-US"/>
              <a:t>We could use a subjective measure - asking the agent how well they ‘think’ they’ve done, but they might be delusional.  </a:t>
            </a:r>
          </a:p>
          <a:p>
            <a:pPr lvl="1"/>
            <a:r>
              <a:rPr lang="th-TH" altLang="en-US"/>
              <a:t>Instead we use a objective measure imposed by the agent designer.</a:t>
            </a:r>
          </a:p>
          <a:p>
            <a:r>
              <a:rPr lang="th-TH" altLang="en-US"/>
              <a:t>A performance measure for Vacuum Cleaner Man could be “The amount of dirt cleaned in an 8 hour shift”</a:t>
            </a:r>
          </a:p>
          <a:p>
            <a:pPr lvl="1"/>
            <a:r>
              <a:rPr lang="th-TH" altLang="en-US"/>
              <a:t>Is this good?</a:t>
            </a:r>
          </a:p>
        </p:txBody>
      </p:sp>
    </p:spTree>
    <p:extLst>
      <p:ext uri="{BB962C8B-B14F-4D97-AF65-F5344CB8AC3E}">
        <p14:creationId xmlns:p14="http://schemas.microsoft.com/office/powerpoint/2010/main" val="4077687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a:t>Performance Measures</a:t>
            </a:r>
          </a:p>
        </p:txBody>
      </p:sp>
      <p:sp>
        <p:nvSpPr>
          <p:cNvPr id="14339" name="Rectangle 3"/>
          <p:cNvSpPr>
            <a:spLocks noGrp="1" noChangeArrowheads="1"/>
          </p:cNvSpPr>
          <p:nvPr>
            <p:ph type="body" idx="1"/>
          </p:nvPr>
        </p:nvSpPr>
        <p:spPr/>
        <p:txBody>
          <a:bodyPr/>
          <a:lstStyle/>
          <a:p>
            <a:r>
              <a:rPr lang="th-TH" altLang="en-US"/>
              <a:t>Vacuum Cleaner Man could simply clean up dirt and then dump it on the floor again, in order to maximise its performance.</a:t>
            </a:r>
          </a:p>
          <a:p>
            <a:r>
              <a:rPr lang="th-TH" altLang="en-US"/>
              <a:t>As a rule it is better to design a performance measure based on what one wants in an environment, rather than according to how you expect the agent to act.</a:t>
            </a:r>
          </a:p>
          <a:p>
            <a:r>
              <a:rPr lang="th-TH" altLang="en-US"/>
              <a:t>I.e. a more suitable performance measure could be the number of clean squares at each time interval.</a:t>
            </a:r>
          </a:p>
        </p:txBody>
      </p:sp>
    </p:spTree>
    <p:extLst>
      <p:ext uri="{BB962C8B-B14F-4D97-AF65-F5344CB8AC3E}">
        <p14:creationId xmlns:p14="http://schemas.microsoft.com/office/powerpoint/2010/main" val="1563563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Performance Measures</a:t>
            </a:r>
          </a:p>
        </p:txBody>
      </p:sp>
      <p:sp>
        <p:nvSpPr>
          <p:cNvPr id="15363" name="Rectangle 3"/>
          <p:cNvSpPr>
            <a:spLocks noGrp="1" noChangeArrowheads="1"/>
          </p:cNvSpPr>
          <p:nvPr>
            <p:ph type="body" idx="1"/>
          </p:nvPr>
        </p:nvSpPr>
        <p:spPr>
          <a:xfrm>
            <a:off x="873211" y="2207741"/>
            <a:ext cx="9108989" cy="4341339"/>
          </a:xfrm>
        </p:spPr>
        <p:txBody>
          <a:bodyPr/>
          <a:lstStyle/>
          <a:p>
            <a:r>
              <a:rPr lang="th-TH" altLang="en-US" dirty="0"/>
              <a:t>It is often hard to set performance measures, as even this measure is based on average cleanliness over time.  Which is better between:</a:t>
            </a:r>
          </a:p>
          <a:p>
            <a:pPr lvl="1"/>
            <a:r>
              <a:rPr lang="th-TH" altLang="en-US" dirty="0"/>
              <a:t>A mediocre agent who works all the time.</a:t>
            </a:r>
          </a:p>
          <a:p>
            <a:pPr lvl="1"/>
            <a:r>
              <a:rPr lang="th-TH" altLang="en-US" dirty="0"/>
              <a:t>An energetic agent who takes long breaks.</a:t>
            </a:r>
          </a:p>
          <a:p>
            <a:r>
              <a:rPr lang="th-TH" altLang="en-US" dirty="0"/>
              <a:t>This question really has big implications, compare it to a reckless life of highs and lows vs a safe but boring existence?  An economy where everyone lives in moderate poverty, or where some are really rich and others really poor.</a:t>
            </a:r>
          </a:p>
        </p:txBody>
      </p:sp>
    </p:spTree>
    <p:extLst>
      <p:ext uri="{BB962C8B-B14F-4D97-AF65-F5344CB8AC3E}">
        <p14:creationId xmlns:p14="http://schemas.microsoft.com/office/powerpoint/2010/main" val="728507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Rationality</a:t>
            </a:r>
          </a:p>
        </p:txBody>
      </p:sp>
      <p:sp>
        <p:nvSpPr>
          <p:cNvPr id="16387" name="Rectangle 3"/>
          <p:cNvSpPr>
            <a:spLocks noGrp="1" noChangeArrowheads="1"/>
          </p:cNvSpPr>
          <p:nvPr>
            <p:ph type="body" idx="1"/>
          </p:nvPr>
        </p:nvSpPr>
        <p:spPr/>
        <p:txBody>
          <a:bodyPr/>
          <a:lstStyle/>
          <a:p>
            <a:r>
              <a:rPr lang="th-TH" altLang="en-US"/>
              <a:t>To decide what is rational at any given point an agent needs to know;</a:t>
            </a:r>
          </a:p>
          <a:p>
            <a:pPr lvl="1"/>
            <a:r>
              <a:rPr lang="th-TH" altLang="en-US"/>
              <a:t>The performance measure which defines its success.</a:t>
            </a:r>
          </a:p>
          <a:p>
            <a:pPr lvl="1"/>
            <a:r>
              <a:rPr lang="th-TH" altLang="en-US"/>
              <a:t>An agents prior knowledge of the environment (if it is unknown a certain amount of exploration is needed)</a:t>
            </a:r>
          </a:p>
          <a:p>
            <a:pPr lvl="1"/>
            <a:r>
              <a:rPr lang="th-TH" altLang="en-US"/>
              <a:t>The actions an agent can perform.</a:t>
            </a:r>
          </a:p>
          <a:p>
            <a:pPr lvl="1"/>
            <a:r>
              <a:rPr lang="th-TH" altLang="en-US"/>
              <a:t>The percept sequence to date.</a:t>
            </a:r>
          </a:p>
        </p:txBody>
      </p:sp>
    </p:spTree>
    <p:extLst>
      <p:ext uri="{BB962C8B-B14F-4D97-AF65-F5344CB8AC3E}">
        <p14:creationId xmlns:p14="http://schemas.microsoft.com/office/powerpoint/2010/main" val="1155283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Omniscience vs Rationality</a:t>
            </a:r>
          </a:p>
        </p:txBody>
      </p:sp>
      <p:sp>
        <p:nvSpPr>
          <p:cNvPr id="17411" name="Rectangle 3"/>
          <p:cNvSpPr>
            <a:spLocks noGrp="1" noChangeArrowheads="1"/>
          </p:cNvSpPr>
          <p:nvPr>
            <p:ph type="body" idx="1"/>
          </p:nvPr>
        </p:nvSpPr>
        <p:spPr/>
        <p:txBody>
          <a:bodyPr/>
          <a:lstStyle/>
          <a:p>
            <a:r>
              <a:rPr lang="th-TH" altLang="en-US"/>
              <a:t>Its worth clarifying that agents aren’t expected to be Omniscient - that would be impossible.  </a:t>
            </a:r>
          </a:p>
          <a:p>
            <a:pPr lvl="1"/>
            <a:r>
              <a:rPr lang="th-TH" altLang="en-US"/>
              <a:t>As intelligent humans we make mistakes even if we act in an entirely rational manner.  Indeed we normally decide on our own actions based on our own percept sequences. </a:t>
            </a:r>
          </a:p>
          <a:p>
            <a:pPr lvl="1"/>
            <a:r>
              <a:rPr lang="th-TH" altLang="en-US"/>
              <a:t>Even as intelligent humans there are things beyond our control or knowledge - unexpected interrupts.</a:t>
            </a:r>
          </a:p>
          <a:p>
            <a:r>
              <a:rPr lang="th-TH" altLang="en-US"/>
              <a:t>Rationality maximises </a:t>
            </a:r>
            <a:r>
              <a:rPr lang="th-TH" altLang="en-US" i="1"/>
              <a:t>expected</a:t>
            </a:r>
            <a:r>
              <a:rPr lang="th-TH" altLang="en-US"/>
              <a:t> performance, perfection maximised </a:t>
            </a:r>
            <a:r>
              <a:rPr lang="th-TH" altLang="en-US" i="1"/>
              <a:t>actual</a:t>
            </a:r>
            <a:r>
              <a:rPr lang="th-TH" altLang="en-US"/>
              <a:t> performance.</a:t>
            </a:r>
          </a:p>
        </p:txBody>
      </p:sp>
    </p:spTree>
    <p:extLst>
      <p:ext uri="{BB962C8B-B14F-4D97-AF65-F5344CB8AC3E}">
        <p14:creationId xmlns:p14="http://schemas.microsoft.com/office/powerpoint/2010/main" val="698863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Exploration</a:t>
            </a:r>
          </a:p>
        </p:txBody>
      </p:sp>
      <p:sp>
        <p:nvSpPr>
          <p:cNvPr id="18435" name="Rectangle 3"/>
          <p:cNvSpPr>
            <a:spLocks noGrp="1" noChangeArrowheads="1"/>
          </p:cNvSpPr>
          <p:nvPr>
            <p:ph type="body" idx="1"/>
          </p:nvPr>
        </p:nvSpPr>
        <p:spPr/>
        <p:txBody>
          <a:bodyPr/>
          <a:lstStyle/>
          <a:p>
            <a:r>
              <a:rPr lang="th-TH" altLang="en-US"/>
              <a:t>It is rare for an environment to be entirely known when the agent is being designed - such as in the limited vacuum cleaner example.</a:t>
            </a:r>
          </a:p>
          <a:p>
            <a:r>
              <a:rPr lang="th-TH" altLang="en-US"/>
              <a:t>When an agent is initially dumped in an environment, it often (intentionally or not) performs some actions in order to modify future percepts.</a:t>
            </a:r>
          </a:p>
          <a:p>
            <a:r>
              <a:rPr lang="th-TH" altLang="en-US"/>
              <a:t>By this definition an agent would then learn from the things it perceives.</a:t>
            </a:r>
          </a:p>
        </p:txBody>
      </p:sp>
    </p:spTree>
    <p:extLst>
      <p:ext uri="{BB962C8B-B14F-4D97-AF65-F5344CB8AC3E}">
        <p14:creationId xmlns:p14="http://schemas.microsoft.com/office/powerpoint/2010/main" val="848171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Learning</a:t>
            </a:r>
          </a:p>
        </p:txBody>
      </p:sp>
      <p:sp>
        <p:nvSpPr>
          <p:cNvPr id="19459" name="Rectangle 3"/>
          <p:cNvSpPr>
            <a:spLocks noGrp="1" noChangeArrowheads="1"/>
          </p:cNvSpPr>
          <p:nvPr>
            <p:ph type="body" idx="1"/>
          </p:nvPr>
        </p:nvSpPr>
        <p:spPr/>
        <p:txBody>
          <a:bodyPr/>
          <a:lstStyle/>
          <a:p>
            <a:r>
              <a:rPr lang="th-TH" altLang="en-US"/>
              <a:t>A successful rational agent should learn about its environment to improve its behaviour.</a:t>
            </a:r>
          </a:p>
          <a:p>
            <a:r>
              <a:rPr lang="th-TH" altLang="en-US"/>
              <a:t>An agents computation thus occurs at 3 levels;</a:t>
            </a:r>
          </a:p>
          <a:p>
            <a:pPr lvl="1"/>
            <a:r>
              <a:rPr lang="th-TH" altLang="en-US"/>
              <a:t>First, when the agent is designed, the designer performs some.</a:t>
            </a:r>
          </a:p>
          <a:p>
            <a:pPr lvl="1"/>
            <a:r>
              <a:rPr lang="th-TH" altLang="en-US"/>
              <a:t>Second, when deciding on its next action the agent performs some.</a:t>
            </a:r>
          </a:p>
          <a:p>
            <a:pPr lvl="1"/>
            <a:r>
              <a:rPr lang="th-TH" altLang="en-US"/>
              <a:t>Third, when the agent learns from experience to modify its behaviour.</a:t>
            </a:r>
          </a:p>
        </p:txBody>
      </p:sp>
    </p:spTree>
    <p:extLst>
      <p:ext uri="{BB962C8B-B14F-4D97-AF65-F5344CB8AC3E}">
        <p14:creationId xmlns:p14="http://schemas.microsoft.com/office/powerpoint/2010/main" val="3254524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Learning</a:t>
            </a:r>
          </a:p>
        </p:txBody>
      </p:sp>
      <p:sp>
        <p:nvSpPr>
          <p:cNvPr id="20483" name="Rectangle 3"/>
          <p:cNvSpPr>
            <a:spLocks noGrp="1" noChangeArrowheads="1"/>
          </p:cNvSpPr>
          <p:nvPr>
            <p:ph type="body" idx="1"/>
          </p:nvPr>
        </p:nvSpPr>
        <p:spPr/>
        <p:txBody>
          <a:bodyPr/>
          <a:lstStyle/>
          <a:p>
            <a:r>
              <a:rPr lang="th-TH" altLang="en-US"/>
              <a:t>The ability to learn sets us, and intelligent agents apart from many low intelligent species.</a:t>
            </a:r>
          </a:p>
          <a:p>
            <a:pPr lvl="1"/>
            <a:r>
              <a:rPr lang="th-TH" altLang="en-US"/>
              <a:t>Many species with limited intelligence are unable to learn.</a:t>
            </a:r>
          </a:p>
          <a:p>
            <a:pPr lvl="1"/>
            <a:r>
              <a:rPr lang="th-TH" altLang="en-US"/>
              <a:t>A dung beetle picks up a dung ball, carries it to the entrance of its nest and then plugs the hole.  If the dung ball is taken from it while on route to the entrance, it continues attempting to plug the hole.</a:t>
            </a:r>
          </a:p>
          <a:p>
            <a:r>
              <a:rPr lang="th-TH" altLang="en-US"/>
              <a:t>An agent which relies on prior knowledge and doesn’t learn from its percepts lacks </a:t>
            </a:r>
            <a:r>
              <a:rPr lang="th-TH" altLang="en-US" i="1"/>
              <a:t>autonomy</a:t>
            </a:r>
            <a:r>
              <a:rPr lang="th-TH" altLang="en-US"/>
              <a:t>.</a:t>
            </a:r>
          </a:p>
        </p:txBody>
      </p:sp>
    </p:spTree>
    <p:extLst>
      <p:ext uri="{BB962C8B-B14F-4D97-AF65-F5344CB8AC3E}">
        <p14:creationId xmlns:p14="http://schemas.microsoft.com/office/powerpoint/2010/main" val="3775996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Graphs!</a:t>
            </a:r>
          </a:p>
          <a:p>
            <a:pPr lvl="1"/>
            <a:r>
              <a:rPr lang="en-US" dirty="0" smtClean="0"/>
              <a:t>Traversal / Search</a:t>
            </a:r>
          </a:p>
          <a:p>
            <a:pPr lvl="1"/>
            <a:r>
              <a:rPr lang="en-US" dirty="0" smtClean="0"/>
              <a:t>Shortest Path</a:t>
            </a:r>
          </a:p>
          <a:p>
            <a:pPr lvl="2"/>
            <a:r>
              <a:rPr lang="en-US" dirty="0" smtClean="0"/>
              <a:t>All to All</a:t>
            </a:r>
          </a:p>
          <a:p>
            <a:pPr lvl="1"/>
            <a:r>
              <a:rPr lang="en-US" dirty="0" smtClean="0"/>
              <a:t>Cycle Detection</a:t>
            </a:r>
          </a:p>
          <a:p>
            <a:pPr lvl="1"/>
            <a:r>
              <a:rPr lang="en-US" dirty="0" smtClean="0"/>
              <a:t>Union Find</a:t>
            </a:r>
          </a:p>
          <a:p>
            <a:pPr lvl="1"/>
            <a:r>
              <a:rPr lang="en-US" dirty="0" smtClean="0"/>
              <a:t>Minimum Spanning Trees</a:t>
            </a:r>
          </a:p>
          <a:p>
            <a:pPr lvl="1"/>
            <a:r>
              <a:rPr lang="en-US" dirty="0" smtClean="0"/>
              <a:t>Topological Sort</a:t>
            </a:r>
          </a:p>
          <a:p>
            <a:pPr lvl="1"/>
            <a:r>
              <a:rPr lang="en-US" dirty="0" smtClean="0"/>
              <a:t>Networks</a:t>
            </a:r>
          </a:p>
          <a:p>
            <a:pPr lvl="1"/>
            <a:r>
              <a:rPr lang="en-US" dirty="0" err="1" smtClean="0"/>
              <a:t>Eulerian</a:t>
            </a:r>
            <a:r>
              <a:rPr lang="en-US" dirty="0" smtClean="0"/>
              <a:t> Graphs</a:t>
            </a:r>
          </a:p>
          <a:p>
            <a:pPr lvl="1"/>
            <a:r>
              <a:rPr lang="en-US" dirty="0" smtClean="0"/>
              <a:t>Hamiltonian Graphs</a:t>
            </a:r>
            <a:endParaRPr lang="en-US" dirty="0"/>
          </a:p>
        </p:txBody>
      </p:sp>
    </p:spTree>
    <p:extLst>
      <p:ext uri="{BB962C8B-B14F-4D97-AF65-F5344CB8AC3E}">
        <p14:creationId xmlns:p14="http://schemas.microsoft.com/office/powerpoint/2010/main" val="3114127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Autonomy</a:t>
            </a:r>
          </a:p>
        </p:txBody>
      </p:sp>
      <p:sp>
        <p:nvSpPr>
          <p:cNvPr id="21507" name="Rectangle 3"/>
          <p:cNvSpPr>
            <a:spLocks noGrp="1" noChangeArrowheads="1"/>
          </p:cNvSpPr>
          <p:nvPr>
            <p:ph type="body" idx="1"/>
          </p:nvPr>
        </p:nvSpPr>
        <p:spPr/>
        <p:txBody>
          <a:bodyPr/>
          <a:lstStyle/>
          <a:p>
            <a:r>
              <a:rPr lang="th-TH" altLang="en-US"/>
              <a:t>A rational agent should be autonomous.</a:t>
            </a:r>
          </a:p>
          <a:p>
            <a:pPr lvl="1"/>
            <a:r>
              <a:rPr lang="th-TH" altLang="en-US"/>
              <a:t>If Vacuum Cleaner Man can learn to foresee where dirt might appear is more successful.</a:t>
            </a:r>
          </a:p>
          <a:p>
            <a:r>
              <a:rPr lang="th-TH" altLang="en-US"/>
              <a:t>However, autonomy needn’t exist from the start.</a:t>
            </a:r>
          </a:p>
          <a:p>
            <a:pPr lvl="1"/>
            <a:r>
              <a:rPr lang="th-TH" altLang="en-US"/>
              <a:t>The designer needs to install some existing knowledge of the environment, otherwise the agent would just act randomly.</a:t>
            </a:r>
          </a:p>
        </p:txBody>
      </p:sp>
    </p:spTree>
    <p:extLst>
      <p:ext uri="{BB962C8B-B14F-4D97-AF65-F5344CB8AC3E}">
        <p14:creationId xmlns:p14="http://schemas.microsoft.com/office/powerpoint/2010/main" val="2115709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Task Environment</a:t>
            </a:r>
          </a:p>
        </p:txBody>
      </p:sp>
      <p:sp>
        <p:nvSpPr>
          <p:cNvPr id="22531" name="Rectangle 3"/>
          <p:cNvSpPr>
            <a:spLocks noGrp="1" noChangeArrowheads="1"/>
          </p:cNvSpPr>
          <p:nvPr>
            <p:ph type="body" idx="1"/>
          </p:nvPr>
        </p:nvSpPr>
        <p:spPr/>
        <p:txBody>
          <a:bodyPr/>
          <a:lstStyle/>
          <a:p>
            <a:r>
              <a:rPr lang="th-TH" altLang="en-US"/>
              <a:t>Before moving on to examine how to design agents, lets investigate further the types of environment in which the agent might work.</a:t>
            </a:r>
          </a:p>
        </p:txBody>
      </p:sp>
    </p:spTree>
    <p:extLst>
      <p:ext uri="{BB962C8B-B14F-4D97-AF65-F5344CB8AC3E}">
        <p14:creationId xmlns:p14="http://schemas.microsoft.com/office/powerpoint/2010/main" val="30047697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Fully Observable vs Partially Observable</a:t>
            </a:r>
          </a:p>
        </p:txBody>
      </p:sp>
      <p:sp>
        <p:nvSpPr>
          <p:cNvPr id="23555" name="Rectangle 3"/>
          <p:cNvSpPr>
            <a:spLocks noGrp="1" noChangeArrowheads="1"/>
          </p:cNvSpPr>
          <p:nvPr>
            <p:ph type="body" idx="1"/>
          </p:nvPr>
        </p:nvSpPr>
        <p:spPr/>
        <p:txBody>
          <a:bodyPr/>
          <a:lstStyle/>
          <a:p>
            <a:r>
              <a:rPr lang="th-TH" altLang="en-US"/>
              <a:t>Can the agents sensors gain access to the state of the entire environment at any given point in time?</a:t>
            </a:r>
          </a:p>
          <a:p>
            <a:pPr lvl="1"/>
            <a:r>
              <a:rPr lang="th-TH" altLang="en-US"/>
              <a:t>An environment where the agent can observe all </a:t>
            </a:r>
            <a:r>
              <a:rPr lang="th-TH" altLang="en-US" i="1"/>
              <a:t>relevant</a:t>
            </a:r>
            <a:r>
              <a:rPr lang="th-TH" altLang="en-US"/>
              <a:t> aspects in the environment is effectively fully observable too.</a:t>
            </a:r>
          </a:p>
          <a:p>
            <a:pPr lvl="1"/>
            <a:r>
              <a:rPr lang="th-TH" altLang="en-US"/>
              <a:t>Vacuum Cleaner Man can only detect dirt in the square he is occupying, I.e. partially observable.</a:t>
            </a:r>
          </a:p>
        </p:txBody>
      </p:sp>
    </p:spTree>
    <p:extLst>
      <p:ext uri="{BB962C8B-B14F-4D97-AF65-F5344CB8AC3E}">
        <p14:creationId xmlns:p14="http://schemas.microsoft.com/office/powerpoint/2010/main" val="32939422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a:t>Deterministic vs Stochastic</a:t>
            </a:r>
          </a:p>
        </p:txBody>
      </p:sp>
      <p:sp>
        <p:nvSpPr>
          <p:cNvPr id="24579" name="Rectangle 3"/>
          <p:cNvSpPr>
            <a:spLocks noGrp="1" noChangeArrowheads="1"/>
          </p:cNvSpPr>
          <p:nvPr>
            <p:ph type="body" idx="1"/>
          </p:nvPr>
        </p:nvSpPr>
        <p:spPr/>
        <p:txBody>
          <a:bodyPr/>
          <a:lstStyle/>
          <a:p>
            <a:r>
              <a:rPr lang="th-TH" altLang="en-US"/>
              <a:t>An environment is deterministic if its subsequent state is entirely dependent on the current state and the actions of the agent.</a:t>
            </a:r>
          </a:p>
          <a:p>
            <a:pPr lvl="1"/>
            <a:r>
              <a:rPr lang="th-TH" altLang="en-US"/>
              <a:t>Stochastic environments are where aspects of the environment can be changed by external influences.</a:t>
            </a:r>
          </a:p>
          <a:p>
            <a:pPr lvl="1"/>
            <a:r>
              <a:rPr lang="th-TH" altLang="en-US"/>
              <a:t>An environment which is deterministic except for the actions of other agents is </a:t>
            </a:r>
            <a:r>
              <a:rPr lang="th-TH" altLang="en-US" i="1"/>
              <a:t>strategic</a:t>
            </a:r>
            <a:r>
              <a:rPr lang="th-TH" altLang="en-US"/>
              <a:t>.</a:t>
            </a:r>
          </a:p>
        </p:txBody>
      </p:sp>
    </p:spTree>
    <p:extLst>
      <p:ext uri="{BB962C8B-B14F-4D97-AF65-F5344CB8AC3E}">
        <p14:creationId xmlns:p14="http://schemas.microsoft.com/office/powerpoint/2010/main" val="26563120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Episodic vs Sequential</a:t>
            </a:r>
          </a:p>
        </p:txBody>
      </p:sp>
      <p:sp>
        <p:nvSpPr>
          <p:cNvPr id="25603" name="Rectangle 3"/>
          <p:cNvSpPr>
            <a:spLocks noGrp="1" noChangeArrowheads="1"/>
          </p:cNvSpPr>
          <p:nvPr>
            <p:ph type="body" idx="1"/>
          </p:nvPr>
        </p:nvSpPr>
        <p:spPr/>
        <p:txBody>
          <a:bodyPr/>
          <a:lstStyle/>
          <a:p>
            <a:r>
              <a:rPr lang="th-TH" altLang="en-US"/>
              <a:t>Episodic environments are where each decision is unaffected by previous decisions, choices must depend solely on the current episode.</a:t>
            </a:r>
          </a:p>
          <a:p>
            <a:pPr lvl="1"/>
            <a:r>
              <a:rPr lang="th-TH" altLang="en-US"/>
              <a:t>Examining defects on a production line is episodic, while playing chess is sequential</a:t>
            </a:r>
          </a:p>
          <a:p>
            <a:pPr lvl="1"/>
            <a:r>
              <a:rPr lang="th-TH" altLang="en-US"/>
              <a:t>Episodic environments are simpler than sequential, as agents don’t need to plan or think ahead.</a:t>
            </a:r>
          </a:p>
        </p:txBody>
      </p:sp>
    </p:spTree>
    <p:extLst>
      <p:ext uri="{BB962C8B-B14F-4D97-AF65-F5344CB8AC3E}">
        <p14:creationId xmlns:p14="http://schemas.microsoft.com/office/powerpoint/2010/main" val="1610768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a:t>Static vs Dynamic</a:t>
            </a:r>
          </a:p>
        </p:txBody>
      </p:sp>
      <p:sp>
        <p:nvSpPr>
          <p:cNvPr id="26627" name="Rectangle 3"/>
          <p:cNvSpPr>
            <a:spLocks noGrp="1" noChangeArrowheads="1"/>
          </p:cNvSpPr>
          <p:nvPr>
            <p:ph type="body" idx="1"/>
          </p:nvPr>
        </p:nvSpPr>
        <p:spPr/>
        <p:txBody>
          <a:bodyPr/>
          <a:lstStyle/>
          <a:p>
            <a:r>
              <a:rPr lang="th-TH" altLang="en-US"/>
              <a:t>A dynamic environment is an environment that can change while the agent is making a decision.</a:t>
            </a:r>
          </a:p>
          <a:p>
            <a:pPr lvl="1"/>
            <a:r>
              <a:rPr lang="th-TH" altLang="en-US"/>
              <a:t>A static environment waits for the agent to act.</a:t>
            </a:r>
          </a:p>
          <a:p>
            <a:pPr lvl="1"/>
            <a:r>
              <a:rPr lang="th-TH" altLang="en-US"/>
              <a:t>In a semidynamic environment the environment doesn’t change while the agent makes a decision, but the agents performance might - for instance where the agent is under time pressure</a:t>
            </a:r>
          </a:p>
        </p:txBody>
      </p:sp>
    </p:spTree>
    <p:extLst>
      <p:ext uri="{BB962C8B-B14F-4D97-AF65-F5344CB8AC3E}">
        <p14:creationId xmlns:p14="http://schemas.microsoft.com/office/powerpoint/2010/main" val="32865481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Discrete vs Continuous</a:t>
            </a:r>
          </a:p>
        </p:txBody>
      </p:sp>
      <p:sp>
        <p:nvSpPr>
          <p:cNvPr id="27651" name="Rectangle 3"/>
          <p:cNvSpPr>
            <a:spLocks noGrp="1" noChangeArrowheads="1"/>
          </p:cNvSpPr>
          <p:nvPr>
            <p:ph type="body" idx="1"/>
          </p:nvPr>
        </p:nvSpPr>
        <p:spPr/>
        <p:txBody>
          <a:bodyPr/>
          <a:lstStyle/>
          <a:p>
            <a:r>
              <a:rPr lang="th-TH" altLang="en-US"/>
              <a:t>Percepts can be discrete or continuous, actions can be discrete or continuous and the state of the environment could be discrete or continuous.</a:t>
            </a:r>
          </a:p>
          <a:p>
            <a:pPr lvl="1"/>
            <a:r>
              <a:rPr lang="th-TH" altLang="en-US"/>
              <a:t>In discrete state environments there are a limited number of actions (for example), in opposed to a continuous range of possibilities.</a:t>
            </a:r>
          </a:p>
        </p:txBody>
      </p:sp>
    </p:spTree>
    <p:extLst>
      <p:ext uri="{BB962C8B-B14F-4D97-AF65-F5344CB8AC3E}">
        <p14:creationId xmlns:p14="http://schemas.microsoft.com/office/powerpoint/2010/main" val="23420967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Single Agent vs Multiagent</a:t>
            </a:r>
          </a:p>
        </p:txBody>
      </p:sp>
      <p:sp>
        <p:nvSpPr>
          <p:cNvPr id="28675" name="Rectangle 3"/>
          <p:cNvSpPr>
            <a:spLocks noGrp="1" noChangeArrowheads="1"/>
          </p:cNvSpPr>
          <p:nvPr>
            <p:ph type="body" idx="1"/>
          </p:nvPr>
        </p:nvSpPr>
        <p:spPr/>
        <p:txBody>
          <a:bodyPr/>
          <a:lstStyle/>
          <a:p>
            <a:r>
              <a:rPr lang="th-TH" altLang="en-US"/>
              <a:t>Obviously a single agent environment is one in which only one agent exists.  But for multi agent environments what is considered an agent, and what is a stochastically behaving object?  Is the dirt appearing in Vacuum World an agent or not?</a:t>
            </a:r>
          </a:p>
          <a:p>
            <a:pPr lvl="1"/>
            <a:r>
              <a:rPr lang="th-TH" altLang="en-US"/>
              <a:t>A competitive multiagent environment is where maximising one agents performance minimises anothers.</a:t>
            </a:r>
          </a:p>
          <a:p>
            <a:pPr lvl="1"/>
            <a:r>
              <a:rPr lang="th-TH" altLang="en-US"/>
              <a:t>A cooperative multiagent environment is where maximising one agents performance enhances the performance of another - like avoiding collisions when driving.</a:t>
            </a:r>
          </a:p>
        </p:txBody>
      </p:sp>
    </p:spTree>
    <p:extLst>
      <p:ext uri="{BB962C8B-B14F-4D97-AF65-F5344CB8AC3E}">
        <p14:creationId xmlns:p14="http://schemas.microsoft.com/office/powerpoint/2010/main" val="1716376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Different Environments</a:t>
            </a:r>
          </a:p>
        </p:txBody>
      </p:sp>
      <p:sp>
        <p:nvSpPr>
          <p:cNvPr id="29699" name="Rectangle 3"/>
          <p:cNvSpPr>
            <a:spLocks noGrp="1" noChangeArrowheads="1"/>
          </p:cNvSpPr>
          <p:nvPr>
            <p:ph type="body" idx="1"/>
          </p:nvPr>
        </p:nvSpPr>
        <p:spPr/>
        <p:txBody>
          <a:bodyPr/>
          <a:lstStyle/>
          <a:p>
            <a:r>
              <a:rPr lang="th-TH" altLang="en-US"/>
              <a:t>Examine these environments;</a:t>
            </a:r>
          </a:p>
          <a:p>
            <a:pPr lvl="1"/>
            <a:r>
              <a:rPr lang="th-TH" altLang="en-US"/>
              <a:t>Chess with a clock</a:t>
            </a:r>
          </a:p>
          <a:p>
            <a:pPr lvl="1"/>
            <a:r>
              <a:rPr lang="th-TH" altLang="en-US"/>
              <a:t>Medical Diagnosis</a:t>
            </a:r>
          </a:p>
          <a:p>
            <a:r>
              <a:rPr lang="th-TH" altLang="en-US"/>
              <a:t>The hardest case would be a </a:t>
            </a:r>
            <a:r>
              <a:rPr lang="th-TH" altLang="en-US" i="1"/>
              <a:t>partially observable, stochastic, sequential, dynamic, continuous and multiagent</a:t>
            </a:r>
            <a:r>
              <a:rPr lang="th-TH" altLang="en-US"/>
              <a:t>.</a:t>
            </a:r>
          </a:p>
          <a:p>
            <a:r>
              <a:rPr lang="th-TH" altLang="en-US"/>
              <a:t>Most real situations need to be treated as stochastic rather than deterministic - why?</a:t>
            </a:r>
          </a:p>
        </p:txBody>
      </p:sp>
    </p:spTree>
    <p:extLst>
      <p:ext uri="{BB962C8B-B14F-4D97-AF65-F5344CB8AC3E}">
        <p14:creationId xmlns:p14="http://schemas.microsoft.com/office/powerpoint/2010/main" val="4137929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Agent Structure</a:t>
            </a:r>
          </a:p>
        </p:txBody>
      </p:sp>
      <p:sp>
        <p:nvSpPr>
          <p:cNvPr id="30723" name="Rectangle 3"/>
          <p:cNvSpPr>
            <a:spLocks noGrp="1" noChangeArrowheads="1"/>
          </p:cNvSpPr>
          <p:nvPr>
            <p:ph type="body" idx="1"/>
          </p:nvPr>
        </p:nvSpPr>
        <p:spPr/>
        <p:txBody>
          <a:bodyPr/>
          <a:lstStyle/>
          <a:p>
            <a:r>
              <a:rPr lang="th-TH" altLang="en-US"/>
              <a:t>Agents need to map certain actions onto appropriate percepts.  That is initiate appropriate actuators in response to sensor input.</a:t>
            </a:r>
          </a:p>
          <a:p>
            <a:r>
              <a:rPr lang="th-TH" altLang="en-US"/>
              <a:t>Ergo, a simple agent program could involve table look up.  Take readings from the sensors and look up the appropriate response from a look up.</a:t>
            </a:r>
          </a:p>
          <a:p>
            <a:r>
              <a:rPr lang="th-TH" altLang="en-US"/>
              <a:t>This simple agent structure would do exactly what we require, but,</a:t>
            </a:r>
          </a:p>
          <a:p>
            <a:r>
              <a:rPr lang="th-TH" altLang="en-US"/>
              <a:t>Chess exists in a tiny, well behaved world with known limits, yet the lookup table for chess would need to have 10</a:t>
            </a:r>
            <a:r>
              <a:rPr lang="th-TH" altLang="en-US" baseline="30000"/>
              <a:t>150 </a:t>
            </a:r>
            <a:r>
              <a:rPr lang="th-TH" altLang="en-US"/>
              <a:t>entries!</a:t>
            </a:r>
          </a:p>
        </p:txBody>
      </p:sp>
    </p:spTree>
    <p:extLst>
      <p:ext uri="{BB962C8B-B14F-4D97-AF65-F5344CB8AC3E}">
        <p14:creationId xmlns:p14="http://schemas.microsoft.com/office/powerpoint/2010/main" val="2884695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Up</a:t>
            </a:r>
            <a:endParaRPr lang="en-US" dirty="0"/>
          </a:p>
        </p:txBody>
      </p:sp>
      <p:sp>
        <p:nvSpPr>
          <p:cNvPr id="3" name="Content Placeholder 2"/>
          <p:cNvSpPr>
            <a:spLocks noGrp="1"/>
          </p:cNvSpPr>
          <p:nvPr>
            <p:ph idx="1"/>
          </p:nvPr>
        </p:nvSpPr>
        <p:spPr/>
        <p:txBody>
          <a:bodyPr/>
          <a:lstStyle/>
          <a:p>
            <a:r>
              <a:rPr lang="en-US" dirty="0" smtClean="0"/>
              <a:t>Search</a:t>
            </a:r>
          </a:p>
          <a:p>
            <a:pPr lvl="1"/>
            <a:r>
              <a:rPr lang="en-US" dirty="0" smtClean="0"/>
              <a:t>Problem Solving Agents</a:t>
            </a:r>
          </a:p>
          <a:p>
            <a:pPr lvl="1"/>
            <a:r>
              <a:rPr lang="en-US" dirty="0" smtClean="0"/>
              <a:t>Uninformed Search</a:t>
            </a:r>
          </a:p>
          <a:p>
            <a:pPr lvl="1"/>
            <a:r>
              <a:rPr lang="en-US" dirty="0" smtClean="0"/>
              <a:t>Heuristic Search</a:t>
            </a:r>
          </a:p>
          <a:p>
            <a:pPr lvl="2"/>
            <a:r>
              <a:rPr lang="en-US" dirty="0" smtClean="0"/>
              <a:t>A*</a:t>
            </a:r>
          </a:p>
          <a:p>
            <a:pPr lvl="1"/>
            <a:r>
              <a:rPr lang="en-US" dirty="0" smtClean="0"/>
              <a:t>Heuristic Functions</a:t>
            </a:r>
          </a:p>
          <a:p>
            <a:pPr lvl="1"/>
            <a:r>
              <a:rPr lang="en-US" dirty="0" smtClean="0"/>
              <a:t>Local Search &amp; </a:t>
            </a:r>
            <a:r>
              <a:rPr lang="en-US" dirty="0" err="1" smtClean="0"/>
              <a:t>Optimisation</a:t>
            </a:r>
            <a:endParaRPr lang="en-US" dirty="0" smtClean="0"/>
          </a:p>
          <a:p>
            <a:pPr lvl="2"/>
            <a:r>
              <a:rPr lang="en-US" dirty="0" smtClean="0"/>
              <a:t>Hill Climbing</a:t>
            </a:r>
          </a:p>
          <a:p>
            <a:pPr lvl="2"/>
            <a:r>
              <a:rPr lang="en-US" dirty="0" smtClean="0"/>
              <a:t>Simulated Annealing</a:t>
            </a:r>
            <a:endParaRPr lang="en-US" dirty="0"/>
          </a:p>
        </p:txBody>
      </p:sp>
    </p:spTree>
    <p:extLst>
      <p:ext uri="{BB962C8B-B14F-4D97-AF65-F5344CB8AC3E}">
        <p14:creationId xmlns:p14="http://schemas.microsoft.com/office/powerpoint/2010/main" val="3434938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h-TH" altLang="en-US"/>
              <a:t>Agent Structure</a:t>
            </a:r>
          </a:p>
        </p:txBody>
      </p:sp>
      <p:sp>
        <p:nvSpPr>
          <p:cNvPr id="31747" name="Rectangle 3"/>
          <p:cNvSpPr>
            <a:spLocks noGrp="1" noChangeArrowheads="1"/>
          </p:cNvSpPr>
          <p:nvPr>
            <p:ph type="body" idx="1"/>
          </p:nvPr>
        </p:nvSpPr>
        <p:spPr/>
        <p:txBody>
          <a:bodyPr/>
          <a:lstStyle/>
          <a:p>
            <a:r>
              <a:rPr lang="th-TH" altLang="en-US"/>
              <a:t>So, there is a need to translate massive look up tables into short lines of code;</a:t>
            </a:r>
          </a:p>
          <a:p>
            <a:pPr lvl="1"/>
            <a:r>
              <a:rPr lang="th-TH" altLang="en-US"/>
              <a:t>there is an analogy of moving from large square root look up tables to 5 lines of code running on a calculator.</a:t>
            </a:r>
          </a:p>
          <a:p>
            <a:r>
              <a:rPr lang="th-TH" altLang="en-US"/>
              <a:t>So, next lets examine 4 basic kinds of agent program;</a:t>
            </a:r>
          </a:p>
          <a:p>
            <a:pPr lvl="1"/>
            <a:r>
              <a:rPr lang="th-TH" altLang="en-US"/>
              <a:t>Simple reflex agents</a:t>
            </a:r>
          </a:p>
          <a:p>
            <a:pPr lvl="1"/>
            <a:r>
              <a:rPr lang="th-TH" altLang="en-US"/>
              <a:t>Model based reflex agents</a:t>
            </a:r>
          </a:p>
          <a:p>
            <a:pPr lvl="1"/>
            <a:r>
              <a:rPr lang="th-TH" altLang="en-US"/>
              <a:t>Goal based agents</a:t>
            </a:r>
          </a:p>
          <a:p>
            <a:pPr lvl="1"/>
            <a:r>
              <a:rPr lang="th-TH" altLang="en-US"/>
              <a:t>Utility based agents</a:t>
            </a:r>
          </a:p>
        </p:txBody>
      </p:sp>
    </p:spTree>
    <p:extLst>
      <p:ext uri="{BB962C8B-B14F-4D97-AF65-F5344CB8AC3E}">
        <p14:creationId xmlns:p14="http://schemas.microsoft.com/office/powerpoint/2010/main" val="3202015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th-TH" altLang="en-US"/>
              <a:t>Simple Reflex Agents</a:t>
            </a:r>
          </a:p>
        </p:txBody>
      </p:sp>
      <p:sp>
        <p:nvSpPr>
          <p:cNvPr id="32771" name="Rectangle 3"/>
          <p:cNvSpPr>
            <a:spLocks noGrp="1" noChangeArrowheads="1"/>
          </p:cNvSpPr>
          <p:nvPr>
            <p:ph type="body" idx="1"/>
          </p:nvPr>
        </p:nvSpPr>
        <p:spPr/>
        <p:txBody>
          <a:bodyPr/>
          <a:lstStyle/>
          <a:p>
            <a:r>
              <a:rPr lang="th-TH" altLang="en-US"/>
              <a:t>A simple reflex agent bases actions on the current input only - ignoring the percept sequence.</a:t>
            </a:r>
          </a:p>
          <a:p>
            <a:pPr lvl="1"/>
            <a:r>
              <a:rPr lang="th-TH" altLang="en-US"/>
              <a:t>This leads to reflex reactions - </a:t>
            </a:r>
            <a:r>
              <a:rPr lang="th-TH" altLang="en-US" b="1"/>
              <a:t>if</a:t>
            </a:r>
            <a:r>
              <a:rPr lang="th-TH" altLang="en-US"/>
              <a:t> car in front is braking, </a:t>
            </a:r>
            <a:r>
              <a:rPr lang="th-TH" altLang="en-US" b="1"/>
              <a:t>then </a:t>
            </a:r>
            <a:r>
              <a:rPr lang="th-TH" altLang="en-US"/>
              <a:t>brake!</a:t>
            </a:r>
          </a:p>
          <a:p>
            <a:r>
              <a:rPr lang="th-TH" altLang="en-US"/>
              <a:t>The agent here is simple, but of very limited intelligence.</a:t>
            </a:r>
          </a:p>
          <a:p>
            <a:pPr lvl="1"/>
            <a:r>
              <a:rPr lang="th-TH" altLang="en-US"/>
              <a:t>If the environment in not entirely observable in a single instance, decisions can be weak - what if the car in front puts its lights on - is that distinguishable from braking?</a:t>
            </a:r>
          </a:p>
          <a:p>
            <a:pPr lvl="1"/>
            <a:r>
              <a:rPr lang="th-TH" altLang="en-US"/>
              <a:t>Infinite loops are also often unavoidable.</a:t>
            </a:r>
          </a:p>
        </p:txBody>
      </p:sp>
    </p:spTree>
    <p:extLst>
      <p:ext uri="{BB962C8B-B14F-4D97-AF65-F5344CB8AC3E}">
        <p14:creationId xmlns:p14="http://schemas.microsoft.com/office/powerpoint/2010/main" val="29524210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h-TH" altLang="en-US"/>
              <a:t>Model Based Reflex Agents</a:t>
            </a:r>
          </a:p>
        </p:txBody>
      </p:sp>
      <p:sp>
        <p:nvSpPr>
          <p:cNvPr id="33795" name="Rectangle 3"/>
          <p:cNvSpPr>
            <a:spLocks noGrp="1" noChangeArrowheads="1"/>
          </p:cNvSpPr>
          <p:nvPr>
            <p:ph type="body" idx="1"/>
          </p:nvPr>
        </p:nvSpPr>
        <p:spPr/>
        <p:txBody>
          <a:bodyPr/>
          <a:lstStyle/>
          <a:p>
            <a:r>
              <a:rPr lang="th-TH" altLang="en-US"/>
              <a:t>A model based reflex agent extends the simple reflex agent, by encoding a model of the environment it exists in.  </a:t>
            </a:r>
          </a:p>
          <a:p>
            <a:r>
              <a:rPr lang="th-TH" altLang="en-US"/>
              <a:t>For parts of the environment which are unobservable, a model is built based on what is known both about how the environment should be and information gathered from the percept sequence.</a:t>
            </a:r>
          </a:p>
          <a:p>
            <a:r>
              <a:rPr lang="th-TH" altLang="en-US"/>
              <a:t>In this case the new percept is used in a function to update the state of  the environment.  The agent then reviews this state and its rules to make a decision, rather than just reviewing the new percept.</a:t>
            </a:r>
          </a:p>
        </p:txBody>
      </p:sp>
    </p:spTree>
    <p:extLst>
      <p:ext uri="{BB962C8B-B14F-4D97-AF65-F5344CB8AC3E}">
        <p14:creationId xmlns:p14="http://schemas.microsoft.com/office/powerpoint/2010/main" val="1146195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h-TH" altLang="en-US"/>
              <a:t>Goal based Agents</a:t>
            </a:r>
          </a:p>
        </p:txBody>
      </p:sp>
      <p:sp>
        <p:nvSpPr>
          <p:cNvPr id="34819" name="Rectangle 3"/>
          <p:cNvSpPr>
            <a:spLocks noGrp="1" noChangeArrowheads="1"/>
          </p:cNvSpPr>
          <p:nvPr>
            <p:ph type="body" idx="1"/>
          </p:nvPr>
        </p:nvSpPr>
        <p:spPr>
          <a:xfrm>
            <a:off x="733168" y="2413686"/>
            <a:ext cx="9249032" cy="3871784"/>
          </a:xfrm>
        </p:spPr>
        <p:txBody>
          <a:bodyPr>
            <a:normAutofit fontScale="92500" lnSpcReduction="10000"/>
          </a:bodyPr>
          <a:lstStyle/>
          <a:p>
            <a:r>
              <a:rPr lang="th-TH" altLang="en-US" sz="2800" dirty="0"/>
              <a:t>Goal based agents add a further parameter to their decision algorithm - the goal.  </a:t>
            </a:r>
          </a:p>
          <a:p>
            <a:pPr lvl="1"/>
            <a:r>
              <a:rPr lang="th-TH" altLang="en-US" sz="2400" dirty="0"/>
              <a:t>Whereas reflex agents just react to existing states, goal based agents consider their objectives and how best to move to wards achieving them.</a:t>
            </a:r>
          </a:p>
          <a:p>
            <a:r>
              <a:rPr lang="th-TH" altLang="en-US" sz="2800" dirty="0"/>
              <a:t>Hence a goal based agent uses searching and planning to construct a future, desired state.</a:t>
            </a:r>
          </a:p>
          <a:p>
            <a:pPr lvl="1"/>
            <a:r>
              <a:rPr lang="th-TH" altLang="en-US" sz="2400" dirty="0"/>
              <a:t>When the brake lights of the car in front go on, the agent would surmise that in normal environments the car in front will slow down, it would then decide that the best way of achieving its goal (getting to point B) would be to not hit the car in front, and hence decide braking was a good idea.</a:t>
            </a:r>
          </a:p>
        </p:txBody>
      </p:sp>
    </p:spTree>
    <p:extLst>
      <p:ext uri="{BB962C8B-B14F-4D97-AF65-F5344CB8AC3E}">
        <p14:creationId xmlns:p14="http://schemas.microsoft.com/office/powerpoint/2010/main" val="17138642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h-TH" altLang="en-US"/>
              <a:t>Utility Based Agents</a:t>
            </a:r>
          </a:p>
        </p:txBody>
      </p:sp>
      <p:sp>
        <p:nvSpPr>
          <p:cNvPr id="35843" name="Rectangle 3"/>
          <p:cNvSpPr>
            <a:spLocks noGrp="1" noChangeArrowheads="1"/>
          </p:cNvSpPr>
          <p:nvPr>
            <p:ph type="body" idx="1"/>
          </p:nvPr>
        </p:nvSpPr>
        <p:spPr>
          <a:xfrm>
            <a:off x="581192" y="2180496"/>
            <a:ext cx="11029615" cy="4220304"/>
          </a:xfrm>
        </p:spPr>
        <p:txBody>
          <a:bodyPr>
            <a:normAutofit/>
          </a:bodyPr>
          <a:lstStyle/>
          <a:p>
            <a:r>
              <a:rPr lang="th-TH" altLang="en-US" sz="2400" dirty="0"/>
              <a:t>Goals are crude objectives - often a binary distinction between happy and unhappy.  Life is more complex than that, so utility attempts to create a better model of success.</a:t>
            </a:r>
          </a:p>
          <a:p>
            <a:pPr lvl="1"/>
            <a:r>
              <a:rPr lang="th-TH" altLang="en-US" sz="2000" dirty="0"/>
              <a:t>The car can get to its destination in many ways, through many routes, but some are quicker, safer, more reliable or cheaper than others.  Utility creates a model whereby these performance measures are quantified.</a:t>
            </a:r>
          </a:p>
          <a:p>
            <a:pPr lvl="1"/>
            <a:r>
              <a:rPr lang="th-TH" altLang="en-US" sz="2000" dirty="0"/>
              <a:t>The car could brake behind the car in front, or it could overtake - one option is quicker, and one option is safer!</a:t>
            </a:r>
          </a:p>
        </p:txBody>
      </p:sp>
    </p:spTree>
    <p:extLst>
      <p:ext uri="{BB962C8B-B14F-4D97-AF65-F5344CB8AC3E}">
        <p14:creationId xmlns:p14="http://schemas.microsoft.com/office/powerpoint/2010/main" val="15325539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h-TH" altLang="en-US"/>
              <a:t>Learning Agents</a:t>
            </a:r>
          </a:p>
        </p:txBody>
      </p:sp>
      <p:sp>
        <p:nvSpPr>
          <p:cNvPr id="36867" name="Rectangle 3"/>
          <p:cNvSpPr>
            <a:spLocks noGrp="1" noChangeArrowheads="1"/>
          </p:cNvSpPr>
          <p:nvPr>
            <p:ph type="body" idx="1"/>
          </p:nvPr>
        </p:nvSpPr>
        <p:spPr/>
        <p:txBody>
          <a:bodyPr/>
          <a:lstStyle/>
          <a:p>
            <a:r>
              <a:rPr lang="th-TH" altLang="en-US"/>
              <a:t>The agents discussed so far are preprogrammed - given the constraints of the environment, their objectives and the mapping of how to achieve them.</a:t>
            </a:r>
          </a:p>
          <a:p>
            <a:r>
              <a:rPr lang="th-TH" altLang="en-US"/>
              <a:t>A further subset of agents, learning agents, can be set loose in an initially unknown environment and work out their own way of achieving success.  A learning chess program shouldn’t lose the same way twice!</a:t>
            </a:r>
          </a:p>
        </p:txBody>
      </p:sp>
    </p:spTree>
    <p:extLst>
      <p:ext uri="{BB962C8B-B14F-4D97-AF65-F5344CB8AC3E}">
        <p14:creationId xmlns:p14="http://schemas.microsoft.com/office/powerpoint/2010/main" val="3622613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a:t>Calculator</a:t>
            </a:r>
          </a:p>
        </p:txBody>
      </p:sp>
      <p:sp>
        <p:nvSpPr>
          <p:cNvPr id="11267" name="Rectangle 3"/>
          <p:cNvSpPr>
            <a:spLocks noGrp="1" noChangeArrowheads="1"/>
          </p:cNvSpPr>
          <p:nvPr>
            <p:ph type="body" idx="1"/>
          </p:nvPr>
        </p:nvSpPr>
        <p:spPr/>
        <p:txBody>
          <a:bodyPr/>
          <a:lstStyle/>
          <a:p>
            <a:r>
              <a:rPr lang="th-TH" altLang="en-US"/>
              <a:t>Is a calculator an intelligent agent?  After all it chooses the action of  displaying ‘4’ when ‘2+2’ is perceived!</a:t>
            </a:r>
          </a:p>
        </p:txBody>
      </p:sp>
    </p:spTree>
    <p:extLst>
      <p:ext uri="{BB962C8B-B14F-4D97-AF65-F5344CB8AC3E}">
        <p14:creationId xmlns:p14="http://schemas.microsoft.com/office/powerpoint/2010/main" val="16691769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sz="4000"/>
              <a:t>Goal Based Agents</a:t>
            </a:r>
          </a:p>
        </p:txBody>
      </p:sp>
      <p:sp>
        <p:nvSpPr>
          <p:cNvPr id="5123" name="Rectangle 3"/>
          <p:cNvSpPr>
            <a:spLocks noGrp="1" noChangeArrowheads="1"/>
          </p:cNvSpPr>
          <p:nvPr>
            <p:ph type="body" idx="1"/>
          </p:nvPr>
        </p:nvSpPr>
        <p:spPr/>
        <p:txBody>
          <a:bodyPr/>
          <a:lstStyle/>
          <a:p>
            <a:r>
              <a:rPr lang="th-TH" altLang="en-US" sz="2800"/>
              <a:t>Consider possible future actions and succeed by choosing appropriate ones based on how desirable their expected outcomes are.</a:t>
            </a:r>
          </a:p>
          <a:p>
            <a:r>
              <a:rPr lang="th-TH" altLang="en-US" sz="2800"/>
              <a:t>A problem with a solution can be solved by goal based, or problem solving agents.</a:t>
            </a:r>
          </a:p>
          <a:p>
            <a:r>
              <a:rPr lang="th-TH" altLang="en-US" sz="2800"/>
              <a:t>Performance is maximised when goal is reached with an efficient problem solving algorithm, I.e. a low O().</a:t>
            </a:r>
          </a:p>
        </p:txBody>
      </p:sp>
    </p:spTree>
    <p:extLst>
      <p:ext uri="{BB962C8B-B14F-4D97-AF65-F5344CB8AC3E}">
        <p14:creationId xmlns:p14="http://schemas.microsoft.com/office/powerpoint/2010/main" val="1393898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Step 1 - Goal Formulation</a:t>
            </a:r>
          </a:p>
        </p:txBody>
      </p:sp>
      <p:sp>
        <p:nvSpPr>
          <p:cNvPr id="6147" name="Rectangle 3"/>
          <p:cNvSpPr>
            <a:spLocks noGrp="1" noChangeArrowheads="1"/>
          </p:cNvSpPr>
          <p:nvPr>
            <p:ph type="body" idx="1"/>
          </p:nvPr>
        </p:nvSpPr>
        <p:spPr/>
        <p:txBody>
          <a:bodyPr/>
          <a:lstStyle/>
          <a:p>
            <a:r>
              <a:rPr lang="th-TH" altLang="en-US"/>
              <a:t>The environment is full of states (possible outcomes or situations).</a:t>
            </a:r>
          </a:p>
          <a:p>
            <a:r>
              <a:rPr lang="th-TH" altLang="en-US"/>
              <a:t>Goal states are the complete set of states where the goal is satisfied.</a:t>
            </a:r>
          </a:p>
          <a:p>
            <a:r>
              <a:rPr lang="th-TH" altLang="en-US"/>
              <a:t>Goal formulation identifies these desirable states.</a:t>
            </a:r>
          </a:p>
        </p:txBody>
      </p:sp>
    </p:spTree>
    <p:extLst>
      <p:ext uri="{BB962C8B-B14F-4D97-AF65-F5344CB8AC3E}">
        <p14:creationId xmlns:p14="http://schemas.microsoft.com/office/powerpoint/2010/main" val="42073990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sz="4000"/>
              <a:t>Step 2 - Problem Formulation</a:t>
            </a:r>
          </a:p>
        </p:txBody>
      </p:sp>
      <p:sp>
        <p:nvSpPr>
          <p:cNvPr id="7171" name="Rectangle 3"/>
          <p:cNvSpPr>
            <a:spLocks noGrp="1" noChangeArrowheads="1"/>
          </p:cNvSpPr>
          <p:nvPr>
            <p:ph type="body" idx="1"/>
          </p:nvPr>
        </p:nvSpPr>
        <p:spPr/>
        <p:txBody>
          <a:bodyPr/>
          <a:lstStyle/>
          <a:p>
            <a:r>
              <a:rPr lang="th-TH" altLang="en-US" sz="2800"/>
              <a:t>Given the infinite number of states (and actions) that many problems have, problem formulation identifies the subset of states and actions that are worth considering.</a:t>
            </a:r>
          </a:p>
          <a:p>
            <a:r>
              <a:rPr lang="th-TH" altLang="en-US" sz="2800"/>
              <a:t>When playing chess is it worth considering the action of knocking the board over, or the state of a piece that has already been taken?</a:t>
            </a:r>
          </a:p>
        </p:txBody>
      </p:sp>
    </p:spTree>
    <p:extLst>
      <p:ext uri="{BB962C8B-B14F-4D97-AF65-F5344CB8AC3E}">
        <p14:creationId xmlns:p14="http://schemas.microsoft.com/office/powerpoint/2010/main" val="3737982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First Up</a:t>
            </a:r>
            <a:endParaRPr lang="th-TH" altLang="en-US" dirty="0"/>
          </a:p>
        </p:txBody>
      </p:sp>
      <p:sp>
        <p:nvSpPr>
          <p:cNvPr id="4099" name="Rectangle 3"/>
          <p:cNvSpPr>
            <a:spLocks noGrp="1" noChangeArrowheads="1"/>
          </p:cNvSpPr>
          <p:nvPr>
            <p:ph type="body" idx="1"/>
          </p:nvPr>
        </p:nvSpPr>
        <p:spPr/>
        <p:txBody>
          <a:bodyPr/>
          <a:lstStyle/>
          <a:p>
            <a:r>
              <a:rPr lang="th-TH" altLang="en-US"/>
              <a:t>Intelligent Agents</a:t>
            </a:r>
          </a:p>
          <a:p>
            <a:pPr lvl="1"/>
            <a:r>
              <a:rPr lang="th-TH" altLang="en-US"/>
              <a:t>Creating artificial agents to act in certain environments</a:t>
            </a:r>
          </a:p>
        </p:txBody>
      </p:sp>
    </p:spTree>
    <p:extLst>
      <p:ext uri="{BB962C8B-B14F-4D97-AF65-F5344CB8AC3E}">
        <p14:creationId xmlns:p14="http://schemas.microsoft.com/office/powerpoint/2010/main" val="3866440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sz="4000"/>
              <a:t>Search / Solution / Execution</a:t>
            </a:r>
          </a:p>
        </p:txBody>
      </p:sp>
      <p:sp>
        <p:nvSpPr>
          <p:cNvPr id="8195" name="Rectangle 3"/>
          <p:cNvSpPr>
            <a:spLocks noGrp="1" noChangeArrowheads="1"/>
          </p:cNvSpPr>
          <p:nvPr>
            <p:ph type="body" idx="1"/>
          </p:nvPr>
        </p:nvSpPr>
        <p:spPr/>
        <p:txBody>
          <a:bodyPr/>
          <a:lstStyle/>
          <a:p>
            <a:r>
              <a:rPr lang="th-TH" altLang="en-US" sz="2800"/>
              <a:t>An agent with several immediate options of unknown value can decide what to do by first examining different possible sequences of actions that lead to known states, and then choose the best.</a:t>
            </a:r>
          </a:p>
          <a:p>
            <a:pPr lvl="1"/>
            <a:r>
              <a:rPr lang="th-TH" altLang="en-US" sz="2400"/>
              <a:t>Finding a sequence through </a:t>
            </a:r>
            <a:r>
              <a:rPr lang="th-TH" altLang="en-US" sz="2400" b="1" i="1"/>
              <a:t>Searching</a:t>
            </a:r>
            <a:endParaRPr lang="th-TH" altLang="en-US" sz="2400"/>
          </a:p>
          <a:p>
            <a:pPr lvl="1"/>
            <a:r>
              <a:rPr lang="th-TH" altLang="en-US" sz="2400"/>
              <a:t>Producing a sequence as a </a:t>
            </a:r>
            <a:r>
              <a:rPr lang="th-TH" altLang="en-US" sz="2400" b="1" i="1"/>
              <a:t>Solution</a:t>
            </a:r>
            <a:endParaRPr lang="th-TH" altLang="en-US" sz="2400"/>
          </a:p>
          <a:p>
            <a:pPr lvl="1"/>
            <a:r>
              <a:rPr lang="th-TH" altLang="en-US" sz="2400" b="1" i="1"/>
              <a:t>Execute </a:t>
            </a:r>
            <a:r>
              <a:rPr lang="th-TH" altLang="en-US" sz="2400"/>
              <a:t>it.</a:t>
            </a:r>
          </a:p>
        </p:txBody>
      </p:sp>
    </p:spTree>
    <p:extLst>
      <p:ext uri="{BB962C8B-B14F-4D97-AF65-F5344CB8AC3E}">
        <p14:creationId xmlns:p14="http://schemas.microsoft.com/office/powerpoint/2010/main" val="14038524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sz="3600"/>
              <a:t>The 16 grid.</a:t>
            </a:r>
          </a:p>
        </p:txBody>
      </p:sp>
      <p:sp>
        <p:nvSpPr>
          <p:cNvPr id="9219" name="Rectangle 3"/>
          <p:cNvSpPr>
            <a:spLocks noGrp="1" noChangeArrowheads="1"/>
          </p:cNvSpPr>
          <p:nvPr>
            <p:ph type="body" idx="1"/>
          </p:nvPr>
        </p:nvSpPr>
        <p:spPr>
          <a:xfrm>
            <a:off x="1804087" y="1693302"/>
            <a:ext cx="4800600" cy="4724400"/>
          </a:xfrm>
        </p:spPr>
        <p:txBody>
          <a:bodyPr/>
          <a:lstStyle/>
          <a:p>
            <a:r>
              <a:rPr lang="th-TH" altLang="en-US" sz="2400"/>
              <a:t>The 16 grid is a popular children’s game, where the objective is to slide tiles around to put the sequence of numbers in the correct order, leaving the spare tile in the bottom right corner.</a:t>
            </a:r>
          </a:p>
          <a:p>
            <a:r>
              <a:rPr lang="th-TH" altLang="en-US" sz="2400"/>
              <a:t>As such there is a constrained goal, and set of states and actions.</a:t>
            </a:r>
          </a:p>
          <a:p>
            <a:r>
              <a:rPr lang="th-TH" altLang="en-US" sz="2400"/>
              <a:t>What are they?</a:t>
            </a:r>
          </a:p>
        </p:txBody>
      </p:sp>
      <p:sp>
        <p:nvSpPr>
          <p:cNvPr id="9220"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9221"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Text Box 12"/>
          <p:cNvSpPr txBox="1">
            <a:spLocks noChangeArrowheads="1"/>
          </p:cNvSpPr>
          <p:nvPr/>
        </p:nvSpPr>
        <p:spPr bwMode="auto">
          <a:xfrm>
            <a:off x="8839200" y="26162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9229" name="Text Box 13"/>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1</a:t>
            </a:r>
          </a:p>
        </p:txBody>
      </p:sp>
      <p:sp>
        <p:nvSpPr>
          <p:cNvPr id="9230" name="Text Box 14"/>
          <p:cNvSpPr txBox="1">
            <a:spLocks noChangeArrowheads="1"/>
          </p:cNvSpPr>
          <p:nvPr/>
        </p:nvSpPr>
        <p:spPr bwMode="auto">
          <a:xfrm>
            <a:off x="8915400" y="4064001"/>
            <a:ext cx="333746" cy="584775"/>
          </a:xfrm>
          <a:prstGeom prst="rect">
            <a:avLst/>
          </a:prstGeom>
          <a:solidFill>
            <a:schemeClr val="bg1"/>
          </a:solidFill>
          <a:ln>
            <a:noFill/>
          </a:ln>
          <a:effectLst/>
        </p:spPr>
        <p:txBody>
          <a:bodyPr wrap="none">
            <a:spAutoFit/>
          </a:bodyPr>
          <a:lstStyle/>
          <a:p>
            <a:r>
              <a:rPr lang="th-TH" altLang="en-US" sz="3200"/>
              <a:t>2</a:t>
            </a:r>
          </a:p>
        </p:txBody>
      </p:sp>
      <p:sp>
        <p:nvSpPr>
          <p:cNvPr id="9231" name="Text Box 15"/>
          <p:cNvSpPr txBox="1">
            <a:spLocks noChangeArrowheads="1"/>
          </p:cNvSpPr>
          <p:nvPr/>
        </p:nvSpPr>
        <p:spPr bwMode="auto">
          <a:xfrm>
            <a:off x="7239000" y="4826001"/>
            <a:ext cx="333746" cy="584775"/>
          </a:xfrm>
          <a:prstGeom prst="rect">
            <a:avLst/>
          </a:prstGeom>
          <a:solidFill>
            <a:schemeClr val="bg1"/>
          </a:solidFill>
          <a:ln>
            <a:noFill/>
          </a:ln>
          <a:effectLst/>
        </p:spPr>
        <p:txBody>
          <a:bodyPr wrap="none">
            <a:spAutoFit/>
          </a:bodyPr>
          <a:lstStyle/>
          <a:p>
            <a:r>
              <a:rPr lang="th-TH" altLang="en-US" sz="3200"/>
              <a:t>3</a:t>
            </a:r>
          </a:p>
        </p:txBody>
      </p:sp>
      <p:sp>
        <p:nvSpPr>
          <p:cNvPr id="9232" name="Text Box 16"/>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9233" name="Text Box 17"/>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9234" name="Text Box 18"/>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6</a:t>
            </a:r>
          </a:p>
        </p:txBody>
      </p:sp>
      <p:sp>
        <p:nvSpPr>
          <p:cNvPr id="9235" name="Text Box 19"/>
          <p:cNvSpPr txBox="1">
            <a:spLocks noChangeArrowheads="1"/>
          </p:cNvSpPr>
          <p:nvPr/>
        </p:nvSpPr>
        <p:spPr bwMode="auto">
          <a:xfrm>
            <a:off x="8077200" y="4826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9236" name="Text Box 20"/>
          <p:cNvSpPr txBox="1">
            <a:spLocks noChangeArrowheads="1"/>
          </p:cNvSpPr>
          <p:nvPr/>
        </p:nvSpPr>
        <p:spPr bwMode="auto">
          <a:xfrm>
            <a:off x="8915400" y="4826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9237" name="Text Box 21"/>
          <p:cNvSpPr txBox="1">
            <a:spLocks noChangeArrowheads="1"/>
          </p:cNvSpPr>
          <p:nvPr/>
        </p:nvSpPr>
        <p:spPr bwMode="auto">
          <a:xfrm>
            <a:off x="8077200" y="4064001"/>
            <a:ext cx="333746" cy="584775"/>
          </a:xfrm>
          <a:prstGeom prst="rect">
            <a:avLst/>
          </a:prstGeom>
          <a:solidFill>
            <a:schemeClr val="bg1"/>
          </a:solidFill>
          <a:ln>
            <a:noFill/>
          </a:ln>
          <a:effectLst/>
        </p:spPr>
        <p:txBody>
          <a:bodyPr wrap="none">
            <a:spAutoFit/>
          </a:bodyPr>
          <a:lstStyle/>
          <a:p>
            <a:r>
              <a:rPr lang="th-TH" altLang="en-US" sz="3200" dirty="0"/>
              <a:t>9</a:t>
            </a:r>
          </a:p>
        </p:txBody>
      </p:sp>
      <p:sp>
        <p:nvSpPr>
          <p:cNvPr id="9238" name="Text Box 22"/>
          <p:cNvSpPr txBox="1">
            <a:spLocks noChangeArrowheads="1"/>
          </p:cNvSpPr>
          <p:nvPr/>
        </p:nvSpPr>
        <p:spPr bwMode="auto">
          <a:xfrm>
            <a:off x="9677400" y="4826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9239" name="Text Box 23"/>
          <p:cNvSpPr txBox="1">
            <a:spLocks noChangeArrowheads="1"/>
          </p:cNvSpPr>
          <p:nvPr/>
        </p:nvSpPr>
        <p:spPr bwMode="auto">
          <a:xfrm>
            <a:off x="7162800" y="3302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9240" name="Text Box 24"/>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9241" name="Text Box 25"/>
          <p:cNvSpPr txBox="1">
            <a:spLocks noChangeArrowheads="1"/>
          </p:cNvSpPr>
          <p:nvPr/>
        </p:nvSpPr>
        <p:spPr bwMode="auto">
          <a:xfrm>
            <a:off x="7162800" y="4064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9242" name="Text Box 26"/>
          <p:cNvSpPr txBox="1">
            <a:spLocks noChangeArrowheads="1"/>
          </p:cNvSpPr>
          <p:nvPr/>
        </p:nvSpPr>
        <p:spPr bwMode="auto">
          <a:xfrm>
            <a:off x="9677400" y="3302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29514563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sz="3600"/>
              <a:t>16 Grid - Goal Formulation</a:t>
            </a:r>
          </a:p>
        </p:txBody>
      </p:sp>
      <p:sp>
        <p:nvSpPr>
          <p:cNvPr id="10243" name="Rectangle 3"/>
          <p:cNvSpPr>
            <a:spLocks noGrp="1" noChangeArrowheads="1"/>
          </p:cNvSpPr>
          <p:nvPr>
            <p:ph type="body" idx="1"/>
          </p:nvPr>
        </p:nvSpPr>
        <p:spPr>
          <a:xfrm>
            <a:off x="2209800" y="1981200"/>
            <a:ext cx="4038600" cy="4114800"/>
          </a:xfrm>
        </p:spPr>
        <p:txBody>
          <a:bodyPr/>
          <a:lstStyle/>
          <a:p>
            <a:r>
              <a:rPr lang="th-TH" altLang="en-US" sz="2400"/>
              <a:t>There is one single goal state, as depicted here. </a:t>
            </a:r>
          </a:p>
        </p:txBody>
      </p:sp>
      <p:sp>
        <p:nvSpPr>
          <p:cNvPr id="10244"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10245"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9"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0"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Text Box 11"/>
          <p:cNvSpPr txBox="1">
            <a:spLocks noChangeArrowheads="1"/>
          </p:cNvSpPr>
          <p:nvPr/>
        </p:nvSpPr>
        <p:spPr bwMode="auto">
          <a:xfrm>
            <a:off x="8839200" y="48260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10252" name="Text Box 12"/>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1</a:t>
            </a:r>
          </a:p>
        </p:txBody>
      </p:sp>
      <p:sp>
        <p:nvSpPr>
          <p:cNvPr id="10253" name="Text Box 13"/>
          <p:cNvSpPr txBox="1">
            <a:spLocks noChangeArrowheads="1"/>
          </p:cNvSpPr>
          <p:nvPr/>
        </p:nvSpPr>
        <p:spPr bwMode="auto">
          <a:xfrm>
            <a:off x="8077200" y="2616201"/>
            <a:ext cx="333746" cy="584775"/>
          </a:xfrm>
          <a:prstGeom prst="rect">
            <a:avLst/>
          </a:prstGeom>
          <a:solidFill>
            <a:schemeClr val="bg1"/>
          </a:solidFill>
          <a:ln>
            <a:noFill/>
          </a:ln>
          <a:effectLst/>
        </p:spPr>
        <p:txBody>
          <a:bodyPr wrap="none">
            <a:spAutoFit/>
          </a:bodyPr>
          <a:lstStyle/>
          <a:p>
            <a:r>
              <a:rPr lang="th-TH" altLang="en-US" sz="3200"/>
              <a:t>2</a:t>
            </a:r>
          </a:p>
        </p:txBody>
      </p:sp>
      <p:sp>
        <p:nvSpPr>
          <p:cNvPr id="10254" name="Text Box 14"/>
          <p:cNvSpPr txBox="1">
            <a:spLocks noChangeArrowheads="1"/>
          </p:cNvSpPr>
          <p:nvPr/>
        </p:nvSpPr>
        <p:spPr bwMode="auto">
          <a:xfrm>
            <a:off x="8915400" y="2616201"/>
            <a:ext cx="333746" cy="584775"/>
          </a:xfrm>
          <a:prstGeom prst="rect">
            <a:avLst/>
          </a:prstGeom>
          <a:solidFill>
            <a:schemeClr val="bg1"/>
          </a:solidFill>
          <a:ln>
            <a:noFill/>
          </a:ln>
          <a:effectLst/>
        </p:spPr>
        <p:txBody>
          <a:bodyPr wrap="none">
            <a:spAutoFit/>
          </a:bodyPr>
          <a:lstStyle/>
          <a:p>
            <a:r>
              <a:rPr lang="th-TH" altLang="en-US" sz="3200"/>
              <a:t>3</a:t>
            </a:r>
          </a:p>
        </p:txBody>
      </p:sp>
      <p:sp>
        <p:nvSpPr>
          <p:cNvPr id="10255" name="Text Box 15"/>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10256" name="Text Box 16"/>
          <p:cNvSpPr txBox="1">
            <a:spLocks noChangeArrowheads="1"/>
          </p:cNvSpPr>
          <p:nvPr/>
        </p:nvSpPr>
        <p:spPr bwMode="auto">
          <a:xfrm>
            <a:off x="72390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10257" name="Text Box 17"/>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6</a:t>
            </a:r>
          </a:p>
        </p:txBody>
      </p:sp>
      <p:sp>
        <p:nvSpPr>
          <p:cNvPr id="10258" name="Text Box 18"/>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10259" name="Text Box 19"/>
          <p:cNvSpPr txBox="1">
            <a:spLocks noChangeArrowheads="1"/>
          </p:cNvSpPr>
          <p:nvPr/>
        </p:nvSpPr>
        <p:spPr bwMode="auto">
          <a:xfrm>
            <a:off x="9753600" y="3302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10260" name="Text Box 20"/>
          <p:cNvSpPr txBox="1">
            <a:spLocks noChangeArrowheads="1"/>
          </p:cNvSpPr>
          <p:nvPr/>
        </p:nvSpPr>
        <p:spPr bwMode="auto">
          <a:xfrm>
            <a:off x="7239000" y="4064001"/>
            <a:ext cx="333746" cy="584775"/>
          </a:xfrm>
          <a:prstGeom prst="rect">
            <a:avLst/>
          </a:prstGeom>
          <a:solidFill>
            <a:schemeClr val="bg1"/>
          </a:solidFill>
          <a:ln>
            <a:noFill/>
          </a:ln>
          <a:effectLst/>
        </p:spPr>
        <p:txBody>
          <a:bodyPr wrap="none">
            <a:spAutoFit/>
          </a:bodyPr>
          <a:lstStyle/>
          <a:p>
            <a:r>
              <a:rPr lang="th-TH" altLang="en-US" sz="3200"/>
              <a:t>9</a:t>
            </a:r>
          </a:p>
        </p:txBody>
      </p:sp>
      <p:sp>
        <p:nvSpPr>
          <p:cNvPr id="10261" name="Text Box 21"/>
          <p:cNvSpPr txBox="1">
            <a:spLocks noChangeArrowheads="1"/>
          </p:cNvSpPr>
          <p:nvPr/>
        </p:nvSpPr>
        <p:spPr bwMode="auto">
          <a:xfrm>
            <a:off x="8001000" y="4064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10262" name="Text Box 22"/>
          <p:cNvSpPr txBox="1">
            <a:spLocks noChangeArrowheads="1"/>
          </p:cNvSpPr>
          <p:nvPr/>
        </p:nvSpPr>
        <p:spPr bwMode="auto">
          <a:xfrm>
            <a:off x="8839200" y="4064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10263" name="Text Box 23"/>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10264" name="Text Box 24"/>
          <p:cNvSpPr txBox="1">
            <a:spLocks noChangeArrowheads="1"/>
          </p:cNvSpPr>
          <p:nvPr/>
        </p:nvSpPr>
        <p:spPr bwMode="auto">
          <a:xfrm>
            <a:off x="7162800" y="4826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10265" name="Text Box 25"/>
          <p:cNvSpPr txBox="1">
            <a:spLocks noChangeArrowheads="1"/>
          </p:cNvSpPr>
          <p:nvPr/>
        </p:nvSpPr>
        <p:spPr bwMode="auto">
          <a:xfrm>
            <a:off x="8001000" y="4826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15503965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sz="4000"/>
              <a:t>16 grid - Problem Formulation</a:t>
            </a:r>
          </a:p>
        </p:txBody>
      </p:sp>
      <p:sp>
        <p:nvSpPr>
          <p:cNvPr id="11267" name="Rectangle 3"/>
          <p:cNvSpPr>
            <a:spLocks noGrp="1" noChangeArrowheads="1"/>
          </p:cNvSpPr>
          <p:nvPr>
            <p:ph type="body" idx="1"/>
          </p:nvPr>
        </p:nvSpPr>
        <p:spPr/>
        <p:txBody>
          <a:bodyPr/>
          <a:lstStyle/>
          <a:p>
            <a:r>
              <a:rPr lang="th-TH" altLang="en-US" sz="2800"/>
              <a:t>We can ignore states such as a tile being moved halfway, and we can ignore actions such as shaking the game or using a knife to prise the tiles out.</a:t>
            </a:r>
          </a:p>
          <a:p>
            <a:r>
              <a:rPr lang="th-TH" altLang="en-US" sz="2800"/>
              <a:t>Leaving the following actions;</a:t>
            </a:r>
          </a:p>
          <a:p>
            <a:pPr lvl="1"/>
            <a:r>
              <a:rPr lang="th-TH" altLang="en-US" sz="2400"/>
              <a:t>Left, Right, Up, Down.</a:t>
            </a:r>
          </a:p>
          <a:p>
            <a:r>
              <a:rPr lang="th-TH" altLang="en-US" sz="2800"/>
              <a:t>And still quite a few states;</a:t>
            </a:r>
          </a:p>
          <a:p>
            <a:pPr lvl="1"/>
            <a:r>
              <a:rPr lang="th-TH" altLang="en-US" sz="2400"/>
              <a:t>16!/2 = 10,461,394,944,000</a:t>
            </a:r>
          </a:p>
        </p:txBody>
      </p:sp>
    </p:spTree>
    <p:extLst>
      <p:ext uri="{BB962C8B-B14F-4D97-AF65-F5344CB8AC3E}">
        <p14:creationId xmlns:p14="http://schemas.microsoft.com/office/powerpoint/2010/main" val="4239058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sz="3600"/>
              <a:t>Search</a:t>
            </a:r>
          </a:p>
        </p:txBody>
      </p:sp>
      <p:sp>
        <p:nvSpPr>
          <p:cNvPr id="12291" name="Rectangle 3"/>
          <p:cNvSpPr>
            <a:spLocks noGrp="1" noChangeArrowheads="1"/>
          </p:cNvSpPr>
          <p:nvPr>
            <p:ph type="body" idx="1"/>
          </p:nvPr>
        </p:nvSpPr>
        <p:spPr>
          <a:xfrm>
            <a:off x="1981200" y="1981200"/>
            <a:ext cx="4876800" cy="4114800"/>
          </a:xfrm>
        </p:spPr>
        <p:txBody>
          <a:bodyPr/>
          <a:lstStyle/>
          <a:p>
            <a:r>
              <a:rPr lang="th-TH" altLang="en-US" sz="2400"/>
              <a:t>From the initial grid position, we have 3 choices, MoveUp(), MoveLeft() or MoveRight().</a:t>
            </a:r>
          </a:p>
          <a:p>
            <a:r>
              <a:rPr lang="th-TH" altLang="en-US" sz="2400"/>
              <a:t>For now we could arbitrarily choose one of those options and examine subsequent actions.</a:t>
            </a:r>
          </a:p>
          <a:p>
            <a:r>
              <a:rPr lang="th-TH" altLang="en-US" sz="2400"/>
              <a:t>Choosing MoveRight(), the next set of actions is MoveUp() or MoveLeft().</a:t>
            </a:r>
          </a:p>
        </p:txBody>
      </p:sp>
      <p:sp>
        <p:nvSpPr>
          <p:cNvPr id="12292" name="Rectangle 4"/>
          <p:cNvSpPr>
            <a:spLocks noChangeArrowheads="1"/>
          </p:cNvSpPr>
          <p:nvPr/>
        </p:nvSpPr>
        <p:spPr bwMode="auto">
          <a:xfrm>
            <a:off x="7010400" y="2514600"/>
            <a:ext cx="3352800" cy="2971800"/>
          </a:xfrm>
          <a:prstGeom prst="rect">
            <a:avLst/>
          </a:prstGeom>
          <a:solidFill>
            <a:schemeClr val="bg1"/>
          </a:solidFill>
          <a:ln w="9525">
            <a:solidFill>
              <a:schemeClr val="tx1"/>
            </a:solidFill>
            <a:miter lim="800000"/>
            <a:headEnd/>
            <a:tailEnd/>
          </a:ln>
          <a:effectLst/>
        </p:spPr>
        <p:txBody>
          <a:bodyPr wrap="none" anchor="ctr"/>
          <a:lstStyle/>
          <a:p>
            <a:pPr algn="ctr"/>
            <a:endParaRPr lang="en-US" altLang="en-US"/>
          </a:p>
        </p:txBody>
      </p:sp>
      <p:sp>
        <p:nvSpPr>
          <p:cNvPr id="12293" name="Line 5"/>
          <p:cNvSpPr>
            <a:spLocks noChangeShapeType="1"/>
          </p:cNvSpPr>
          <p:nvPr/>
        </p:nvSpPr>
        <p:spPr bwMode="auto">
          <a:xfrm>
            <a:off x="86868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Line 6"/>
          <p:cNvSpPr>
            <a:spLocks noChangeShapeType="1"/>
          </p:cNvSpPr>
          <p:nvPr/>
        </p:nvSpPr>
        <p:spPr bwMode="auto">
          <a:xfrm>
            <a:off x="7010400" y="3962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Line 7"/>
          <p:cNvSpPr>
            <a:spLocks noChangeShapeType="1"/>
          </p:cNvSpPr>
          <p:nvPr/>
        </p:nvSpPr>
        <p:spPr bwMode="auto">
          <a:xfrm>
            <a:off x="78486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6" name="Line 8"/>
          <p:cNvSpPr>
            <a:spLocks noChangeShapeType="1"/>
          </p:cNvSpPr>
          <p:nvPr/>
        </p:nvSpPr>
        <p:spPr bwMode="auto">
          <a:xfrm>
            <a:off x="9525000" y="2514600"/>
            <a:ext cx="0" cy="297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7" name="Line 9"/>
          <p:cNvSpPr>
            <a:spLocks noChangeShapeType="1"/>
          </p:cNvSpPr>
          <p:nvPr/>
        </p:nvSpPr>
        <p:spPr bwMode="auto">
          <a:xfrm>
            <a:off x="7010400" y="3200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Line 10"/>
          <p:cNvSpPr>
            <a:spLocks noChangeShapeType="1"/>
          </p:cNvSpPr>
          <p:nvPr/>
        </p:nvSpPr>
        <p:spPr bwMode="auto">
          <a:xfrm>
            <a:off x="7010400" y="4724400"/>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Text Box 11"/>
          <p:cNvSpPr txBox="1">
            <a:spLocks noChangeArrowheads="1"/>
          </p:cNvSpPr>
          <p:nvPr/>
        </p:nvSpPr>
        <p:spPr bwMode="auto">
          <a:xfrm>
            <a:off x="8839200" y="2616201"/>
            <a:ext cx="482824" cy="584775"/>
          </a:xfrm>
          <a:prstGeom prst="rect">
            <a:avLst/>
          </a:prstGeom>
          <a:solidFill>
            <a:schemeClr val="bg1"/>
          </a:solidFill>
          <a:ln>
            <a:noFill/>
          </a:ln>
          <a:effectLst/>
        </p:spPr>
        <p:txBody>
          <a:bodyPr wrap="none">
            <a:spAutoFit/>
          </a:bodyPr>
          <a:lstStyle/>
          <a:p>
            <a:r>
              <a:rPr lang="th-TH" altLang="en-US" sz="3200"/>
              <a:t>15</a:t>
            </a:r>
          </a:p>
        </p:txBody>
      </p:sp>
      <p:sp>
        <p:nvSpPr>
          <p:cNvPr id="12300" name="Text Box 12"/>
          <p:cNvSpPr txBox="1">
            <a:spLocks noChangeArrowheads="1"/>
          </p:cNvSpPr>
          <p:nvPr/>
        </p:nvSpPr>
        <p:spPr bwMode="auto">
          <a:xfrm>
            <a:off x="8077200" y="3302001"/>
            <a:ext cx="333746" cy="584775"/>
          </a:xfrm>
          <a:prstGeom prst="rect">
            <a:avLst/>
          </a:prstGeom>
          <a:solidFill>
            <a:schemeClr val="bg1"/>
          </a:solidFill>
          <a:ln>
            <a:noFill/>
          </a:ln>
          <a:effectLst/>
        </p:spPr>
        <p:txBody>
          <a:bodyPr wrap="none">
            <a:spAutoFit/>
          </a:bodyPr>
          <a:lstStyle/>
          <a:p>
            <a:r>
              <a:rPr lang="th-TH" altLang="en-US" sz="3200"/>
              <a:t>1</a:t>
            </a:r>
          </a:p>
        </p:txBody>
      </p:sp>
      <p:sp>
        <p:nvSpPr>
          <p:cNvPr id="12301" name="Text Box 13"/>
          <p:cNvSpPr txBox="1">
            <a:spLocks noChangeArrowheads="1"/>
          </p:cNvSpPr>
          <p:nvPr/>
        </p:nvSpPr>
        <p:spPr bwMode="auto">
          <a:xfrm>
            <a:off x="8915400" y="4064001"/>
            <a:ext cx="333746" cy="584775"/>
          </a:xfrm>
          <a:prstGeom prst="rect">
            <a:avLst/>
          </a:prstGeom>
          <a:solidFill>
            <a:schemeClr val="bg1"/>
          </a:solidFill>
          <a:ln>
            <a:noFill/>
          </a:ln>
          <a:effectLst/>
        </p:spPr>
        <p:txBody>
          <a:bodyPr wrap="none">
            <a:spAutoFit/>
          </a:bodyPr>
          <a:lstStyle/>
          <a:p>
            <a:r>
              <a:rPr lang="th-TH" altLang="en-US" sz="3200"/>
              <a:t>2</a:t>
            </a:r>
          </a:p>
        </p:txBody>
      </p:sp>
      <p:sp>
        <p:nvSpPr>
          <p:cNvPr id="12302" name="Text Box 14"/>
          <p:cNvSpPr txBox="1">
            <a:spLocks noChangeArrowheads="1"/>
          </p:cNvSpPr>
          <p:nvPr/>
        </p:nvSpPr>
        <p:spPr bwMode="auto">
          <a:xfrm>
            <a:off x="7239000" y="4826001"/>
            <a:ext cx="333746" cy="584775"/>
          </a:xfrm>
          <a:prstGeom prst="rect">
            <a:avLst/>
          </a:prstGeom>
          <a:solidFill>
            <a:schemeClr val="bg1"/>
          </a:solidFill>
          <a:ln>
            <a:noFill/>
          </a:ln>
          <a:effectLst/>
        </p:spPr>
        <p:txBody>
          <a:bodyPr wrap="none">
            <a:spAutoFit/>
          </a:bodyPr>
          <a:lstStyle/>
          <a:p>
            <a:r>
              <a:rPr lang="th-TH" altLang="en-US" sz="3200"/>
              <a:t>3</a:t>
            </a:r>
          </a:p>
        </p:txBody>
      </p:sp>
      <p:sp>
        <p:nvSpPr>
          <p:cNvPr id="12303" name="Text Box 15"/>
          <p:cNvSpPr txBox="1">
            <a:spLocks noChangeArrowheads="1"/>
          </p:cNvSpPr>
          <p:nvPr/>
        </p:nvSpPr>
        <p:spPr bwMode="auto">
          <a:xfrm>
            <a:off x="7239000" y="2616201"/>
            <a:ext cx="333746" cy="584775"/>
          </a:xfrm>
          <a:prstGeom prst="rect">
            <a:avLst/>
          </a:prstGeom>
          <a:solidFill>
            <a:schemeClr val="bg1"/>
          </a:solidFill>
          <a:ln>
            <a:noFill/>
          </a:ln>
          <a:effectLst/>
        </p:spPr>
        <p:txBody>
          <a:bodyPr wrap="none">
            <a:spAutoFit/>
          </a:bodyPr>
          <a:lstStyle/>
          <a:p>
            <a:r>
              <a:rPr lang="th-TH" altLang="en-US" sz="3200"/>
              <a:t>4</a:t>
            </a:r>
          </a:p>
        </p:txBody>
      </p:sp>
      <p:sp>
        <p:nvSpPr>
          <p:cNvPr id="12304" name="Text Box 16"/>
          <p:cNvSpPr txBox="1">
            <a:spLocks noChangeArrowheads="1"/>
          </p:cNvSpPr>
          <p:nvPr/>
        </p:nvSpPr>
        <p:spPr bwMode="auto">
          <a:xfrm>
            <a:off x="8915400" y="3302001"/>
            <a:ext cx="333746" cy="584775"/>
          </a:xfrm>
          <a:prstGeom prst="rect">
            <a:avLst/>
          </a:prstGeom>
          <a:solidFill>
            <a:schemeClr val="bg1"/>
          </a:solidFill>
          <a:ln>
            <a:noFill/>
          </a:ln>
          <a:effectLst/>
        </p:spPr>
        <p:txBody>
          <a:bodyPr wrap="none">
            <a:spAutoFit/>
          </a:bodyPr>
          <a:lstStyle/>
          <a:p>
            <a:r>
              <a:rPr lang="th-TH" altLang="en-US" sz="3200"/>
              <a:t>5</a:t>
            </a:r>
          </a:p>
        </p:txBody>
      </p:sp>
      <p:sp>
        <p:nvSpPr>
          <p:cNvPr id="12305" name="Text Box 17"/>
          <p:cNvSpPr txBox="1">
            <a:spLocks noChangeArrowheads="1"/>
          </p:cNvSpPr>
          <p:nvPr/>
        </p:nvSpPr>
        <p:spPr bwMode="auto">
          <a:xfrm>
            <a:off x="9753600" y="2616201"/>
            <a:ext cx="333746" cy="584775"/>
          </a:xfrm>
          <a:prstGeom prst="rect">
            <a:avLst/>
          </a:prstGeom>
          <a:solidFill>
            <a:schemeClr val="bg1"/>
          </a:solidFill>
          <a:ln>
            <a:noFill/>
          </a:ln>
          <a:effectLst/>
        </p:spPr>
        <p:txBody>
          <a:bodyPr wrap="none">
            <a:spAutoFit/>
          </a:bodyPr>
          <a:lstStyle/>
          <a:p>
            <a:r>
              <a:rPr lang="th-TH" altLang="en-US" sz="3200"/>
              <a:t>6</a:t>
            </a:r>
          </a:p>
        </p:txBody>
      </p:sp>
      <p:sp>
        <p:nvSpPr>
          <p:cNvPr id="12306" name="Text Box 18"/>
          <p:cNvSpPr txBox="1">
            <a:spLocks noChangeArrowheads="1"/>
          </p:cNvSpPr>
          <p:nvPr/>
        </p:nvSpPr>
        <p:spPr bwMode="auto">
          <a:xfrm>
            <a:off x="8077200" y="4826001"/>
            <a:ext cx="333746" cy="584775"/>
          </a:xfrm>
          <a:prstGeom prst="rect">
            <a:avLst/>
          </a:prstGeom>
          <a:solidFill>
            <a:schemeClr val="bg1"/>
          </a:solidFill>
          <a:ln>
            <a:noFill/>
          </a:ln>
          <a:effectLst/>
        </p:spPr>
        <p:txBody>
          <a:bodyPr wrap="none">
            <a:spAutoFit/>
          </a:bodyPr>
          <a:lstStyle/>
          <a:p>
            <a:r>
              <a:rPr lang="th-TH" altLang="en-US" sz="3200"/>
              <a:t>7</a:t>
            </a:r>
          </a:p>
        </p:txBody>
      </p:sp>
      <p:sp>
        <p:nvSpPr>
          <p:cNvPr id="12307" name="Text Box 19"/>
          <p:cNvSpPr txBox="1">
            <a:spLocks noChangeArrowheads="1"/>
          </p:cNvSpPr>
          <p:nvPr/>
        </p:nvSpPr>
        <p:spPr bwMode="auto">
          <a:xfrm>
            <a:off x="8915400" y="4826001"/>
            <a:ext cx="333746" cy="584775"/>
          </a:xfrm>
          <a:prstGeom prst="rect">
            <a:avLst/>
          </a:prstGeom>
          <a:solidFill>
            <a:schemeClr val="bg1"/>
          </a:solidFill>
          <a:ln>
            <a:noFill/>
          </a:ln>
          <a:effectLst/>
        </p:spPr>
        <p:txBody>
          <a:bodyPr wrap="none">
            <a:spAutoFit/>
          </a:bodyPr>
          <a:lstStyle/>
          <a:p>
            <a:r>
              <a:rPr lang="th-TH" altLang="en-US" sz="3200"/>
              <a:t>8</a:t>
            </a:r>
          </a:p>
        </p:txBody>
      </p:sp>
      <p:sp>
        <p:nvSpPr>
          <p:cNvPr id="12308" name="Text Box 20"/>
          <p:cNvSpPr txBox="1">
            <a:spLocks noChangeArrowheads="1"/>
          </p:cNvSpPr>
          <p:nvPr/>
        </p:nvSpPr>
        <p:spPr bwMode="auto">
          <a:xfrm>
            <a:off x="8077200" y="4064001"/>
            <a:ext cx="333746" cy="584775"/>
          </a:xfrm>
          <a:prstGeom prst="rect">
            <a:avLst/>
          </a:prstGeom>
          <a:solidFill>
            <a:schemeClr val="bg1"/>
          </a:solidFill>
          <a:ln>
            <a:noFill/>
          </a:ln>
          <a:effectLst/>
        </p:spPr>
        <p:txBody>
          <a:bodyPr wrap="none">
            <a:spAutoFit/>
          </a:bodyPr>
          <a:lstStyle/>
          <a:p>
            <a:r>
              <a:rPr lang="th-TH" altLang="en-US" sz="3200"/>
              <a:t>9</a:t>
            </a:r>
          </a:p>
        </p:txBody>
      </p:sp>
      <p:sp>
        <p:nvSpPr>
          <p:cNvPr id="12309" name="Text Box 21"/>
          <p:cNvSpPr txBox="1">
            <a:spLocks noChangeArrowheads="1"/>
          </p:cNvSpPr>
          <p:nvPr/>
        </p:nvSpPr>
        <p:spPr bwMode="auto">
          <a:xfrm>
            <a:off x="9677400" y="4826001"/>
            <a:ext cx="482824" cy="584775"/>
          </a:xfrm>
          <a:prstGeom prst="rect">
            <a:avLst/>
          </a:prstGeom>
          <a:solidFill>
            <a:schemeClr val="bg1"/>
          </a:solidFill>
          <a:ln>
            <a:noFill/>
          </a:ln>
          <a:effectLst/>
        </p:spPr>
        <p:txBody>
          <a:bodyPr wrap="none">
            <a:spAutoFit/>
          </a:bodyPr>
          <a:lstStyle/>
          <a:p>
            <a:r>
              <a:rPr lang="th-TH" altLang="en-US" sz="3200"/>
              <a:t>10</a:t>
            </a:r>
          </a:p>
        </p:txBody>
      </p:sp>
      <p:sp>
        <p:nvSpPr>
          <p:cNvPr id="12310" name="Text Box 22"/>
          <p:cNvSpPr txBox="1">
            <a:spLocks noChangeArrowheads="1"/>
          </p:cNvSpPr>
          <p:nvPr/>
        </p:nvSpPr>
        <p:spPr bwMode="auto">
          <a:xfrm>
            <a:off x="7162800" y="3302001"/>
            <a:ext cx="482824" cy="584775"/>
          </a:xfrm>
          <a:prstGeom prst="rect">
            <a:avLst/>
          </a:prstGeom>
          <a:solidFill>
            <a:schemeClr val="bg1"/>
          </a:solidFill>
          <a:ln>
            <a:noFill/>
          </a:ln>
          <a:effectLst/>
        </p:spPr>
        <p:txBody>
          <a:bodyPr wrap="none">
            <a:spAutoFit/>
          </a:bodyPr>
          <a:lstStyle/>
          <a:p>
            <a:r>
              <a:rPr lang="th-TH" altLang="en-US" sz="3200"/>
              <a:t>11</a:t>
            </a:r>
          </a:p>
        </p:txBody>
      </p:sp>
      <p:sp>
        <p:nvSpPr>
          <p:cNvPr id="12311" name="Text Box 23"/>
          <p:cNvSpPr txBox="1">
            <a:spLocks noChangeArrowheads="1"/>
          </p:cNvSpPr>
          <p:nvPr/>
        </p:nvSpPr>
        <p:spPr bwMode="auto">
          <a:xfrm>
            <a:off x="9677400" y="4064001"/>
            <a:ext cx="482824" cy="584775"/>
          </a:xfrm>
          <a:prstGeom prst="rect">
            <a:avLst/>
          </a:prstGeom>
          <a:solidFill>
            <a:schemeClr val="bg1"/>
          </a:solidFill>
          <a:ln>
            <a:noFill/>
          </a:ln>
          <a:effectLst/>
        </p:spPr>
        <p:txBody>
          <a:bodyPr wrap="none">
            <a:spAutoFit/>
          </a:bodyPr>
          <a:lstStyle/>
          <a:p>
            <a:r>
              <a:rPr lang="th-TH" altLang="en-US" sz="3200"/>
              <a:t>12</a:t>
            </a:r>
          </a:p>
        </p:txBody>
      </p:sp>
      <p:sp>
        <p:nvSpPr>
          <p:cNvPr id="12312" name="Text Box 24"/>
          <p:cNvSpPr txBox="1">
            <a:spLocks noChangeArrowheads="1"/>
          </p:cNvSpPr>
          <p:nvPr/>
        </p:nvSpPr>
        <p:spPr bwMode="auto">
          <a:xfrm>
            <a:off x="7162800" y="4064001"/>
            <a:ext cx="482824" cy="584775"/>
          </a:xfrm>
          <a:prstGeom prst="rect">
            <a:avLst/>
          </a:prstGeom>
          <a:solidFill>
            <a:schemeClr val="bg1"/>
          </a:solidFill>
          <a:ln>
            <a:noFill/>
          </a:ln>
          <a:effectLst/>
        </p:spPr>
        <p:txBody>
          <a:bodyPr wrap="none">
            <a:spAutoFit/>
          </a:bodyPr>
          <a:lstStyle/>
          <a:p>
            <a:r>
              <a:rPr lang="th-TH" altLang="en-US" sz="3200"/>
              <a:t>13</a:t>
            </a:r>
          </a:p>
        </p:txBody>
      </p:sp>
      <p:sp>
        <p:nvSpPr>
          <p:cNvPr id="12313" name="Text Box 25"/>
          <p:cNvSpPr txBox="1">
            <a:spLocks noChangeArrowheads="1"/>
          </p:cNvSpPr>
          <p:nvPr/>
        </p:nvSpPr>
        <p:spPr bwMode="auto">
          <a:xfrm>
            <a:off x="9677400" y="3302001"/>
            <a:ext cx="482824" cy="584775"/>
          </a:xfrm>
          <a:prstGeom prst="rect">
            <a:avLst/>
          </a:prstGeom>
          <a:solidFill>
            <a:schemeClr val="bg1"/>
          </a:solidFill>
          <a:ln>
            <a:noFill/>
          </a:ln>
          <a:effectLst/>
        </p:spPr>
        <p:txBody>
          <a:bodyPr wrap="none">
            <a:spAutoFit/>
          </a:bodyPr>
          <a:lstStyle/>
          <a:p>
            <a:r>
              <a:rPr lang="th-TH" altLang="en-US" sz="3200"/>
              <a:t>14</a:t>
            </a:r>
          </a:p>
        </p:txBody>
      </p:sp>
    </p:spTree>
    <p:extLst>
      <p:ext uri="{BB962C8B-B14F-4D97-AF65-F5344CB8AC3E}">
        <p14:creationId xmlns:p14="http://schemas.microsoft.com/office/powerpoint/2010/main" val="13835454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sz="3600"/>
              <a:t>Search</a:t>
            </a:r>
          </a:p>
        </p:txBody>
      </p:sp>
      <p:sp>
        <p:nvSpPr>
          <p:cNvPr id="13316" name="Oval 4"/>
          <p:cNvSpPr>
            <a:spLocks noChangeArrowheads="1"/>
          </p:cNvSpPr>
          <p:nvPr/>
        </p:nvSpPr>
        <p:spPr bwMode="auto">
          <a:xfrm>
            <a:off x="5791200" y="17526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Line 5"/>
          <p:cNvSpPr>
            <a:spLocks noChangeShapeType="1"/>
          </p:cNvSpPr>
          <p:nvPr/>
        </p:nvSpPr>
        <p:spPr bwMode="auto">
          <a:xfrm flipH="1">
            <a:off x="3581400" y="2057400"/>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8" name="Line 6"/>
          <p:cNvSpPr>
            <a:spLocks noChangeShapeType="1"/>
          </p:cNvSpPr>
          <p:nvPr/>
        </p:nvSpPr>
        <p:spPr bwMode="auto">
          <a:xfrm>
            <a:off x="6019800" y="21336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Line 7"/>
          <p:cNvSpPr>
            <a:spLocks noChangeShapeType="1"/>
          </p:cNvSpPr>
          <p:nvPr/>
        </p:nvSpPr>
        <p:spPr bwMode="auto">
          <a:xfrm>
            <a:off x="6096000" y="2057400"/>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Oval 8"/>
          <p:cNvSpPr>
            <a:spLocks noChangeArrowheads="1"/>
          </p:cNvSpPr>
          <p:nvPr/>
        </p:nvSpPr>
        <p:spPr bwMode="auto">
          <a:xfrm>
            <a:off x="33528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Oval 9"/>
          <p:cNvSpPr>
            <a:spLocks noChangeArrowheads="1"/>
          </p:cNvSpPr>
          <p:nvPr/>
        </p:nvSpPr>
        <p:spPr bwMode="auto">
          <a:xfrm>
            <a:off x="57912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2" name="Oval 10"/>
          <p:cNvSpPr>
            <a:spLocks noChangeArrowheads="1"/>
          </p:cNvSpPr>
          <p:nvPr/>
        </p:nvSpPr>
        <p:spPr bwMode="auto">
          <a:xfrm>
            <a:off x="8077200" y="2971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Text Box 11"/>
          <p:cNvSpPr txBox="1">
            <a:spLocks noChangeArrowheads="1"/>
          </p:cNvSpPr>
          <p:nvPr/>
        </p:nvSpPr>
        <p:spPr bwMode="auto">
          <a:xfrm>
            <a:off x="3336925" y="2312988"/>
            <a:ext cx="1125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3324" name="Text Box 12"/>
          <p:cNvSpPr txBox="1">
            <a:spLocks noChangeArrowheads="1"/>
          </p:cNvSpPr>
          <p:nvPr/>
        </p:nvSpPr>
        <p:spPr bwMode="auto">
          <a:xfrm>
            <a:off x="4860925" y="2617788"/>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3325" name="Text Box 13"/>
          <p:cNvSpPr txBox="1">
            <a:spLocks noChangeArrowheads="1"/>
          </p:cNvSpPr>
          <p:nvPr/>
        </p:nvSpPr>
        <p:spPr bwMode="auto">
          <a:xfrm>
            <a:off x="7146925" y="2236788"/>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3326" name="Oval 14"/>
          <p:cNvSpPr>
            <a:spLocks noChangeArrowheads="1"/>
          </p:cNvSpPr>
          <p:nvPr/>
        </p:nvSpPr>
        <p:spPr bwMode="auto">
          <a:xfrm>
            <a:off x="44958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7" name="Oval 15"/>
          <p:cNvSpPr>
            <a:spLocks noChangeArrowheads="1"/>
          </p:cNvSpPr>
          <p:nvPr/>
        </p:nvSpPr>
        <p:spPr bwMode="auto">
          <a:xfrm>
            <a:off x="36576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Oval 16"/>
          <p:cNvSpPr>
            <a:spLocks noChangeArrowheads="1"/>
          </p:cNvSpPr>
          <p:nvPr/>
        </p:nvSpPr>
        <p:spPr bwMode="auto">
          <a:xfrm>
            <a:off x="27432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Oval 17"/>
          <p:cNvSpPr>
            <a:spLocks noChangeArrowheads="1"/>
          </p:cNvSpPr>
          <p:nvPr/>
        </p:nvSpPr>
        <p:spPr bwMode="auto">
          <a:xfrm>
            <a:off x="18288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Oval 18"/>
          <p:cNvSpPr>
            <a:spLocks noChangeArrowheads="1"/>
          </p:cNvSpPr>
          <p:nvPr/>
        </p:nvSpPr>
        <p:spPr bwMode="auto">
          <a:xfrm>
            <a:off x="61722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Oval 19"/>
          <p:cNvSpPr>
            <a:spLocks noChangeArrowheads="1"/>
          </p:cNvSpPr>
          <p:nvPr/>
        </p:nvSpPr>
        <p:spPr bwMode="auto">
          <a:xfrm>
            <a:off x="53340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Oval 20"/>
          <p:cNvSpPr>
            <a:spLocks noChangeArrowheads="1"/>
          </p:cNvSpPr>
          <p:nvPr/>
        </p:nvSpPr>
        <p:spPr bwMode="auto">
          <a:xfrm>
            <a:off x="89916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Oval 21"/>
          <p:cNvSpPr>
            <a:spLocks noChangeArrowheads="1"/>
          </p:cNvSpPr>
          <p:nvPr/>
        </p:nvSpPr>
        <p:spPr bwMode="auto">
          <a:xfrm>
            <a:off x="8153400" y="4267200"/>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Oval 22"/>
          <p:cNvSpPr>
            <a:spLocks noChangeArrowheads="1"/>
          </p:cNvSpPr>
          <p:nvPr/>
        </p:nvSpPr>
        <p:spPr bwMode="auto">
          <a:xfrm>
            <a:off x="73152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5" name="Line 23"/>
          <p:cNvSpPr>
            <a:spLocks noChangeShapeType="1"/>
          </p:cNvSpPr>
          <p:nvPr/>
        </p:nvSpPr>
        <p:spPr bwMode="auto">
          <a:xfrm flipH="1">
            <a:off x="2133600" y="3276600"/>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6" name="Line 24"/>
          <p:cNvSpPr>
            <a:spLocks noChangeShapeType="1"/>
          </p:cNvSpPr>
          <p:nvPr/>
        </p:nvSpPr>
        <p:spPr bwMode="auto">
          <a:xfrm flipH="1">
            <a:off x="3048000" y="3276600"/>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Line 25"/>
          <p:cNvSpPr>
            <a:spLocks noChangeShapeType="1"/>
          </p:cNvSpPr>
          <p:nvPr/>
        </p:nvSpPr>
        <p:spPr bwMode="auto">
          <a:xfrm>
            <a:off x="3581400" y="3352800"/>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Line 26"/>
          <p:cNvSpPr>
            <a:spLocks noChangeShapeType="1"/>
          </p:cNvSpPr>
          <p:nvPr/>
        </p:nvSpPr>
        <p:spPr bwMode="auto">
          <a:xfrm>
            <a:off x="3657600" y="3276600"/>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9" name="Line 27"/>
          <p:cNvSpPr>
            <a:spLocks noChangeShapeType="1"/>
          </p:cNvSpPr>
          <p:nvPr/>
        </p:nvSpPr>
        <p:spPr bwMode="auto">
          <a:xfrm flipH="1">
            <a:off x="5562600" y="3352800"/>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Line 28"/>
          <p:cNvSpPr>
            <a:spLocks noChangeShapeType="1"/>
          </p:cNvSpPr>
          <p:nvPr/>
        </p:nvSpPr>
        <p:spPr bwMode="auto">
          <a:xfrm>
            <a:off x="6019800" y="3352800"/>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Line 29"/>
          <p:cNvSpPr>
            <a:spLocks noChangeShapeType="1"/>
          </p:cNvSpPr>
          <p:nvPr/>
        </p:nvSpPr>
        <p:spPr bwMode="auto">
          <a:xfrm flipH="1">
            <a:off x="7543800" y="3276600"/>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Line 30"/>
          <p:cNvSpPr>
            <a:spLocks noChangeShapeType="1"/>
          </p:cNvSpPr>
          <p:nvPr/>
        </p:nvSpPr>
        <p:spPr bwMode="auto">
          <a:xfrm>
            <a:off x="8229600" y="3352800"/>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Line 31"/>
          <p:cNvSpPr>
            <a:spLocks noChangeShapeType="1"/>
          </p:cNvSpPr>
          <p:nvPr/>
        </p:nvSpPr>
        <p:spPr bwMode="auto">
          <a:xfrm>
            <a:off x="8458200" y="3276600"/>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32"/>
          <p:cNvSpPr txBox="1">
            <a:spLocks noChangeArrowheads="1"/>
          </p:cNvSpPr>
          <p:nvPr/>
        </p:nvSpPr>
        <p:spPr bwMode="auto">
          <a:xfrm>
            <a:off x="1905001" y="36068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45" name="Text Box 33"/>
          <p:cNvSpPr txBox="1">
            <a:spLocks noChangeArrowheads="1"/>
          </p:cNvSpPr>
          <p:nvPr/>
        </p:nvSpPr>
        <p:spPr bwMode="auto">
          <a:xfrm>
            <a:off x="2803525" y="3684588"/>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3346" name="Text Box 34"/>
          <p:cNvSpPr txBox="1">
            <a:spLocks noChangeArrowheads="1"/>
          </p:cNvSpPr>
          <p:nvPr/>
        </p:nvSpPr>
        <p:spPr bwMode="auto">
          <a:xfrm>
            <a:off x="3413125" y="38369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47" name="Text Box 35"/>
          <p:cNvSpPr txBox="1">
            <a:spLocks noChangeArrowheads="1"/>
          </p:cNvSpPr>
          <p:nvPr/>
        </p:nvSpPr>
        <p:spPr bwMode="auto">
          <a:xfrm>
            <a:off x="4022726" y="3608388"/>
            <a:ext cx="6880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3348" name="Text Box 36"/>
          <p:cNvSpPr txBox="1">
            <a:spLocks noChangeArrowheads="1"/>
          </p:cNvSpPr>
          <p:nvPr/>
        </p:nvSpPr>
        <p:spPr bwMode="auto">
          <a:xfrm>
            <a:off x="5394326" y="3608388"/>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49" name="Text Box 37"/>
          <p:cNvSpPr txBox="1">
            <a:spLocks noChangeArrowheads="1"/>
          </p:cNvSpPr>
          <p:nvPr/>
        </p:nvSpPr>
        <p:spPr bwMode="auto">
          <a:xfrm>
            <a:off x="6156325" y="37607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50" name="Text Box 38"/>
          <p:cNvSpPr txBox="1">
            <a:spLocks noChangeArrowheads="1"/>
          </p:cNvSpPr>
          <p:nvPr/>
        </p:nvSpPr>
        <p:spPr bwMode="auto">
          <a:xfrm>
            <a:off x="7315201" y="36068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3351" name="Text Box 39"/>
          <p:cNvSpPr txBox="1">
            <a:spLocks noChangeArrowheads="1"/>
          </p:cNvSpPr>
          <p:nvPr/>
        </p:nvSpPr>
        <p:spPr bwMode="auto">
          <a:xfrm>
            <a:off x="7985125" y="3836988"/>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3352" name="Text Box 40"/>
          <p:cNvSpPr txBox="1">
            <a:spLocks noChangeArrowheads="1"/>
          </p:cNvSpPr>
          <p:nvPr/>
        </p:nvSpPr>
        <p:spPr bwMode="auto">
          <a:xfrm>
            <a:off x="8670925" y="3455988"/>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3353" name="Text Box 41"/>
          <p:cNvSpPr txBox="1">
            <a:spLocks noChangeArrowheads="1"/>
          </p:cNvSpPr>
          <p:nvPr/>
        </p:nvSpPr>
        <p:spPr bwMode="auto">
          <a:xfrm>
            <a:off x="1752600" y="5181601"/>
            <a:ext cx="8610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h-TH" altLang="en-US"/>
              <a:t>The search function takes the form of a tree traversal, but note that several subsequent actions return the state to a previous state - which could lead to an infinite loop.</a:t>
            </a:r>
          </a:p>
        </p:txBody>
      </p:sp>
    </p:spTree>
    <p:extLst>
      <p:ext uri="{BB962C8B-B14F-4D97-AF65-F5344CB8AC3E}">
        <p14:creationId xmlns:p14="http://schemas.microsoft.com/office/powerpoint/2010/main" val="3874981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sz="3600"/>
              <a:t>Searching</a:t>
            </a:r>
          </a:p>
        </p:txBody>
      </p:sp>
      <p:sp>
        <p:nvSpPr>
          <p:cNvPr id="14339" name="Rectangle 3"/>
          <p:cNvSpPr>
            <a:spLocks noGrp="1" noChangeArrowheads="1"/>
          </p:cNvSpPr>
          <p:nvPr>
            <p:ph type="body" idx="1"/>
          </p:nvPr>
        </p:nvSpPr>
        <p:spPr/>
        <p:txBody>
          <a:bodyPr/>
          <a:lstStyle/>
          <a:p>
            <a:r>
              <a:rPr lang="th-TH" altLang="en-US" sz="2400"/>
              <a:t>An agent can then search through the tree until a goal state is found, choosing between searching algorithms.</a:t>
            </a:r>
          </a:p>
          <a:p>
            <a:r>
              <a:rPr lang="th-TH" altLang="en-US" sz="2400"/>
              <a:t>Note that the 16 grid is known to be NP-Complete, I.e. no algorithm can solve the problem in polynomial time, but a proposed solution can be checked very quickly.</a:t>
            </a:r>
          </a:p>
        </p:txBody>
      </p:sp>
    </p:spTree>
    <p:extLst>
      <p:ext uri="{BB962C8B-B14F-4D97-AF65-F5344CB8AC3E}">
        <p14:creationId xmlns:p14="http://schemas.microsoft.com/office/powerpoint/2010/main" val="17141647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sz="4000"/>
              <a:t>Uninformed Search Strategies</a:t>
            </a:r>
          </a:p>
        </p:txBody>
      </p:sp>
      <p:sp>
        <p:nvSpPr>
          <p:cNvPr id="15363" name="Rectangle 3"/>
          <p:cNvSpPr>
            <a:spLocks noGrp="1" noChangeArrowheads="1"/>
          </p:cNvSpPr>
          <p:nvPr>
            <p:ph type="body" idx="1"/>
          </p:nvPr>
        </p:nvSpPr>
        <p:spPr/>
        <p:txBody>
          <a:bodyPr>
            <a:normAutofit lnSpcReduction="10000"/>
          </a:bodyPr>
          <a:lstStyle/>
          <a:p>
            <a:r>
              <a:rPr lang="th-TH" altLang="en-US" sz="2800"/>
              <a:t>Tree to be searched with no information about where to search.  The agent is only able to identify successors and distinguish between goal and non-goal states.</a:t>
            </a:r>
          </a:p>
          <a:p>
            <a:pPr lvl="1"/>
            <a:r>
              <a:rPr lang="th-TH" altLang="en-US" sz="2400"/>
              <a:t>Breadth First</a:t>
            </a:r>
          </a:p>
          <a:p>
            <a:pPr lvl="1"/>
            <a:r>
              <a:rPr lang="th-TH" altLang="en-US" sz="2400"/>
              <a:t>Uniform cost</a:t>
            </a:r>
          </a:p>
          <a:p>
            <a:pPr lvl="1"/>
            <a:r>
              <a:rPr lang="th-TH" altLang="en-US" sz="2400"/>
              <a:t>Depth First</a:t>
            </a:r>
          </a:p>
          <a:p>
            <a:pPr lvl="1"/>
            <a:r>
              <a:rPr lang="th-TH" altLang="en-US" sz="2400"/>
              <a:t>Depth Limited</a:t>
            </a:r>
          </a:p>
          <a:p>
            <a:pPr lvl="1"/>
            <a:r>
              <a:rPr lang="th-TH" altLang="en-US" sz="2400"/>
              <a:t>Iterative Searches </a:t>
            </a:r>
          </a:p>
        </p:txBody>
      </p:sp>
    </p:spTree>
    <p:extLst>
      <p:ext uri="{BB962C8B-B14F-4D97-AF65-F5344CB8AC3E}">
        <p14:creationId xmlns:p14="http://schemas.microsoft.com/office/powerpoint/2010/main" val="18538782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sz="3200"/>
              <a:t>Breadth First</a:t>
            </a:r>
          </a:p>
        </p:txBody>
      </p:sp>
      <p:sp>
        <p:nvSpPr>
          <p:cNvPr id="16387" name="Rectangle 3"/>
          <p:cNvSpPr>
            <a:spLocks noGrp="1" noChangeArrowheads="1"/>
          </p:cNvSpPr>
          <p:nvPr>
            <p:ph type="body" idx="1"/>
          </p:nvPr>
        </p:nvSpPr>
        <p:spPr>
          <a:xfrm>
            <a:off x="581192" y="2180496"/>
            <a:ext cx="11029615" cy="1475517"/>
          </a:xfrm>
        </p:spPr>
        <p:txBody>
          <a:bodyPr/>
          <a:lstStyle/>
          <a:p>
            <a:r>
              <a:rPr lang="th-TH" altLang="en-US" sz="2000" dirty="0"/>
              <a:t>Each level is completely searched before moving on down to the next leaf level.  Often implemented as a FIFO queue.</a:t>
            </a:r>
          </a:p>
        </p:txBody>
      </p:sp>
      <p:sp>
        <p:nvSpPr>
          <p:cNvPr id="16388" name="Oval 4"/>
          <p:cNvSpPr>
            <a:spLocks noChangeArrowheads="1"/>
          </p:cNvSpPr>
          <p:nvPr/>
        </p:nvSpPr>
        <p:spPr bwMode="auto">
          <a:xfrm>
            <a:off x="5959475" y="33512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a:t>
            </a:r>
          </a:p>
        </p:txBody>
      </p:sp>
      <p:sp>
        <p:nvSpPr>
          <p:cNvPr id="16389" name="Line 5"/>
          <p:cNvSpPr>
            <a:spLocks noChangeShapeType="1"/>
          </p:cNvSpPr>
          <p:nvPr/>
        </p:nvSpPr>
        <p:spPr bwMode="auto">
          <a:xfrm flipH="1">
            <a:off x="3749675" y="3656013"/>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Line 6"/>
          <p:cNvSpPr>
            <a:spLocks noChangeShapeType="1"/>
          </p:cNvSpPr>
          <p:nvPr/>
        </p:nvSpPr>
        <p:spPr bwMode="auto">
          <a:xfrm>
            <a:off x="6188075" y="3732213"/>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Line 7"/>
          <p:cNvSpPr>
            <a:spLocks noChangeShapeType="1"/>
          </p:cNvSpPr>
          <p:nvPr/>
        </p:nvSpPr>
        <p:spPr bwMode="auto">
          <a:xfrm>
            <a:off x="6264275" y="3656013"/>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Oval 8"/>
          <p:cNvSpPr>
            <a:spLocks noChangeArrowheads="1"/>
          </p:cNvSpPr>
          <p:nvPr/>
        </p:nvSpPr>
        <p:spPr bwMode="auto">
          <a:xfrm>
            <a:off x="35210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2</a:t>
            </a:r>
          </a:p>
        </p:txBody>
      </p:sp>
      <p:sp>
        <p:nvSpPr>
          <p:cNvPr id="16393" name="Oval 9"/>
          <p:cNvSpPr>
            <a:spLocks noChangeArrowheads="1"/>
          </p:cNvSpPr>
          <p:nvPr/>
        </p:nvSpPr>
        <p:spPr bwMode="auto">
          <a:xfrm>
            <a:off x="59594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Oval 10"/>
          <p:cNvSpPr>
            <a:spLocks noChangeArrowheads="1"/>
          </p:cNvSpPr>
          <p:nvPr/>
        </p:nvSpPr>
        <p:spPr bwMode="auto">
          <a:xfrm>
            <a:off x="8245475" y="4570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4</a:t>
            </a:r>
          </a:p>
        </p:txBody>
      </p:sp>
      <p:sp>
        <p:nvSpPr>
          <p:cNvPr id="16395" name="Text Box 11"/>
          <p:cNvSpPr txBox="1">
            <a:spLocks noChangeArrowheads="1"/>
          </p:cNvSpPr>
          <p:nvPr/>
        </p:nvSpPr>
        <p:spPr bwMode="auto">
          <a:xfrm>
            <a:off x="3505200" y="3937001"/>
            <a:ext cx="1169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6396" name="Text Box 12"/>
          <p:cNvSpPr txBox="1">
            <a:spLocks noChangeArrowheads="1"/>
          </p:cNvSpPr>
          <p:nvPr/>
        </p:nvSpPr>
        <p:spPr bwMode="auto">
          <a:xfrm>
            <a:off x="5029200" y="4241800"/>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6397" name="Text Box 13"/>
          <p:cNvSpPr txBox="1">
            <a:spLocks noChangeArrowheads="1"/>
          </p:cNvSpPr>
          <p:nvPr/>
        </p:nvSpPr>
        <p:spPr bwMode="auto">
          <a:xfrm>
            <a:off x="7315200" y="3860800"/>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6398" name="Oval 14"/>
          <p:cNvSpPr>
            <a:spLocks noChangeArrowheads="1"/>
          </p:cNvSpPr>
          <p:nvPr/>
        </p:nvSpPr>
        <p:spPr bwMode="auto">
          <a:xfrm>
            <a:off x="46640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8</a:t>
            </a:r>
          </a:p>
        </p:txBody>
      </p:sp>
      <p:sp>
        <p:nvSpPr>
          <p:cNvPr id="16399" name="Oval 15"/>
          <p:cNvSpPr>
            <a:spLocks noChangeArrowheads="1"/>
          </p:cNvSpPr>
          <p:nvPr/>
        </p:nvSpPr>
        <p:spPr bwMode="auto">
          <a:xfrm>
            <a:off x="38258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7</a:t>
            </a:r>
          </a:p>
        </p:txBody>
      </p:sp>
      <p:sp>
        <p:nvSpPr>
          <p:cNvPr id="16400" name="Oval 16"/>
          <p:cNvSpPr>
            <a:spLocks noChangeArrowheads="1"/>
          </p:cNvSpPr>
          <p:nvPr/>
        </p:nvSpPr>
        <p:spPr bwMode="auto">
          <a:xfrm>
            <a:off x="29114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6</a:t>
            </a:r>
          </a:p>
        </p:txBody>
      </p:sp>
      <p:sp>
        <p:nvSpPr>
          <p:cNvPr id="16401" name="Oval 17"/>
          <p:cNvSpPr>
            <a:spLocks noChangeArrowheads="1"/>
          </p:cNvSpPr>
          <p:nvPr/>
        </p:nvSpPr>
        <p:spPr bwMode="auto">
          <a:xfrm>
            <a:off x="19970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5</a:t>
            </a:r>
          </a:p>
        </p:txBody>
      </p:sp>
      <p:sp>
        <p:nvSpPr>
          <p:cNvPr id="16402" name="Oval 18"/>
          <p:cNvSpPr>
            <a:spLocks noChangeArrowheads="1"/>
          </p:cNvSpPr>
          <p:nvPr/>
        </p:nvSpPr>
        <p:spPr bwMode="auto">
          <a:xfrm>
            <a:off x="63404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10</a:t>
            </a:r>
          </a:p>
        </p:txBody>
      </p:sp>
      <p:sp>
        <p:nvSpPr>
          <p:cNvPr id="16403" name="Oval 19"/>
          <p:cNvSpPr>
            <a:spLocks noChangeArrowheads="1"/>
          </p:cNvSpPr>
          <p:nvPr/>
        </p:nvSpPr>
        <p:spPr bwMode="auto">
          <a:xfrm>
            <a:off x="55022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9</a:t>
            </a:r>
          </a:p>
        </p:txBody>
      </p:sp>
      <p:sp>
        <p:nvSpPr>
          <p:cNvPr id="16404" name="Oval 20"/>
          <p:cNvSpPr>
            <a:spLocks noChangeArrowheads="1"/>
          </p:cNvSpPr>
          <p:nvPr/>
        </p:nvSpPr>
        <p:spPr bwMode="auto">
          <a:xfrm>
            <a:off x="91598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13</a:t>
            </a:r>
          </a:p>
        </p:txBody>
      </p:sp>
      <p:sp>
        <p:nvSpPr>
          <p:cNvPr id="16405" name="Oval 21"/>
          <p:cNvSpPr>
            <a:spLocks noChangeArrowheads="1"/>
          </p:cNvSpPr>
          <p:nvPr/>
        </p:nvSpPr>
        <p:spPr bwMode="auto">
          <a:xfrm>
            <a:off x="8321675" y="58658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12</a:t>
            </a:r>
          </a:p>
        </p:txBody>
      </p:sp>
      <p:sp>
        <p:nvSpPr>
          <p:cNvPr id="16406" name="Oval 22"/>
          <p:cNvSpPr>
            <a:spLocks noChangeArrowheads="1"/>
          </p:cNvSpPr>
          <p:nvPr/>
        </p:nvSpPr>
        <p:spPr bwMode="auto">
          <a:xfrm>
            <a:off x="7483475" y="5865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t>11</a:t>
            </a:r>
          </a:p>
        </p:txBody>
      </p:sp>
      <p:sp>
        <p:nvSpPr>
          <p:cNvPr id="16407" name="Line 23"/>
          <p:cNvSpPr>
            <a:spLocks noChangeShapeType="1"/>
          </p:cNvSpPr>
          <p:nvPr/>
        </p:nvSpPr>
        <p:spPr bwMode="auto">
          <a:xfrm flipH="1">
            <a:off x="2301875" y="4875213"/>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8" name="Line 24"/>
          <p:cNvSpPr>
            <a:spLocks noChangeShapeType="1"/>
          </p:cNvSpPr>
          <p:nvPr/>
        </p:nvSpPr>
        <p:spPr bwMode="auto">
          <a:xfrm flipH="1">
            <a:off x="3216275" y="4875213"/>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9" name="Line 25"/>
          <p:cNvSpPr>
            <a:spLocks noChangeShapeType="1"/>
          </p:cNvSpPr>
          <p:nvPr/>
        </p:nvSpPr>
        <p:spPr bwMode="auto">
          <a:xfrm>
            <a:off x="3749675" y="4951413"/>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0" name="Line 26"/>
          <p:cNvSpPr>
            <a:spLocks noChangeShapeType="1"/>
          </p:cNvSpPr>
          <p:nvPr/>
        </p:nvSpPr>
        <p:spPr bwMode="auto">
          <a:xfrm>
            <a:off x="3825875" y="4875213"/>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1" name="Line 27"/>
          <p:cNvSpPr>
            <a:spLocks noChangeShapeType="1"/>
          </p:cNvSpPr>
          <p:nvPr/>
        </p:nvSpPr>
        <p:spPr bwMode="auto">
          <a:xfrm flipH="1">
            <a:off x="5730875" y="4951413"/>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2" name="Line 28"/>
          <p:cNvSpPr>
            <a:spLocks noChangeShapeType="1"/>
          </p:cNvSpPr>
          <p:nvPr/>
        </p:nvSpPr>
        <p:spPr bwMode="auto">
          <a:xfrm>
            <a:off x="6188075" y="4951413"/>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3" name="Line 29"/>
          <p:cNvSpPr>
            <a:spLocks noChangeShapeType="1"/>
          </p:cNvSpPr>
          <p:nvPr/>
        </p:nvSpPr>
        <p:spPr bwMode="auto">
          <a:xfrm flipH="1">
            <a:off x="7712075" y="4875213"/>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4" name="Line 30"/>
          <p:cNvSpPr>
            <a:spLocks noChangeShapeType="1"/>
          </p:cNvSpPr>
          <p:nvPr/>
        </p:nvSpPr>
        <p:spPr bwMode="auto">
          <a:xfrm>
            <a:off x="8397875" y="4951413"/>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5" name="Line 31"/>
          <p:cNvSpPr>
            <a:spLocks noChangeShapeType="1"/>
          </p:cNvSpPr>
          <p:nvPr/>
        </p:nvSpPr>
        <p:spPr bwMode="auto">
          <a:xfrm>
            <a:off x="8626475" y="4875213"/>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6" name="Text Box 32"/>
          <p:cNvSpPr txBox="1">
            <a:spLocks noChangeArrowheads="1"/>
          </p:cNvSpPr>
          <p:nvPr/>
        </p:nvSpPr>
        <p:spPr bwMode="auto">
          <a:xfrm>
            <a:off x="2073276" y="5230813"/>
            <a:ext cx="684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17" name="Text Box 33"/>
          <p:cNvSpPr txBox="1">
            <a:spLocks noChangeArrowheads="1"/>
          </p:cNvSpPr>
          <p:nvPr/>
        </p:nvSpPr>
        <p:spPr bwMode="auto">
          <a:xfrm>
            <a:off x="2971801" y="5308601"/>
            <a:ext cx="676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6418" name="Text Box 34"/>
          <p:cNvSpPr txBox="1">
            <a:spLocks noChangeArrowheads="1"/>
          </p:cNvSpPr>
          <p:nvPr/>
        </p:nvSpPr>
        <p:spPr bwMode="auto">
          <a:xfrm>
            <a:off x="3581400" y="54610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19" name="Text Box 35"/>
          <p:cNvSpPr txBox="1">
            <a:spLocks noChangeArrowheads="1"/>
          </p:cNvSpPr>
          <p:nvPr/>
        </p:nvSpPr>
        <p:spPr bwMode="auto">
          <a:xfrm>
            <a:off x="4191001" y="5232401"/>
            <a:ext cx="6905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6420" name="Text Box 36"/>
          <p:cNvSpPr txBox="1">
            <a:spLocks noChangeArrowheads="1"/>
          </p:cNvSpPr>
          <p:nvPr/>
        </p:nvSpPr>
        <p:spPr bwMode="auto">
          <a:xfrm>
            <a:off x="5562601" y="5232401"/>
            <a:ext cx="684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21" name="Text Box 37"/>
          <p:cNvSpPr txBox="1">
            <a:spLocks noChangeArrowheads="1"/>
          </p:cNvSpPr>
          <p:nvPr/>
        </p:nvSpPr>
        <p:spPr bwMode="auto">
          <a:xfrm>
            <a:off x="6324600" y="53848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22" name="Text Box 38"/>
          <p:cNvSpPr txBox="1">
            <a:spLocks noChangeArrowheads="1"/>
          </p:cNvSpPr>
          <p:nvPr/>
        </p:nvSpPr>
        <p:spPr bwMode="auto">
          <a:xfrm>
            <a:off x="7483476" y="5230813"/>
            <a:ext cx="684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6423" name="Text Box 39"/>
          <p:cNvSpPr txBox="1">
            <a:spLocks noChangeArrowheads="1"/>
          </p:cNvSpPr>
          <p:nvPr/>
        </p:nvSpPr>
        <p:spPr bwMode="auto">
          <a:xfrm>
            <a:off x="8153401" y="5461001"/>
            <a:ext cx="676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6424" name="Text Box 40"/>
          <p:cNvSpPr txBox="1">
            <a:spLocks noChangeArrowheads="1"/>
          </p:cNvSpPr>
          <p:nvPr/>
        </p:nvSpPr>
        <p:spPr bwMode="auto">
          <a:xfrm>
            <a:off x="8839200" y="5080001"/>
            <a:ext cx="649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6429" name="Text Box 45"/>
          <p:cNvSpPr txBox="1">
            <a:spLocks noChangeArrowheads="1"/>
          </p:cNvSpPr>
          <p:nvPr/>
        </p:nvSpPr>
        <p:spPr bwMode="auto">
          <a:xfrm>
            <a:off x="6019800" y="46228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Tree>
    <p:extLst>
      <p:ext uri="{BB962C8B-B14F-4D97-AF65-F5344CB8AC3E}">
        <p14:creationId xmlns:p14="http://schemas.microsoft.com/office/powerpoint/2010/main" val="42758831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Breadth First</a:t>
            </a:r>
          </a:p>
        </p:txBody>
      </p:sp>
      <p:sp>
        <p:nvSpPr>
          <p:cNvPr id="17411" name="Rectangle 3"/>
          <p:cNvSpPr>
            <a:spLocks noGrp="1" noChangeArrowheads="1"/>
          </p:cNvSpPr>
          <p:nvPr>
            <p:ph type="body" idx="1"/>
          </p:nvPr>
        </p:nvSpPr>
        <p:spPr/>
        <p:txBody>
          <a:bodyPr/>
          <a:lstStyle/>
          <a:p>
            <a:r>
              <a:rPr lang="th-TH" altLang="en-US"/>
              <a:t>With breadth first strategy, time is not a big problem, instead space is a concern.</a:t>
            </a:r>
          </a:p>
          <a:p>
            <a:r>
              <a:rPr lang="th-TH" altLang="en-US"/>
              <a:t>Memory Requirements are exponential.</a:t>
            </a:r>
          </a:p>
          <a:p>
            <a:r>
              <a:rPr lang="th-TH" altLang="en-US"/>
              <a:t>If each node has ‘b’ leaves and the goal state is ‘d’ deep, memory requirements are O(b</a:t>
            </a:r>
            <a:r>
              <a:rPr lang="th-TH" altLang="en-US" baseline="30000"/>
              <a:t>d+1</a:t>
            </a:r>
            <a:r>
              <a:rPr lang="th-TH" altLang="en-US"/>
              <a:t>)</a:t>
            </a:r>
          </a:p>
        </p:txBody>
      </p:sp>
    </p:spTree>
    <p:extLst>
      <p:ext uri="{BB962C8B-B14F-4D97-AF65-F5344CB8AC3E}">
        <p14:creationId xmlns:p14="http://schemas.microsoft.com/office/powerpoint/2010/main" val="2500211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a:t>‘Intelligent’ Agents</a:t>
            </a:r>
          </a:p>
        </p:txBody>
      </p:sp>
      <p:sp>
        <p:nvSpPr>
          <p:cNvPr id="5123" name="Rectangle 3"/>
          <p:cNvSpPr>
            <a:spLocks noGrp="1" noChangeArrowheads="1"/>
          </p:cNvSpPr>
          <p:nvPr>
            <p:ph type="body" idx="1"/>
          </p:nvPr>
        </p:nvSpPr>
        <p:spPr/>
        <p:txBody>
          <a:bodyPr/>
          <a:lstStyle/>
          <a:p>
            <a:r>
              <a:rPr lang="th-TH" altLang="en-US" dirty="0"/>
              <a:t>Agents act within an environment</a:t>
            </a:r>
          </a:p>
          <a:p>
            <a:r>
              <a:rPr lang="th-TH" altLang="en-US" dirty="0"/>
              <a:t>Some agents perform better than others, which suggests rationality;</a:t>
            </a:r>
          </a:p>
          <a:p>
            <a:pPr lvl="1"/>
            <a:r>
              <a:rPr lang="th-TH" altLang="en-US" dirty="0"/>
              <a:t>A rational agent is one that can behave as well as possible.</a:t>
            </a:r>
          </a:p>
          <a:p>
            <a:r>
              <a:rPr lang="th-TH" altLang="en-US" dirty="0"/>
              <a:t>Some environments are more complicated than others, so some agents can naturally be more successful </a:t>
            </a:r>
            <a:r>
              <a:rPr lang="th-TH" altLang="en-US" dirty="0" smtClean="0"/>
              <a:t>tha</a:t>
            </a:r>
            <a:r>
              <a:rPr lang="en-US" altLang="en-US" smtClean="0"/>
              <a:t>n</a:t>
            </a:r>
            <a:r>
              <a:rPr lang="th-TH" altLang="en-US" smtClean="0"/>
              <a:t> </a:t>
            </a:r>
            <a:r>
              <a:rPr lang="th-TH" altLang="en-US" dirty="0"/>
              <a:t>others.</a:t>
            </a:r>
          </a:p>
        </p:txBody>
      </p:sp>
    </p:spTree>
    <p:extLst>
      <p:ext uri="{BB962C8B-B14F-4D97-AF65-F5344CB8AC3E}">
        <p14:creationId xmlns:p14="http://schemas.microsoft.com/office/powerpoint/2010/main" val="38300895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sz="3600"/>
              <a:t>Uniform Cost</a:t>
            </a:r>
          </a:p>
        </p:txBody>
      </p:sp>
      <p:sp>
        <p:nvSpPr>
          <p:cNvPr id="18435" name="Rectangle 3"/>
          <p:cNvSpPr>
            <a:spLocks noGrp="1" noChangeArrowheads="1"/>
          </p:cNvSpPr>
          <p:nvPr>
            <p:ph type="body" idx="1"/>
          </p:nvPr>
        </p:nvSpPr>
        <p:spPr/>
        <p:txBody>
          <a:bodyPr/>
          <a:lstStyle/>
          <a:p>
            <a:r>
              <a:rPr lang="th-TH" altLang="en-US" sz="2400"/>
              <a:t>The uniform cost strategy modifies Breadth First in cases where each step has a different cost.  Here, the cheapest step is chosen each time.  (Note; if all steps are the same UC = BF)</a:t>
            </a:r>
          </a:p>
          <a:p>
            <a:r>
              <a:rPr lang="th-TH" altLang="en-US" sz="2400"/>
              <a:t>One problem is infinite loops - especially if there is a NoOp - a zero cost action leading to the same state.</a:t>
            </a:r>
          </a:p>
          <a:p>
            <a:r>
              <a:rPr lang="th-TH" altLang="en-US" sz="2400"/>
              <a:t>Also, the algorithm may spend a long time investigating lots of little steps when one giant leap might be more effective.</a:t>
            </a:r>
          </a:p>
        </p:txBody>
      </p:sp>
    </p:spTree>
    <p:extLst>
      <p:ext uri="{BB962C8B-B14F-4D97-AF65-F5344CB8AC3E}">
        <p14:creationId xmlns:p14="http://schemas.microsoft.com/office/powerpoint/2010/main" val="15810514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sz="3600"/>
              <a:t>Depth First</a:t>
            </a:r>
          </a:p>
        </p:txBody>
      </p:sp>
      <p:sp>
        <p:nvSpPr>
          <p:cNvPr id="19459" name="Rectangle 3"/>
          <p:cNvSpPr>
            <a:spLocks noGrp="1" noChangeArrowheads="1"/>
          </p:cNvSpPr>
          <p:nvPr>
            <p:ph type="body" idx="1"/>
          </p:nvPr>
        </p:nvSpPr>
        <p:spPr>
          <a:xfrm>
            <a:off x="581192" y="2180497"/>
            <a:ext cx="11029615" cy="762729"/>
          </a:xfrm>
        </p:spPr>
        <p:txBody>
          <a:bodyPr/>
          <a:lstStyle/>
          <a:p>
            <a:r>
              <a:rPr lang="th-TH" altLang="en-US" sz="2400" dirty="0"/>
              <a:t>Expands the deepest node in current branch first, often implemented as a LIFO stack.</a:t>
            </a:r>
          </a:p>
        </p:txBody>
      </p:sp>
      <p:sp>
        <p:nvSpPr>
          <p:cNvPr id="19460" name="Oval 4"/>
          <p:cNvSpPr>
            <a:spLocks noChangeArrowheads="1"/>
          </p:cNvSpPr>
          <p:nvPr/>
        </p:nvSpPr>
        <p:spPr bwMode="auto">
          <a:xfrm>
            <a:off x="5883275" y="31988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a:t>
            </a:r>
          </a:p>
        </p:txBody>
      </p:sp>
      <p:sp>
        <p:nvSpPr>
          <p:cNvPr id="19461" name="Line 5"/>
          <p:cNvSpPr>
            <a:spLocks noChangeShapeType="1"/>
          </p:cNvSpPr>
          <p:nvPr/>
        </p:nvSpPr>
        <p:spPr bwMode="auto">
          <a:xfrm flipH="1">
            <a:off x="3673475" y="3503613"/>
            <a:ext cx="2209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2" name="Line 6"/>
          <p:cNvSpPr>
            <a:spLocks noChangeShapeType="1"/>
          </p:cNvSpPr>
          <p:nvPr/>
        </p:nvSpPr>
        <p:spPr bwMode="auto">
          <a:xfrm>
            <a:off x="6111875" y="3579813"/>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3" name="Line 7"/>
          <p:cNvSpPr>
            <a:spLocks noChangeShapeType="1"/>
          </p:cNvSpPr>
          <p:nvPr/>
        </p:nvSpPr>
        <p:spPr bwMode="auto">
          <a:xfrm>
            <a:off x="6188075" y="3503613"/>
            <a:ext cx="1981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64" name="Oval 8"/>
          <p:cNvSpPr>
            <a:spLocks noChangeArrowheads="1"/>
          </p:cNvSpPr>
          <p:nvPr/>
        </p:nvSpPr>
        <p:spPr bwMode="auto">
          <a:xfrm>
            <a:off x="34448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2</a:t>
            </a:r>
          </a:p>
        </p:txBody>
      </p:sp>
      <p:sp>
        <p:nvSpPr>
          <p:cNvPr id="19465" name="Oval 9"/>
          <p:cNvSpPr>
            <a:spLocks noChangeArrowheads="1"/>
          </p:cNvSpPr>
          <p:nvPr/>
        </p:nvSpPr>
        <p:spPr bwMode="auto">
          <a:xfrm>
            <a:off x="58832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7</a:t>
            </a:r>
          </a:p>
        </p:txBody>
      </p:sp>
      <p:sp>
        <p:nvSpPr>
          <p:cNvPr id="19466" name="Oval 10"/>
          <p:cNvSpPr>
            <a:spLocks noChangeArrowheads="1"/>
          </p:cNvSpPr>
          <p:nvPr/>
        </p:nvSpPr>
        <p:spPr bwMode="auto">
          <a:xfrm>
            <a:off x="8169275" y="44180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10</a:t>
            </a:r>
          </a:p>
        </p:txBody>
      </p:sp>
      <p:sp>
        <p:nvSpPr>
          <p:cNvPr id="19467" name="Text Box 11"/>
          <p:cNvSpPr txBox="1">
            <a:spLocks noChangeArrowheads="1"/>
          </p:cNvSpPr>
          <p:nvPr/>
        </p:nvSpPr>
        <p:spPr bwMode="auto">
          <a:xfrm>
            <a:off x="3429000" y="3759200"/>
            <a:ext cx="1125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MoveUp()</a:t>
            </a:r>
          </a:p>
        </p:txBody>
      </p:sp>
      <p:sp>
        <p:nvSpPr>
          <p:cNvPr id="19468" name="Text Box 12"/>
          <p:cNvSpPr txBox="1">
            <a:spLocks noChangeArrowheads="1"/>
          </p:cNvSpPr>
          <p:nvPr/>
        </p:nvSpPr>
        <p:spPr bwMode="auto">
          <a:xfrm>
            <a:off x="4953000" y="4064000"/>
            <a:ext cx="1327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MoveRight()</a:t>
            </a:r>
          </a:p>
        </p:txBody>
      </p:sp>
      <p:sp>
        <p:nvSpPr>
          <p:cNvPr id="19469" name="Text Box 13"/>
          <p:cNvSpPr txBox="1">
            <a:spLocks noChangeArrowheads="1"/>
          </p:cNvSpPr>
          <p:nvPr/>
        </p:nvSpPr>
        <p:spPr bwMode="auto">
          <a:xfrm>
            <a:off x="7239000" y="3683000"/>
            <a:ext cx="12053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MoveLeft()</a:t>
            </a:r>
          </a:p>
        </p:txBody>
      </p:sp>
      <p:sp>
        <p:nvSpPr>
          <p:cNvPr id="19470" name="Oval 14"/>
          <p:cNvSpPr>
            <a:spLocks noChangeArrowheads="1"/>
          </p:cNvSpPr>
          <p:nvPr/>
        </p:nvSpPr>
        <p:spPr bwMode="auto">
          <a:xfrm>
            <a:off x="45878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6</a:t>
            </a:r>
          </a:p>
        </p:txBody>
      </p:sp>
      <p:sp>
        <p:nvSpPr>
          <p:cNvPr id="19471" name="Oval 15"/>
          <p:cNvSpPr>
            <a:spLocks noChangeArrowheads="1"/>
          </p:cNvSpPr>
          <p:nvPr/>
        </p:nvSpPr>
        <p:spPr bwMode="auto">
          <a:xfrm>
            <a:off x="37496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5</a:t>
            </a:r>
          </a:p>
        </p:txBody>
      </p:sp>
      <p:sp>
        <p:nvSpPr>
          <p:cNvPr id="19472" name="Oval 16"/>
          <p:cNvSpPr>
            <a:spLocks noChangeArrowheads="1"/>
          </p:cNvSpPr>
          <p:nvPr/>
        </p:nvSpPr>
        <p:spPr bwMode="auto">
          <a:xfrm>
            <a:off x="28352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4</a:t>
            </a:r>
          </a:p>
        </p:txBody>
      </p:sp>
      <p:sp>
        <p:nvSpPr>
          <p:cNvPr id="19473" name="Oval 17"/>
          <p:cNvSpPr>
            <a:spLocks noChangeArrowheads="1"/>
          </p:cNvSpPr>
          <p:nvPr/>
        </p:nvSpPr>
        <p:spPr bwMode="auto">
          <a:xfrm>
            <a:off x="19208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3</a:t>
            </a:r>
          </a:p>
        </p:txBody>
      </p:sp>
      <p:sp>
        <p:nvSpPr>
          <p:cNvPr id="19474" name="Oval 18"/>
          <p:cNvSpPr>
            <a:spLocks noChangeArrowheads="1"/>
          </p:cNvSpPr>
          <p:nvPr/>
        </p:nvSpPr>
        <p:spPr bwMode="auto">
          <a:xfrm>
            <a:off x="62642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9</a:t>
            </a:r>
          </a:p>
        </p:txBody>
      </p:sp>
      <p:sp>
        <p:nvSpPr>
          <p:cNvPr id="19475" name="Oval 19"/>
          <p:cNvSpPr>
            <a:spLocks noChangeArrowheads="1"/>
          </p:cNvSpPr>
          <p:nvPr/>
        </p:nvSpPr>
        <p:spPr bwMode="auto">
          <a:xfrm>
            <a:off x="54260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8</a:t>
            </a:r>
          </a:p>
        </p:txBody>
      </p:sp>
      <p:sp>
        <p:nvSpPr>
          <p:cNvPr id="19476" name="Oval 20"/>
          <p:cNvSpPr>
            <a:spLocks noChangeArrowheads="1"/>
          </p:cNvSpPr>
          <p:nvPr/>
        </p:nvSpPr>
        <p:spPr bwMode="auto">
          <a:xfrm>
            <a:off x="90836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13</a:t>
            </a:r>
          </a:p>
        </p:txBody>
      </p:sp>
      <p:sp>
        <p:nvSpPr>
          <p:cNvPr id="19477" name="Oval 21"/>
          <p:cNvSpPr>
            <a:spLocks noChangeArrowheads="1"/>
          </p:cNvSpPr>
          <p:nvPr/>
        </p:nvSpPr>
        <p:spPr bwMode="auto">
          <a:xfrm>
            <a:off x="8245475" y="5713413"/>
            <a:ext cx="381000" cy="3810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12</a:t>
            </a:r>
          </a:p>
        </p:txBody>
      </p:sp>
      <p:sp>
        <p:nvSpPr>
          <p:cNvPr id="19478" name="Oval 22"/>
          <p:cNvSpPr>
            <a:spLocks noChangeArrowheads="1"/>
          </p:cNvSpPr>
          <p:nvPr/>
        </p:nvSpPr>
        <p:spPr bwMode="auto">
          <a:xfrm>
            <a:off x="7407275" y="57134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a:solidFill>
                  <a:schemeClr val="bg1"/>
                </a:solidFill>
              </a:rPr>
              <a:t>11</a:t>
            </a:r>
          </a:p>
        </p:txBody>
      </p:sp>
      <p:sp>
        <p:nvSpPr>
          <p:cNvPr id="19479" name="Line 23"/>
          <p:cNvSpPr>
            <a:spLocks noChangeShapeType="1"/>
          </p:cNvSpPr>
          <p:nvPr/>
        </p:nvSpPr>
        <p:spPr bwMode="auto">
          <a:xfrm flipH="1">
            <a:off x="2225675" y="4722813"/>
            <a:ext cx="12192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0" name="Line 24"/>
          <p:cNvSpPr>
            <a:spLocks noChangeShapeType="1"/>
          </p:cNvSpPr>
          <p:nvPr/>
        </p:nvSpPr>
        <p:spPr bwMode="auto">
          <a:xfrm flipH="1">
            <a:off x="3140075" y="4722813"/>
            <a:ext cx="3810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1" name="Line 25"/>
          <p:cNvSpPr>
            <a:spLocks noChangeShapeType="1"/>
          </p:cNvSpPr>
          <p:nvPr/>
        </p:nvSpPr>
        <p:spPr bwMode="auto">
          <a:xfrm>
            <a:off x="3673475" y="4799013"/>
            <a:ext cx="2286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2" name="Line 26"/>
          <p:cNvSpPr>
            <a:spLocks noChangeShapeType="1"/>
          </p:cNvSpPr>
          <p:nvPr/>
        </p:nvSpPr>
        <p:spPr bwMode="auto">
          <a:xfrm>
            <a:off x="3749675" y="4722813"/>
            <a:ext cx="9144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3" name="Line 27"/>
          <p:cNvSpPr>
            <a:spLocks noChangeShapeType="1"/>
          </p:cNvSpPr>
          <p:nvPr/>
        </p:nvSpPr>
        <p:spPr bwMode="auto">
          <a:xfrm flipH="1">
            <a:off x="5654675" y="4799013"/>
            <a:ext cx="381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4" name="Line 28"/>
          <p:cNvSpPr>
            <a:spLocks noChangeShapeType="1"/>
          </p:cNvSpPr>
          <p:nvPr/>
        </p:nvSpPr>
        <p:spPr bwMode="auto">
          <a:xfrm>
            <a:off x="6111875" y="4799013"/>
            <a:ext cx="3048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5" name="Line 29"/>
          <p:cNvSpPr>
            <a:spLocks noChangeShapeType="1"/>
          </p:cNvSpPr>
          <p:nvPr/>
        </p:nvSpPr>
        <p:spPr bwMode="auto">
          <a:xfrm flipH="1">
            <a:off x="7635875" y="4722813"/>
            <a:ext cx="609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6" name="Line 30"/>
          <p:cNvSpPr>
            <a:spLocks noChangeShapeType="1"/>
          </p:cNvSpPr>
          <p:nvPr/>
        </p:nvSpPr>
        <p:spPr bwMode="auto">
          <a:xfrm>
            <a:off x="8321675" y="4799013"/>
            <a:ext cx="762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7" name="Line 31"/>
          <p:cNvSpPr>
            <a:spLocks noChangeShapeType="1"/>
          </p:cNvSpPr>
          <p:nvPr/>
        </p:nvSpPr>
        <p:spPr bwMode="auto">
          <a:xfrm>
            <a:off x="8550275" y="4722813"/>
            <a:ext cx="6858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19488" name="Text Box 32"/>
          <p:cNvSpPr txBox="1">
            <a:spLocks noChangeArrowheads="1"/>
          </p:cNvSpPr>
          <p:nvPr/>
        </p:nvSpPr>
        <p:spPr bwMode="auto">
          <a:xfrm>
            <a:off x="1997076" y="5053013"/>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89" name="Text Box 33"/>
          <p:cNvSpPr txBox="1">
            <a:spLocks noChangeArrowheads="1"/>
          </p:cNvSpPr>
          <p:nvPr/>
        </p:nvSpPr>
        <p:spPr bwMode="auto">
          <a:xfrm>
            <a:off x="2895600" y="5130800"/>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9490" name="Text Box 34"/>
          <p:cNvSpPr txBox="1">
            <a:spLocks noChangeArrowheads="1"/>
          </p:cNvSpPr>
          <p:nvPr/>
        </p:nvSpPr>
        <p:spPr bwMode="auto">
          <a:xfrm>
            <a:off x="3505200" y="52832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9491" name="Text Box 35"/>
          <p:cNvSpPr txBox="1">
            <a:spLocks noChangeArrowheads="1"/>
          </p:cNvSpPr>
          <p:nvPr/>
        </p:nvSpPr>
        <p:spPr bwMode="auto">
          <a:xfrm>
            <a:off x="4114801" y="5054600"/>
            <a:ext cx="6880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MD()</a:t>
            </a:r>
          </a:p>
        </p:txBody>
      </p:sp>
      <p:sp>
        <p:nvSpPr>
          <p:cNvPr id="19492" name="Text Box 36"/>
          <p:cNvSpPr txBox="1">
            <a:spLocks noChangeArrowheads="1"/>
          </p:cNvSpPr>
          <p:nvPr/>
        </p:nvSpPr>
        <p:spPr bwMode="auto">
          <a:xfrm>
            <a:off x="5486401" y="5054600"/>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93" name="Text Box 37"/>
          <p:cNvSpPr txBox="1">
            <a:spLocks noChangeArrowheads="1"/>
          </p:cNvSpPr>
          <p:nvPr/>
        </p:nvSpPr>
        <p:spPr bwMode="auto">
          <a:xfrm>
            <a:off x="6248400" y="52070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
        <p:nvSpPr>
          <p:cNvPr id="19494" name="Text Box 38"/>
          <p:cNvSpPr txBox="1">
            <a:spLocks noChangeArrowheads="1"/>
          </p:cNvSpPr>
          <p:nvPr/>
        </p:nvSpPr>
        <p:spPr bwMode="auto">
          <a:xfrm>
            <a:off x="7407276" y="5053013"/>
            <a:ext cx="6783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MU()</a:t>
            </a:r>
          </a:p>
        </p:txBody>
      </p:sp>
      <p:sp>
        <p:nvSpPr>
          <p:cNvPr id="19495" name="Text Box 39"/>
          <p:cNvSpPr txBox="1">
            <a:spLocks noChangeArrowheads="1"/>
          </p:cNvSpPr>
          <p:nvPr/>
        </p:nvSpPr>
        <p:spPr bwMode="auto">
          <a:xfrm>
            <a:off x="8077200" y="5283200"/>
            <a:ext cx="6543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MR()</a:t>
            </a:r>
          </a:p>
        </p:txBody>
      </p:sp>
      <p:sp>
        <p:nvSpPr>
          <p:cNvPr id="19496" name="Text Box 40"/>
          <p:cNvSpPr txBox="1">
            <a:spLocks noChangeArrowheads="1"/>
          </p:cNvSpPr>
          <p:nvPr/>
        </p:nvSpPr>
        <p:spPr bwMode="auto">
          <a:xfrm>
            <a:off x="8763000" y="4902200"/>
            <a:ext cx="6286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ML()</a:t>
            </a:r>
          </a:p>
        </p:txBody>
      </p:sp>
    </p:spTree>
    <p:extLst>
      <p:ext uri="{BB962C8B-B14F-4D97-AF65-F5344CB8AC3E}">
        <p14:creationId xmlns:p14="http://schemas.microsoft.com/office/powerpoint/2010/main" val="33823548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sz="4000"/>
              <a:t>Depth First</a:t>
            </a:r>
          </a:p>
        </p:txBody>
      </p:sp>
      <p:sp>
        <p:nvSpPr>
          <p:cNvPr id="20483" name="Rectangle 3"/>
          <p:cNvSpPr>
            <a:spLocks noGrp="1" noChangeArrowheads="1"/>
          </p:cNvSpPr>
          <p:nvPr>
            <p:ph type="body" idx="1"/>
          </p:nvPr>
        </p:nvSpPr>
        <p:spPr/>
        <p:txBody>
          <a:bodyPr/>
          <a:lstStyle/>
          <a:p>
            <a:r>
              <a:rPr lang="th-TH" altLang="en-US" sz="2800"/>
              <a:t>Depth First has less memory requirements than BF, as fully explored branches can be removed.</a:t>
            </a:r>
          </a:p>
          <a:p>
            <a:r>
              <a:rPr lang="th-TH" altLang="en-US" sz="2800"/>
              <a:t>DF can make the wrong choices though, with potential of choosing a deep goal node rather than a shallower one.</a:t>
            </a:r>
          </a:p>
          <a:p>
            <a:r>
              <a:rPr lang="th-TH" altLang="en-US" sz="2800"/>
              <a:t>If a branch (left?) is unbounded the algorithm will never complete.</a:t>
            </a:r>
          </a:p>
        </p:txBody>
      </p:sp>
    </p:spTree>
    <p:extLst>
      <p:ext uri="{BB962C8B-B14F-4D97-AF65-F5344CB8AC3E}">
        <p14:creationId xmlns:p14="http://schemas.microsoft.com/office/powerpoint/2010/main" val="33880089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sz="4000"/>
              <a:t>Depth Limited Search</a:t>
            </a:r>
          </a:p>
        </p:txBody>
      </p:sp>
      <p:sp>
        <p:nvSpPr>
          <p:cNvPr id="21507" name="Rectangle 3"/>
          <p:cNvSpPr>
            <a:spLocks noGrp="1" noChangeArrowheads="1"/>
          </p:cNvSpPr>
          <p:nvPr>
            <p:ph type="body" idx="1"/>
          </p:nvPr>
        </p:nvSpPr>
        <p:spPr/>
        <p:txBody>
          <a:bodyPr/>
          <a:lstStyle/>
          <a:p>
            <a:r>
              <a:rPr lang="th-TH" altLang="en-US" sz="2800"/>
              <a:t>A depth limited search refines the DF search, by limiting the depth, thus removing the infinite search possibility.</a:t>
            </a:r>
          </a:p>
          <a:p>
            <a:r>
              <a:rPr lang="th-TH" altLang="en-US" sz="2800"/>
              <a:t>However, choosing an appropriate limit ‘l’ can be difficult or sometimes impossible.</a:t>
            </a:r>
          </a:p>
        </p:txBody>
      </p:sp>
    </p:spTree>
    <p:extLst>
      <p:ext uri="{BB962C8B-B14F-4D97-AF65-F5344CB8AC3E}">
        <p14:creationId xmlns:p14="http://schemas.microsoft.com/office/powerpoint/2010/main" val="28244362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sz="4000"/>
              <a:t>Iterative Deepening Depth First Search</a:t>
            </a:r>
          </a:p>
        </p:txBody>
      </p:sp>
      <p:sp>
        <p:nvSpPr>
          <p:cNvPr id="22531" name="Rectangle 3"/>
          <p:cNvSpPr>
            <a:spLocks noGrp="1" noChangeArrowheads="1"/>
          </p:cNvSpPr>
          <p:nvPr>
            <p:ph type="body" idx="1"/>
          </p:nvPr>
        </p:nvSpPr>
        <p:spPr/>
        <p:txBody>
          <a:bodyPr/>
          <a:lstStyle/>
          <a:p>
            <a:r>
              <a:rPr lang="th-TH" altLang="en-US" sz="2800"/>
              <a:t>This strategy refines the depth limited search by gradually increasing the limit - i.e. on the first iteration l=0, on the second l=1 etc.</a:t>
            </a:r>
          </a:p>
          <a:p>
            <a:r>
              <a:rPr lang="th-TH" altLang="en-US" sz="2800"/>
              <a:t>The effect of this is similar to DF, but actually quite like BF!</a:t>
            </a:r>
          </a:p>
          <a:p>
            <a:r>
              <a:rPr lang="th-TH" altLang="en-US" sz="2800"/>
              <a:t>The work on searching top part of the tree is duplicated each time we iterate - is this wasteful?</a:t>
            </a:r>
          </a:p>
        </p:txBody>
      </p:sp>
    </p:spTree>
    <p:extLst>
      <p:ext uri="{BB962C8B-B14F-4D97-AF65-F5344CB8AC3E}">
        <p14:creationId xmlns:p14="http://schemas.microsoft.com/office/powerpoint/2010/main" val="42061083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sz="3600"/>
              <a:t>Iterative Deepening Depth First Search</a:t>
            </a:r>
          </a:p>
        </p:txBody>
      </p:sp>
      <p:sp>
        <p:nvSpPr>
          <p:cNvPr id="23555" name="Rectangle 3"/>
          <p:cNvSpPr>
            <a:spLocks noGrp="1" noChangeArrowheads="1"/>
          </p:cNvSpPr>
          <p:nvPr>
            <p:ph type="body" idx="1"/>
          </p:nvPr>
        </p:nvSpPr>
        <p:spPr/>
        <p:txBody>
          <a:bodyPr/>
          <a:lstStyle/>
          <a:p>
            <a:r>
              <a:rPr lang="th-TH" altLang="en-US" sz="2400"/>
              <a:t>In a tree with the same branching factor at each level, most of the nodes are at the lowest level - so it isn’t that important that the upper levels are duplicated.</a:t>
            </a:r>
          </a:p>
          <a:p>
            <a:r>
              <a:rPr lang="th-TH" altLang="en-US" sz="2400"/>
              <a:t>The bottom (or goal layer) ‘d’ is generated once, the penultimate layer ‘d-1’ is generated twice, the antepenultimate ‘d-2’ layer is generated 3 times etc.</a:t>
            </a:r>
          </a:p>
          <a:p>
            <a:pPr lvl="1"/>
            <a:r>
              <a:rPr lang="th-TH" altLang="en-US" sz="2000"/>
              <a:t>Total nodes generated = db + (d-1)b</a:t>
            </a:r>
            <a:r>
              <a:rPr lang="th-TH" altLang="en-US" sz="2000" baseline="30000"/>
              <a:t>2</a:t>
            </a:r>
            <a:r>
              <a:rPr lang="th-TH" altLang="en-US" sz="2000"/>
              <a:t> + (d-2)b</a:t>
            </a:r>
            <a:r>
              <a:rPr lang="th-TH" altLang="en-US" sz="2000" baseline="30000"/>
              <a:t>3</a:t>
            </a:r>
            <a:r>
              <a:rPr lang="th-TH" altLang="en-US" sz="2000"/>
              <a:t> + … + 1b</a:t>
            </a:r>
            <a:r>
              <a:rPr lang="th-TH" altLang="en-US" sz="2000" baseline="30000"/>
              <a:t>d</a:t>
            </a:r>
            <a:endParaRPr lang="th-TH" altLang="en-US" sz="2000"/>
          </a:p>
          <a:p>
            <a:pPr lvl="1"/>
            <a:r>
              <a:rPr lang="th-TH" altLang="en-US" sz="2000"/>
              <a:t>Whats big O?</a:t>
            </a:r>
          </a:p>
        </p:txBody>
      </p:sp>
    </p:spTree>
    <p:extLst>
      <p:ext uri="{BB962C8B-B14F-4D97-AF65-F5344CB8AC3E}">
        <p14:creationId xmlns:p14="http://schemas.microsoft.com/office/powerpoint/2010/main" val="20443079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sz="4000"/>
              <a:t>Iterative Deepening Depth First Search</a:t>
            </a:r>
          </a:p>
        </p:txBody>
      </p:sp>
      <p:sp>
        <p:nvSpPr>
          <p:cNvPr id="24579" name="Rectangle 3"/>
          <p:cNvSpPr>
            <a:spLocks noGrp="1" noChangeArrowheads="1"/>
          </p:cNvSpPr>
          <p:nvPr>
            <p:ph type="body" idx="1"/>
          </p:nvPr>
        </p:nvSpPr>
        <p:spPr/>
        <p:txBody>
          <a:bodyPr/>
          <a:lstStyle/>
          <a:p>
            <a:r>
              <a:rPr lang="th-TH" altLang="en-US" sz="2800" dirty="0" smtClean="0"/>
              <a:t>O(b</a:t>
            </a:r>
            <a:r>
              <a:rPr lang="th-TH" altLang="en-US" sz="2800" baseline="30000" dirty="0" smtClean="0"/>
              <a:t>d</a:t>
            </a:r>
            <a:r>
              <a:rPr lang="en-US" altLang="en-US" sz="2800" dirty="0" smtClean="0"/>
              <a:t>)</a:t>
            </a:r>
            <a:endParaRPr lang="th-TH" altLang="en-US" sz="2800" dirty="0"/>
          </a:p>
          <a:p>
            <a:r>
              <a:rPr lang="th-TH" altLang="en-US" sz="2800" dirty="0"/>
              <a:t>This is still exponential, but actually slightly more efficient than the BF - which was </a:t>
            </a:r>
            <a:r>
              <a:rPr lang="th-TH" altLang="en-US" sz="2800" dirty="0" smtClean="0"/>
              <a:t>O(b</a:t>
            </a:r>
            <a:r>
              <a:rPr lang="th-TH" altLang="en-US" sz="2800" baseline="30000" dirty="0" smtClean="0"/>
              <a:t>d+1</a:t>
            </a:r>
            <a:r>
              <a:rPr lang="en-US" altLang="en-US" sz="2800" dirty="0" smtClean="0"/>
              <a:t>)</a:t>
            </a:r>
            <a:endParaRPr lang="th-TH" altLang="en-US" sz="2800" dirty="0"/>
          </a:p>
          <a:p>
            <a:r>
              <a:rPr lang="th-TH" altLang="en-US" sz="2800" dirty="0"/>
              <a:t>BFS may generate nodes below the goal node, while IDDFS won’t.</a:t>
            </a:r>
          </a:p>
        </p:txBody>
      </p:sp>
    </p:spTree>
    <p:extLst>
      <p:ext uri="{BB962C8B-B14F-4D97-AF65-F5344CB8AC3E}">
        <p14:creationId xmlns:p14="http://schemas.microsoft.com/office/powerpoint/2010/main" val="10552778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sz="4000"/>
              <a:t>Iterative Lengthening Search</a:t>
            </a:r>
          </a:p>
        </p:txBody>
      </p:sp>
      <p:sp>
        <p:nvSpPr>
          <p:cNvPr id="25603" name="Rectangle 3"/>
          <p:cNvSpPr>
            <a:spLocks noGrp="1" noChangeArrowheads="1"/>
          </p:cNvSpPr>
          <p:nvPr>
            <p:ph type="body" idx="1"/>
          </p:nvPr>
        </p:nvSpPr>
        <p:spPr/>
        <p:txBody>
          <a:bodyPr/>
          <a:lstStyle/>
          <a:p>
            <a:r>
              <a:rPr lang="th-TH" altLang="en-US" sz="2800"/>
              <a:t>Given the positive effect of uniform cost on BFS, a similar algorithm was developed to apply uniformed costs to iterative deepening depth first search, but this was not as efficient as other algorithms already discussed.</a:t>
            </a:r>
          </a:p>
        </p:txBody>
      </p:sp>
    </p:spTree>
    <p:extLst>
      <p:ext uri="{BB962C8B-B14F-4D97-AF65-F5344CB8AC3E}">
        <p14:creationId xmlns:p14="http://schemas.microsoft.com/office/powerpoint/2010/main" val="12066840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sz="3200"/>
              <a:t>Bidirectional Search</a:t>
            </a:r>
          </a:p>
        </p:txBody>
      </p:sp>
      <p:sp>
        <p:nvSpPr>
          <p:cNvPr id="26627" name="Rectangle 3"/>
          <p:cNvSpPr>
            <a:spLocks noGrp="1" noChangeArrowheads="1"/>
          </p:cNvSpPr>
          <p:nvPr>
            <p:ph type="body" idx="1"/>
          </p:nvPr>
        </p:nvSpPr>
        <p:spPr>
          <a:xfrm>
            <a:off x="581192" y="2180496"/>
            <a:ext cx="11029615" cy="1534769"/>
          </a:xfrm>
        </p:spPr>
        <p:txBody>
          <a:bodyPr/>
          <a:lstStyle/>
          <a:p>
            <a:r>
              <a:rPr lang="th-TH" altLang="en-US" sz="2000" dirty="0"/>
              <a:t>An alternative strategy is to work both forwards from the current state, and backwards from the goal state, until the 2 searches meet.</a:t>
            </a:r>
          </a:p>
          <a:p>
            <a:r>
              <a:rPr lang="th-TH" altLang="en-US" sz="2000" dirty="0"/>
              <a:t>Works best where there is a single goal state, such as with the 16 puzzle.</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6580" y="3649363"/>
            <a:ext cx="593883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81066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Further Notes</a:t>
            </a:r>
          </a:p>
        </p:txBody>
      </p:sp>
      <p:sp>
        <p:nvSpPr>
          <p:cNvPr id="27651" name="Rectangle 3"/>
          <p:cNvSpPr>
            <a:spLocks noGrp="1" noChangeArrowheads="1"/>
          </p:cNvSpPr>
          <p:nvPr>
            <p:ph type="body" idx="1"/>
          </p:nvPr>
        </p:nvSpPr>
        <p:spPr/>
        <p:txBody>
          <a:bodyPr/>
          <a:lstStyle/>
          <a:p>
            <a:r>
              <a:rPr lang="th-TH" altLang="en-US"/>
              <a:t>If the state space is a graph, rather than a tree, it is useful to check for repeated states.</a:t>
            </a:r>
          </a:p>
          <a:p>
            <a:r>
              <a:rPr lang="th-TH" altLang="en-US"/>
              <a:t>If the environment is only partially observable some element of exploration may be needed.</a:t>
            </a:r>
          </a:p>
          <a:p>
            <a:r>
              <a:rPr lang="th-TH" altLang="en-US"/>
              <a:t>If the agent is sensorless, it may still be possible to direct it to a goal state - consider Vacuum Cleaner Man.</a:t>
            </a:r>
          </a:p>
        </p:txBody>
      </p:sp>
    </p:spTree>
    <p:extLst>
      <p:ext uri="{BB962C8B-B14F-4D97-AF65-F5344CB8AC3E}">
        <p14:creationId xmlns:p14="http://schemas.microsoft.com/office/powerpoint/2010/main" val="4273428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Agent</a:t>
            </a:r>
          </a:p>
        </p:txBody>
      </p:sp>
      <p:sp>
        <p:nvSpPr>
          <p:cNvPr id="6147" name="Rectangle 3"/>
          <p:cNvSpPr>
            <a:spLocks noGrp="1" noChangeArrowheads="1"/>
          </p:cNvSpPr>
          <p:nvPr>
            <p:ph type="body" idx="1"/>
          </p:nvPr>
        </p:nvSpPr>
        <p:spPr/>
        <p:txBody>
          <a:bodyPr/>
          <a:lstStyle/>
          <a:p>
            <a:r>
              <a:rPr lang="th-TH" altLang="en-US"/>
              <a:t>An agent is anything which perceives its environment and acts upon it.</a:t>
            </a:r>
          </a:p>
          <a:p>
            <a:pPr lvl="1"/>
            <a:r>
              <a:rPr lang="th-TH" altLang="en-US"/>
              <a:t>Perception is through sensors</a:t>
            </a:r>
          </a:p>
          <a:p>
            <a:pPr lvl="1"/>
            <a:r>
              <a:rPr lang="th-TH" altLang="en-US"/>
              <a:t>Action is through actuators</a:t>
            </a:r>
          </a:p>
          <a:p>
            <a:r>
              <a:rPr lang="th-TH" altLang="en-US"/>
              <a:t>Special agent 007 perceives using eyes, ears etc. and acts using arms, guns etc.</a:t>
            </a:r>
          </a:p>
          <a:p>
            <a:r>
              <a:rPr lang="th-TH" altLang="en-US"/>
              <a:t>An automated agent perceives using a camera or temperature monitor and acts using motors or sending network packets.</a:t>
            </a:r>
          </a:p>
        </p:txBody>
      </p:sp>
    </p:spTree>
    <p:extLst>
      <p:ext uri="{BB962C8B-B14F-4D97-AF65-F5344CB8AC3E}">
        <p14:creationId xmlns:p14="http://schemas.microsoft.com/office/powerpoint/2010/main" val="35360943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Informed Search Strategies</a:t>
            </a:r>
          </a:p>
        </p:txBody>
      </p:sp>
      <p:sp>
        <p:nvSpPr>
          <p:cNvPr id="28675" name="Rectangle 3"/>
          <p:cNvSpPr>
            <a:spLocks noGrp="1" noChangeArrowheads="1"/>
          </p:cNvSpPr>
          <p:nvPr>
            <p:ph type="body" idx="1"/>
          </p:nvPr>
        </p:nvSpPr>
        <p:spPr/>
        <p:txBody>
          <a:bodyPr/>
          <a:lstStyle/>
          <a:p>
            <a:r>
              <a:rPr lang="th-TH" altLang="en-US"/>
              <a:t>The uninformed searches are inefficient.</a:t>
            </a:r>
          </a:p>
          <a:p>
            <a:r>
              <a:rPr lang="th-TH" altLang="en-US"/>
              <a:t>In cases where we can surmise something about our environment it might be possible to use an informed or heuristic search strategy.</a:t>
            </a:r>
          </a:p>
        </p:txBody>
      </p:sp>
    </p:spTree>
    <p:extLst>
      <p:ext uri="{BB962C8B-B14F-4D97-AF65-F5344CB8AC3E}">
        <p14:creationId xmlns:p14="http://schemas.microsoft.com/office/powerpoint/2010/main" val="20783442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Best First Search</a:t>
            </a:r>
          </a:p>
        </p:txBody>
      </p:sp>
      <p:sp>
        <p:nvSpPr>
          <p:cNvPr id="29699" name="Rectangle 3"/>
          <p:cNvSpPr>
            <a:spLocks noGrp="1" noChangeArrowheads="1"/>
          </p:cNvSpPr>
          <p:nvPr>
            <p:ph type="body" idx="1"/>
          </p:nvPr>
        </p:nvSpPr>
        <p:spPr/>
        <p:txBody>
          <a:bodyPr/>
          <a:lstStyle/>
          <a:p>
            <a:r>
              <a:rPr lang="th-TH" altLang="en-US"/>
              <a:t>This strategy takes the best choice first and examines that leaf!</a:t>
            </a:r>
          </a:p>
          <a:p>
            <a:r>
              <a:rPr lang="th-TH" altLang="en-US"/>
              <a:t>In reality this algorithm chooses the ‘seemingly best first’, based on some heuristic function.</a:t>
            </a:r>
          </a:p>
          <a:p>
            <a:r>
              <a:rPr lang="th-TH" altLang="en-US"/>
              <a:t>If we really could just choose the best option first, we wouldn’t need to search, we could just march straight to the goal state!</a:t>
            </a:r>
          </a:p>
        </p:txBody>
      </p:sp>
    </p:spTree>
    <p:extLst>
      <p:ext uri="{BB962C8B-B14F-4D97-AF65-F5344CB8AC3E}">
        <p14:creationId xmlns:p14="http://schemas.microsoft.com/office/powerpoint/2010/main" val="18350240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Heuristic Functions</a:t>
            </a:r>
          </a:p>
        </p:txBody>
      </p:sp>
      <p:sp>
        <p:nvSpPr>
          <p:cNvPr id="30723" name="Rectangle 3"/>
          <p:cNvSpPr>
            <a:spLocks noGrp="1" noChangeArrowheads="1"/>
          </p:cNvSpPr>
          <p:nvPr>
            <p:ph type="body" idx="1"/>
          </p:nvPr>
        </p:nvSpPr>
        <p:spPr/>
        <p:txBody>
          <a:bodyPr/>
          <a:lstStyle/>
          <a:p>
            <a:r>
              <a:rPr lang="th-TH" altLang="en-US"/>
              <a:t>A heuristic function returns information about which directions might be better;</a:t>
            </a:r>
          </a:p>
          <a:p>
            <a:pPr lvl="1"/>
            <a:r>
              <a:rPr lang="th-TH" altLang="en-US"/>
              <a:t>For instance with the 16 puzzle the heuristic  algorithm could be the number of tiles in the right space, or the total distance tiles need to move, if all tiles could move straight to their goal position.</a:t>
            </a:r>
          </a:p>
        </p:txBody>
      </p:sp>
    </p:spTree>
    <p:extLst>
      <p:ext uri="{BB962C8B-B14F-4D97-AF65-F5344CB8AC3E}">
        <p14:creationId xmlns:p14="http://schemas.microsoft.com/office/powerpoint/2010/main" val="20441155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h-TH" altLang="en-US"/>
              <a:t>Greedy Best First Search</a:t>
            </a:r>
          </a:p>
        </p:txBody>
      </p:sp>
      <p:sp>
        <p:nvSpPr>
          <p:cNvPr id="31747" name="Rectangle 3"/>
          <p:cNvSpPr>
            <a:spLocks noGrp="1" noChangeArrowheads="1"/>
          </p:cNvSpPr>
          <p:nvPr>
            <p:ph type="body" idx="1"/>
          </p:nvPr>
        </p:nvSpPr>
        <p:spPr/>
        <p:txBody>
          <a:bodyPr/>
          <a:lstStyle/>
          <a:p>
            <a:r>
              <a:rPr lang="th-TH" altLang="en-US"/>
              <a:t>A greedy best first search algorithm expands the node closest to the goal first.</a:t>
            </a:r>
          </a:p>
          <a:p>
            <a:pPr lvl="1"/>
            <a:r>
              <a:rPr lang="th-TH" altLang="en-US"/>
              <a:t>In the same way as for Depth First search, it is prone to false starts, or even not finding a solution as it swaps between same states.</a:t>
            </a:r>
          </a:p>
          <a:p>
            <a:r>
              <a:rPr lang="th-TH" altLang="en-US"/>
              <a:t>Consider trying to travel from Chonburi to Phuket.  You have the choice of first travelling to Pattaya or to Bangkok...</a:t>
            </a:r>
          </a:p>
        </p:txBody>
      </p:sp>
    </p:spTree>
    <p:extLst>
      <p:ext uri="{BB962C8B-B14F-4D97-AF65-F5344CB8AC3E}">
        <p14:creationId xmlns:p14="http://schemas.microsoft.com/office/powerpoint/2010/main" val="10399232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th-TH" altLang="en-US"/>
              <a:t>Travel to Phuket</a:t>
            </a:r>
          </a:p>
        </p:txBody>
      </p:sp>
      <p:sp>
        <p:nvSpPr>
          <p:cNvPr id="32772" name="Oval 4"/>
          <p:cNvSpPr>
            <a:spLocks noChangeArrowheads="1"/>
          </p:cNvSpPr>
          <p:nvPr/>
        </p:nvSpPr>
        <p:spPr bwMode="auto">
          <a:xfrm>
            <a:off x="2971800" y="61722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3" name="Oval 5"/>
          <p:cNvSpPr>
            <a:spLocks noChangeArrowheads="1"/>
          </p:cNvSpPr>
          <p:nvPr/>
        </p:nvSpPr>
        <p:spPr bwMode="auto">
          <a:xfrm>
            <a:off x="3568344" y="2218392"/>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Oval 6"/>
          <p:cNvSpPr>
            <a:spLocks noChangeArrowheads="1"/>
          </p:cNvSpPr>
          <p:nvPr/>
        </p:nvSpPr>
        <p:spPr bwMode="auto">
          <a:xfrm>
            <a:off x="5257800" y="32766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Oval 7"/>
          <p:cNvSpPr>
            <a:spLocks noChangeArrowheads="1"/>
          </p:cNvSpPr>
          <p:nvPr/>
        </p:nvSpPr>
        <p:spPr bwMode="auto">
          <a:xfrm>
            <a:off x="5715000" y="39624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Oval 8"/>
          <p:cNvSpPr>
            <a:spLocks noChangeArrowheads="1"/>
          </p:cNvSpPr>
          <p:nvPr/>
        </p:nvSpPr>
        <p:spPr bwMode="auto">
          <a:xfrm>
            <a:off x="5638800" y="45720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Text Box 9"/>
          <p:cNvSpPr txBox="1">
            <a:spLocks noChangeArrowheads="1"/>
          </p:cNvSpPr>
          <p:nvPr/>
        </p:nvSpPr>
        <p:spPr bwMode="auto">
          <a:xfrm>
            <a:off x="3260726" y="5868988"/>
            <a:ext cx="11790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Phuket</a:t>
            </a:r>
          </a:p>
        </p:txBody>
      </p:sp>
      <p:sp>
        <p:nvSpPr>
          <p:cNvPr id="32778" name="Text Box 10"/>
          <p:cNvSpPr txBox="1">
            <a:spLocks noChangeArrowheads="1"/>
          </p:cNvSpPr>
          <p:nvPr/>
        </p:nvSpPr>
        <p:spPr bwMode="auto">
          <a:xfrm>
            <a:off x="1589824" y="2153166"/>
            <a:ext cx="17972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t>Chiang Mai</a:t>
            </a:r>
          </a:p>
        </p:txBody>
      </p:sp>
      <p:sp>
        <p:nvSpPr>
          <p:cNvPr id="32779" name="Text Box 11"/>
          <p:cNvSpPr txBox="1">
            <a:spLocks noChangeArrowheads="1"/>
          </p:cNvSpPr>
          <p:nvPr/>
        </p:nvSpPr>
        <p:spPr bwMode="auto">
          <a:xfrm>
            <a:off x="5410201" y="2819400"/>
            <a:ext cx="14050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Bangkok</a:t>
            </a:r>
          </a:p>
        </p:txBody>
      </p:sp>
      <p:sp>
        <p:nvSpPr>
          <p:cNvPr id="32780" name="Text Box 12"/>
          <p:cNvSpPr txBox="1">
            <a:spLocks noChangeArrowheads="1"/>
          </p:cNvSpPr>
          <p:nvPr/>
        </p:nvSpPr>
        <p:spPr bwMode="auto">
          <a:xfrm>
            <a:off x="6003925" y="3659188"/>
            <a:ext cx="15776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Chonburi</a:t>
            </a:r>
          </a:p>
        </p:txBody>
      </p:sp>
      <p:sp>
        <p:nvSpPr>
          <p:cNvPr id="32781" name="Text Box 13"/>
          <p:cNvSpPr txBox="1">
            <a:spLocks noChangeArrowheads="1"/>
          </p:cNvSpPr>
          <p:nvPr/>
        </p:nvSpPr>
        <p:spPr bwMode="auto">
          <a:xfrm>
            <a:off x="5867401" y="4419600"/>
            <a:ext cx="121225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Pattaya</a:t>
            </a:r>
          </a:p>
        </p:txBody>
      </p:sp>
      <p:sp>
        <p:nvSpPr>
          <p:cNvPr id="32782" name="Line 14"/>
          <p:cNvSpPr>
            <a:spLocks noChangeShapeType="1"/>
          </p:cNvSpPr>
          <p:nvPr/>
        </p:nvSpPr>
        <p:spPr bwMode="auto">
          <a:xfrm flipH="1" flipV="1">
            <a:off x="5410200" y="3429000"/>
            <a:ext cx="381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3" name="Line 15"/>
          <p:cNvSpPr>
            <a:spLocks noChangeShapeType="1"/>
          </p:cNvSpPr>
          <p:nvPr/>
        </p:nvSpPr>
        <p:spPr bwMode="auto">
          <a:xfrm>
            <a:off x="5791200" y="41910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4" name="Line 16"/>
          <p:cNvSpPr>
            <a:spLocks noChangeShapeType="1"/>
          </p:cNvSpPr>
          <p:nvPr/>
        </p:nvSpPr>
        <p:spPr bwMode="auto">
          <a:xfrm flipV="1">
            <a:off x="3124200" y="3429000"/>
            <a:ext cx="213360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17"/>
          <p:cNvSpPr>
            <a:spLocks noChangeShapeType="1"/>
          </p:cNvSpPr>
          <p:nvPr/>
        </p:nvSpPr>
        <p:spPr bwMode="auto">
          <a:xfrm>
            <a:off x="3796944" y="2364259"/>
            <a:ext cx="1460856" cy="912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6" name="Text Box 18"/>
          <p:cNvSpPr txBox="1">
            <a:spLocks noChangeArrowheads="1"/>
          </p:cNvSpPr>
          <p:nvPr/>
        </p:nvSpPr>
        <p:spPr bwMode="auto">
          <a:xfrm>
            <a:off x="7508790" y="4076700"/>
            <a:ext cx="3368675"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sz="2800" dirty="0"/>
              <a:t>From Chonburi, we would choose Pattaya, as that is closer to Phuket than Bangkok, but there is no route.</a:t>
            </a:r>
          </a:p>
        </p:txBody>
      </p:sp>
    </p:spTree>
    <p:extLst>
      <p:ext uri="{BB962C8B-B14F-4D97-AF65-F5344CB8AC3E}">
        <p14:creationId xmlns:p14="http://schemas.microsoft.com/office/powerpoint/2010/main" val="36151723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h-TH" altLang="en-US"/>
              <a:t>A* Search</a:t>
            </a:r>
          </a:p>
        </p:txBody>
      </p:sp>
      <p:sp>
        <p:nvSpPr>
          <p:cNvPr id="33795" name="Rectangle 3"/>
          <p:cNvSpPr>
            <a:spLocks noGrp="1" noChangeArrowheads="1"/>
          </p:cNvSpPr>
          <p:nvPr>
            <p:ph type="body" idx="1"/>
          </p:nvPr>
        </p:nvSpPr>
        <p:spPr/>
        <p:txBody>
          <a:bodyPr/>
          <a:lstStyle/>
          <a:p>
            <a:r>
              <a:rPr lang="th-TH" altLang="en-US"/>
              <a:t>In A* Search the heuristic function is enhanced by combining the cost of getting to the leaf node with the estimated cost of getting to the eventual goal node.  Leaves are then evaluated based on their likely successes.</a:t>
            </a:r>
          </a:p>
          <a:p>
            <a:r>
              <a:rPr lang="th-TH" altLang="en-US"/>
              <a:t>Note that Dykstra’s algorithm develops this by returning the shortest route to any other node from the start node.</a:t>
            </a:r>
          </a:p>
        </p:txBody>
      </p:sp>
    </p:spTree>
    <p:extLst>
      <p:ext uri="{BB962C8B-B14F-4D97-AF65-F5344CB8AC3E}">
        <p14:creationId xmlns:p14="http://schemas.microsoft.com/office/powerpoint/2010/main" val="19349333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h-TH" altLang="en-US"/>
              <a:t>Local Searches - Exploration</a:t>
            </a:r>
          </a:p>
        </p:txBody>
      </p:sp>
      <p:sp>
        <p:nvSpPr>
          <p:cNvPr id="34819" name="Rectangle 3"/>
          <p:cNvSpPr>
            <a:spLocks noGrp="1" noChangeArrowheads="1"/>
          </p:cNvSpPr>
          <p:nvPr>
            <p:ph type="body" idx="1"/>
          </p:nvPr>
        </p:nvSpPr>
        <p:spPr/>
        <p:txBody>
          <a:bodyPr/>
          <a:lstStyle/>
          <a:p>
            <a:r>
              <a:rPr lang="th-TH" altLang="en-US"/>
              <a:t>So far we have searched to find a solution while maintaining a route to the solution.</a:t>
            </a:r>
          </a:p>
          <a:p>
            <a:r>
              <a:rPr lang="th-TH" altLang="en-US"/>
              <a:t>In many problems the route is irrelevant, all that is required is a goal state, or an optimised state.</a:t>
            </a:r>
          </a:p>
        </p:txBody>
      </p:sp>
    </p:spTree>
    <p:extLst>
      <p:ext uri="{BB962C8B-B14F-4D97-AF65-F5344CB8AC3E}">
        <p14:creationId xmlns:p14="http://schemas.microsoft.com/office/powerpoint/2010/main" val="33025144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h-TH" altLang="en-US"/>
              <a:t>Hill climbing</a:t>
            </a:r>
          </a:p>
        </p:txBody>
      </p:sp>
      <p:sp>
        <p:nvSpPr>
          <p:cNvPr id="35843" name="Rectangle 3"/>
          <p:cNvSpPr>
            <a:spLocks noGrp="1" noChangeArrowheads="1"/>
          </p:cNvSpPr>
          <p:nvPr>
            <p:ph type="body" idx="1"/>
          </p:nvPr>
        </p:nvSpPr>
        <p:spPr/>
        <p:txBody>
          <a:bodyPr/>
          <a:lstStyle/>
          <a:p>
            <a:r>
              <a:rPr lang="th-TH" altLang="en-US"/>
              <a:t>Hill climbing is where subsequent states are chosen that give a better result.  If no improvements can be found then we are at a peak.</a:t>
            </a:r>
          </a:p>
          <a:p>
            <a:r>
              <a:rPr lang="th-TH" altLang="en-US"/>
              <a:t>Hill climbing only looks at immediate neighbours, so the obvious analogy of searching for the top of Everest in thick fog while suffering from amnesia is appropriate.</a:t>
            </a:r>
          </a:p>
        </p:txBody>
      </p:sp>
    </p:spTree>
    <p:extLst>
      <p:ext uri="{BB962C8B-B14F-4D97-AF65-F5344CB8AC3E}">
        <p14:creationId xmlns:p14="http://schemas.microsoft.com/office/powerpoint/2010/main" val="23726164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th-TH" altLang="en-US"/>
              <a:t>Simulated Annealing</a:t>
            </a:r>
          </a:p>
        </p:txBody>
      </p:sp>
      <p:sp>
        <p:nvSpPr>
          <p:cNvPr id="38915" name="Rectangle 3"/>
          <p:cNvSpPr>
            <a:spLocks noGrp="1" noChangeArrowheads="1"/>
          </p:cNvSpPr>
          <p:nvPr>
            <p:ph type="body" idx="1"/>
          </p:nvPr>
        </p:nvSpPr>
        <p:spPr/>
        <p:txBody>
          <a:bodyPr/>
          <a:lstStyle/>
          <a:p>
            <a:r>
              <a:rPr lang="th-TH" altLang="en-US"/>
              <a:t>A key problem of hill climbing is local maxima - standing on Doi Suthep, believing you are on Everest.</a:t>
            </a:r>
          </a:p>
          <a:p>
            <a:r>
              <a:rPr lang="th-TH" altLang="en-US"/>
              <a:t>Simulated Annealing shakes the state (roughly at first and then more gently) to try to find a new nearby incline to climb (Doi Inthanon).</a:t>
            </a:r>
          </a:p>
          <a:p>
            <a:r>
              <a:rPr lang="th-TH" altLang="en-US"/>
              <a:t>This is easier to visualise by imagining how to try to shake a football down from Doi Suthep.</a:t>
            </a:r>
          </a:p>
        </p:txBody>
      </p:sp>
    </p:spTree>
    <p:extLst>
      <p:ext uri="{BB962C8B-B14F-4D97-AF65-F5344CB8AC3E}">
        <p14:creationId xmlns:p14="http://schemas.microsoft.com/office/powerpoint/2010/main" val="2064883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smtClean="0"/>
              <a:t>8 </a:t>
            </a:r>
            <a:r>
              <a:rPr lang="th-TH" altLang="en-US" dirty="0" smtClean="0"/>
              <a:t>Queens</a:t>
            </a:r>
            <a:endParaRPr lang="th-TH" altLang="en-US" dirty="0"/>
          </a:p>
        </p:txBody>
      </p:sp>
      <p:sp>
        <p:nvSpPr>
          <p:cNvPr id="36867" name="Rectangle 3"/>
          <p:cNvSpPr>
            <a:spLocks noGrp="1" noChangeArrowheads="1"/>
          </p:cNvSpPr>
          <p:nvPr>
            <p:ph type="body" idx="1"/>
          </p:nvPr>
        </p:nvSpPr>
        <p:spPr/>
        <p:txBody>
          <a:bodyPr/>
          <a:lstStyle/>
          <a:p>
            <a:r>
              <a:rPr lang="th-TH" altLang="en-US"/>
              <a:t>The 8 queens problem is a challenge of placing 8 queens on a chessboard so none can take another.  A fair heuristic would be the number of pairs of queens currently attacking each other - and the top of the hill is where this heuristic returns 0.</a:t>
            </a:r>
          </a:p>
          <a:p>
            <a:r>
              <a:rPr lang="th-TH" altLang="en-US"/>
              <a:t>Queens can take along 4 dimensions - vertically, horizontally or diagonally (either way).  One of these dimensions can be removed by placing all the queens in separate rows of the board.</a:t>
            </a:r>
          </a:p>
        </p:txBody>
      </p:sp>
    </p:spTree>
    <p:extLst>
      <p:ext uri="{BB962C8B-B14F-4D97-AF65-F5344CB8AC3E}">
        <p14:creationId xmlns:p14="http://schemas.microsoft.com/office/powerpoint/2010/main" val="459528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a:t>Percepts</a:t>
            </a:r>
          </a:p>
        </p:txBody>
      </p:sp>
      <p:sp>
        <p:nvSpPr>
          <p:cNvPr id="7171" name="Rectangle 3"/>
          <p:cNvSpPr>
            <a:spLocks noGrp="1" noChangeArrowheads="1"/>
          </p:cNvSpPr>
          <p:nvPr>
            <p:ph type="body" idx="1"/>
          </p:nvPr>
        </p:nvSpPr>
        <p:spPr/>
        <p:txBody>
          <a:bodyPr/>
          <a:lstStyle/>
          <a:p>
            <a:r>
              <a:rPr lang="th-TH" altLang="en-US"/>
              <a:t>A </a:t>
            </a:r>
            <a:r>
              <a:rPr lang="th-TH" altLang="en-US" b="1" i="1"/>
              <a:t>percept</a:t>
            </a:r>
            <a:r>
              <a:rPr lang="th-TH" altLang="en-US"/>
              <a:t> is any inputs received by the agent at any given instant.</a:t>
            </a:r>
          </a:p>
          <a:p>
            <a:r>
              <a:rPr lang="th-TH" altLang="en-US"/>
              <a:t>Hence a percept sequence is a sequence of percepts over time.</a:t>
            </a:r>
          </a:p>
          <a:p>
            <a:r>
              <a:rPr lang="th-TH" altLang="en-US"/>
              <a:t>Generally agents should use their entire percept sequence (complete history of anything the agent has perceived) to make a choice between actions.</a:t>
            </a:r>
          </a:p>
          <a:p>
            <a:pPr lvl="1"/>
            <a:r>
              <a:rPr lang="th-TH" altLang="en-US"/>
              <a:t>How do you feel about this?</a:t>
            </a:r>
          </a:p>
        </p:txBody>
      </p:sp>
    </p:spTree>
    <p:extLst>
      <p:ext uri="{BB962C8B-B14F-4D97-AF65-F5344CB8AC3E}">
        <p14:creationId xmlns:p14="http://schemas.microsoft.com/office/powerpoint/2010/main" val="8017142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8 </a:t>
            </a:r>
            <a:r>
              <a:rPr lang="th-TH" altLang="en-US" dirty="0" smtClean="0"/>
              <a:t>Queens</a:t>
            </a:r>
            <a:endParaRPr lang="th-TH" altLang="en-US" dirty="0"/>
          </a:p>
        </p:txBody>
      </p:sp>
      <p:pic>
        <p:nvPicPr>
          <p:cNvPr id="378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819401"/>
            <a:ext cx="8662988" cy="266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430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Vacuum Cleaner Man in Vacuum Cleaner World</a:t>
            </a:r>
          </a:p>
        </p:txBody>
      </p:sp>
      <p:sp>
        <p:nvSpPr>
          <p:cNvPr id="8195" name="Rectangle 3"/>
          <p:cNvSpPr>
            <a:spLocks noGrp="1" noChangeArrowheads="1"/>
          </p:cNvSpPr>
          <p:nvPr>
            <p:ph type="body" idx="1"/>
          </p:nvPr>
        </p:nvSpPr>
        <p:spPr/>
        <p:txBody>
          <a:bodyPr/>
          <a:lstStyle/>
          <a:p>
            <a:r>
              <a:rPr lang="th-TH" altLang="en-US"/>
              <a:t>A ‘simple’ intelligent agent!</a:t>
            </a:r>
          </a:p>
          <a:p>
            <a:pPr lvl="1"/>
            <a:r>
              <a:rPr lang="th-TH" altLang="en-US"/>
              <a:t>There is a problem in Vacuum Cleaner World….  This calls for Vacuum Cleaner Man.</a:t>
            </a:r>
          </a:p>
          <a:p>
            <a:pPr lvl="1"/>
            <a:r>
              <a:rPr lang="th-TH" altLang="en-US"/>
              <a:t>Vacuum cleaner world has 2 locations; ‘A’ and ‘B’ - the locations can sometimes be dirty.</a:t>
            </a:r>
          </a:p>
          <a:p>
            <a:pPr lvl="1"/>
            <a:r>
              <a:rPr lang="th-TH" altLang="en-US"/>
              <a:t>Vacuum cleaner man can perceive whether he is in location A or location B, and whether the location is dirty or not.</a:t>
            </a:r>
          </a:p>
          <a:p>
            <a:pPr lvl="1"/>
            <a:r>
              <a:rPr lang="th-TH" altLang="en-US"/>
              <a:t>Vacuum cleaner man can choose whether to suck dirt, move left, move right or do nothing.</a:t>
            </a:r>
          </a:p>
        </p:txBody>
      </p:sp>
    </p:spTree>
    <p:extLst>
      <p:ext uri="{BB962C8B-B14F-4D97-AF65-F5344CB8AC3E}">
        <p14:creationId xmlns:p14="http://schemas.microsoft.com/office/powerpoint/2010/main" val="3169026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a:t>Vacuum Cleaner World</a:t>
            </a:r>
          </a:p>
        </p:txBody>
      </p:sp>
      <p:sp>
        <p:nvSpPr>
          <p:cNvPr id="9219" name="Rectangle 3"/>
          <p:cNvSpPr>
            <a:spLocks noChangeArrowheads="1"/>
          </p:cNvSpPr>
          <p:nvPr/>
        </p:nvSpPr>
        <p:spPr bwMode="auto">
          <a:xfrm>
            <a:off x="3124200" y="2362200"/>
            <a:ext cx="2895600" cy="2895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9220" name="Rectangle 4"/>
          <p:cNvSpPr>
            <a:spLocks noChangeArrowheads="1"/>
          </p:cNvSpPr>
          <p:nvPr/>
        </p:nvSpPr>
        <p:spPr bwMode="auto">
          <a:xfrm>
            <a:off x="6096000" y="2362200"/>
            <a:ext cx="2895600" cy="2895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2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667000"/>
            <a:ext cx="1227138"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4" name="Text Box 8"/>
          <p:cNvSpPr txBox="1">
            <a:spLocks noChangeArrowheads="1"/>
          </p:cNvSpPr>
          <p:nvPr/>
        </p:nvSpPr>
        <p:spPr bwMode="auto">
          <a:xfrm>
            <a:off x="5638800" y="2362200"/>
            <a:ext cx="4235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A</a:t>
            </a:r>
          </a:p>
        </p:txBody>
      </p:sp>
      <p:sp>
        <p:nvSpPr>
          <p:cNvPr id="9225" name="Text Box 9"/>
          <p:cNvSpPr txBox="1">
            <a:spLocks noChangeArrowheads="1"/>
          </p:cNvSpPr>
          <p:nvPr/>
        </p:nvSpPr>
        <p:spPr bwMode="auto">
          <a:xfrm>
            <a:off x="8610600" y="2362200"/>
            <a:ext cx="3866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t>B</a:t>
            </a:r>
          </a:p>
        </p:txBody>
      </p:sp>
      <p:sp>
        <p:nvSpPr>
          <p:cNvPr id="9226" name="Line 10"/>
          <p:cNvSpPr>
            <a:spLocks noChangeShapeType="1"/>
          </p:cNvSpPr>
          <p:nvPr/>
        </p:nvSpPr>
        <p:spPr bwMode="auto">
          <a:xfrm>
            <a:off x="3657600" y="5105400"/>
            <a:ext cx="1752600" cy="0"/>
          </a:xfrm>
          <a:prstGeom prst="line">
            <a:avLst/>
          </a:prstGeom>
          <a:noFill/>
          <a:ln w="76200">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9227" name="Object 11"/>
          <p:cNvGraphicFramePr>
            <a:graphicFrameLocks noChangeAspect="1"/>
          </p:cNvGraphicFramePr>
          <p:nvPr/>
        </p:nvGraphicFramePr>
        <p:xfrm>
          <a:off x="1905000" y="2438400"/>
          <a:ext cx="1062038" cy="2286000"/>
        </p:xfrm>
        <a:graphic>
          <a:graphicData uri="http://schemas.openxmlformats.org/presentationml/2006/ole">
            <mc:AlternateContent xmlns:mc="http://schemas.openxmlformats.org/markup-compatibility/2006">
              <mc:Choice xmlns:v="urn:schemas-microsoft-com:vml" Requires="v">
                <p:oleObj spid="_x0000_s1036" name="Clip" r:id="rId4" imgW="1857600" imgH="3995640" progId="MS_ClipArt_Gallery.2">
                  <p:embed/>
                </p:oleObj>
              </mc:Choice>
              <mc:Fallback>
                <p:oleObj name="Clip" r:id="rId4" imgW="1857600" imgH="399564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438400"/>
                        <a:ext cx="1062038"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8" name="Object 12"/>
          <p:cNvGraphicFramePr>
            <a:graphicFrameLocks noChangeAspect="1"/>
          </p:cNvGraphicFramePr>
          <p:nvPr/>
        </p:nvGraphicFramePr>
        <p:xfrm>
          <a:off x="3249614" y="1536701"/>
          <a:ext cx="5678487" cy="3819525"/>
        </p:xfrm>
        <a:graphic>
          <a:graphicData uri="http://schemas.openxmlformats.org/presentationml/2006/ole">
            <mc:AlternateContent xmlns:mc="http://schemas.openxmlformats.org/markup-compatibility/2006">
              <mc:Choice xmlns:v="urn:schemas-microsoft-com:vml" Requires="v">
                <p:oleObj spid="_x0000_s1037" name="Chart" r:id="rId6" imgW="5677118" imgH="3819726" progId="MSGraph.Chart.8">
                  <p:embed followColorScheme="full"/>
                </p:oleObj>
              </mc:Choice>
              <mc:Fallback>
                <p:oleObj name="Chart" r:id="rId6" imgW="5677118" imgH="3819726" progId="MSGraph.Chart.8">
                  <p:embed followColorScheme="full"/>
                  <p:pic>
                    <p:nvPicPr>
                      <p:cNvPr id="0" name=""/>
                      <p:cNvPicPr>
                        <a:picLocks noChangeAspect="1" noChangeArrowheads="1"/>
                      </p:cNvPicPr>
                      <p:nvPr/>
                    </p:nvPicPr>
                    <p:blipFill>
                      <a:blip r:embed="rId7"/>
                      <a:srcRect/>
                      <a:stretch>
                        <a:fillRect/>
                      </a:stretch>
                    </p:blipFill>
                    <p:spPr bwMode="auto">
                      <a:xfrm>
                        <a:off x="3249614" y="1536701"/>
                        <a:ext cx="5678487" cy="3819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01516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26490</TotalTime>
  <Words>4059</Words>
  <Application>Microsoft Office PowerPoint</Application>
  <PresentationFormat>Widescreen</PresentationFormat>
  <Paragraphs>406</Paragraphs>
  <Slides>70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70</vt:i4>
      </vt:variant>
    </vt:vector>
  </HeadingPairs>
  <TitlesOfParts>
    <vt:vector size="76" baseType="lpstr">
      <vt:lpstr>Cordia New</vt:lpstr>
      <vt:lpstr>Gill Sans MT</vt:lpstr>
      <vt:lpstr>Wingdings 2</vt:lpstr>
      <vt:lpstr>Dividend</vt:lpstr>
      <vt:lpstr>Clip</vt:lpstr>
      <vt:lpstr>Chart</vt:lpstr>
      <vt:lpstr>269202 Algorithms for iSNE</vt:lpstr>
      <vt:lpstr>Review</vt:lpstr>
      <vt:lpstr>Next Up</vt:lpstr>
      <vt:lpstr>First Up</vt:lpstr>
      <vt:lpstr>‘Intelligent’ Agents</vt:lpstr>
      <vt:lpstr>Agent</vt:lpstr>
      <vt:lpstr>Percepts</vt:lpstr>
      <vt:lpstr>Vacuum Cleaner Man in Vacuum Cleaner World</vt:lpstr>
      <vt:lpstr>Vacuum Cleaner World</vt:lpstr>
      <vt:lpstr>Simple Agent Function</vt:lpstr>
      <vt:lpstr>A successful agent</vt:lpstr>
      <vt:lpstr>Performance Measures</vt:lpstr>
      <vt:lpstr>Performance Measures</vt:lpstr>
      <vt:lpstr>Performance Measures</vt:lpstr>
      <vt:lpstr>Rationality</vt:lpstr>
      <vt:lpstr>Omniscience vs Rationality</vt:lpstr>
      <vt:lpstr>Exploration</vt:lpstr>
      <vt:lpstr>Learning</vt:lpstr>
      <vt:lpstr>Learning</vt:lpstr>
      <vt:lpstr>Autonomy</vt:lpstr>
      <vt:lpstr>Task Environment</vt:lpstr>
      <vt:lpstr>Fully Observable vs Partially Observable</vt:lpstr>
      <vt:lpstr>Deterministic vs Stochastic</vt:lpstr>
      <vt:lpstr>Episodic vs Sequential</vt:lpstr>
      <vt:lpstr>Static vs Dynamic</vt:lpstr>
      <vt:lpstr>Discrete vs Continuous</vt:lpstr>
      <vt:lpstr>Single Agent vs Multiagent</vt:lpstr>
      <vt:lpstr>Different Environments</vt:lpstr>
      <vt:lpstr>Agent Structure</vt:lpstr>
      <vt:lpstr>Agent Structure</vt:lpstr>
      <vt:lpstr>Simple Reflex Agents</vt:lpstr>
      <vt:lpstr>Model Based Reflex Agents</vt:lpstr>
      <vt:lpstr>Goal based Agents</vt:lpstr>
      <vt:lpstr>Utility Based Agents</vt:lpstr>
      <vt:lpstr>Learning Agents</vt:lpstr>
      <vt:lpstr>Calculator</vt:lpstr>
      <vt:lpstr>Goal Based Agents</vt:lpstr>
      <vt:lpstr>Step 1 - Goal Formulation</vt:lpstr>
      <vt:lpstr>Step 2 - Problem Formulation</vt:lpstr>
      <vt:lpstr>Search / Solution / Execution</vt:lpstr>
      <vt:lpstr>The 16 grid.</vt:lpstr>
      <vt:lpstr>16 Grid - Goal Formulation</vt:lpstr>
      <vt:lpstr>16 grid - Problem Formulation</vt:lpstr>
      <vt:lpstr>Search</vt:lpstr>
      <vt:lpstr>Search</vt:lpstr>
      <vt:lpstr>Searching</vt:lpstr>
      <vt:lpstr>Uninformed Search Strategies</vt:lpstr>
      <vt:lpstr>Breadth First</vt:lpstr>
      <vt:lpstr>Breadth First</vt:lpstr>
      <vt:lpstr>Uniform Cost</vt:lpstr>
      <vt:lpstr>Depth First</vt:lpstr>
      <vt:lpstr>Depth First</vt:lpstr>
      <vt:lpstr>Depth Limited Search</vt:lpstr>
      <vt:lpstr>Iterative Deepening Depth First Search</vt:lpstr>
      <vt:lpstr>Iterative Deepening Depth First Search</vt:lpstr>
      <vt:lpstr>Iterative Deepening Depth First Search</vt:lpstr>
      <vt:lpstr>Iterative Lengthening Search</vt:lpstr>
      <vt:lpstr>Bidirectional Search</vt:lpstr>
      <vt:lpstr>Further Notes</vt:lpstr>
      <vt:lpstr>Informed Search Strategies</vt:lpstr>
      <vt:lpstr>Best First Search</vt:lpstr>
      <vt:lpstr>Heuristic Functions</vt:lpstr>
      <vt:lpstr>Greedy Best First Search</vt:lpstr>
      <vt:lpstr>Travel to Phuket</vt:lpstr>
      <vt:lpstr>A* Search</vt:lpstr>
      <vt:lpstr>Local Searches - Exploration</vt:lpstr>
      <vt:lpstr>Hill climbing</vt:lpstr>
      <vt:lpstr>Simulated Annealing</vt:lpstr>
      <vt:lpstr>8 Queens</vt:lpstr>
      <vt:lpstr>8 Queens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Admin</cp:lastModifiedBy>
  <cp:revision>7</cp:revision>
  <dcterms:created xsi:type="dcterms:W3CDTF">2014-10-14T11:14:11Z</dcterms:created>
  <dcterms:modified xsi:type="dcterms:W3CDTF">2016-11-01T09:57:04Z</dcterms:modified>
</cp:coreProperties>
</file>