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FCFC008-53D2-4A0F-B106-290540D8D6A3}" type="datetimeFigureOut">
              <a:rPr lang="en-US" smtClean="0"/>
              <a:t>11/14/2014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E1575C1-D29E-452F-9222-837F5B15EE57}" type="slidenum">
              <a:rPr lang="en-US" smtClean="0"/>
              <a:t>‹#›</a:t>
            </a:fld>
            <a:endParaRPr lang="en-US"/>
          </a:p>
        </p:txBody>
      </p:sp>
    </p:spTree>
    <p:extLst>
      <p:ext uri="{BB962C8B-B14F-4D97-AF65-F5344CB8AC3E}">
        <p14:creationId xmlns:p14="http://schemas.microsoft.com/office/powerpoint/2010/main" val="320386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CFC008-53D2-4A0F-B106-290540D8D6A3}"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366340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FCFC008-53D2-4A0F-B106-290540D8D6A3}" type="datetimeFigureOut">
              <a:rPr lang="en-US" smtClean="0"/>
              <a:t>11/14/2014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E1575C1-D29E-452F-9222-837F5B15EE57}" type="slidenum">
              <a:rPr lang="en-US" smtClean="0"/>
              <a:t>‹#›</a:t>
            </a:fld>
            <a:endParaRPr lang="en-US"/>
          </a:p>
        </p:txBody>
      </p:sp>
    </p:spTree>
    <p:extLst>
      <p:ext uri="{BB962C8B-B14F-4D97-AF65-F5344CB8AC3E}">
        <p14:creationId xmlns:p14="http://schemas.microsoft.com/office/powerpoint/2010/main" val="3597793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CFC008-53D2-4A0F-B106-290540D8D6A3}"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250384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FCFC008-53D2-4A0F-B106-290540D8D6A3}" type="datetimeFigureOut">
              <a:rPr lang="en-US" smtClean="0"/>
              <a:t>11/14/2014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E1575C1-D29E-452F-9222-837F5B15EE57}" type="slidenum">
              <a:rPr lang="en-US" smtClean="0"/>
              <a:t>‹#›</a:t>
            </a:fld>
            <a:endParaRPr lang="en-US"/>
          </a:p>
        </p:txBody>
      </p:sp>
    </p:spTree>
    <p:extLst>
      <p:ext uri="{BB962C8B-B14F-4D97-AF65-F5344CB8AC3E}">
        <p14:creationId xmlns:p14="http://schemas.microsoft.com/office/powerpoint/2010/main" val="121403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CFC008-53D2-4A0F-B106-290540D8D6A3}"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86971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CFC008-53D2-4A0F-B106-290540D8D6A3}" type="datetimeFigureOut">
              <a:rPr lang="en-US" smtClean="0"/>
              <a:t>11/14/2014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170568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CFC008-53D2-4A0F-B106-290540D8D6A3}" type="datetimeFigureOut">
              <a:rPr lang="en-US" smtClean="0"/>
              <a:t>11/14/2014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229866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FC008-53D2-4A0F-B106-290540D8D6A3}" type="datetimeFigureOut">
              <a:rPr lang="en-US" smtClean="0"/>
              <a:t>11/14/2014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1661458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FCFC008-53D2-4A0F-B106-290540D8D6A3}" type="datetimeFigureOut">
              <a:rPr lang="en-US" smtClean="0"/>
              <a:t>11/14/2014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E1575C1-D29E-452F-9222-837F5B15EE57}" type="slidenum">
              <a:rPr lang="en-US" smtClean="0"/>
              <a:t>‹#›</a:t>
            </a:fld>
            <a:endParaRPr lang="en-US"/>
          </a:p>
        </p:txBody>
      </p:sp>
    </p:spTree>
    <p:extLst>
      <p:ext uri="{BB962C8B-B14F-4D97-AF65-F5344CB8AC3E}">
        <p14:creationId xmlns:p14="http://schemas.microsoft.com/office/powerpoint/2010/main" val="398161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FC008-53D2-4A0F-B106-290540D8D6A3}"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5C1-D29E-452F-9222-837F5B15EE57}" type="slidenum">
              <a:rPr lang="en-US" smtClean="0"/>
              <a:t>‹#›</a:t>
            </a:fld>
            <a:endParaRPr lang="en-US"/>
          </a:p>
        </p:txBody>
      </p:sp>
    </p:spTree>
    <p:extLst>
      <p:ext uri="{BB962C8B-B14F-4D97-AF65-F5344CB8AC3E}">
        <p14:creationId xmlns:p14="http://schemas.microsoft.com/office/powerpoint/2010/main" val="335349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FCFC008-53D2-4A0F-B106-290540D8D6A3}" type="datetimeFigureOut">
              <a:rPr lang="en-US" smtClean="0"/>
              <a:t>11/14/2014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E1575C1-D29E-452F-9222-837F5B15EE57}"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15019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a:t>Week </a:t>
            </a:r>
            <a:r>
              <a:rPr lang="en-US" smtClean="0"/>
              <a:t>14</a:t>
            </a:r>
            <a:endParaRPr lang="en-US" dirty="0"/>
          </a:p>
        </p:txBody>
      </p:sp>
    </p:spTree>
    <p:extLst>
      <p:ext uri="{BB962C8B-B14F-4D97-AF65-F5344CB8AC3E}">
        <p14:creationId xmlns:p14="http://schemas.microsoft.com/office/powerpoint/2010/main" val="268477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AutoShape 2"/>
          <p:cNvSpPr>
            <a:spLocks noGrp="1" noChangeArrowheads="1"/>
          </p:cNvSpPr>
          <p:nvPr>
            <p:ph type="title"/>
          </p:nvPr>
        </p:nvSpPr>
        <p:spPr/>
        <p:txBody>
          <a:bodyPr/>
          <a:lstStyle/>
          <a:p>
            <a:r>
              <a:rPr lang="en-US" altLang="en-US"/>
              <a:t>What is Time?</a:t>
            </a:r>
            <a:endParaRPr lang="th-TH" altLang="en-US"/>
          </a:p>
        </p:txBody>
      </p:sp>
      <p:sp>
        <p:nvSpPr>
          <p:cNvPr id="77827" name="Rectangle 3"/>
          <p:cNvSpPr>
            <a:spLocks noGrp="1" noChangeArrowheads="1"/>
          </p:cNvSpPr>
          <p:nvPr>
            <p:ph type="body" idx="1"/>
          </p:nvPr>
        </p:nvSpPr>
        <p:spPr/>
        <p:txBody>
          <a:bodyPr/>
          <a:lstStyle/>
          <a:p>
            <a:r>
              <a:rPr lang="en-US" altLang="en-US" sz="2400" dirty="0"/>
              <a:t>It has over 60 definitions in dictionary.com alone!</a:t>
            </a:r>
          </a:p>
          <a:p>
            <a:pPr lvl="1"/>
            <a:r>
              <a:rPr lang="en-US" altLang="en-US" sz="2000" dirty="0"/>
              <a:t>All of which could be described as human methods of control; a way of coordinating actions, or enabling a landlord to collect the rent.  </a:t>
            </a:r>
          </a:p>
          <a:p>
            <a:r>
              <a:rPr lang="en-US" altLang="en-US" sz="2400" dirty="0"/>
              <a:t>Therefore time for humans requires some consensus.</a:t>
            </a:r>
          </a:p>
          <a:p>
            <a:pPr lvl="1"/>
            <a:r>
              <a:rPr lang="en-US" altLang="en-US" sz="2000" dirty="0"/>
              <a:t>But </a:t>
            </a:r>
            <a:r>
              <a:rPr lang="en-US" altLang="en-US" sz="2000" dirty="0" smtClean="0"/>
              <a:t>even humans </a:t>
            </a:r>
            <a:r>
              <a:rPr lang="en-US" altLang="en-US" sz="2000" dirty="0"/>
              <a:t>haven’t always agreed on time – consider the conflicts when Pope Gregory decided to remove 10 days in the year in 1582, when he developed the Gregorian calendar.</a:t>
            </a:r>
            <a:endParaRPr lang="th-TH" altLang="en-US" sz="2000" dirty="0"/>
          </a:p>
        </p:txBody>
      </p:sp>
    </p:spTree>
    <p:extLst>
      <p:ext uri="{BB962C8B-B14F-4D97-AF65-F5344CB8AC3E}">
        <p14:creationId xmlns:p14="http://schemas.microsoft.com/office/powerpoint/2010/main" val="979268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AutoShape 2"/>
          <p:cNvSpPr>
            <a:spLocks noGrp="1" noChangeArrowheads="1"/>
          </p:cNvSpPr>
          <p:nvPr>
            <p:ph type="title"/>
          </p:nvPr>
        </p:nvSpPr>
        <p:spPr/>
        <p:txBody>
          <a:bodyPr/>
          <a:lstStyle/>
          <a:p>
            <a:r>
              <a:rPr lang="en-US" altLang="en-US" sz="3200"/>
              <a:t>We have all the time in the world.</a:t>
            </a:r>
            <a:endParaRPr lang="th-TH" altLang="en-US" sz="3200"/>
          </a:p>
        </p:txBody>
      </p:sp>
      <p:sp>
        <p:nvSpPr>
          <p:cNvPr id="78851" name="Rectangle 3"/>
          <p:cNvSpPr>
            <a:spLocks noGrp="1" noChangeArrowheads="1"/>
          </p:cNvSpPr>
          <p:nvPr>
            <p:ph type="body" idx="1"/>
          </p:nvPr>
        </p:nvSpPr>
        <p:spPr/>
        <p:txBody>
          <a:bodyPr/>
          <a:lstStyle/>
          <a:p>
            <a:r>
              <a:rPr lang="en-US" altLang="en-US" sz="2400"/>
              <a:t>How many days in a year?</a:t>
            </a:r>
          </a:p>
          <a:p>
            <a:pPr lvl="1"/>
            <a:r>
              <a:rPr lang="en-US" altLang="en-US" sz="2000"/>
              <a:t>365?  Well, not according to early astrologers, and technically not even true today!</a:t>
            </a:r>
          </a:p>
          <a:p>
            <a:r>
              <a:rPr lang="en-US" altLang="en-US" sz="2400"/>
              <a:t>What is a year?</a:t>
            </a:r>
          </a:p>
          <a:p>
            <a:pPr lvl="1"/>
            <a:r>
              <a:rPr lang="en-US" altLang="en-US" sz="2000"/>
              <a:t>The period while the earth makes a complete orbit of the sun.</a:t>
            </a:r>
          </a:p>
          <a:p>
            <a:r>
              <a:rPr lang="en-US" altLang="en-US" sz="2400"/>
              <a:t>What is a day?</a:t>
            </a:r>
          </a:p>
          <a:p>
            <a:pPr lvl="1"/>
            <a:r>
              <a:rPr lang="en-US" altLang="en-US" sz="2000"/>
              <a:t>Traditionally the transit of the sun, i.e. the period between the sun being at its highest point.</a:t>
            </a:r>
            <a:endParaRPr lang="th-TH" altLang="en-US" sz="2000"/>
          </a:p>
        </p:txBody>
      </p:sp>
    </p:spTree>
    <p:extLst>
      <p:ext uri="{BB962C8B-B14F-4D97-AF65-F5344CB8AC3E}">
        <p14:creationId xmlns:p14="http://schemas.microsoft.com/office/powerpoint/2010/main" val="1055826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Grp="1" noChangeArrowheads="1"/>
          </p:cNvSpPr>
          <p:nvPr>
            <p:ph type="title"/>
          </p:nvPr>
        </p:nvSpPr>
        <p:spPr/>
        <p:txBody>
          <a:bodyPr/>
          <a:lstStyle/>
          <a:p>
            <a:r>
              <a:rPr lang="en-US" altLang="en-US"/>
              <a:t>We’re dragging baby…</a:t>
            </a:r>
            <a:endParaRPr lang="th-TH" altLang="en-US"/>
          </a:p>
        </p:txBody>
      </p:sp>
      <p:sp>
        <p:nvSpPr>
          <p:cNvPr id="79875" name="Rectangle 3"/>
          <p:cNvSpPr>
            <a:spLocks noGrp="1" noChangeArrowheads="1"/>
          </p:cNvSpPr>
          <p:nvPr>
            <p:ph type="body" idx="1"/>
          </p:nvPr>
        </p:nvSpPr>
        <p:spPr/>
        <p:txBody>
          <a:bodyPr/>
          <a:lstStyle/>
          <a:p>
            <a:r>
              <a:rPr lang="en-US" altLang="en-US" sz="2400"/>
              <a:t>The earths spin is slowing down, so while there was once 400 days per year, we’re making less spins per year.</a:t>
            </a:r>
          </a:p>
          <a:p>
            <a:r>
              <a:rPr lang="en-US" altLang="en-US" sz="2400"/>
              <a:t>Solution: the atomic clock.</a:t>
            </a:r>
          </a:p>
          <a:p>
            <a:pPr lvl="1"/>
            <a:r>
              <a:rPr lang="en-US" altLang="en-US" sz="2000"/>
              <a:t>Invented in 1948, the atomic clock counts the number of transitions of a cesium 133 atom.  The cesium 133 atom is very stable, and independent of the earths motion, and it enabled physicists to define a second as 9,192,631,770 transitions of the atom. (This was the number of transitions in a measured second in 1948).</a:t>
            </a:r>
            <a:endParaRPr lang="th-TH" altLang="en-US" sz="2000"/>
          </a:p>
        </p:txBody>
      </p:sp>
    </p:spTree>
    <p:extLst>
      <p:ext uri="{BB962C8B-B14F-4D97-AF65-F5344CB8AC3E}">
        <p14:creationId xmlns:p14="http://schemas.microsoft.com/office/powerpoint/2010/main" val="917133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utoShape 2"/>
          <p:cNvSpPr>
            <a:spLocks noGrp="1" noChangeArrowheads="1"/>
          </p:cNvSpPr>
          <p:nvPr>
            <p:ph type="title"/>
          </p:nvPr>
        </p:nvSpPr>
        <p:spPr/>
        <p:txBody>
          <a:bodyPr/>
          <a:lstStyle/>
          <a:p>
            <a:r>
              <a:rPr lang="en-US" altLang="en-US"/>
              <a:t>The beginning of Time</a:t>
            </a:r>
            <a:endParaRPr lang="th-TH" altLang="en-US"/>
          </a:p>
        </p:txBody>
      </p:sp>
      <p:sp>
        <p:nvSpPr>
          <p:cNvPr id="80899" name="Rectangle 3"/>
          <p:cNvSpPr>
            <a:spLocks noGrp="1" noChangeArrowheads="1"/>
          </p:cNvSpPr>
          <p:nvPr>
            <p:ph type="body" idx="1"/>
          </p:nvPr>
        </p:nvSpPr>
        <p:spPr/>
        <p:txBody>
          <a:bodyPr/>
          <a:lstStyle/>
          <a:p>
            <a:r>
              <a:rPr lang="en-US" altLang="en-US" sz="2400"/>
              <a:t>To improve time measurements, 50 cesium clocks were placed in labs around the world, and their transitions are counted and then divided by 9,192,631,770 and periodically reported to the Bureau International de l’Heure.  </a:t>
            </a:r>
          </a:p>
          <a:p>
            <a:r>
              <a:rPr lang="en-US" altLang="en-US" sz="2400"/>
              <a:t>Since midnight January 1</a:t>
            </a:r>
            <a:r>
              <a:rPr lang="en-US" altLang="en-US" sz="2400" baseline="30000"/>
              <a:t>st</a:t>
            </a:r>
            <a:r>
              <a:rPr lang="en-US" altLang="en-US" sz="2400"/>
              <a:t> 1958 the mean result of these cesium clocks has been considered the right time; well at least the International Atomic Time (TAI).</a:t>
            </a:r>
            <a:endParaRPr lang="th-TH" altLang="en-US" sz="2400"/>
          </a:p>
        </p:txBody>
      </p:sp>
    </p:spTree>
    <p:extLst>
      <p:ext uri="{BB962C8B-B14F-4D97-AF65-F5344CB8AC3E}">
        <p14:creationId xmlns:p14="http://schemas.microsoft.com/office/powerpoint/2010/main" val="2478724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p:cNvSpPr>
            <a:spLocks noGrp="1" noChangeArrowheads="1"/>
          </p:cNvSpPr>
          <p:nvPr>
            <p:ph type="title"/>
          </p:nvPr>
        </p:nvSpPr>
        <p:spPr/>
        <p:txBody>
          <a:bodyPr/>
          <a:lstStyle/>
          <a:p>
            <a:r>
              <a:rPr lang="en-US" altLang="en-US"/>
              <a:t>International Atomic Time</a:t>
            </a:r>
            <a:endParaRPr lang="th-TH" altLang="en-US"/>
          </a:p>
        </p:txBody>
      </p:sp>
      <p:sp>
        <p:nvSpPr>
          <p:cNvPr id="81923" name="Rectangle 3"/>
          <p:cNvSpPr>
            <a:spLocks noGrp="1" noChangeArrowheads="1"/>
          </p:cNvSpPr>
          <p:nvPr>
            <p:ph type="body" idx="1"/>
          </p:nvPr>
        </p:nvSpPr>
        <p:spPr/>
        <p:txBody>
          <a:bodyPr/>
          <a:lstStyle/>
          <a:p>
            <a:r>
              <a:rPr lang="en-US" altLang="en-US" sz="2400"/>
              <a:t>There is still a problem.  Currently 86,400 TAI seconds</a:t>
            </a:r>
            <a:r>
              <a:rPr lang="th-TH" altLang="en-US" sz="2400"/>
              <a:t> </a:t>
            </a:r>
            <a:r>
              <a:rPr lang="en-US" altLang="en-US" sz="2400"/>
              <a:t>is about 3msec shorter than a solar day.</a:t>
            </a:r>
          </a:p>
          <a:p>
            <a:pPr lvl="1"/>
            <a:r>
              <a:rPr lang="en-US" altLang="en-US" sz="2000"/>
              <a:t>While we can sleep soundly at night knowing that we have a precisely accurate timing system, in a few years when we wake up in the morning we might find that noon has already passed!</a:t>
            </a:r>
          </a:p>
          <a:p>
            <a:r>
              <a:rPr lang="en-US" altLang="en-US" sz="2400"/>
              <a:t>So, whenever the difference between TAI and solar time grows to 800msec, BIH introduces leap seconds</a:t>
            </a:r>
            <a:endParaRPr lang="th-TH" altLang="en-US" sz="2400"/>
          </a:p>
        </p:txBody>
      </p:sp>
    </p:spTree>
    <p:extLst>
      <p:ext uri="{BB962C8B-B14F-4D97-AF65-F5344CB8AC3E}">
        <p14:creationId xmlns:p14="http://schemas.microsoft.com/office/powerpoint/2010/main" val="1248705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p:cNvSpPr>
            <a:spLocks noGrp="1" noChangeArrowheads="1"/>
          </p:cNvSpPr>
          <p:nvPr>
            <p:ph type="title"/>
          </p:nvPr>
        </p:nvSpPr>
        <p:spPr/>
        <p:txBody>
          <a:bodyPr/>
          <a:lstStyle/>
          <a:p>
            <a:r>
              <a:rPr lang="en-US" altLang="en-US"/>
              <a:t>So what is the time?</a:t>
            </a:r>
            <a:endParaRPr lang="th-TH" altLang="en-US"/>
          </a:p>
        </p:txBody>
      </p:sp>
      <p:sp>
        <p:nvSpPr>
          <p:cNvPr id="82947" name="Rectangle 3"/>
          <p:cNvSpPr>
            <a:spLocks noGrp="1" noChangeArrowheads="1"/>
          </p:cNvSpPr>
          <p:nvPr>
            <p:ph type="body" idx="1"/>
          </p:nvPr>
        </p:nvSpPr>
        <p:spPr/>
        <p:txBody>
          <a:bodyPr/>
          <a:lstStyle/>
          <a:p>
            <a:r>
              <a:rPr lang="en-US" altLang="en-US" sz="2400"/>
              <a:t>Several short wave radio stations issue signals every ‘second’ with call letter WWV.</a:t>
            </a:r>
          </a:p>
          <a:p>
            <a:r>
              <a:rPr lang="en-US" altLang="en-US" sz="2400"/>
              <a:t>This radio receiver can be tracked and if precise time is needed it can be achieved.</a:t>
            </a:r>
          </a:p>
          <a:p>
            <a:r>
              <a:rPr lang="en-US" altLang="en-US" sz="2400"/>
              <a:t>If one machine in the Distributed System has a WWV receiver then the goal is keeping all other machines in sync with it.</a:t>
            </a:r>
          </a:p>
          <a:p>
            <a:r>
              <a:rPr lang="en-US" altLang="en-US" sz="2400"/>
              <a:t>If no machine has a WWV receiver the goal is keeping all machines together as best we can.</a:t>
            </a:r>
            <a:endParaRPr lang="th-TH" altLang="en-US" sz="2400"/>
          </a:p>
        </p:txBody>
      </p:sp>
    </p:spTree>
    <p:extLst>
      <p:ext uri="{BB962C8B-B14F-4D97-AF65-F5344CB8AC3E}">
        <p14:creationId xmlns:p14="http://schemas.microsoft.com/office/powerpoint/2010/main" val="2254860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AutoShape 2"/>
          <p:cNvSpPr>
            <a:spLocks noGrp="1" noChangeArrowheads="1"/>
          </p:cNvSpPr>
          <p:nvPr>
            <p:ph type="title"/>
          </p:nvPr>
        </p:nvSpPr>
        <p:spPr/>
        <p:txBody>
          <a:bodyPr/>
          <a:lstStyle/>
          <a:p>
            <a:r>
              <a:rPr lang="en-US" altLang="en-US"/>
              <a:t>Drift</a:t>
            </a:r>
            <a:endParaRPr lang="th-TH" altLang="en-US"/>
          </a:p>
        </p:txBody>
      </p:sp>
      <p:sp>
        <p:nvSpPr>
          <p:cNvPr id="83971" name="Rectangle 3"/>
          <p:cNvSpPr>
            <a:spLocks noGrp="1" noChangeArrowheads="1"/>
          </p:cNvSpPr>
          <p:nvPr>
            <p:ph type="body" idx="1"/>
          </p:nvPr>
        </p:nvSpPr>
        <p:spPr>
          <a:xfrm>
            <a:off x="2351088" y="2349501"/>
            <a:ext cx="7859712" cy="4060825"/>
          </a:xfrm>
        </p:spPr>
        <p:txBody>
          <a:bodyPr>
            <a:normAutofit lnSpcReduction="10000"/>
          </a:bodyPr>
          <a:lstStyle/>
          <a:p>
            <a:pPr>
              <a:lnSpc>
                <a:spcPct val="80000"/>
              </a:lnSpc>
            </a:pPr>
            <a:r>
              <a:rPr lang="en-US" altLang="en-US" sz="2400"/>
              <a:t>Suppose each machine has a timer, which creates an interrupt H times per second.</a:t>
            </a:r>
          </a:p>
          <a:p>
            <a:pPr>
              <a:lnSpc>
                <a:spcPct val="80000"/>
              </a:lnSpc>
            </a:pPr>
            <a:r>
              <a:rPr lang="en-US" altLang="en-US" sz="2400"/>
              <a:t>An interrupt handler adds 1 to the software clock, C, each time the timer ‘ticks’.</a:t>
            </a:r>
          </a:p>
          <a:p>
            <a:pPr>
              <a:lnSpc>
                <a:spcPct val="80000"/>
              </a:lnSpc>
            </a:pPr>
            <a:r>
              <a:rPr lang="en-US" altLang="en-US" sz="2400"/>
              <a:t>If t is the correct time, then in an ideal world;</a:t>
            </a:r>
          </a:p>
          <a:p>
            <a:pPr lvl="1">
              <a:lnSpc>
                <a:spcPct val="80000"/>
              </a:lnSpc>
            </a:pPr>
            <a:r>
              <a:rPr lang="en-US" altLang="en-US" sz="2000"/>
              <a:t>dC/dt = 1.</a:t>
            </a:r>
          </a:p>
          <a:p>
            <a:pPr>
              <a:lnSpc>
                <a:spcPct val="80000"/>
              </a:lnSpc>
            </a:pPr>
            <a:r>
              <a:rPr lang="en-US" altLang="en-US" sz="2400"/>
              <a:t>But in reality a fast clock has dC/dt = 1+</a:t>
            </a:r>
            <a:r>
              <a:rPr lang="el-GR" altLang="en-US" sz="2400">
                <a:cs typeface="Arial" panose="020B0604020202020204" pitchFamily="34" charset="0"/>
              </a:rPr>
              <a:t>ρ</a:t>
            </a:r>
            <a:r>
              <a:rPr lang="en-US" altLang="en-US" sz="2400"/>
              <a:t> and a slow clock has dC/dt = 1-</a:t>
            </a:r>
            <a:r>
              <a:rPr lang="el-GR" altLang="en-US" sz="2400">
                <a:cs typeface="Arial" panose="020B0604020202020204" pitchFamily="34" charset="0"/>
              </a:rPr>
              <a:t>ρ</a:t>
            </a:r>
            <a:r>
              <a:rPr lang="en-US" altLang="en-US" sz="2400"/>
              <a:t>.</a:t>
            </a:r>
          </a:p>
          <a:p>
            <a:pPr>
              <a:lnSpc>
                <a:spcPct val="80000"/>
              </a:lnSpc>
            </a:pPr>
            <a:r>
              <a:rPr lang="en-US" altLang="en-US" sz="2400"/>
              <a:t>So at time </a:t>
            </a:r>
            <a:r>
              <a:rPr lang="en-US" altLang="en-US" sz="2400">
                <a:cs typeface="Arial" panose="020B0604020202020204" pitchFamily="34" charset="0"/>
              </a:rPr>
              <a:t>∆t after sync, 2 clocks could be 2</a:t>
            </a:r>
            <a:r>
              <a:rPr lang="el-GR" altLang="en-US" sz="2400">
                <a:cs typeface="Arial" panose="020B0604020202020204" pitchFamily="34" charset="0"/>
              </a:rPr>
              <a:t>ρ</a:t>
            </a:r>
            <a:r>
              <a:rPr lang="en-US" altLang="en-US" sz="2400">
                <a:cs typeface="Arial" panose="020B0604020202020204" pitchFamily="34" charset="0"/>
              </a:rPr>
              <a:t>∆t different.</a:t>
            </a:r>
          </a:p>
          <a:p>
            <a:pPr>
              <a:lnSpc>
                <a:spcPct val="80000"/>
              </a:lnSpc>
            </a:pPr>
            <a:r>
              <a:rPr lang="en-US" altLang="en-US" sz="2400">
                <a:cs typeface="Arial" panose="020B0604020202020204" pitchFamily="34" charset="0"/>
              </a:rPr>
              <a:t>If we need the clocks not to differ by more than </a:t>
            </a:r>
            <a:r>
              <a:rPr lang="el-GR" altLang="en-US" sz="2400">
                <a:cs typeface="Arial" panose="020B0604020202020204" pitchFamily="34" charset="0"/>
              </a:rPr>
              <a:t>δ</a:t>
            </a:r>
            <a:r>
              <a:rPr lang="en-US" altLang="en-US" sz="2400">
                <a:cs typeface="Arial" panose="020B0604020202020204" pitchFamily="34" charset="0"/>
              </a:rPr>
              <a:t>, then they need to be resynchronised at least every </a:t>
            </a:r>
            <a:r>
              <a:rPr lang="el-GR" altLang="en-US" sz="2400">
                <a:latin typeface="Angsana New" panose="02020603050405020304" pitchFamily="18" charset="-34"/>
                <a:cs typeface="Arial" panose="020B0604020202020204" pitchFamily="34" charset="0"/>
              </a:rPr>
              <a:t>δ</a:t>
            </a:r>
            <a:r>
              <a:rPr lang="en-US" altLang="en-US" sz="2400">
                <a:cs typeface="Arial" panose="020B0604020202020204" pitchFamily="34" charset="0"/>
              </a:rPr>
              <a:t>/2</a:t>
            </a:r>
            <a:r>
              <a:rPr lang="el-GR" altLang="en-US" sz="2400">
                <a:cs typeface="Arial" panose="020B0604020202020204" pitchFamily="34" charset="0"/>
              </a:rPr>
              <a:t>ρ</a:t>
            </a:r>
            <a:r>
              <a:rPr lang="en-US" altLang="en-US" sz="2400">
                <a:cs typeface="Arial" panose="020B0604020202020204" pitchFamily="34" charset="0"/>
              </a:rPr>
              <a:t> seconds</a:t>
            </a:r>
            <a:endParaRPr lang="el-GR" altLang="en-US" sz="2400">
              <a:cs typeface="Arial" panose="020B0604020202020204" pitchFamily="34" charset="0"/>
            </a:endParaRPr>
          </a:p>
        </p:txBody>
      </p:sp>
    </p:spTree>
    <p:extLst>
      <p:ext uri="{BB962C8B-B14F-4D97-AF65-F5344CB8AC3E}">
        <p14:creationId xmlns:p14="http://schemas.microsoft.com/office/powerpoint/2010/main" val="3864355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AutoShape 2"/>
          <p:cNvSpPr>
            <a:spLocks noGrp="1" noChangeArrowheads="1"/>
          </p:cNvSpPr>
          <p:nvPr>
            <p:ph type="title"/>
          </p:nvPr>
        </p:nvSpPr>
        <p:spPr/>
        <p:txBody>
          <a:bodyPr/>
          <a:lstStyle/>
          <a:p>
            <a:r>
              <a:rPr lang="en-US" altLang="en-US"/>
              <a:t>Christian’s Algorithm</a:t>
            </a:r>
            <a:endParaRPr lang="th-TH" altLang="en-US"/>
          </a:p>
        </p:txBody>
      </p:sp>
      <p:pic>
        <p:nvPicPr>
          <p:cNvPr id="84995"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l="31854" t="45619" r="29076" b="40483"/>
          <a:stretch>
            <a:fillRect/>
          </a:stretch>
        </p:blipFill>
        <p:spPr>
          <a:xfrm>
            <a:off x="2351088" y="1989138"/>
            <a:ext cx="7200900" cy="2881312"/>
          </a:xfrm>
          <a:noFill/>
          <a:ln/>
        </p:spPr>
      </p:pic>
      <p:sp>
        <p:nvSpPr>
          <p:cNvPr id="84996" name="Text Box 4"/>
          <p:cNvSpPr txBox="1">
            <a:spLocks noChangeArrowheads="1"/>
          </p:cNvSpPr>
          <p:nvPr/>
        </p:nvSpPr>
        <p:spPr bwMode="auto">
          <a:xfrm>
            <a:off x="2566989" y="4868864"/>
            <a:ext cx="727392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t>Assuming we have a time server (perhaps with a WWV receiver) each machine sends a request to the time server at least every </a:t>
            </a:r>
            <a:r>
              <a:rPr lang="el-GR" altLang="en-US" sz="2800"/>
              <a:t>δ</a:t>
            </a:r>
            <a:r>
              <a:rPr lang="en-US" altLang="en-US" sz="2800"/>
              <a:t>/2</a:t>
            </a:r>
            <a:r>
              <a:rPr lang="el-GR" altLang="en-US" sz="2800"/>
              <a:t>ρ</a:t>
            </a:r>
            <a:r>
              <a:rPr lang="en-US" altLang="en-US" sz="2800"/>
              <a:t> seconds.</a:t>
            </a:r>
            <a:endParaRPr lang="th-TH" altLang="en-US" sz="2800"/>
          </a:p>
        </p:txBody>
      </p:sp>
    </p:spTree>
    <p:extLst>
      <p:ext uri="{BB962C8B-B14F-4D97-AF65-F5344CB8AC3E}">
        <p14:creationId xmlns:p14="http://schemas.microsoft.com/office/powerpoint/2010/main" val="1557451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Grp="1" noChangeArrowheads="1"/>
          </p:cNvSpPr>
          <p:nvPr>
            <p:ph type="title"/>
          </p:nvPr>
        </p:nvSpPr>
        <p:spPr/>
        <p:txBody>
          <a:bodyPr/>
          <a:lstStyle/>
          <a:p>
            <a:r>
              <a:rPr lang="en-US" altLang="en-US"/>
              <a:t>Christian’s Algorithm</a:t>
            </a:r>
            <a:endParaRPr lang="th-TH" altLang="en-US"/>
          </a:p>
        </p:txBody>
      </p:sp>
      <p:sp>
        <p:nvSpPr>
          <p:cNvPr id="86019" name="Rectangle 3"/>
          <p:cNvSpPr>
            <a:spLocks noGrp="1" noChangeArrowheads="1"/>
          </p:cNvSpPr>
          <p:nvPr>
            <p:ph type="body" idx="1"/>
          </p:nvPr>
        </p:nvSpPr>
        <p:spPr/>
        <p:txBody>
          <a:bodyPr/>
          <a:lstStyle/>
          <a:p>
            <a:pPr>
              <a:lnSpc>
                <a:spcPct val="90000"/>
              </a:lnSpc>
            </a:pPr>
            <a:r>
              <a:rPr lang="en-US" altLang="en-US"/>
              <a:t>Problem 1</a:t>
            </a:r>
          </a:p>
          <a:p>
            <a:pPr lvl="1">
              <a:lnSpc>
                <a:spcPct val="90000"/>
              </a:lnSpc>
            </a:pPr>
            <a:r>
              <a:rPr lang="en-US" altLang="en-US"/>
              <a:t>First, time can’t go backwards so a fast clock can’t simply be changed back to an earlier time – imagine the complications of 2 files being compiled sequentially, but the clock change meaning the 2</a:t>
            </a:r>
            <a:r>
              <a:rPr lang="en-US" altLang="en-US" baseline="30000"/>
              <a:t>nd</a:t>
            </a:r>
            <a:r>
              <a:rPr lang="en-US" altLang="en-US"/>
              <a:t> one is time stamped before the first one.</a:t>
            </a:r>
          </a:p>
          <a:p>
            <a:pPr lvl="1">
              <a:lnSpc>
                <a:spcPct val="90000"/>
              </a:lnSpc>
            </a:pPr>
            <a:r>
              <a:rPr lang="en-US" altLang="en-US"/>
              <a:t>Normally changes to the time are introduced gradually by adding or taking from the interrupt interval.</a:t>
            </a:r>
            <a:endParaRPr lang="th-TH" altLang="en-US"/>
          </a:p>
        </p:txBody>
      </p:sp>
    </p:spTree>
    <p:extLst>
      <p:ext uri="{BB962C8B-B14F-4D97-AF65-F5344CB8AC3E}">
        <p14:creationId xmlns:p14="http://schemas.microsoft.com/office/powerpoint/2010/main" val="2057340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AutoShape 2"/>
          <p:cNvSpPr>
            <a:spLocks noGrp="1" noChangeArrowheads="1"/>
          </p:cNvSpPr>
          <p:nvPr>
            <p:ph type="title"/>
          </p:nvPr>
        </p:nvSpPr>
        <p:spPr/>
        <p:txBody>
          <a:bodyPr/>
          <a:lstStyle/>
          <a:p>
            <a:r>
              <a:rPr lang="en-US" altLang="en-US"/>
              <a:t>Christian’s Algorithm </a:t>
            </a:r>
            <a:endParaRPr lang="th-TH" altLang="en-US"/>
          </a:p>
        </p:txBody>
      </p:sp>
      <p:sp>
        <p:nvSpPr>
          <p:cNvPr id="87043" name="Rectangle 3"/>
          <p:cNvSpPr>
            <a:spLocks noGrp="1" noChangeArrowheads="1"/>
          </p:cNvSpPr>
          <p:nvPr>
            <p:ph type="body" idx="1"/>
          </p:nvPr>
        </p:nvSpPr>
        <p:spPr>
          <a:xfrm>
            <a:off x="1942071" y="1912937"/>
            <a:ext cx="7693025" cy="2452688"/>
          </a:xfrm>
        </p:spPr>
        <p:txBody>
          <a:bodyPr/>
          <a:lstStyle/>
          <a:p>
            <a:pPr>
              <a:lnSpc>
                <a:spcPct val="80000"/>
              </a:lnSpc>
            </a:pPr>
            <a:r>
              <a:rPr lang="en-US" altLang="en-US" sz="2400" dirty="0"/>
              <a:t>Problem 2</a:t>
            </a:r>
          </a:p>
          <a:p>
            <a:pPr lvl="1">
              <a:lnSpc>
                <a:spcPct val="80000"/>
              </a:lnSpc>
            </a:pPr>
            <a:r>
              <a:rPr lang="en-US" altLang="en-US" sz="2000" dirty="0"/>
              <a:t>The time server request will take a nonzero amount of time which can vary according to the network load.</a:t>
            </a:r>
            <a:endParaRPr lang="th-TH" altLang="en-US" sz="2000" dirty="0"/>
          </a:p>
          <a:p>
            <a:pPr lvl="1">
              <a:lnSpc>
                <a:spcPct val="80000"/>
              </a:lnSpc>
            </a:pPr>
            <a:r>
              <a:rPr lang="en-US" altLang="en-US" sz="2000" dirty="0"/>
              <a:t>Christian’s Algorithm attempts to measure this problem, by (T</a:t>
            </a:r>
            <a:r>
              <a:rPr lang="en-US" altLang="en-US" sz="1800" baseline="-25000" dirty="0"/>
              <a:t>1</a:t>
            </a:r>
            <a:r>
              <a:rPr lang="en-US" altLang="en-US" sz="2000" dirty="0"/>
              <a:t>-T</a:t>
            </a:r>
            <a:r>
              <a:rPr lang="en-US" altLang="en-US" sz="1800" baseline="-25000" dirty="0"/>
              <a:t>0</a:t>
            </a:r>
            <a:r>
              <a:rPr lang="en-US" altLang="en-US" sz="2000" dirty="0"/>
              <a:t> –I)/2 where T</a:t>
            </a:r>
            <a:r>
              <a:rPr lang="en-US" altLang="en-US" sz="2000" baseline="-25000" dirty="0"/>
              <a:t>1</a:t>
            </a:r>
            <a:r>
              <a:rPr lang="en-US" altLang="en-US" sz="2000" dirty="0"/>
              <a:t> and T</a:t>
            </a:r>
            <a:r>
              <a:rPr lang="en-US" altLang="en-US" sz="2000" baseline="-25000" dirty="0"/>
              <a:t>0</a:t>
            </a:r>
            <a:r>
              <a:rPr lang="en-US" altLang="en-US" sz="2000" dirty="0"/>
              <a:t> can be measured on the same clock, and I estimated by the server.</a:t>
            </a:r>
          </a:p>
          <a:p>
            <a:pPr lvl="1">
              <a:lnSpc>
                <a:spcPct val="80000"/>
              </a:lnSpc>
            </a:pPr>
            <a:r>
              <a:rPr lang="en-US" altLang="en-US" sz="2000" dirty="0"/>
              <a:t>Taking measurements over time improves reliability.</a:t>
            </a:r>
            <a:endParaRPr lang="th-TH" altLang="en-US" sz="2000" dirty="0"/>
          </a:p>
        </p:txBody>
      </p:sp>
      <p:pic>
        <p:nvPicPr>
          <p:cNvPr id="87044" name="Picture 4"/>
          <p:cNvPicPr>
            <a:picLocks noChangeAspect="1" noChangeArrowheads="1"/>
          </p:cNvPicPr>
          <p:nvPr/>
        </p:nvPicPr>
        <p:blipFill>
          <a:blip r:embed="rId2">
            <a:extLst>
              <a:ext uri="{28A0092B-C50C-407E-A947-70E740481C1C}">
                <a14:useLocalDpi xmlns:a14="http://schemas.microsoft.com/office/drawing/2010/main" val="0"/>
              </a:ext>
            </a:extLst>
          </a:blip>
          <a:srcRect l="31854" t="45619" r="29076" b="40483"/>
          <a:stretch>
            <a:fillRect/>
          </a:stretch>
        </p:blipFill>
        <p:spPr bwMode="auto">
          <a:xfrm>
            <a:off x="3457576" y="4365625"/>
            <a:ext cx="5275263" cy="2109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4292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r>
              <a:rPr lang="en-US" dirty="0" smtClean="0"/>
              <a:t>Huffman!</a:t>
            </a:r>
            <a:endParaRPr lang="en-US" dirty="0"/>
          </a:p>
        </p:txBody>
      </p:sp>
    </p:spTree>
    <p:extLst>
      <p:ext uri="{BB962C8B-B14F-4D97-AF65-F5344CB8AC3E}">
        <p14:creationId xmlns:p14="http://schemas.microsoft.com/office/powerpoint/2010/main" val="1920348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AutoShape 2"/>
          <p:cNvSpPr>
            <a:spLocks noGrp="1" noChangeArrowheads="1"/>
          </p:cNvSpPr>
          <p:nvPr>
            <p:ph type="title"/>
          </p:nvPr>
        </p:nvSpPr>
        <p:spPr/>
        <p:txBody>
          <a:bodyPr/>
          <a:lstStyle/>
          <a:p>
            <a:r>
              <a:rPr lang="en-US" altLang="en-US"/>
              <a:t>Berkeley Algorithm</a:t>
            </a:r>
            <a:endParaRPr lang="th-TH" altLang="en-US"/>
          </a:p>
        </p:txBody>
      </p:sp>
      <p:sp>
        <p:nvSpPr>
          <p:cNvPr id="88067" name="Rectangle 3"/>
          <p:cNvSpPr>
            <a:spLocks noGrp="1" noChangeArrowheads="1"/>
          </p:cNvSpPr>
          <p:nvPr>
            <p:ph type="body" idx="1"/>
          </p:nvPr>
        </p:nvSpPr>
        <p:spPr>
          <a:xfrm>
            <a:off x="1919288" y="2362201"/>
            <a:ext cx="8424862" cy="1427163"/>
          </a:xfrm>
        </p:spPr>
        <p:txBody>
          <a:bodyPr/>
          <a:lstStyle/>
          <a:p>
            <a:pPr>
              <a:lnSpc>
                <a:spcPct val="90000"/>
              </a:lnSpc>
            </a:pPr>
            <a:r>
              <a:rPr lang="en-US" altLang="en-US" sz="2400"/>
              <a:t>While the time server in Christian’s algorithm is passive, Berkeley’s algorithm takes a different approach where the time daemon polls every machine from time to time to ask what time it is.  From this ‘average time’ can be calculated.</a:t>
            </a:r>
            <a:endParaRPr lang="th-TH" altLang="en-US" sz="2400"/>
          </a:p>
        </p:txBody>
      </p:sp>
      <p:pic>
        <p:nvPicPr>
          <p:cNvPr id="88068" name="Picture 4"/>
          <p:cNvPicPr>
            <a:picLocks noChangeAspect="1" noChangeArrowheads="1"/>
          </p:cNvPicPr>
          <p:nvPr/>
        </p:nvPicPr>
        <p:blipFill>
          <a:blip r:embed="rId2">
            <a:extLst>
              <a:ext uri="{28A0092B-C50C-407E-A947-70E740481C1C}">
                <a14:useLocalDpi xmlns:a14="http://schemas.microsoft.com/office/drawing/2010/main" val="0"/>
              </a:ext>
            </a:extLst>
          </a:blip>
          <a:srcRect l="24345" t="43806" r="21165" b="38519"/>
          <a:stretch>
            <a:fillRect/>
          </a:stretch>
        </p:blipFill>
        <p:spPr bwMode="auto">
          <a:xfrm>
            <a:off x="2855914" y="3884614"/>
            <a:ext cx="6478587" cy="297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59933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2"/>
          <p:cNvSpPr>
            <a:spLocks noGrp="1" noChangeArrowheads="1"/>
          </p:cNvSpPr>
          <p:nvPr>
            <p:ph type="title"/>
          </p:nvPr>
        </p:nvSpPr>
        <p:spPr/>
        <p:txBody>
          <a:bodyPr/>
          <a:lstStyle/>
          <a:p>
            <a:r>
              <a:rPr lang="en-US" altLang="en-US"/>
              <a:t>Logical Clocks</a:t>
            </a:r>
            <a:endParaRPr lang="th-TH" altLang="en-US"/>
          </a:p>
        </p:txBody>
      </p:sp>
      <p:sp>
        <p:nvSpPr>
          <p:cNvPr id="89091" name="Rectangle 3"/>
          <p:cNvSpPr>
            <a:spLocks noGrp="1" noChangeArrowheads="1"/>
          </p:cNvSpPr>
          <p:nvPr>
            <p:ph type="body" idx="1"/>
          </p:nvPr>
        </p:nvSpPr>
        <p:spPr/>
        <p:txBody>
          <a:bodyPr/>
          <a:lstStyle/>
          <a:p>
            <a:r>
              <a:rPr lang="en-US" altLang="en-US" sz="2400" dirty="0"/>
              <a:t>All very interesting, but for many purposes the key is for a consensus or agreement about time to be reached.</a:t>
            </a:r>
          </a:p>
          <a:p>
            <a:pPr lvl="1"/>
            <a:r>
              <a:rPr lang="en-US" altLang="en-US" sz="2000" dirty="0"/>
              <a:t>It doesn’t matter if its really ‘10:00’ if we all agree that it is ‘10:02’ or even 0101101.</a:t>
            </a:r>
          </a:p>
          <a:p>
            <a:r>
              <a:rPr lang="en-IE" altLang="en-US" sz="2400" dirty="0"/>
              <a:t>What’s important is that the processes in the </a:t>
            </a:r>
            <a:r>
              <a:rPr lang="en-IE" altLang="en-US" sz="2400" dirty="0" smtClean="0"/>
              <a:t>system </a:t>
            </a:r>
            <a:r>
              <a:rPr lang="en-IE" altLang="en-US" sz="2400" i="1" dirty="0"/>
              <a:t>agree on the ordering in which certain events occur</a:t>
            </a:r>
            <a:r>
              <a:rPr lang="en-IE" altLang="en-US" sz="2400" dirty="0"/>
              <a:t>.</a:t>
            </a:r>
          </a:p>
          <a:p>
            <a:r>
              <a:rPr lang="en-IE" altLang="en-US" sz="2400" dirty="0"/>
              <a:t>Such “clocks” are referred to as </a:t>
            </a:r>
            <a:r>
              <a:rPr lang="en-IE" altLang="en-US" sz="2400" i="1" dirty="0"/>
              <a:t>Logical Clocks, </a:t>
            </a:r>
            <a:r>
              <a:rPr lang="en-IE" altLang="en-US" sz="2400" dirty="0"/>
              <a:t>based on “relative time”.</a:t>
            </a:r>
            <a:endParaRPr lang="th-TH" altLang="en-US" sz="2400" dirty="0"/>
          </a:p>
        </p:txBody>
      </p:sp>
    </p:spTree>
    <p:extLst>
      <p:ext uri="{BB962C8B-B14F-4D97-AF65-F5344CB8AC3E}">
        <p14:creationId xmlns:p14="http://schemas.microsoft.com/office/powerpoint/2010/main" val="1490279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AutoShape 2"/>
          <p:cNvSpPr>
            <a:spLocks noGrp="1" noChangeArrowheads="1"/>
          </p:cNvSpPr>
          <p:nvPr>
            <p:ph type="title"/>
          </p:nvPr>
        </p:nvSpPr>
        <p:spPr/>
        <p:txBody>
          <a:bodyPr/>
          <a:lstStyle/>
          <a:p>
            <a:r>
              <a:rPr lang="en-US" altLang="en-US"/>
              <a:t>Lamport’s Timestamps</a:t>
            </a:r>
            <a:endParaRPr lang="th-TH" altLang="en-US"/>
          </a:p>
        </p:txBody>
      </p:sp>
      <p:sp>
        <p:nvSpPr>
          <p:cNvPr id="90115" name="Rectangle 3"/>
          <p:cNvSpPr>
            <a:spLocks noGrp="1" noChangeArrowheads="1"/>
          </p:cNvSpPr>
          <p:nvPr>
            <p:ph type="body" idx="1"/>
          </p:nvPr>
        </p:nvSpPr>
        <p:spPr>
          <a:xfrm>
            <a:off x="1981200" y="2349500"/>
            <a:ext cx="8229600" cy="3816350"/>
          </a:xfrm>
        </p:spPr>
        <p:txBody>
          <a:bodyPr/>
          <a:lstStyle/>
          <a:p>
            <a:pPr>
              <a:lnSpc>
                <a:spcPct val="80000"/>
              </a:lnSpc>
            </a:pPr>
            <a:r>
              <a:rPr lang="en-IE" altLang="en-US" sz="2400" b="1"/>
              <a:t>First point</a:t>
            </a:r>
            <a:r>
              <a:rPr lang="en-IE" altLang="en-US" sz="2400"/>
              <a:t>: if two processes do not interact, then their clocks do not need to be synchronized – they can operate </a:t>
            </a:r>
            <a:r>
              <a:rPr lang="en-IE" altLang="en-US" sz="2400" i="1"/>
              <a:t>concurrently</a:t>
            </a:r>
            <a:r>
              <a:rPr lang="en-IE" altLang="en-US" sz="2400"/>
              <a:t> without fear of interfering with each other.</a:t>
            </a:r>
          </a:p>
          <a:p>
            <a:pPr>
              <a:lnSpc>
                <a:spcPct val="80000"/>
              </a:lnSpc>
            </a:pPr>
            <a:r>
              <a:rPr lang="en-IE" altLang="en-US" sz="2400" b="1"/>
              <a:t>Second (critical) point</a:t>
            </a:r>
            <a:r>
              <a:rPr lang="en-IE" altLang="en-US" sz="2400"/>
              <a:t>: it does not matter that two processes share a common notion of what the “real” current time is.  What does matter is that the processes have some agreement on the order in which certain events occur.  </a:t>
            </a:r>
          </a:p>
          <a:p>
            <a:pPr>
              <a:lnSpc>
                <a:spcPct val="80000"/>
              </a:lnSpc>
            </a:pPr>
            <a:r>
              <a:rPr lang="en-IE" altLang="en-US" sz="2400"/>
              <a:t>Lamport used these two observations to define the “happens-before” relation (also often referred to within the context of  </a:t>
            </a:r>
            <a:r>
              <a:rPr lang="en-IE" altLang="en-US" sz="2400" i="1"/>
              <a:t>Lamport’s Timestamps</a:t>
            </a:r>
            <a:r>
              <a:rPr lang="en-IE" altLang="en-US" sz="2400"/>
              <a:t>).</a:t>
            </a:r>
            <a:endParaRPr lang="th-TH" altLang="en-US" sz="2400"/>
          </a:p>
        </p:txBody>
      </p:sp>
    </p:spTree>
    <p:extLst>
      <p:ext uri="{BB962C8B-B14F-4D97-AF65-F5344CB8AC3E}">
        <p14:creationId xmlns:p14="http://schemas.microsoft.com/office/powerpoint/2010/main" val="3823397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AutoShape 2"/>
          <p:cNvSpPr>
            <a:spLocks noGrp="1" noChangeArrowheads="1"/>
          </p:cNvSpPr>
          <p:nvPr>
            <p:ph type="title"/>
          </p:nvPr>
        </p:nvSpPr>
        <p:spPr/>
        <p:txBody>
          <a:bodyPr/>
          <a:lstStyle/>
          <a:p>
            <a:r>
              <a:rPr lang="en-US" altLang="en-US"/>
              <a:t>“Happens Before”</a:t>
            </a:r>
            <a:endParaRPr lang="th-TH" altLang="en-US"/>
          </a:p>
        </p:txBody>
      </p:sp>
      <p:sp>
        <p:nvSpPr>
          <p:cNvPr id="91139" name="Rectangle 3"/>
          <p:cNvSpPr>
            <a:spLocks noGrp="1" noChangeArrowheads="1"/>
          </p:cNvSpPr>
          <p:nvPr>
            <p:ph type="body" idx="1"/>
          </p:nvPr>
        </p:nvSpPr>
        <p:spPr/>
        <p:txBody>
          <a:bodyPr/>
          <a:lstStyle/>
          <a:p>
            <a:pPr>
              <a:lnSpc>
                <a:spcPct val="80000"/>
              </a:lnSpc>
            </a:pPr>
            <a:r>
              <a:rPr lang="en-IE" altLang="en-US" sz="2400"/>
              <a:t>If A and B are events in the same process, and A occurs before B, then we can state that:</a:t>
            </a:r>
          </a:p>
          <a:p>
            <a:pPr lvl="1">
              <a:lnSpc>
                <a:spcPct val="80000"/>
              </a:lnSpc>
            </a:pPr>
            <a:r>
              <a:rPr lang="en-IE" altLang="en-US" sz="2000" i="1"/>
              <a:t>A “happens-before” B is true</a:t>
            </a:r>
            <a:r>
              <a:rPr lang="en-IE" altLang="en-US" sz="2000"/>
              <a:t>.  </a:t>
            </a:r>
          </a:p>
          <a:p>
            <a:pPr lvl="1">
              <a:lnSpc>
                <a:spcPct val="80000"/>
              </a:lnSpc>
            </a:pPr>
            <a:r>
              <a:rPr lang="en-IE" altLang="en-US" sz="2000"/>
              <a:t>A→B</a:t>
            </a:r>
          </a:p>
          <a:p>
            <a:pPr>
              <a:lnSpc>
                <a:spcPct val="80000"/>
              </a:lnSpc>
            </a:pPr>
            <a:r>
              <a:rPr lang="en-IE" altLang="en-US" sz="2400"/>
              <a:t>Equally, if A is the event of a </a:t>
            </a:r>
            <a:r>
              <a:rPr lang="en-IE" altLang="en-US" sz="2400" i="1"/>
              <a:t>message being sent by one process</a:t>
            </a:r>
            <a:r>
              <a:rPr lang="en-IE" altLang="en-US" sz="2400"/>
              <a:t>, and B is the event of the same </a:t>
            </a:r>
            <a:r>
              <a:rPr lang="en-IE" altLang="en-US" sz="2400" i="1"/>
              <a:t>message being received by another process</a:t>
            </a:r>
            <a:r>
              <a:rPr lang="en-IE" altLang="en-US" sz="2400"/>
              <a:t>, then A “happens-before” B is also true.</a:t>
            </a:r>
          </a:p>
          <a:p>
            <a:pPr>
              <a:lnSpc>
                <a:spcPct val="80000"/>
              </a:lnSpc>
            </a:pPr>
            <a:r>
              <a:rPr lang="en-IE" altLang="en-US" sz="2400"/>
              <a:t>  (Note that a message cannot be received before it is sent, since it takes a finite, nonzero amount of time to arrive … and, of course, time is not allowed to run backwards).</a:t>
            </a:r>
            <a:endParaRPr lang="th-TH" altLang="en-US" sz="2400"/>
          </a:p>
        </p:txBody>
      </p:sp>
    </p:spTree>
    <p:extLst>
      <p:ext uri="{BB962C8B-B14F-4D97-AF65-F5344CB8AC3E}">
        <p14:creationId xmlns:p14="http://schemas.microsoft.com/office/powerpoint/2010/main" val="1761607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AutoShape 2"/>
          <p:cNvSpPr>
            <a:spLocks noGrp="1" noChangeArrowheads="1"/>
          </p:cNvSpPr>
          <p:nvPr>
            <p:ph type="title"/>
          </p:nvPr>
        </p:nvSpPr>
        <p:spPr/>
        <p:txBody>
          <a:bodyPr/>
          <a:lstStyle/>
          <a:p>
            <a:r>
              <a:rPr lang="en-US" altLang="en-US"/>
              <a:t>“Happens Before”(2)</a:t>
            </a:r>
            <a:endParaRPr lang="th-TH" altLang="en-US"/>
          </a:p>
        </p:txBody>
      </p:sp>
      <p:sp>
        <p:nvSpPr>
          <p:cNvPr id="92163" name="Rectangle 3"/>
          <p:cNvSpPr>
            <a:spLocks noGrp="1" noChangeArrowheads="1"/>
          </p:cNvSpPr>
          <p:nvPr>
            <p:ph type="body" idx="1"/>
          </p:nvPr>
        </p:nvSpPr>
        <p:spPr/>
        <p:txBody>
          <a:bodyPr/>
          <a:lstStyle/>
          <a:p>
            <a:r>
              <a:rPr lang="en-IE" altLang="en-US" sz="2400" dirty="0"/>
              <a:t>Obviously, if A “happens-before” B and B “happens-before” C, then it follows that A “happens-before” C.</a:t>
            </a:r>
          </a:p>
          <a:p>
            <a:pPr lvl="1"/>
            <a:r>
              <a:rPr lang="en-IE" altLang="en-US" sz="2000" dirty="0"/>
              <a:t>A→B and B→C so A→C.</a:t>
            </a:r>
          </a:p>
          <a:p>
            <a:r>
              <a:rPr lang="en-IE" altLang="en-US" sz="2400" dirty="0"/>
              <a:t>If the “happens-before” relation holds, deductions about the current clock “value” on each </a:t>
            </a:r>
            <a:r>
              <a:rPr lang="en-IE" altLang="en-US" sz="2400" dirty="0" smtClean="0"/>
              <a:t>system </a:t>
            </a:r>
            <a:r>
              <a:rPr lang="en-IE" altLang="en-US" sz="2400" dirty="0"/>
              <a:t>component can then be made.</a:t>
            </a:r>
          </a:p>
          <a:p>
            <a:pPr lvl="1"/>
            <a:r>
              <a:rPr lang="en-IE" altLang="en-US" sz="2000" dirty="0"/>
              <a:t>It therefore follows that if C(A) is the time on A, then C(A) &lt; C(B), and so on.</a:t>
            </a:r>
            <a:endParaRPr lang="th-TH" altLang="en-US" sz="2000" dirty="0"/>
          </a:p>
        </p:txBody>
      </p:sp>
    </p:spTree>
    <p:extLst>
      <p:ext uri="{BB962C8B-B14F-4D97-AF65-F5344CB8AC3E}">
        <p14:creationId xmlns:p14="http://schemas.microsoft.com/office/powerpoint/2010/main" val="3629830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AutoShape 2"/>
          <p:cNvSpPr>
            <a:spLocks noGrp="1" noChangeArrowheads="1"/>
          </p:cNvSpPr>
          <p:nvPr>
            <p:ph type="title"/>
          </p:nvPr>
        </p:nvSpPr>
        <p:spPr/>
        <p:txBody>
          <a:bodyPr/>
          <a:lstStyle/>
          <a:p>
            <a:r>
              <a:rPr lang="en-US" altLang="en-US"/>
              <a:t>“Happens Before”(3)</a:t>
            </a:r>
            <a:endParaRPr lang="th-TH" altLang="en-US"/>
          </a:p>
        </p:txBody>
      </p:sp>
      <p:sp>
        <p:nvSpPr>
          <p:cNvPr id="93187" name="Rectangle 3"/>
          <p:cNvSpPr>
            <a:spLocks noGrp="1" noChangeArrowheads="1"/>
          </p:cNvSpPr>
          <p:nvPr>
            <p:ph type="body" idx="1"/>
          </p:nvPr>
        </p:nvSpPr>
        <p:spPr/>
        <p:txBody>
          <a:bodyPr/>
          <a:lstStyle/>
          <a:p>
            <a:pPr>
              <a:lnSpc>
                <a:spcPct val="80000"/>
              </a:lnSpc>
            </a:pPr>
            <a:r>
              <a:rPr lang="en-IE" altLang="en-US" sz="2400" dirty="0"/>
              <a:t>Assume three processes are in a </a:t>
            </a:r>
            <a:r>
              <a:rPr lang="en-IE" altLang="en-US" sz="2400" dirty="0" smtClean="0"/>
              <a:t>system: </a:t>
            </a:r>
            <a:r>
              <a:rPr lang="en-IE" altLang="en-US" sz="2400" dirty="0"/>
              <a:t>A, B and C.  </a:t>
            </a:r>
          </a:p>
          <a:p>
            <a:pPr lvl="1">
              <a:lnSpc>
                <a:spcPct val="80000"/>
              </a:lnSpc>
            </a:pPr>
            <a:r>
              <a:rPr lang="en-IE" altLang="en-US" sz="2000" dirty="0"/>
              <a:t>All have their own physical clocks (which are running at differing rates due to “clock skew”, etc.).  </a:t>
            </a:r>
          </a:p>
          <a:p>
            <a:pPr>
              <a:lnSpc>
                <a:spcPct val="80000"/>
              </a:lnSpc>
            </a:pPr>
            <a:r>
              <a:rPr lang="en-IE" altLang="en-US" sz="2400" dirty="0"/>
              <a:t>A sends a message to B and includes a “timestamp”.  </a:t>
            </a:r>
          </a:p>
          <a:p>
            <a:pPr lvl="1">
              <a:lnSpc>
                <a:spcPct val="80000"/>
              </a:lnSpc>
            </a:pPr>
            <a:r>
              <a:rPr lang="en-IE" altLang="en-US" sz="2000" dirty="0"/>
              <a:t>If this sending timestamp is less than the time of arrival at B, things are OK, as the “happens-before” relation still holds (i.e. A “happens-before” B is true).   </a:t>
            </a:r>
          </a:p>
          <a:p>
            <a:pPr lvl="1">
              <a:lnSpc>
                <a:spcPct val="80000"/>
              </a:lnSpc>
            </a:pPr>
            <a:r>
              <a:rPr lang="en-IE" altLang="en-US" sz="2000" dirty="0"/>
              <a:t>However, if the timestamp is more than the time of arrival at B, things are NOT OK (as A “happens-before” B is not true, and this cannot be as the receipt of a message has to occur </a:t>
            </a:r>
            <a:r>
              <a:rPr lang="en-IE" altLang="en-US" sz="2000" i="1" dirty="0"/>
              <a:t>after </a:t>
            </a:r>
            <a:r>
              <a:rPr lang="en-IE" altLang="en-US" sz="2000" dirty="0"/>
              <a:t>it was sent).</a:t>
            </a:r>
            <a:endParaRPr lang="th-TH" altLang="en-US" sz="2000" dirty="0"/>
          </a:p>
        </p:txBody>
      </p:sp>
    </p:spTree>
    <p:extLst>
      <p:ext uri="{BB962C8B-B14F-4D97-AF65-F5344CB8AC3E}">
        <p14:creationId xmlns:p14="http://schemas.microsoft.com/office/powerpoint/2010/main" val="1476496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AutoShape 2"/>
          <p:cNvSpPr>
            <a:spLocks noGrp="1" noChangeArrowheads="1"/>
          </p:cNvSpPr>
          <p:nvPr>
            <p:ph type="title"/>
          </p:nvPr>
        </p:nvSpPr>
        <p:spPr/>
        <p:txBody>
          <a:bodyPr/>
          <a:lstStyle/>
          <a:p>
            <a:r>
              <a:rPr lang="en-US" altLang="en-US"/>
              <a:t>“Happens Before”(4)</a:t>
            </a:r>
            <a:endParaRPr lang="th-TH" altLang="en-US"/>
          </a:p>
        </p:txBody>
      </p:sp>
      <p:sp>
        <p:nvSpPr>
          <p:cNvPr id="94211" name="Rectangle 3"/>
          <p:cNvSpPr>
            <a:spLocks noGrp="1" noChangeArrowheads="1"/>
          </p:cNvSpPr>
          <p:nvPr>
            <p:ph type="body" idx="1"/>
          </p:nvPr>
        </p:nvSpPr>
        <p:spPr/>
        <p:txBody>
          <a:bodyPr/>
          <a:lstStyle/>
          <a:p>
            <a:pPr>
              <a:lnSpc>
                <a:spcPct val="80000"/>
              </a:lnSpc>
            </a:pPr>
            <a:r>
              <a:rPr lang="en-IE" altLang="en-US" sz="2400" b="1"/>
              <a:t>The question to ask is</a:t>
            </a:r>
            <a:r>
              <a:rPr lang="en-IE" altLang="en-US" sz="2400"/>
              <a:t>:</a:t>
            </a:r>
          </a:p>
          <a:p>
            <a:pPr lvl="1">
              <a:lnSpc>
                <a:spcPct val="80000"/>
              </a:lnSpc>
            </a:pPr>
            <a:r>
              <a:rPr lang="en-IE" altLang="en-US" sz="2000"/>
              <a:t>How can some event that “happens-before” some other event possibly have occurred at a later time??  </a:t>
            </a:r>
          </a:p>
          <a:p>
            <a:pPr>
              <a:lnSpc>
                <a:spcPct val="80000"/>
              </a:lnSpc>
            </a:pPr>
            <a:r>
              <a:rPr lang="en-IE" altLang="en-US" sz="2400" b="1"/>
              <a:t>The answer is</a:t>
            </a:r>
            <a:r>
              <a:rPr lang="en-IE" altLang="en-US" sz="2400"/>
              <a:t>: it can’t!  </a:t>
            </a:r>
          </a:p>
          <a:p>
            <a:pPr>
              <a:lnSpc>
                <a:spcPct val="80000"/>
              </a:lnSpc>
            </a:pPr>
            <a:endParaRPr lang="en-IE" altLang="en-US" sz="2400"/>
          </a:p>
          <a:p>
            <a:pPr>
              <a:lnSpc>
                <a:spcPct val="80000"/>
              </a:lnSpc>
            </a:pPr>
            <a:r>
              <a:rPr lang="en-IE" altLang="en-US" sz="2400"/>
              <a:t>So, Lamport’s solution is to have </a:t>
            </a:r>
            <a:r>
              <a:rPr lang="en-IE" altLang="en-US" sz="2400" i="1"/>
              <a:t>the receiving process adjust its clock forward to one more than the sending timestamp value</a:t>
            </a:r>
            <a:r>
              <a:rPr lang="en-IE" altLang="en-US" sz="2400"/>
              <a:t>.  This allows the “happens-before” relation to hold, and also keeps all the clocks running in a synchronised state.  The clocks are all kept in sync </a:t>
            </a:r>
            <a:r>
              <a:rPr lang="en-IE" altLang="en-US" sz="2400" i="1"/>
              <a:t>relative to each other</a:t>
            </a:r>
            <a:r>
              <a:rPr lang="en-IE" altLang="en-US" sz="2400"/>
              <a:t>.</a:t>
            </a:r>
            <a:endParaRPr lang="th-TH" altLang="en-US" sz="2400"/>
          </a:p>
        </p:txBody>
      </p:sp>
    </p:spTree>
    <p:extLst>
      <p:ext uri="{BB962C8B-B14F-4D97-AF65-F5344CB8AC3E}">
        <p14:creationId xmlns:p14="http://schemas.microsoft.com/office/powerpoint/2010/main" val="38397054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AutoShape 2"/>
          <p:cNvSpPr>
            <a:spLocks noGrp="1" noChangeArrowheads="1"/>
          </p:cNvSpPr>
          <p:nvPr>
            <p:ph type="title"/>
          </p:nvPr>
        </p:nvSpPr>
        <p:spPr/>
        <p:txBody>
          <a:bodyPr/>
          <a:lstStyle/>
          <a:p>
            <a:r>
              <a:rPr lang="en-US" altLang="en-US"/>
              <a:t>Lamport’s Clocks</a:t>
            </a:r>
            <a:endParaRPr lang="th-TH" altLang="en-US"/>
          </a:p>
        </p:txBody>
      </p:sp>
      <p:pic>
        <p:nvPicPr>
          <p:cNvPr id="993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9" y="2708276"/>
            <a:ext cx="6999287"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4594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AutoShape 2"/>
          <p:cNvSpPr>
            <a:spLocks noGrp="1" noChangeArrowheads="1"/>
          </p:cNvSpPr>
          <p:nvPr>
            <p:ph type="title"/>
          </p:nvPr>
        </p:nvSpPr>
        <p:spPr/>
        <p:txBody>
          <a:bodyPr/>
          <a:lstStyle/>
          <a:p>
            <a:r>
              <a:rPr lang="en-US" altLang="en-US"/>
              <a:t>Lamport’s Clocks</a:t>
            </a:r>
            <a:endParaRPr lang="th-TH" altLang="en-US"/>
          </a:p>
        </p:txBody>
      </p:sp>
      <p:sp>
        <p:nvSpPr>
          <p:cNvPr id="100355" name="Rectangle 3"/>
          <p:cNvSpPr>
            <a:spLocks noGrp="1" noChangeArrowheads="1"/>
          </p:cNvSpPr>
          <p:nvPr>
            <p:ph type="body" idx="1"/>
          </p:nvPr>
        </p:nvSpPr>
        <p:spPr>
          <a:xfrm>
            <a:off x="581192" y="2180496"/>
            <a:ext cx="11029615" cy="1229969"/>
          </a:xfrm>
        </p:spPr>
        <p:txBody>
          <a:bodyPr/>
          <a:lstStyle/>
          <a:p>
            <a:r>
              <a:rPr lang="en-US" altLang="en-US" dirty="0"/>
              <a:t>Handled by Middleware</a:t>
            </a:r>
            <a:endParaRPr lang="th-TH" altLang="en-US" dirty="0"/>
          </a:p>
        </p:txBody>
      </p:sp>
      <p:pic>
        <p:nvPicPr>
          <p:cNvPr id="1003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8" y="2852739"/>
            <a:ext cx="7104062" cy="311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958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AutoShape 2"/>
          <p:cNvSpPr>
            <a:spLocks noGrp="1" noChangeArrowheads="1"/>
          </p:cNvSpPr>
          <p:nvPr>
            <p:ph type="title"/>
          </p:nvPr>
        </p:nvSpPr>
        <p:spPr/>
        <p:txBody>
          <a:bodyPr/>
          <a:lstStyle/>
          <a:p>
            <a:r>
              <a:rPr lang="en-US" altLang="en-US"/>
              <a:t>Problem</a:t>
            </a:r>
            <a:endParaRPr lang="th-TH" altLang="en-US"/>
          </a:p>
        </p:txBody>
      </p:sp>
      <p:sp>
        <p:nvSpPr>
          <p:cNvPr id="95235" name="Rectangle 3"/>
          <p:cNvSpPr>
            <a:spLocks noGrp="1" noChangeArrowheads="1"/>
          </p:cNvSpPr>
          <p:nvPr>
            <p:ph type="body" idx="1"/>
          </p:nvPr>
        </p:nvSpPr>
        <p:spPr>
          <a:xfrm>
            <a:off x="2362201" y="2362200"/>
            <a:ext cx="7693025" cy="1385888"/>
          </a:xfrm>
        </p:spPr>
        <p:txBody>
          <a:bodyPr/>
          <a:lstStyle/>
          <a:p>
            <a:pPr>
              <a:lnSpc>
                <a:spcPct val="80000"/>
              </a:lnSpc>
            </a:pPr>
            <a:r>
              <a:rPr lang="en-US" altLang="en-US" sz="2000"/>
              <a:t>Updating a replicated database and leaving it in an inconsistent state: Update 1 adds 100 baht to an account, Update 2 calculates and adds 1% interest to the same account.  Due to network delays, the updates may not happen in the correct order!</a:t>
            </a:r>
          </a:p>
          <a:p>
            <a:pPr>
              <a:lnSpc>
                <a:spcPct val="80000"/>
              </a:lnSpc>
            </a:pPr>
            <a:endParaRPr lang="th-TH" altLang="en-US" sz="2000"/>
          </a:p>
        </p:txBody>
      </p:sp>
      <p:pic>
        <p:nvPicPr>
          <p:cNvPr id="95236" name="Picture 4"/>
          <p:cNvPicPr>
            <a:picLocks noChangeAspect="1" noChangeArrowheads="1"/>
          </p:cNvPicPr>
          <p:nvPr/>
        </p:nvPicPr>
        <p:blipFill>
          <a:blip r:embed="rId2">
            <a:extLst>
              <a:ext uri="{28A0092B-C50C-407E-A947-70E740481C1C}">
                <a14:useLocalDpi xmlns:a14="http://schemas.microsoft.com/office/drawing/2010/main" val="0"/>
              </a:ext>
            </a:extLst>
          </a:blip>
          <a:srcRect l="27792" t="45770" r="24345" b="40936"/>
          <a:stretch>
            <a:fillRect/>
          </a:stretch>
        </p:blipFill>
        <p:spPr bwMode="auto">
          <a:xfrm>
            <a:off x="2279651" y="3644901"/>
            <a:ext cx="8024813" cy="306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4397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p:txBody>
          <a:bodyPr/>
          <a:lstStyle/>
          <a:p>
            <a:r>
              <a:rPr lang="en-GB" altLang="en-US"/>
              <a:t>This Week</a:t>
            </a:r>
            <a:endParaRPr lang="th-TH" altLang="en-US"/>
          </a:p>
        </p:txBody>
      </p:sp>
      <p:sp>
        <p:nvSpPr>
          <p:cNvPr id="69635" name="Rectangle 3"/>
          <p:cNvSpPr>
            <a:spLocks noGrp="1" noChangeArrowheads="1"/>
          </p:cNvSpPr>
          <p:nvPr>
            <p:ph type="body" idx="1"/>
          </p:nvPr>
        </p:nvSpPr>
        <p:spPr/>
        <p:txBody>
          <a:bodyPr/>
          <a:lstStyle/>
          <a:p>
            <a:r>
              <a:rPr lang="en-GB" altLang="en-US"/>
              <a:t>Synchronisation</a:t>
            </a:r>
          </a:p>
          <a:p>
            <a:pPr lvl="1"/>
            <a:r>
              <a:rPr lang="en-GB" altLang="en-US"/>
              <a:t>Clock Synchronisation</a:t>
            </a:r>
          </a:p>
          <a:p>
            <a:pPr lvl="1"/>
            <a:r>
              <a:rPr lang="en-GB" altLang="en-US"/>
              <a:t>Logical Clocks</a:t>
            </a:r>
          </a:p>
          <a:p>
            <a:pPr lvl="1"/>
            <a:r>
              <a:rPr lang="en-GB" altLang="en-US"/>
              <a:t>Mutual Exclusion</a:t>
            </a:r>
          </a:p>
          <a:p>
            <a:pPr lvl="1"/>
            <a:r>
              <a:rPr lang="en-GB" altLang="en-US"/>
              <a:t>Election Algorithms</a:t>
            </a:r>
            <a:endParaRPr lang="th-TH" altLang="en-US"/>
          </a:p>
        </p:txBody>
      </p:sp>
    </p:spTree>
    <p:extLst>
      <p:ext uri="{BB962C8B-B14F-4D97-AF65-F5344CB8AC3E}">
        <p14:creationId xmlns:p14="http://schemas.microsoft.com/office/powerpoint/2010/main" val="15869328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AutoShape 2"/>
          <p:cNvSpPr>
            <a:spLocks noGrp="1" noChangeArrowheads="1"/>
          </p:cNvSpPr>
          <p:nvPr>
            <p:ph type="title"/>
          </p:nvPr>
        </p:nvSpPr>
        <p:spPr/>
        <p:txBody>
          <a:bodyPr/>
          <a:lstStyle/>
          <a:p>
            <a:r>
              <a:rPr lang="en-US" altLang="en-US"/>
              <a:t>Solution</a:t>
            </a:r>
            <a:endParaRPr lang="th-TH" altLang="en-US"/>
          </a:p>
        </p:txBody>
      </p:sp>
      <p:sp>
        <p:nvSpPr>
          <p:cNvPr id="96259" name="Rectangle 3"/>
          <p:cNvSpPr>
            <a:spLocks noGrp="1" noChangeArrowheads="1"/>
          </p:cNvSpPr>
          <p:nvPr>
            <p:ph type="body" idx="1"/>
          </p:nvPr>
        </p:nvSpPr>
        <p:spPr/>
        <p:txBody>
          <a:bodyPr/>
          <a:lstStyle/>
          <a:p>
            <a:pPr>
              <a:lnSpc>
                <a:spcPct val="90000"/>
              </a:lnSpc>
            </a:pPr>
            <a:r>
              <a:rPr lang="en-US" altLang="en-US" sz="2200"/>
              <a:t>A multicast message is sent to all processes in the group, including the sender, together with the sender’s timestamp.</a:t>
            </a:r>
          </a:p>
          <a:p>
            <a:pPr>
              <a:lnSpc>
                <a:spcPct val="90000"/>
              </a:lnSpc>
            </a:pPr>
            <a:r>
              <a:rPr lang="en-US" altLang="en-US" sz="2200"/>
              <a:t>At each process, the received message is added to a local queue, ordered by timestamp.</a:t>
            </a:r>
          </a:p>
          <a:p>
            <a:pPr>
              <a:lnSpc>
                <a:spcPct val="90000"/>
              </a:lnSpc>
            </a:pPr>
            <a:r>
              <a:rPr lang="en-US" altLang="en-US" sz="2200"/>
              <a:t>Upon receipt of a message, a multicast acknowledgement/timestamp is sent to the group.</a:t>
            </a:r>
          </a:p>
          <a:p>
            <a:pPr>
              <a:lnSpc>
                <a:spcPct val="90000"/>
              </a:lnSpc>
            </a:pPr>
            <a:r>
              <a:rPr lang="en-US" altLang="en-US" sz="2200"/>
              <a:t>Due to the “happens-before” relationship holding, the timestamp of the acknowledgement is always greater than that of the original message.</a:t>
            </a:r>
            <a:endParaRPr lang="th-TH" altLang="en-US" sz="2200"/>
          </a:p>
        </p:txBody>
      </p:sp>
    </p:spTree>
    <p:extLst>
      <p:ext uri="{BB962C8B-B14F-4D97-AF65-F5344CB8AC3E}">
        <p14:creationId xmlns:p14="http://schemas.microsoft.com/office/powerpoint/2010/main" val="1377270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AutoShape 2"/>
          <p:cNvSpPr>
            <a:spLocks noGrp="1" noChangeArrowheads="1"/>
          </p:cNvSpPr>
          <p:nvPr>
            <p:ph type="title"/>
          </p:nvPr>
        </p:nvSpPr>
        <p:spPr/>
        <p:txBody>
          <a:bodyPr/>
          <a:lstStyle/>
          <a:p>
            <a:r>
              <a:rPr lang="en-US" altLang="en-US"/>
              <a:t>Totally Ordered Multicasting</a:t>
            </a:r>
            <a:endParaRPr lang="th-TH" altLang="en-US"/>
          </a:p>
        </p:txBody>
      </p:sp>
      <p:sp>
        <p:nvSpPr>
          <p:cNvPr id="97283" name="Rectangle 3"/>
          <p:cNvSpPr>
            <a:spLocks noGrp="1" noChangeArrowheads="1"/>
          </p:cNvSpPr>
          <p:nvPr>
            <p:ph type="body" idx="1"/>
          </p:nvPr>
        </p:nvSpPr>
        <p:spPr/>
        <p:txBody>
          <a:bodyPr/>
          <a:lstStyle/>
          <a:p>
            <a:pPr>
              <a:lnSpc>
                <a:spcPct val="80000"/>
              </a:lnSpc>
            </a:pPr>
            <a:r>
              <a:rPr lang="en-US" altLang="en-US" sz="2400"/>
              <a:t>Only when a message is marked as acknowledged by all the other processes will it be removed from the queue and delivered to a waiting application.</a:t>
            </a:r>
          </a:p>
          <a:p>
            <a:pPr>
              <a:lnSpc>
                <a:spcPct val="80000"/>
              </a:lnSpc>
            </a:pPr>
            <a:r>
              <a:rPr lang="en-US" altLang="en-US" sz="2400"/>
              <a:t>Lamport’s clocks ensure that each message has a unique timestamp, and consequently, the local queue at each process eventually contains the same contents.</a:t>
            </a:r>
          </a:p>
          <a:p>
            <a:pPr>
              <a:lnSpc>
                <a:spcPct val="80000"/>
              </a:lnSpc>
            </a:pPr>
            <a:r>
              <a:rPr lang="en-US" altLang="en-US" sz="2400"/>
              <a:t>In this way, all messages are delivered/processed in the same order everywhere, and updates can occur in a consistent manner.  </a:t>
            </a:r>
            <a:endParaRPr lang="th-TH" altLang="en-US" sz="2400"/>
          </a:p>
        </p:txBody>
      </p:sp>
    </p:spTree>
    <p:extLst>
      <p:ext uri="{BB962C8B-B14F-4D97-AF65-F5344CB8AC3E}">
        <p14:creationId xmlns:p14="http://schemas.microsoft.com/office/powerpoint/2010/main" val="2608110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AutoShape 2"/>
          <p:cNvSpPr>
            <a:spLocks noGrp="1" noChangeArrowheads="1"/>
          </p:cNvSpPr>
          <p:nvPr>
            <p:ph type="title"/>
          </p:nvPr>
        </p:nvSpPr>
        <p:spPr/>
        <p:txBody>
          <a:bodyPr/>
          <a:lstStyle/>
          <a:p>
            <a:r>
              <a:rPr lang="en-US" altLang="en-US"/>
              <a:t>Totally Ordered Multicasting</a:t>
            </a:r>
            <a:endParaRPr lang="th-TH" altLang="en-US"/>
          </a:p>
        </p:txBody>
      </p:sp>
      <p:sp>
        <p:nvSpPr>
          <p:cNvPr id="98307" name="Rectangle 3"/>
          <p:cNvSpPr>
            <a:spLocks noGrp="1" noChangeArrowheads="1"/>
          </p:cNvSpPr>
          <p:nvPr>
            <p:ph type="body" idx="1"/>
          </p:nvPr>
        </p:nvSpPr>
        <p:spPr>
          <a:xfrm>
            <a:off x="1981200" y="4508500"/>
            <a:ext cx="8229600" cy="2089150"/>
          </a:xfrm>
        </p:spPr>
        <p:txBody>
          <a:bodyPr/>
          <a:lstStyle/>
          <a:p>
            <a:pPr lvl="1">
              <a:lnSpc>
                <a:spcPct val="80000"/>
              </a:lnSpc>
            </a:pPr>
            <a:r>
              <a:rPr lang="en-US" altLang="en-US"/>
              <a:t>Update 1 is time-stamped and multicast.  Added to local queues.  </a:t>
            </a:r>
          </a:p>
          <a:p>
            <a:pPr lvl="1">
              <a:lnSpc>
                <a:spcPct val="80000"/>
              </a:lnSpc>
            </a:pPr>
            <a:r>
              <a:rPr lang="en-US" altLang="en-US"/>
              <a:t>Update 2 is time-stamped and multicast.  Added to local queues. </a:t>
            </a:r>
          </a:p>
          <a:p>
            <a:pPr lvl="1">
              <a:lnSpc>
                <a:spcPct val="80000"/>
              </a:lnSpc>
            </a:pPr>
            <a:r>
              <a:rPr lang="en-US" altLang="en-US"/>
              <a:t>Acknowledgements for Update 2 sent/received.  Update 2 can now be processed.</a:t>
            </a:r>
          </a:p>
          <a:p>
            <a:pPr lvl="1">
              <a:lnSpc>
                <a:spcPct val="80000"/>
              </a:lnSpc>
            </a:pPr>
            <a:r>
              <a:rPr lang="en-US" altLang="en-US"/>
              <a:t>Acknowledgements for Update 1 sent/received.  Update 1 can now be processed.</a:t>
            </a:r>
          </a:p>
          <a:p>
            <a:pPr>
              <a:lnSpc>
                <a:spcPct val="80000"/>
              </a:lnSpc>
            </a:pPr>
            <a:r>
              <a:rPr lang="en-US" altLang="en-US"/>
              <a:t>(Note: all queues are the same, as the timestamps have been used to ensure the “happens-before” relation holds.)</a:t>
            </a:r>
            <a:endParaRPr lang="th-TH" altLang="en-US"/>
          </a:p>
        </p:txBody>
      </p:sp>
      <p:pic>
        <p:nvPicPr>
          <p:cNvPr id="98308" name="Picture 4"/>
          <p:cNvPicPr>
            <a:picLocks noChangeAspect="1" noChangeArrowheads="1"/>
          </p:cNvPicPr>
          <p:nvPr/>
        </p:nvPicPr>
        <p:blipFill>
          <a:blip r:embed="rId2">
            <a:extLst>
              <a:ext uri="{28A0092B-C50C-407E-A947-70E740481C1C}">
                <a14:useLocalDpi xmlns:a14="http://schemas.microsoft.com/office/drawing/2010/main" val="0"/>
              </a:ext>
            </a:extLst>
          </a:blip>
          <a:srcRect l="27792" t="45770" r="24345" b="44183"/>
          <a:stretch>
            <a:fillRect/>
          </a:stretch>
        </p:blipFill>
        <p:spPr bwMode="auto">
          <a:xfrm>
            <a:off x="1831181" y="1845403"/>
            <a:ext cx="8529637" cy="253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5984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AutoShape 2"/>
          <p:cNvSpPr>
            <a:spLocks noGrp="1" noChangeArrowheads="1"/>
          </p:cNvSpPr>
          <p:nvPr>
            <p:ph type="title"/>
          </p:nvPr>
        </p:nvSpPr>
        <p:spPr/>
        <p:txBody>
          <a:bodyPr/>
          <a:lstStyle/>
          <a:p>
            <a:r>
              <a:rPr lang="en-US" altLang="en-US"/>
              <a:t>Causality?</a:t>
            </a:r>
            <a:endParaRPr lang="th-TH" altLang="en-US"/>
          </a:p>
        </p:txBody>
      </p:sp>
      <p:sp>
        <p:nvSpPr>
          <p:cNvPr id="75779" name="Rectangle 3"/>
          <p:cNvSpPr>
            <a:spLocks noGrp="1" noChangeArrowheads="1"/>
          </p:cNvSpPr>
          <p:nvPr>
            <p:ph type="body" idx="1"/>
          </p:nvPr>
        </p:nvSpPr>
        <p:spPr>
          <a:xfrm>
            <a:off x="2362200" y="2362201"/>
            <a:ext cx="4381500" cy="3724275"/>
          </a:xfrm>
        </p:spPr>
        <p:txBody>
          <a:bodyPr/>
          <a:lstStyle/>
          <a:p>
            <a:r>
              <a:rPr lang="en-US" altLang="en-US"/>
              <a:t>We know that m3 was sent after receipt of m1 – causality?</a:t>
            </a:r>
          </a:p>
          <a:p>
            <a:r>
              <a:rPr lang="en-US" altLang="en-US"/>
              <a:t>How about m2?</a:t>
            </a:r>
          </a:p>
          <a:p>
            <a:pPr lvl="1"/>
            <a:r>
              <a:rPr lang="en-US" altLang="en-US"/>
              <a:t>Sent after m1</a:t>
            </a:r>
          </a:p>
          <a:p>
            <a:pPr lvl="1"/>
            <a:r>
              <a:rPr lang="en-US" altLang="en-US"/>
              <a:t>Causality?</a:t>
            </a:r>
            <a:endParaRPr lang="th-TH" altLang="en-US"/>
          </a:p>
        </p:txBody>
      </p:sp>
      <p:pic>
        <p:nvPicPr>
          <p:cNvPr id="757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9600" y="2492376"/>
            <a:ext cx="2971800" cy="300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955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AutoShape 2"/>
          <p:cNvSpPr>
            <a:spLocks noGrp="1" noChangeArrowheads="1"/>
          </p:cNvSpPr>
          <p:nvPr>
            <p:ph type="title"/>
          </p:nvPr>
        </p:nvSpPr>
        <p:spPr/>
        <p:txBody>
          <a:bodyPr/>
          <a:lstStyle/>
          <a:p>
            <a:r>
              <a:rPr lang="en-US" altLang="en-US"/>
              <a:t>Vector Clocks</a:t>
            </a:r>
            <a:endParaRPr lang="th-TH" altLang="en-US"/>
          </a:p>
        </p:txBody>
      </p:sp>
      <p:sp>
        <p:nvSpPr>
          <p:cNvPr id="101379" name="Rectangle 3"/>
          <p:cNvSpPr>
            <a:spLocks noGrp="1" noChangeArrowheads="1"/>
          </p:cNvSpPr>
          <p:nvPr>
            <p:ph type="body" idx="1"/>
          </p:nvPr>
        </p:nvSpPr>
        <p:spPr>
          <a:xfrm>
            <a:off x="2566989" y="2420939"/>
            <a:ext cx="7693025" cy="3724275"/>
          </a:xfrm>
        </p:spPr>
        <p:txBody>
          <a:bodyPr/>
          <a:lstStyle/>
          <a:p>
            <a:r>
              <a:rPr lang="en-US" altLang="en-US"/>
              <a:t>A vector clock sends a vector of the number of events that have occurred at each process</a:t>
            </a:r>
          </a:p>
          <a:p>
            <a:pPr lvl="1"/>
            <a:r>
              <a:rPr lang="en-US" altLang="en-US"/>
              <a:t>E.g. VC</a:t>
            </a:r>
            <a:r>
              <a:rPr lang="en-US" altLang="en-US" baseline="-25000"/>
              <a:t>i</a:t>
            </a:r>
            <a:r>
              <a:rPr lang="en-US" altLang="en-US"/>
              <a:t>[i] is the number of processes occurred at P</a:t>
            </a:r>
            <a:r>
              <a:rPr lang="en-US" altLang="en-US" baseline="-25000"/>
              <a:t>i</a:t>
            </a:r>
          </a:p>
          <a:p>
            <a:r>
              <a:rPr lang="en-GB" altLang="en-US"/>
              <a:t>By sending a vector clock along with each message, processes can keep track of the </a:t>
            </a:r>
            <a:r>
              <a:rPr lang="en-US" altLang="en-US"/>
              <a:t>‘local time’ of each machine.</a:t>
            </a:r>
            <a:endParaRPr lang="th-TH" altLang="en-US"/>
          </a:p>
        </p:txBody>
      </p:sp>
    </p:spTree>
    <p:extLst>
      <p:ext uri="{BB962C8B-B14F-4D97-AF65-F5344CB8AC3E}">
        <p14:creationId xmlns:p14="http://schemas.microsoft.com/office/powerpoint/2010/main" val="704469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n-US" altLang="en-US"/>
              <a:t>Vector Clocks</a:t>
            </a:r>
            <a:endParaRPr lang="th-TH" altLang="en-US"/>
          </a:p>
        </p:txBody>
      </p:sp>
      <p:sp>
        <p:nvSpPr>
          <p:cNvPr id="102403" name="Rectangle 3"/>
          <p:cNvSpPr>
            <a:spLocks noGrp="1" noChangeArrowheads="1"/>
          </p:cNvSpPr>
          <p:nvPr>
            <p:ph type="body" idx="1"/>
          </p:nvPr>
        </p:nvSpPr>
        <p:spPr/>
        <p:txBody>
          <a:bodyPr/>
          <a:lstStyle/>
          <a:p>
            <a:r>
              <a:rPr lang="en-US" altLang="en-US"/>
              <a:t>Messages aren’t delivered to the application layer until;</a:t>
            </a:r>
          </a:p>
          <a:p>
            <a:pPr lvl="1"/>
            <a:r>
              <a:rPr lang="en-US" altLang="en-US"/>
              <a:t>This message is the next message expected from that processor</a:t>
            </a:r>
          </a:p>
          <a:p>
            <a:pPr lvl="1"/>
            <a:r>
              <a:rPr lang="en-US" altLang="en-US"/>
              <a:t>This processor has seen all the messages that the sender had seen when it sent the message</a:t>
            </a:r>
            <a:endParaRPr lang="th-TH" altLang="en-US"/>
          </a:p>
        </p:txBody>
      </p:sp>
    </p:spTree>
    <p:extLst>
      <p:ext uri="{BB962C8B-B14F-4D97-AF65-F5344CB8AC3E}">
        <p14:creationId xmlns:p14="http://schemas.microsoft.com/office/powerpoint/2010/main" val="25990916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n-US" altLang="en-US"/>
              <a:t>Vector Clocks</a:t>
            </a:r>
            <a:endParaRPr lang="th-TH" altLang="en-US"/>
          </a:p>
        </p:txBody>
      </p:sp>
      <p:pic>
        <p:nvPicPr>
          <p:cNvPr id="1034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2175" y="2997201"/>
            <a:ext cx="5410200" cy="2505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747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n-US" altLang="en-US"/>
              <a:t>Middleware Causality</a:t>
            </a:r>
            <a:endParaRPr lang="th-TH" altLang="en-US"/>
          </a:p>
        </p:txBody>
      </p:sp>
      <p:sp>
        <p:nvSpPr>
          <p:cNvPr id="104451" name="Rectangle 3"/>
          <p:cNvSpPr>
            <a:spLocks noGrp="1" noChangeArrowheads="1"/>
          </p:cNvSpPr>
          <p:nvPr>
            <p:ph type="body" idx="1"/>
          </p:nvPr>
        </p:nvSpPr>
        <p:spPr/>
        <p:txBody>
          <a:bodyPr/>
          <a:lstStyle/>
          <a:p>
            <a:r>
              <a:rPr lang="en-US" altLang="en-US"/>
              <a:t>There are a couple of problems with allowing middleware to manage message ordering</a:t>
            </a:r>
          </a:p>
          <a:p>
            <a:pPr lvl="1"/>
            <a:r>
              <a:rPr lang="en-US" altLang="en-US"/>
              <a:t>Only </a:t>
            </a:r>
            <a:r>
              <a:rPr lang="en-US" altLang="en-US" i="1"/>
              <a:t>potential</a:t>
            </a:r>
            <a:r>
              <a:rPr lang="en-US" altLang="en-US"/>
              <a:t> causality is captured</a:t>
            </a:r>
          </a:p>
          <a:p>
            <a:pPr lvl="2"/>
            <a:r>
              <a:rPr lang="en-US" altLang="en-US"/>
              <a:t>i.e. even if two messages from the same processor aren’t causality related, they will be tagged as such – leading to potential efficiency problems</a:t>
            </a:r>
          </a:p>
          <a:p>
            <a:pPr lvl="1"/>
            <a:r>
              <a:rPr lang="en-US" altLang="en-US"/>
              <a:t>Not all causality maybe captured</a:t>
            </a:r>
          </a:p>
          <a:p>
            <a:pPr lvl="2"/>
            <a:r>
              <a:rPr lang="en-US" altLang="en-US"/>
              <a:t>What if there is some external causality? i.e. what if I phone you to let you know about a posting</a:t>
            </a:r>
            <a:endParaRPr lang="th-TH" altLang="en-US"/>
          </a:p>
        </p:txBody>
      </p:sp>
    </p:spTree>
    <p:extLst>
      <p:ext uri="{BB962C8B-B14F-4D97-AF65-F5344CB8AC3E}">
        <p14:creationId xmlns:p14="http://schemas.microsoft.com/office/powerpoint/2010/main" val="4838194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n-US" altLang="en-US"/>
              <a:t>Mutual Exclusion</a:t>
            </a:r>
            <a:endParaRPr lang="th-TH" altLang="en-US"/>
          </a:p>
        </p:txBody>
      </p:sp>
      <p:sp>
        <p:nvSpPr>
          <p:cNvPr id="105475" name="Rectangle 3"/>
          <p:cNvSpPr>
            <a:spLocks noGrp="1" noChangeArrowheads="1"/>
          </p:cNvSpPr>
          <p:nvPr>
            <p:ph type="body" idx="1"/>
          </p:nvPr>
        </p:nvSpPr>
        <p:spPr/>
        <p:txBody>
          <a:bodyPr/>
          <a:lstStyle/>
          <a:p>
            <a:r>
              <a:rPr lang="en-US" altLang="en-US" dirty="0"/>
              <a:t>In </a:t>
            </a:r>
            <a:r>
              <a:rPr lang="en-US" altLang="en-US" dirty="0" smtClean="0"/>
              <a:t>distributed systems </a:t>
            </a:r>
            <a:r>
              <a:rPr lang="en-US" altLang="en-US" dirty="0"/>
              <a:t>it is crucial to prevent concurrent access to resources</a:t>
            </a:r>
          </a:p>
          <a:p>
            <a:pPr lvl="1"/>
            <a:r>
              <a:rPr lang="en-US" altLang="en-US" dirty="0"/>
              <a:t>Prevent inconsistency, corruption, etc.</a:t>
            </a:r>
          </a:p>
          <a:p>
            <a:r>
              <a:rPr lang="en-US" altLang="en-US" dirty="0"/>
              <a:t>Various solutions exist</a:t>
            </a:r>
          </a:p>
          <a:p>
            <a:pPr lvl="1"/>
            <a:r>
              <a:rPr lang="en-US" altLang="en-US" dirty="0"/>
              <a:t>Token based solutions</a:t>
            </a:r>
          </a:p>
          <a:p>
            <a:pPr lvl="1"/>
            <a:r>
              <a:rPr lang="en-US" altLang="en-US" dirty="0" err="1"/>
              <a:t>Centralised</a:t>
            </a:r>
            <a:r>
              <a:rPr lang="en-US" altLang="en-US" dirty="0"/>
              <a:t> Algorithms</a:t>
            </a:r>
          </a:p>
          <a:p>
            <a:pPr lvl="1"/>
            <a:r>
              <a:rPr lang="en-US" altLang="en-US" dirty="0" err="1"/>
              <a:t>Decentralised</a:t>
            </a:r>
            <a:r>
              <a:rPr lang="en-US" altLang="en-US" dirty="0"/>
              <a:t> Algorithms</a:t>
            </a:r>
          </a:p>
          <a:p>
            <a:pPr lvl="1"/>
            <a:r>
              <a:rPr lang="en-US" altLang="en-US" dirty="0"/>
              <a:t>Distributed Algorithms</a:t>
            </a:r>
          </a:p>
        </p:txBody>
      </p:sp>
    </p:spTree>
    <p:extLst>
      <p:ext uri="{BB962C8B-B14F-4D97-AF65-F5344CB8AC3E}">
        <p14:creationId xmlns:p14="http://schemas.microsoft.com/office/powerpoint/2010/main" val="3922256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Grp="1" noChangeArrowheads="1"/>
          </p:cNvSpPr>
          <p:nvPr>
            <p:ph type="title"/>
          </p:nvPr>
        </p:nvSpPr>
        <p:spPr/>
        <p:txBody>
          <a:bodyPr/>
          <a:lstStyle/>
          <a:p>
            <a:r>
              <a:rPr lang="en-US" altLang="en-US"/>
              <a:t>Token Based Solutions</a:t>
            </a:r>
            <a:endParaRPr lang="th-TH" altLang="en-US"/>
          </a:p>
        </p:txBody>
      </p:sp>
      <p:sp>
        <p:nvSpPr>
          <p:cNvPr id="106499" name="Rectangle 3"/>
          <p:cNvSpPr>
            <a:spLocks noGrp="1" noChangeArrowheads="1"/>
          </p:cNvSpPr>
          <p:nvPr>
            <p:ph type="body" idx="1"/>
          </p:nvPr>
        </p:nvSpPr>
        <p:spPr/>
        <p:txBody>
          <a:bodyPr/>
          <a:lstStyle/>
          <a:p>
            <a:r>
              <a:rPr lang="en-US" altLang="en-US"/>
              <a:t>One token available</a:t>
            </a:r>
          </a:p>
          <a:p>
            <a:pPr lvl="1"/>
            <a:r>
              <a:rPr lang="en-US" altLang="en-US"/>
              <a:t>Whoever has it can access the resource</a:t>
            </a:r>
          </a:p>
          <a:p>
            <a:r>
              <a:rPr lang="en-US" altLang="en-US"/>
              <a:t>The token is passed from process to process (perhaps around a ring)</a:t>
            </a:r>
          </a:p>
          <a:p>
            <a:pPr lvl="1"/>
            <a:r>
              <a:rPr lang="en-US" altLang="en-US"/>
              <a:t>Each process needs to know who is the next process,</a:t>
            </a:r>
          </a:p>
          <a:p>
            <a:pPr lvl="1"/>
            <a:r>
              <a:rPr lang="en-US" altLang="en-US"/>
              <a:t>If they don’t need the resource, they simply pass the token along</a:t>
            </a:r>
            <a:endParaRPr lang="th-TH" altLang="en-US"/>
          </a:p>
        </p:txBody>
      </p:sp>
    </p:spTree>
    <p:extLst>
      <p:ext uri="{BB962C8B-B14F-4D97-AF65-F5344CB8AC3E}">
        <p14:creationId xmlns:p14="http://schemas.microsoft.com/office/powerpoint/2010/main" val="212740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
          <p:cNvSpPr>
            <a:spLocks noGrp="1" noChangeArrowheads="1"/>
          </p:cNvSpPr>
          <p:nvPr>
            <p:ph type="title"/>
          </p:nvPr>
        </p:nvSpPr>
        <p:spPr/>
        <p:txBody>
          <a:bodyPr/>
          <a:lstStyle/>
          <a:p>
            <a:r>
              <a:rPr lang="en-GB" altLang="en-US"/>
              <a:t>Synchronisation</a:t>
            </a:r>
            <a:endParaRPr lang="th-TH" altLang="en-US"/>
          </a:p>
        </p:txBody>
      </p:sp>
      <p:sp>
        <p:nvSpPr>
          <p:cNvPr id="70659" name="Rectangle 3"/>
          <p:cNvSpPr>
            <a:spLocks noGrp="1" noChangeArrowheads="1"/>
          </p:cNvSpPr>
          <p:nvPr>
            <p:ph type="body" idx="1"/>
          </p:nvPr>
        </p:nvSpPr>
        <p:spPr/>
        <p:txBody>
          <a:bodyPr/>
          <a:lstStyle/>
          <a:p>
            <a:r>
              <a:rPr lang="en-GB" altLang="en-US"/>
              <a:t>Consider sharing resources</a:t>
            </a:r>
          </a:p>
          <a:p>
            <a:pPr lvl="1"/>
            <a:r>
              <a:rPr lang="en-GB" altLang="en-US"/>
              <a:t>We can</a:t>
            </a:r>
            <a:r>
              <a:rPr lang="en-US" altLang="en-US"/>
              <a:t>’t print simultaneously, so we need to co-operate to grant each other temporary exclusive access</a:t>
            </a:r>
          </a:p>
          <a:p>
            <a:r>
              <a:rPr lang="en-US" altLang="en-US"/>
              <a:t>Consider sequencing</a:t>
            </a:r>
          </a:p>
          <a:p>
            <a:pPr lvl="1"/>
            <a:r>
              <a:rPr lang="en-US" altLang="en-US"/>
              <a:t>Sometimes we need to know whether message m1 was sent before or after message m2</a:t>
            </a:r>
          </a:p>
          <a:p>
            <a:r>
              <a:rPr lang="en-US" altLang="en-US"/>
              <a:t>Synchronisation is not straight forward</a:t>
            </a:r>
            <a:endParaRPr lang="th-TH" altLang="en-US"/>
          </a:p>
        </p:txBody>
      </p:sp>
    </p:spTree>
    <p:extLst>
      <p:ext uri="{BB962C8B-B14F-4D97-AF65-F5344CB8AC3E}">
        <p14:creationId xmlns:p14="http://schemas.microsoft.com/office/powerpoint/2010/main" val="11479460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n-US" altLang="en-US"/>
              <a:t>Token Based Solutions</a:t>
            </a:r>
            <a:endParaRPr lang="th-TH" altLang="en-US"/>
          </a:p>
        </p:txBody>
      </p:sp>
      <p:pic>
        <p:nvPicPr>
          <p:cNvPr id="1075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4" y="2781301"/>
            <a:ext cx="7399337"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551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n-US" altLang="en-US"/>
              <a:t>Token Based Solutions</a:t>
            </a:r>
            <a:endParaRPr lang="th-TH" altLang="en-US"/>
          </a:p>
        </p:txBody>
      </p:sp>
      <p:sp>
        <p:nvSpPr>
          <p:cNvPr id="108547" name="Rectangle 3"/>
          <p:cNvSpPr>
            <a:spLocks noGrp="1" noChangeArrowheads="1"/>
          </p:cNvSpPr>
          <p:nvPr>
            <p:ph type="body" idx="1"/>
          </p:nvPr>
        </p:nvSpPr>
        <p:spPr/>
        <p:txBody>
          <a:bodyPr/>
          <a:lstStyle/>
          <a:p>
            <a:pPr>
              <a:lnSpc>
                <a:spcPct val="90000"/>
              </a:lnSpc>
            </a:pPr>
            <a:r>
              <a:rPr lang="en-US" altLang="en-US"/>
              <a:t>If nobody needs the resource, the token simply passes fast around the ring.</a:t>
            </a:r>
          </a:p>
          <a:p>
            <a:pPr>
              <a:lnSpc>
                <a:spcPct val="90000"/>
              </a:lnSpc>
            </a:pPr>
            <a:r>
              <a:rPr lang="en-US" altLang="en-US"/>
              <a:t>If somebody needs the resource, it must wait at most ‘n’ passes</a:t>
            </a:r>
          </a:p>
          <a:p>
            <a:pPr>
              <a:lnSpc>
                <a:spcPct val="90000"/>
              </a:lnSpc>
            </a:pPr>
            <a:r>
              <a:rPr lang="en-US" altLang="en-US"/>
              <a:t>However,</a:t>
            </a:r>
          </a:p>
          <a:p>
            <a:pPr lvl="1">
              <a:lnSpc>
                <a:spcPct val="90000"/>
              </a:lnSpc>
            </a:pPr>
            <a:r>
              <a:rPr lang="en-US" altLang="en-US"/>
              <a:t>What if the token is lost?</a:t>
            </a:r>
          </a:p>
          <a:p>
            <a:pPr lvl="2">
              <a:lnSpc>
                <a:spcPct val="90000"/>
              </a:lnSpc>
            </a:pPr>
            <a:r>
              <a:rPr lang="en-US" altLang="en-US"/>
              <a:t>E.g Process holding token goes down.</a:t>
            </a:r>
          </a:p>
          <a:p>
            <a:pPr lvl="2">
              <a:lnSpc>
                <a:spcPct val="90000"/>
              </a:lnSpc>
            </a:pPr>
            <a:r>
              <a:rPr lang="en-US" altLang="en-US"/>
              <a:t>How do we detect the token is missing, rather than still being passed around?</a:t>
            </a:r>
            <a:endParaRPr lang="th-TH" altLang="en-US"/>
          </a:p>
        </p:txBody>
      </p:sp>
    </p:spTree>
    <p:extLst>
      <p:ext uri="{BB962C8B-B14F-4D97-AF65-F5344CB8AC3E}">
        <p14:creationId xmlns:p14="http://schemas.microsoft.com/office/powerpoint/2010/main" val="4488985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n-US" altLang="en-US"/>
              <a:t>Centralised Algorithm</a:t>
            </a:r>
            <a:endParaRPr lang="th-TH" altLang="en-US"/>
          </a:p>
        </p:txBody>
      </p:sp>
      <p:sp>
        <p:nvSpPr>
          <p:cNvPr id="109571" name="Rectangle 3"/>
          <p:cNvSpPr>
            <a:spLocks noGrp="1" noChangeArrowheads="1"/>
          </p:cNvSpPr>
          <p:nvPr>
            <p:ph type="body" idx="1"/>
          </p:nvPr>
        </p:nvSpPr>
        <p:spPr/>
        <p:txBody>
          <a:bodyPr/>
          <a:lstStyle/>
          <a:p>
            <a:r>
              <a:rPr lang="en-US" altLang="en-US"/>
              <a:t>One process is elected the co-ordinator</a:t>
            </a:r>
          </a:p>
          <a:p>
            <a:r>
              <a:rPr lang="en-US" altLang="en-US"/>
              <a:t>If another process wants to use a resource, it sends a request to the co-ordinator</a:t>
            </a:r>
          </a:p>
          <a:p>
            <a:pPr lvl="1"/>
            <a:r>
              <a:rPr lang="en-US" altLang="en-US"/>
              <a:t>If the resource is available, the co-ordinator grants permission</a:t>
            </a:r>
          </a:p>
          <a:p>
            <a:pPr lvl="1"/>
            <a:r>
              <a:rPr lang="en-US" altLang="en-US"/>
              <a:t>If it isn’t available, the co-ordinator queues the request until the resource is available</a:t>
            </a:r>
          </a:p>
          <a:p>
            <a:pPr lvl="2"/>
            <a:r>
              <a:rPr lang="en-US" altLang="en-US"/>
              <a:t>(Possibly responding with ‘permission denied’)</a:t>
            </a:r>
            <a:endParaRPr lang="th-TH" altLang="en-US"/>
          </a:p>
        </p:txBody>
      </p:sp>
    </p:spTree>
    <p:extLst>
      <p:ext uri="{BB962C8B-B14F-4D97-AF65-F5344CB8AC3E}">
        <p14:creationId xmlns:p14="http://schemas.microsoft.com/office/powerpoint/2010/main" val="23608475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n-US" altLang="en-US"/>
              <a:t>Centralised Algorithm</a:t>
            </a:r>
            <a:endParaRPr lang="th-TH" altLang="en-US"/>
          </a:p>
        </p:txBody>
      </p:sp>
      <p:pic>
        <p:nvPicPr>
          <p:cNvPr id="1105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888" y="2636839"/>
            <a:ext cx="6627812" cy="3590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2409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n-US" altLang="en-US"/>
              <a:t>Centralised Algorithm</a:t>
            </a:r>
            <a:endParaRPr lang="th-TH" altLang="en-US"/>
          </a:p>
        </p:txBody>
      </p:sp>
      <p:sp>
        <p:nvSpPr>
          <p:cNvPr id="111619" name="Rectangle 3"/>
          <p:cNvSpPr>
            <a:spLocks noGrp="1" noChangeArrowheads="1"/>
          </p:cNvSpPr>
          <p:nvPr>
            <p:ph type="body" idx="1"/>
          </p:nvPr>
        </p:nvSpPr>
        <p:spPr/>
        <p:txBody>
          <a:bodyPr>
            <a:normAutofit fontScale="92500" lnSpcReduction="20000"/>
          </a:bodyPr>
          <a:lstStyle/>
          <a:p>
            <a:r>
              <a:rPr lang="en-US" altLang="en-US" sz="2400"/>
              <a:t>Successful</a:t>
            </a:r>
          </a:p>
          <a:p>
            <a:pPr lvl="1"/>
            <a:r>
              <a:rPr lang="en-US" altLang="en-US" sz="2000"/>
              <a:t>Mutual Exclusion is managed by the co-ordinator</a:t>
            </a:r>
          </a:p>
          <a:p>
            <a:r>
              <a:rPr lang="en-US" altLang="en-US" sz="2400"/>
              <a:t>Fair</a:t>
            </a:r>
          </a:p>
          <a:p>
            <a:pPr lvl="1"/>
            <a:r>
              <a:rPr lang="en-US" altLang="en-US" sz="2000"/>
              <a:t>Requests are dealt with in the order they are received</a:t>
            </a:r>
          </a:p>
          <a:p>
            <a:r>
              <a:rPr lang="en-US" altLang="en-US" sz="2400"/>
              <a:t>No Starvation</a:t>
            </a:r>
          </a:p>
          <a:p>
            <a:pPr lvl="1"/>
            <a:r>
              <a:rPr lang="en-US" altLang="en-US" sz="2000"/>
              <a:t>No resource will end up waiting forever</a:t>
            </a:r>
          </a:p>
          <a:p>
            <a:r>
              <a:rPr lang="en-US" altLang="en-US" sz="2400"/>
              <a:t>Easy to implement</a:t>
            </a:r>
          </a:p>
          <a:p>
            <a:r>
              <a:rPr lang="en-US" altLang="en-US" sz="2400"/>
              <a:t>3 Requests per resource use</a:t>
            </a:r>
          </a:p>
          <a:p>
            <a:pPr lvl="1"/>
            <a:r>
              <a:rPr lang="en-US" altLang="en-US" sz="2000"/>
              <a:t>Request, Grant, Release</a:t>
            </a:r>
            <a:endParaRPr lang="th-TH" altLang="en-US" sz="2000"/>
          </a:p>
        </p:txBody>
      </p:sp>
    </p:spTree>
    <p:extLst>
      <p:ext uri="{BB962C8B-B14F-4D97-AF65-F5344CB8AC3E}">
        <p14:creationId xmlns:p14="http://schemas.microsoft.com/office/powerpoint/2010/main" val="3005269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n-US" altLang="en-US"/>
              <a:t>Centralised Algorithm</a:t>
            </a:r>
            <a:endParaRPr lang="th-TH" altLang="en-US"/>
          </a:p>
        </p:txBody>
      </p:sp>
      <p:sp>
        <p:nvSpPr>
          <p:cNvPr id="112643" name="Rectangle 3"/>
          <p:cNvSpPr>
            <a:spLocks noGrp="1" noChangeArrowheads="1"/>
          </p:cNvSpPr>
          <p:nvPr>
            <p:ph type="body" idx="1"/>
          </p:nvPr>
        </p:nvSpPr>
        <p:spPr/>
        <p:txBody>
          <a:bodyPr/>
          <a:lstStyle/>
          <a:p>
            <a:r>
              <a:rPr lang="en-US" altLang="en-US"/>
              <a:t>Single point of failure</a:t>
            </a:r>
          </a:p>
          <a:p>
            <a:pPr lvl="1"/>
            <a:r>
              <a:rPr lang="en-US" altLang="en-US"/>
              <a:t>What happens when the co-ordinator fails?</a:t>
            </a:r>
          </a:p>
          <a:p>
            <a:pPr lvl="1"/>
            <a:r>
              <a:rPr lang="en-US" altLang="en-US"/>
              <a:t>What is the difference between a dead co-ordinator and permission denied?</a:t>
            </a:r>
          </a:p>
          <a:p>
            <a:pPr lvl="2"/>
            <a:r>
              <a:rPr lang="en-US" altLang="en-US"/>
              <a:t>Requestor is still waiting for a reply i.e. blocked</a:t>
            </a:r>
          </a:p>
          <a:p>
            <a:r>
              <a:rPr lang="en-US" altLang="en-US"/>
              <a:t>Single co-ordinator creates a performance bottleneck</a:t>
            </a:r>
            <a:endParaRPr lang="th-TH" altLang="en-US"/>
          </a:p>
        </p:txBody>
      </p:sp>
    </p:spTree>
    <p:extLst>
      <p:ext uri="{BB962C8B-B14F-4D97-AF65-F5344CB8AC3E}">
        <p14:creationId xmlns:p14="http://schemas.microsoft.com/office/powerpoint/2010/main" val="2351173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n-US" altLang="en-US"/>
              <a:t>Decentralised Algorithm</a:t>
            </a:r>
            <a:endParaRPr lang="th-TH" altLang="en-US"/>
          </a:p>
        </p:txBody>
      </p:sp>
      <p:sp>
        <p:nvSpPr>
          <p:cNvPr id="113667" name="Rectangle 3"/>
          <p:cNvSpPr>
            <a:spLocks noGrp="1" noChangeArrowheads="1"/>
          </p:cNvSpPr>
          <p:nvPr>
            <p:ph type="body" idx="1"/>
          </p:nvPr>
        </p:nvSpPr>
        <p:spPr>
          <a:xfrm>
            <a:off x="2351089" y="2349501"/>
            <a:ext cx="7693025" cy="3724275"/>
          </a:xfrm>
        </p:spPr>
        <p:txBody>
          <a:bodyPr>
            <a:normAutofit lnSpcReduction="10000"/>
          </a:bodyPr>
          <a:lstStyle/>
          <a:p>
            <a:r>
              <a:rPr lang="en-US" altLang="en-US" sz="2400"/>
              <a:t>Have multiple co-ordinators</a:t>
            </a:r>
          </a:p>
          <a:p>
            <a:pPr lvl="1"/>
            <a:r>
              <a:rPr lang="en-US" altLang="en-US" sz="2000"/>
              <a:t>Perhaps one per replica of the resource.</a:t>
            </a:r>
          </a:p>
          <a:p>
            <a:r>
              <a:rPr lang="en-US" altLang="en-US" sz="2400"/>
              <a:t>If I need a resource, I can poll the co-ordinators</a:t>
            </a:r>
          </a:p>
          <a:p>
            <a:pPr lvl="1"/>
            <a:r>
              <a:rPr lang="en-US" altLang="en-US" sz="2000"/>
              <a:t>And wait for a majority vote</a:t>
            </a:r>
          </a:p>
          <a:p>
            <a:r>
              <a:rPr lang="en-US" altLang="en-US" sz="2400"/>
              <a:t>Has the benefit of redundancy for the co-ordinator, but what if a co-ordinator fails, restarts and forgets that it has already granted permission?</a:t>
            </a:r>
          </a:p>
          <a:p>
            <a:pPr lvl="1"/>
            <a:r>
              <a:rPr lang="en-US" altLang="en-US" sz="2000"/>
              <a:t>Perhaps a small probability, but still a chance of concurrent accesses</a:t>
            </a:r>
            <a:endParaRPr lang="th-TH" altLang="en-US" sz="2000"/>
          </a:p>
        </p:txBody>
      </p:sp>
    </p:spTree>
    <p:extLst>
      <p:ext uri="{BB962C8B-B14F-4D97-AF65-F5344CB8AC3E}">
        <p14:creationId xmlns:p14="http://schemas.microsoft.com/office/powerpoint/2010/main" val="25421677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n-US" altLang="en-US"/>
              <a:t>Distributed Algorithm</a:t>
            </a:r>
            <a:endParaRPr lang="th-TH" altLang="en-US"/>
          </a:p>
        </p:txBody>
      </p:sp>
      <p:sp>
        <p:nvSpPr>
          <p:cNvPr id="114691" name="Rectangle 3"/>
          <p:cNvSpPr>
            <a:spLocks noGrp="1" noChangeArrowheads="1"/>
          </p:cNvSpPr>
          <p:nvPr>
            <p:ph type="body" idx="1"/>
          </p:nvPr>
        </p:nvSpPr>
        <p:spPr/>
        <p:txBody>
          <a:bodyPr/>
          <a:lstStyle/>
          <a:p>
            <a:pPr>
              <a:lnSpc>
                <a:spcPct val="90000"/>
              </a:lnSpc>
            </a:pPr>
            <a:r>
              <a:rPr lang="en-US" altLang="en-US"/>
              <a:t>If a process needs a resource, it sends a message to all other processes, including their current logical time (and process number)</a:t>
            </a:r>
          </a:p>
          <a:p>
            <a:pPr lvl="1">
              <a:lnSpc>
                <a:spcPct val="90000"/>
              </a:lnSpc>
            </a:pPr>
            <a:r>
              <a:rPr lang="en-US" altLang="en-US"/>
              <a:t>If process isn’t using resource, responds with OK</a:t>
            </a:r>
          </a:p>
          <a:p>
            <a:pPr lvl="1">
              <a:lnSpc>
                <a:spcPct val="90000"/>
              </a:lnSpc>
            </a:pPr>
            <a:r>
              <a:rPr lang="en-US" altLang="en-US"/>
              <a:t>If process is using resource, no response, but queues request</a:t>
            </a:r>
          </a:p>
          <a:p>
            <a:pPr lvl="1">
              <a:lnSpc>
                <a:spcPct val="90000"/>
              </a:lnSpc>
            </a:pPr>
            <a:r>
              <a:rPr lang="en-US" altLang="en-US"/>
              <a:t>If another process also wants to use resource, it compares the timestamp of the request </a:t>
            </a:r>
            <a:endParaRPr lang="th-TH" altLang="en-US"/>
          </a:p>
        </p:txBody>
      </p:sp>
    </p:spTree>
    <p:extLst>
      <p:ext uri="{BB962C8B-B14F-4D97-AF65-F5344CB8AC3E}">
        <p14:creationId xmlns:p14="http://schemas.microsoft.com/office/powerpoint/2010/main" val="1958565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n-US" altLang="en-US"/>
              <a:t>Distributed Algorithm</a:t>
            </a:r>
            <a:endParaRPr lang="th-TH" altLang="en-US"/>
          </a:p>
        </p:txBody>
      </p:sp>
      <p:pic>
        <p:nvPicPr>
          <p:cNvPr id="1157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4" y="2349501"/>
            <a:ext cx="7608887" cy="3667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58847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n-US" altLang="en-US"/>
              <a:t>Distributed Algorithm</a:t>
            </a:r>
            <a:endParaRPr lang="th-TH" altLang="en-US"/>
          </a:p>
        </p:txBody>
      </p:sp>
      <p:sp>
        <p:nvSpPr>
          <p:cNvPr id="116739" name="Rectangle 3"/>
          <p:cNvSpPr>
            <a:spLocks noGrp="1" noChangeArrowheads="1"/>
          </p:cNvSpPr>
          <p:nvPr>
            <p:ph type="body" idx="1"/>
          </p:nvPr>
        </p:nvSpPr>
        <p:spPr/>
        <p:txBody>
          <a:bodyPr/>
          <a:lstStyle/>
          <a:p>
            <a:r>
              <a:rPr lang="en-US" altLang="en-US"/>
              <a:t>Mutual Exclusion is guaranteed</a:t>
            </a:r>
          </a:p>
          <a:p>
            <a:r>
              <a:rPr lang="en-US" altLang="en-US"/>
              <a:t>Number of messages = 2(n-1)</a:t>
            </a:r>
          </a:p>
          <a:p>
            <a:r>
              <a:rPr lang="en-US" altLang="en-US"/>
              <a:t>No single point of failure</a:t>
            </a:r>
            <a:endParaRPr lang="th-TH" altLang="en-US"/>
          </a:p>
        </p:txBody>
      </p:sp>
    </p:spTree>
    <p:extLst>
      <p:ext uri="{BB962C8B-B14F-4D97-AF65-F5344CB8AC3E}">
        <p14:creationId xmlns:p14="http://schemas.microsoft.com/office/powerpoint/2010/main" val="3818787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AutoShape 2"/>
          <p:cNvSpPr>
            <a:spLocks noGrp="1" noChangeArrowheads="1"/>
          </p:cNvSpPr>
          <p:nvPr>
            <p:ph type="title"/>
          </p:nvPr>
        </p:nvSpPr>
        <p:spPr/>
        <p:txBody>
          <a:bodyPr/>
          <a:lstStyle/>
          <a:p>
            <a:r>
              <a:rPr lang="en-US" altLang="en-US"/>
              <a:t>Clock Synchronisation</a:t>
            </a:r>
            <a:endParaRPr lang="th-TH" altLang="en-US"/>
          </a:p>
        </p:txBody>
      </p:sp>
      <p:sp>
        <p:nvSpPr>
          <p:cNvPr id="72707" name="Rectangle 3"/>
          <p:cNvSpPr>
            <a:spLocks noGrp="1" noChangeArrowheads="1"/>
          </p:cNvSpPr>
          <p:nvPr>
            <p:ph type="body" idx="1"/>
          </p:nvPr>
        </p:nvSpPr>
        <p:spPr>
          <a:xfrm>
            <a:off x="1992313" y="2276476"/>
            <a:ext cx="8229600" cy="2232025"/>
          </a:xfrm>
        </p:spPr>
        <p:txBody>
          <a:bodyPr/>
          <a:lstStyle/>
          <a:p>
            <a:pPr>
              <a:lnSpc>
                <a:spcPct val="80000"/>
              </a:lnSpc>
            </a:pPr>
            <a:r>
              <a:rPr lang="en-US" altLang="en-US" sz="2400"/>
              <a:t>When each machine has its own clock, an event that occurred after another event may nevertheless be assigned an earlier time on another remote device. MAKE will not call the compiler for the newer version of the “output.c” program, even though it is “newer”.</a:t>
            </a:r>
          </a:p>
          <a:p>
            <a:pPr>
              <a:lnSpc>
                <a:spcPct val="80000"/>
              </a:lnSpc>
            </a:pPr>
            <a:endParaRPr lang="th-TH" altLang="en-US" sz="2400"/>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l="24345" t="46375" r="20924" b="41692"/>
          <a:stretch>
            <a:fillRect/>
          </a:stretch>
        </p:blipFill>
        <p:spPr bwMode="auto">
          <a:xfrm>
            <a:off x="1919288" y="4076701"/>
            <a:ext cx="8534400" cy="2633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52395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AutoShape 2"/>
          <p:cNvSpPr>
            <a:spLocks noGrp="1" noChangeArrowheads="1"/>
          </p:cNvSpPr>
          <p:nvPr>
            <p:ph type="title"/>
          </p:nvPr>
        </p:nvSpPr>
        <p:spPr/>
        <p:txBody>
          <a:bodyPr/>
          <a:lstStyle/>
          <a:p>
            <a:r>
              <a:rPr lang="en-US" altLang="en-US"/>
              <a:t>Distributed Algorithm</a:t>
            </a:r>
            <a:endParaRPr lang="th-TH" altLang="en-US"/>
          </a:p>
        </p:txBody>
      </p:sp>
      <p:sp>
        <p:nvSpPr>
          <p:cNvPr id="117763" name="Rectangle 3"/>
          <p:cNvSpPr>
            <a:spLocks noGrp="1" noChangeArrowheads="1"/>
          </p:cNvSpPr>
          <p:nvPr>
            <p:ph type="body" idx="1"/>
          </p:nvPr>
        </p:nvSpPr>
        <p:spPr/>
        <p:txBody>
          <a:bodyPr/>
          <a:lstStyle/>
          <a:p>
            <a:r>
              <a:rPr lang="en-US" altLang="en-US" sz="2400"/>
              <a:t>Multiple points of failure!</a:t>
            </a:r>
          </a:p>
          <a:p>
            <a:pPr lvl="1"/>
            <a:r>
              <a:rPr lang="en-US" altLang="en-US" sz="2000"/>
              <a:t>If any process fails – how is it different from using resource? (So processes have to respond even if they are using the resource)</a:t>
            </a:r>
          </a:p>
          <a:p>
            <a:r>
              <a:rPr lang="en-US" altLang="en-US" sz="2400"/>
              <a:t>A list of group membership must be maintained by all processes</a:t>
            </a:r>
          </a:p>
          <a:p>
            <a:r>
              <a:rPr lang="en-US" altLang="en-US" sz="2400"/>
              <a:t>All processors are expected to be capable of handling requests</a:t>
            </a:r>
          </a:p>
          <a:p>
            <a:r>
              <a:rPr lang="en-US" altLang="en-US" sz="2400"/>
              <a:t>So why not just use the Centralised Algorithm?</a:t>
            </a:r>
            <a:endParaRPr lang="th-TH" altLang="en-US" sz="2400"/>
          </a:p>
        </p:txBody>
      </p:sp>
    </p:spTree>
    <p:extLst>
      <p:ext uri="{BB962C8B-B14F-4D97-AF65-F5344CB8AC3E}">
        <p14:creationId xmlns:p14="http://schemas.microsoft.com/office/powerpoint/2010/main" val="31502256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AutoShape 2"/>
          <p:cNvSpPr>
            <a:spLocks noGrp="1" noChangeArrowheads="1"/>
          </p:cNvSpPr>
          <p:nvPr>
            <p:ph type="title"/>
          </p:nvPr>
        </p:nvSpPr>
        <p:spPr/>
        <p:txBody>
          <a:bodyPr/>
          <a:lstStyle/>
          <a:p>
            <a:r>
              <a:rPr lang="en-US" altLang="en-US"/>
              <a:t>Comparisons</a:t>
            </a:r>
            <a:endParaRPr lang="th-TH" altLang="en-US"/>
          </a:p>
        </p:txBody>
      </p:sp>
      <p:pic>
        <p:nvPicPr>
          <p:cNvPr id="1187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088" y="2924176"/>
            <a:ext cx="7478712"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9514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AutoShape 2"/>
          <p:cNvSpPr>
            <a:spLocks noGrp="1" noChangeArrowheads="1"/>
          </p:cNvSpPr>
          <p:nvPr>
            <p:ph type="title"/>
          </p:nvPr>
        </p:nvSpPr>
        <p:spPr/>
        <p:txBody>
          <a:bodyPr/>
          <a:lstStyle/>
          <a:p>
            <a:r>
              <a:rPr lang="en-GB" altLang="en-US"/>
              <a:t>Election Algorithms</a:t>
            </a:r>
            <a:endParaRPr lang="th-TH" altLang="en-US"/>
          </a:p>
        </p:txBody>
      </p:sp>
      <p:sp>
        <p:nvSpPr>
          <p:cNvPr id="119811" name="Rectangle 3"/>
          <p:cNvSpPr>
            <a:spLocks noGrp="1" noChangeArrowheads="1"/>
          </p:cNvSpPr>
          <p:nvPr>
            <p:ph type="body" idx="1"/>
          </p:nvPr>
        </p:nvSpPr>
        <p:spPr/>
        <p:txBody>
          <a:bodyPr/>
          <a:lstStyle/>
          <a:p>
            <a:r>
              <a:rPr lang="en-GB" altLang="en-US"/>
              <a:t>Many DS need one process to be a co-ordinator, or perform some special role</a:t>
            </a:r>
          </a:p>
          <a:p>
            <a:r>
              <a:rPr lang="en-GB" altLang="en-US"/>
              <a:t>It doesn’</a:t>
            </a:r>
            <a:r>
              <a:rPr lang="en-US" altLang="en-US"/>
              <a:t>t matter which process, but one is needed</a:t>
            </a:r>
          </a:p>
          <a:p>
            <a:r>
              <a:rPr lang="en-US" altLang="en-US"/>
              <a:t>Assuming all processes are the same, an election algorithm is used to choose which process</a:t>
            </a:r>
            <a:endParaRPr lang="th-TH" altLang="en-US"/>
          </a:p>
        </p:txBody>
      </p:sp>
    </p:spTree>
    <p:extLst>
      <p:ext uri="{BB962C8B-B14F-4D97-AF65-F5344CB8AC3E}">
        <p14:creationId xmlns:p14="http://schemas.microsoft.com/office/powerpoint/2010/main" val="8547966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AutoShape 2"/>
          <p:cNvSpPr>
            <a:spLocks noGrp="1" noChangeArrowheads="1"/>
          </p:cNvSpPr>
          <p:nvPr>
            <p:ph type="title"/>
          </p:nvPr>
        </p:nvSpPr>
        <p:spPr/>
        <p:txBody>
          <a:bodyPr/>
          <a:lstStyle/>
          <a:p>
            <a:r>
              <a:rPr lang="en-US" altLang="en-US"/>
              <a:t>Bully Algorithm</a:t>
            </a:r>
            <a:endParaRPr lang="th-TH" altLang="en-US"/>
          </a:p>
        </p:txBody>
      </p:sp>
      <p:sp>
        <p:nvSpPr>
          <p:cNvPr id="120835" name="Rectangle 3"/>
          <p:cNvSpPr>
            <a:spLocks noGrp="1" noChangeArrowheads="1"/>
          </p:cNvSpPr>
          <p:nvPr>
            <p:ph type="body" idx="1"/>
          </p:nvPr>
        </p:nvSpPr>
        <p:spPr/>
        <p:txBody>
          <a:bodyPr/>
          <a:lstStyle/>
          <a:p>
            <a:pPr>
              <a:lnSpc>
                <a:spcPct val="90000"/>
              </a:lnSpc>
            </a:pPr>
            <a:r>
              <a:rPr lang="en-US" altLang="en-US"/>
              <a:t>If any process notices the co-ordinator isn’t responding, it initiates an election.</a:t>
            </a:r>
          </a:p>
          <a:p>
            <a:pPr lvl="1">
              <a:lnSpc>
                <a:spcPct val="90000"/>
              </a:lnSpc>
            </a:pPr>
            <a:r>
              <a:rPr lang="en-US" altLang="en-US"/>
              <a:t>It sends “ELECTION” to all higher numbered processes</a:t>
            </a:r>
          </a:p>
          <a:p>
            <a:pPr>
              <a:lnSpc>
                <a:spcPct val="90000"/>
              </a:lnSpc>
            </a:pPr>
            <a:r>
              <a:rPr lang="en-US" altLang="en-US"/>
              <a:t>If no-one responds, it wins the election and becomes co-ordinator</a:t>
            </a:r>
          </a:p>
          <a:p>
            <a:pPr lvl="1">
              <a:lnSpc>
                <a:spcPct val="90000"/>
              </a:lnSpc>
            </a:pPr>
            <a:r>
              <a:rPr lang="en-US" altLang="en-US"/>
              <a:t>If a ‘higher-up’ responds they take over until the highest numbered process is found to win the election.</a:t>
            </a:r>
            <a:endParaRPr lang="th-TH" altLang="en-US"/>
          </a:p>
        </p:txBody>
      </p:sp>
    </p:spTree>
    <p:extLst>
      <p:ext uri="{BB962C8B-B14F-4D97-AF65-F5344CB8AC3E}">
        <p14:creationId xmlns:p14="http://schemas.microsoft.com/office/powerpoint/2010/main" val="19678975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AutoShape 2"/>
          <p:cNvSpPr>
            <a:spLocks noGrp="1" noChangeArrowheads="1"/>
          </p:cNvSpPr>
          <p:nvPr>
            <p:ph type="title"/>
          </p:nvPr>
        </p:nvSpPr>
        <p:spPr>
          <a:xfrm>
            <a:off x="2351088" y="620713"/>
            <a:ext cx="7924800" cy="1143000"/>
          </a:xfrm>
        </p:spPr>
        <p:txBody>
          <a:bodyPr/>
          <a:lstStyle/>
          <a:p>
            <a:r>
              <a:rPr lang="en-US" altLang="en-US"/>
              <a:t>Bully Algorithm</a:t>
            </a:r>
            <a:endParaRPr lang="th-TH" altLang="en-US"/>
          </a:p>
        </p:txBody>
      </p:sp>
      <p:pic>
        <p:nvPicPr>
          <p:cNvPr id="1218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76" y="1695450"/>
            <a:ext cx="5591175" cy="516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0961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AutoShape 2"/>
          <p:cNvSpPr>
            <a:spLocks noGrp="1" noChangeArrowheads="1"/>
          </p:cNvSpPr>
          <p:nvPr>
            <p:ph type="title"/>
          </p:nvPr>
        </p:nvSpPr>
        <p:spPr/>
        <p:txBody>
          <a:bodyPr/>
          <a:lstStyle/>
          <a:p>
            <a:r>
              <a:rPr lang="en-US" altLang="en-US"/>
              <a:t>Ring Algorithm</a:t>
            </a:r>
            <a:endParaRPr lang="th-TH" altLang="en-US"/>
          </a:p>
        </p:txBody>
      </p:sp>
      <p:sp>
        <p:nvSpPr>
          <p:cNvPr id="122883" name="Rectangle 3"/>
          <p:cNvSpPr>
            <a:spLocks noGrp="1" noChangeArrowheads="1"/>
          </p:cNvSpPr>
          <p:nvPr>
            <p:ph type="body" idx="1"/>
          </p:nvPr>
        </p:nvSpPr>
        <p:spPr/>
        <p:txBody>
          <a:bodyPr/>
          <a:lstStyle/>
          <a:p>
            <a:r>
              <a:rPr lang="en-US" altLang="en-US" sz="2400"/>
              <a:t>Each process knows it’s successor</a:t>
            </a:r>
          </a:p>
          <a:p>
            <a:r>
              <a:rPr lang="en-US" altLang="en-US" sz="2400"/>
              <a:t>When the failed process is discovered, the process sends a message to it’s successor listing it’s own process number</a:t>
            </a:r>
          </a:p>
          <a:p>
            <a:r>
              <a:rPr lang="en-US" altLang="en-US" sz="2400"/>
              <a:t>The message is passed around in a ring until it returns to the initiator</a:t>
            </a:r>
          </a:p>
          <a:p>
            <a:r>
              <a:rPr lang="en-US" altLang="en-US" sz="2400"/>
              <a:t>Any higher process number lists their number so the highest numbered process can be identified</a:t>
            </a:r>
            <a:endParaRPr lang="th-TH" altLang="en-US" sz="2400"/>
          </a:p>
        </p:txBody>
      </p:sp>
    </p:spTree>
    <p:extLst>
      <p:ext uri="{BB962C8B-B14F-4D97-AF65-F5344CB8AC3E}">
        <p14:creationId xmlns:p14="http://schemas.microsoft.com/office/powerpoint/2010/main" val="39580148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AutoShape 2"/>
          <p:cNvSpPr>
            <a:spLocks noGrp="1" noChangeArrowheads="1"/>
          </p:cNvSpPr>
          <p:nvPr>
            <p:ph type="title"/>
          </p:nvPr>
        </p:nvSpPr>
        <p:spPr/>
        <p:txBody>
          <a:bodyPr/>
          <a:lstStyle/>
          <a:p>
            <a:r>
              <a:rPr lang="en-US" altLang="en-US"/>
              <a:t>Ring Algorithm (Multiple initiators)</a:t>
            </a:r>
            <a:endParaRPr lang="th-TH" altLang="en-US"/>
          </a:p>
        </p:txBody>
      </p:sp>
      <p:pic>
        <p:nvPicPr>
          <p:cNvPr id="1239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2175" y="2565401"/>
            <a:ext cx="5976938" cy="3198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847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p:cNvSpPr>
            <a:spLocks noGrp="1" noChangeArrowheads="1"/>
          </p:cNvSpPr>
          <p:nvPr>
            <p:ph type="title"/>
          </p:nvPr>
        </p:nvSpPr>
        <p:spPr/>
        <p:txBody>
          <a:bodyPr/>
          <a:lstStyle/>
          <a:p>
            <a:r>
              <a:rPr lang="en-US" altLang="en-US"/>
              <a:t>Global Positioning System (GPS)</a:t>
            </a:r>
            <a:endParaRPr lang="th-TH" altLang="en-US"/>
          </a:p>
        </p:txBody>
      </p:sp>
      <p:sp>
        <p:nvSpPr>
          <p:cNvPr id="71683" name="Rectangle 3"/>
          <p:cNvSpPr>
            <a:spLocks noGrp="1" noChangeArrowheads="1"/>
          </p:cNvSpPr>
          <p:nvPr>
            <p:ph type="body" idx="1"/>
          </p:nvPr>
        </p:nvSpPr>
        <p:spPr/>
        <p:txBody>
          <a:bodyPr/>
          <a:lstStyle/>
          <a:p>
            <a:pPr>
              <a:lnSpc>
                <a:spcPct val="90000"/>
              </a:lnSpc>
            </a:pPr>
            <a:r>
              <a:rPr lang="en-GB" altLang="en-US"/>
              <a:t>Using a GPS receiver we can triangulate our position on the earth by receiving signals sent by GPS satellites.</a:t>
            </a:r>
          </a:p>
          <a:p>
            <a:pPr lvl="1">
              <a:lnSpc>
                <a:spcPct val="90000"/>
              </a:lnSpc>
            </a:pPr>
            <a:r>
              <a:rPr lang="en-GB" altLang="en-US"/>
              <a:t>We need to connect to at least 3 GPS satellites to locate a position on latitude, longitude and altitude.</a:t>
            </a:r>
          </a:p>
          <a:p>
            <a:pPr lvl="1">
              <a:lnSpc>
                <a:spcPct val="90000"/>
              </a:lnSpc>
            </a:pPr>
            <a:r>
              <a:rPr lang="en-GB" altLang="en-US"/>
              <a:t>If we measure our distance from each, we can locate a unique position.</a:t>
            </a:r>
          </a:p>
          <a:p>
            <a:pPr>
              <a:lnSpc>
                <a:spcPct val="90000"/>
              </a:lnSpc>
            </a:pPr>
            <a:r>
              <a:rPr lang="en-GB" altLang="en-US"/>
              <a:t>But how do we measure our distance?</a:t>
            </a:r>
            <a:endParaRPr lang="th-TH" altLang="en-US"/>
          </a:p>
        </p:txBody>
      </p:sp>
    </p:spTree>
    <p:extLst>
      <p:ext uri="{BB962C8B-B14F-4D97-AF65-F5344CB8AC3E}">
        <p14:creationId xmlns:p14="http://schemas.microsoft.com/office/powerpoint/2010/main" val="842167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AutoShape 2"/>
          <p:cNvSpPr>
            <a:spLocks noGrp="1" noChangeArrowheads="1"/>
          </p:cNvSpPr>
          <p:nvPr>
            <p:ph type="title"/>
          </p:nvPr>
        </p:nvSpPr>
        <p:spPr/>
        <p:txBody>
          <a:bodyPr/>
          <a:lstStyle/>
          <a:p>
            <a:r>
              <a:rPr lang="en-GB" altLang="en-US"/>
              <a:t>GPS</a:t>
            </a:r>
            <a:endParaRPr lang="th-TH" altLang="en-US"/>
          </a:p>
        </p:txBody>
      </p:sp>
      <p:sp>
        <p:nvSpPr>
          <p:cNvPr id="73731" name="Rectangle 3"/>
          <p:cNvSpPr>
            <a:spLocks noGrp="1" noChangeArrowheads="1"/>
          </p:cNvSpPr>
          <p:nvPr>
            <p:ph type="body" idx="1"/>
          </p:nvPr>
        </p:nvSpPr>
        <p:spPr/>
        <p:txBody>
          <a:bodyPr/>
          <a:lstStyle/>
          <a:p>
            <a:r>
              <a:rPr lang="en-GB" altLang="en-US"/>
              <a:t>A GPS Satellite continuously sends its position and timestamps each message with its local time</a:t>
            </a:r>
          </a:p>
          <a:p>
            <a:r>
              <a:rPr lang="en-GB" altLang="en-US"/>
              <a:t>Based on how long it takes for the message to arrive, using the speed of light, we can calculate how far away from the satellite we are</a:t>
            </a:r>
          </a:p>
          <a:p>
            <a:r>
              <a:rPr lang="en-GB" altLang="en-US"/>
              <a:t>Assuming… all clocks are synchronised</a:t>
            </a:r>
            <a:endParaRPr lang="th-TH" altLang="en-US"/>
          </a:p>
        </p:txBody>
      </p:sp>
    </p:spTree>
    <p:extLst>
      <p:ext uri="{BB962C8B-B14F-4D97-AF65-F5344CB8AC3E}">
        <p14:creationId xmlns:p14="http://schemas.microsoft.com/office/powerpoint/2010/main" val="320768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p:txBody>
          <a:bodyPr/>
          <a:lstStyle/>
          <a:p>
            <a:r>
              <a:rPr lang="en-GB" altLang="en-US"/>
              <a:t>Assuming…</a:t>
            </a:r>
            <a:endParaRPr lang="th-TH" altLang="en-US"/>
          </a:p>
        </p:txBody>
      </p:sp>
      <p:sp>
        <p:nvSpPr>
          <p:cNvPr id="74755" name="Rectangle 3"/>
          <p:cNvSpPr>
            <a:spLocks noGrp="1" noChangeArrowheads="1"/>
          </p:cNvSpPr>
          <p:nvPr>
            <p:ph type="body" idx="1"/>
          </p:nvPr>
        </p:nvSpPr>
        <p:spPr/>
        <p:txBody>
          <a:bodyPr/>
          <a:lstStyle/>
          <a:p>
            <a:pPr>
              <a:lnSpc>
                <a:spcPct val="80000"/>
              </a:lnSpc>
            </a:pPr>
            <a:r>
              <a:rPr lang="en-GB" altLang="en-US" sz="2400"/>
              <a:t>But,</a:t>
            </a:r>
          </a:p>
          <a:p>
            <a:pPr lvl="1">
              <a:lnSpc>
                <a:spcPct val="80000"/>
              </a:lnSpc>
            </a:pPr>
            <a:r>
              <a:rPr lang="en-GB" altLang="en-US" sz="2000"/>
              <a:t>A very small clock error when multiplied by the very large speed of light can produce a large location error.</a:t>
            </a:r>
          </a:p>
          <a:p>
            <a:pPr lvl="1">
              <a:lnSpc>
                <a:spcPct val="80000"/>
              </a:lnSpc>
            </a:pPr>
            <a:r>
              <a:rPr lang="en-GB" altLang="en-US" sz="2000"/>
              <a:t>1 microsecond = 300metres!</a:t>
            </a:r>
          </a:p>
          <a:p>
            <a:pPr>
              <a:lnSpc>
                <a:spcPct val="80000"/>
              </a:lnSpc>
            </a:pPr>
            <a:r>
              <a:rPr lang="en-GB" altLang="en-US" sz="2400"/>
              <a:t>So, we can add a 4</a:t>
            </a:r>
            <a:r>
              <a:rPr lang="en-GB" altLang="en-US" sz="2400" baseline="30000"/>
              <a:t>th</a:t>
            </a:r>
            <a:r>
              <a:rPr lang="en-GB" altLang="en-US" sz="2400"/>
              <a:t> satellite to assist with estimating the speed of light.</a:t>
            </a:r>
          </a:p>
          <a:p>
            <a:pPr lvl="1">
              <a:lnSpc>
                <a:spcPct val="80000"/>
              </a:lnSpc>
            </a:pPr>
            <a:r>
              <a:rPr lang="en-GB" altLang="en-US" sz="2000"/>
              <a:t>This means we don’</a:t>
            </a:r>
            <a:r>
              <a:rPr lang="en-US" altLang="en-US" sz="2000"/>
              <a:t>t need an accurate clock within the GPS unit</a:t>
            </a:r>
            <a:endParaRPr lang="en-GB" altLang="en-US" sz="2000"/>
          </a:p>
          <a:p>
            <a:pPr lvl="1">
              <a:lnSpc>
                <a:spcPct val="80000"/>
              </a:lnSpc>
            </a:pPr>
            <a:r>
              <a:rPr lang="en-GB" altLang="en-US" sz="2000"/>
              <a:t>But still we need the satellites to have synchronised clocks</a:t>
            </a:r>
          </a:p>
          <a:p>
            <a:pPr lvl="1">
              <a:lnSpc>
                <a:spcPct val="80000"/>
              </a:lnSpc>
            </a:pPr>
            <a:r>
              <a:rPr lang="en-GB" altLang="en-US" sz="2000"/>
              <a:t>And even then there are further challenges</a:t>
            </a:r>
          </a:p>
          <a:p>
            <a:pPr lvl="2">
              <a:lnSpc>
                <a:spcPct val="80000"/>
              </a:lnSpc>
            </a:pPr>
            <a:r>
              <a:rPr lang="en-GB" altLang="en-US" sz="1800"/>
              <a:t>Earth isn’t a sphere, inconsistent signal speeds when passing through the ionospohere…</a:t>
            </a:r>
            <a:endParaRPr lang="th-TH" altLang="en-US" sz="1800"/>
          </a:p>
        </p:txBody>
      </p:sp>
    </p:spTree>
    <p:extLst>
      <p:ext uri="{BB962C8B-B14F-4D97-AF65-F5344CB8AC3E}">
        <p14:creationId xmlns:p14="http://schemas.microsoft.com/office/powerpoint/2010/main" val="734345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AutoShape 2"/>
          <p:cNvSpPr>
            <a:spLocks noGrp="1" noChangeArrowheads="1"/>
          </p:cNvSpPr>
          <p:nvPr>
            <p:ph type="title"/>
          </p:nvPr>
        </p:nvSpPr>
        <p:spPr/>
        <p:txBody>
          <a:bodyPr/>
          <a:lstStyle/>
          <a:p>
            <a:r>
              <a:rPr lang="en-US" altLang="en-US"/>
              <a:t>The problem</a:t>
            </a:r>
            <a:endParaRPr lang="th-TH" altLang="en-US"/>
          </a:p>
        </p:txBody>
      </p:sp>
      <p:sp>
        <p:nvSpPr>
          <p:cNvPr id="76803" name="Rectangle 3"/>
          <p:cNvSpPr>
            <a:spLocks noGrp="1" noChangeArrowheads="1"/>
          </p:cNvSpPr>
          <p:nvPr>
            <p:ph type="body" idx="1"/>
          </p:nvPr>
        </p:nvSpPr>
        <p:spPr/>
        <p:txBody>
          <a:bodyPr/>
          <a:lstStyle/>
          <a:p>
            <a:pPr>
              <a:lnSpc>
                <a:spcPct val="90000"/>
              </a:lnSpc>
            </a:pPr>
            <a:r>
              <a:rPr lang="en-IE" altLang="en-US" sz="2400" dirty="0"/>
              <a:t>Achieving agreement on time in a </a:t>
            </a:r>
            <a:r>
              <a:rPr lang="en-IE" altLang="en-US" sz="2400" dirty="0" smtClean="0"/>
              <a:t>system that is distributed is </a:t>
            </a:r>
            <a:r>
              <a:rPr lang="en-IE" altLang="en-US" sz="2400" dirty="0"/>
              <a:t>not </a:t>
            </a:r>
            <a:r>
              <a:rPr lang="en-IE" altLang="en-US" sz="2400" dirty="0" smtClean="0"/>
              <a:t>a trivial problem.</a:t>
            </a:r>
            <a:endParaRPr lang="en-IE" altLang="en-US" sz="2400" dirty="0"/>
          </a:p>
          <a:p>
            <a:pPr>
              <a:lnSpc>
                <a:spcPct val="90000"/>
              </a:lnSpc>
            </a:pPr>
            <a:endParaRPr lang="en-IE" altLang="en-US" sz="2400" dirty="0"/>
          </a:p>
          <a:p>
            <a:pPr>
              <a:lnSpc>
                <a:spcPct val="90000"/>
              </a:lnSpc>
            </a:pPr>
            <a:r>
              <a:rPr lang="en-IE" altLang="en-US" sz="2400" dirty="0"/>
              <a:t>Is it even possible to synchronise all the clocks in a Distributed System?</a:t>
            </a:r>
          </a:p>
          <a:p>
            <a:pPr>
              <a:lnSpc>
                <a:spcPct val="90000"/>
              </a:lnSpc>
            </a:pPr>
            <a:endParaRPr lang="en-IE" altLang="en-US" sz="2400" dirty="0"/>
          </a:p>
          <a:p>
            <a:pPr>
              <a:lnSpc>
                <a:spcPct val="90000"/>
              </a:lnSpc>
            </a:pPr>
            <a:r>
              <a:rPr lang="en-IE" altLang="en-US" sz="2400" dirty="0"/>
              <a:t>With multiple computers, “clock skew” ensures that no two machines have the same value for the “current time”.  But, how do we measure time?</a:t>
            </a:r>
            <a:endParaRPr lang="en-GB" altLang="en-US" sz="2400" dirty="0"/>
          </a:p>
          <a:p>
            <a:pPr>
              <a:lnSpc>
                <a:spcPct val="90000"/>
              </a:lnSpc>
            </a:pPr>
            <a:endParaRPr lang="th-TH" altLang="en-US" sz="2400" dirty="0"/>
          </a:p>
        </p:txBody>
      </p:sp>
    </p:spTree>
    <p:extLst>
      <p:ext uri="{BB962C8B-B14F-4D97-AF65-F5344CB8AC3E}">
        <p14:creationId xmlns:p14="http://schemas.microsoft.com/office/powerpoint/2010/main" val="172503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1178</TotalTime>
  <Words>2998</Words>
  <Application>Microsoft Office PowerPoint</Application>
  <PresentationFormat>Widescreen</PresentationFormat>
  <Paragraphs>249</Paragraphs>
  <Slides>56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56</vt:i4>
      </vt:variant>
    </vt:vector>
  </HeadingPairs>
  <TitlesOfParts>
    <vt:vector size="63" baseType="lpstr">
      <vt:lpstr>Angsana New</vt:lpstr>
      <vt:lpstr>Arial</vt:lpstr>
      <vt:lpstr>Corbel</vt:lpstr>
      <vt:lpstr>Cordia New</vt:lpstr>
      <vt:lpstr>Gill Sans MT</vt:lpstr>
      <vt:lpstr>Wingdings 2</vt:lpstr>
      <vt:lpstr>Dividend</vt:lpstr>
      <vt:lpstr>269202 Algorithms for iSNE</vt:lpstr>
      <vt:lpstr>Review</vt:lpstr>
      <vt:lpstr>This Week</vt:lpstr>
      <vt:lpstr>Synchronisation</vt:lpstr>
      <vt:lpstr>Clock Synchronisation</vt:lpstr>
      <vt:lpstr>Global Positioning System (GPS)</vt:lpstr>
      <vt:lpstr>GPS</vt:lpstr>
      <vt:lpstr>Assuming…</vt:lpstr>
      <vt:lpstr>The problem</vt:lpstr>
      <vt:lpstr>What is Time?</vt:lpstr>
      <vt:lpstr>We have all the time in the world.</vt:lpstr>
      <vt:lpstr>We’re dragging baby…</vt:lpstr>
      <vt:lpstr>The beginning of Time</vt:lpstr>
      <vt:lpstr>International Atomic Time</vt:lpstr>
      <vt:lpstr>So what is the time?</vt:lpstr>
      <vt:lpstr>Drift</vt:lpstr>
      <vt:lpstr>Christian’s Algorithm</vt:lpstr>
      <vt:lpstr>Christian’s Algorithm</vt:lpstr>
      <vt:lpstr>Christian’s Algorithm </vt:lpstr>
      <vt:lpstr>Berkeley Algorithm</vt:lpstr>
      <vt:lpstr>Logical Clocks</vt:lpstr>
      <vt:lpstr>Lamport’s Timestamps</vt:lpstr>
      <vt:lpstr>“Happens Before”</vt:lpstr>
      <vt:lpstr>“Happens Before”(2)</vt:lpstr>
      <vt:lpstr>“Happens Before”(3)</vt:lpstr>
      <vt:lpstr>“Happens Before”(4)</vt:lpstr>
      <vt:lpstr>Lamport’s Clocks</vt:lpstr>
      <vt:lpstr>Lamport’s Clocks</vt:lpstr>
      <vt:lpstr>Problem</vt:lpstr>
      <vt:lpstr>Solution</vt:lpstr>
      <vt:lpstr>Totally Ordered Multicasting</vt:lpstr>
      <vt:lpstr>Totally Ordered Multicasting</vt:lpstr>
      <vt:lpstr>Causality?</vt:lpstr>
      <vt:lpstr>Vector Clocks</vt:lpstr>
      <vt:lpstr>Vector Clocks</vt:lpstr>
      <vt:lpstr>Vector Clocks</vt:lpstr>
      <vt:lpstr>Middleware Causality</vt:lpstr>
      <vt:lpstr>Mutual Exclusion</vt:lpstr>
      <vt:lpstr>Token Based Solutions</vt:lpstr>
      <vt:lpstr>Token Based Solutions</vt:lpstr>
      <vt:lpstr>Token Based Solutions</vt:lpstr>
      <vt:lpstr>Centralised Algorithm</vt:lpstr>
      <vt:lpstr>Centralised Algorithm</vt:lpstr>
      <vt:lpstr>Centralised Algorithm</vt:lpstr>
      <vt:lpstr>Centralised Algorithm</vt:lpstr>
      <vt:lpstr>Decentralised Algorithm</vt:lpstr>
      <vt:lpstr>Distributed Algorithm</vt:lpstr>
      <vt:lpstr>Distributed Algorithm</vt:lpstr>
      <vt:lpstr>Distributed Algorithm</vt:lpstr>
      <vt:lpstr>Distributed Algorithm</vt:lpstr>
      <vt:lpstr>Comparisons</vt:lpstr>
      <vt:lpstr>Election Algorithms</vt:lpstr>
      <vt:lpstr>Bully Algorithm</vt:lpstr>
      <vt:lpstr>Bully Algorithm</vt:lpstr>
      <vt:lpstr>Ring Algorithm</vt:lpstr>
      <vt:lpstr>Ring Algorithm (Multiple initiators)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Admin</cp:lastModifiedBy>
  <cp:revision>3</cp:revision>
  <dcterms:created xsi:type="dcterms:W3CDTF">2014-11-14T07:22:24Z</dcterms:created>
  <dcterms:modified xsi:type="dcterms:W3CDTF">2014-11-15T03:00:56Z</dcterms:modified>
</cp:coreProperties>
</file>