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 id="271" r:id="rId17"/>
    <p:sldId id="31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8156944-5C0C-42F2-A7E9-D92438A6CC72}" type="datetimeFigureOut">
              <a:rPr lang="en-US" smtClean="0"/>
              <a:t>1/9/2021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89840D4-F57A-4481-BBBB-9D7D42DF8F2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6263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156944-5C0C-42F2-A7E9-D92438A6CC72}"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840D4-F57A-4481-BBBB-9D7D42DF8F20}" type="slidenum">
              <a:rPr lang="en-US" smtClean="0"/>
              <a:t>‹#›</a:t>
            </a:fld>
            <a:endParaRPr lang="en-US"/>
          </a:p>
        </p:txBody>
      </p:sp>
    </p:spTree>
    <p:extLst>
      <p:ext uri="{BB962C8B-B14F-4D97-AF65-F5344CB8AC3E}">
        <p14:creationId xmlns:p14="http://schemas.microsoft.com/office/powerpoint/2010/main" val="23517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56944-5C0C-42F2-A7E9-D92438A6CC72}"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5556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56944-5C0C-42F2-A7E9-D92438A6CC72}"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879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56944-5C0C-42F2-A7E9-D92438A6CC72}"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spTree>
    <p:extLst>
      <p:ext uri="{BB962C8B-B14F-4D97-AF65-F5344CB8AC3E}">
        <p14:creationId xmlns:p14="http://schemas.microsoft.com/office/powerpoint/2010/main" val="750224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56944-5C0C-42F2-A7E9-D92438A6CC72}"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6586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56944-5C0C-42F2-A7E9-D92438A6CC72}"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784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56944-5C0C-42F2-A7E9-D92438A6CC72}"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1286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56944-5C0C-42F2-A7E9-D92438A6CC72}"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622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56944-5C0C-42F2-A7E9-D92438A6CC72}"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spTree>
    <p:extLst>
      <p:ext uri="{BB962C8B-B14F-4D97-AF65-F5344CB8AC3E}">
        <p14:creationId xmlns:p14="http://schemas.microsoft.com/office/powerpoint/2010/main" val="238187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56944-5C0C-42F2-A7E9-D92438A6CC72}"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158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156944-5C0C-42F2-A7E9-D92438A6CC72}"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840D4-F57A-4481-BBBB-9D7D42DF8F20}" type="slidenum">
              <a:rPr lang="en-US" smtClean="0"/>
              <a:t>‹#›</a:t>
            </a:fld>
            <a:endParaRPr lang="en-US"/>
          </a:p>
        </p:txBody>
      </p:sp>
    </p:spTree>
    <p:extLst>
      <p:ext uri="{BB962C8B-B14F-4D97-AF65-F5344CB8AC3E}">
        <p14:creationId xmlns:p14="http://schemas.microsoft.com/office/powerpoint/2010/main" val="350846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156944-5C0C-42F2-A7E9-D92438A6CC72}" type="datetimeFigureOut">
              <a:rPr lang="en-US" smtClean="0"/>
              <a:t>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9840D4-F57A-4481-BBBB-9D7D42DF8F2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255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156944-5C0C-42F2-A7E9-D92438A6CC72}" type="datetimeFigureOut">
              <a:rPr lang="en-US" smtClean="0"/>
              <a:t>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9840D4-F57A-4481-BBBB-9D7D42DF8F2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311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56944-5C0C-42F2-A7E9-D92438A6CC72}" type="datetimeFigureOut">
              <a:rPr lang="en-US" smtClean="0"/>
              <a:t>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9840D4-F57A-4481-BBBB-9D7D42DF8F20}" type="slidenum">
              <a:rPr lang="en-US" smtClean="0"/>
              <a:t>‹#›</a:t>
            </a:fld>
            <a:endParaRPr lang="en-US"/>
          </a:p>
        </p:txBody>
      </p:sp>
    </p:spTree>
    <p:extLst>
      <p:ext uri="{BB962C8B-B14F-4D97-AF65-F5344CB8AC3E}">
        <p14:creationId xmlns:p14="http://schemas.microsoft.com/office/powerpoint/2010/main" val="358458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156944-5C0C-42F2-A7E9-D92438A6CC72}"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840D4-F57A-4481-BBBB-9D7D42DF8F2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5029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156944-5C0C-42F2-A7E9-D92438A6CC72}"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840D4-F57A-4481-BBBB-9D7D42DF8F20}" type="slidenum">
              <a:rPr lang="en-US" smtClean="0"/>
              <a:t>‹#›</a:t>
            </a:fld>
            <a:endParaRPr lang="en-US"/>
          </a:p>
        </p:txBody>
      </p:sp>
    </p:spTree>
    <p:extLst>
      <p:ext uri="{BB962C8B-B14F-4D97-AF65-F5344CB8AC3E}">
        <p14:creationId xmlns:p14="http://schemas.microsoft.com/office/powerpoint/2010/main" val="272948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156944-5C0C-42F2-A7E9-D92438A6CC72}" type="datetimeFigureOut">
              <a:rPr lang="en-US" smtClean="0"/>
              <a:t>1/9/2021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9840D4-F57A-4481-BBBB-9D7D42DF8F20}" type="slidenum">
              <a:rPr lang="en-US" smtClean="0"/>
              <a:t>‹#›</a:t>
            </a:fld>
            <a:endParaRPr lang="en-US"/>
          </a:p>
        </p:txBody>
      </p:sp>
    </p:spTree>
    <p:extLst>
      <p:ext uri="{BB962C8B-B14F-4D97-AF65-F5344CB8AC3E}">
        <p14:creationId xmlns:p14="http://schemas.microsoft.com/office/powerpoint/2010/main" val="1230372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261446 Information Systems</a:t>
            </a:r>
          </a:p>
        </p:txBody>
      </p:sp>
      <p:sp>
        <p:nvSpPr>
          <p:cNvPr id="3" name="Subtitle 2"/>
          <p:cNvSpPr>
            <a:spLocks noGrp="1"/>
          </p:cNvSpPr>
          <p:nvPr>
            <p:ph type="subTitle" idx="1"/>
          </p:nvPr>
        </p:nvSpPr>
        <p:spPr/>
        <p:txBody>
          <a:bodyPr>
            <a:normAutofit lnSpcReduction="10000"/>
          </a:bodyPr>
          <a:lstStyle/>
          <a:p>
            <a:r>
              <a:rPr lang="en-US" dirty="0"/>
              <a:t>Week 6</a:t>
            </a:r>
          </a:p>
          <a:p>
            <a:r>
              <a:rPr lang="en-US" dirty="0"/>
              <a:t>Foundations of Business Intelligence:</a:t>
            </a:r>
          </a:p>
          <a:p>
            <a:r>
              <a:rPr lang="en-US" dirty="0"/>
              <a:t>Database and Information Management</a:t>
            </a:r>
          </a:p>
        </p:txBody>
      </p:sp>
    </p:spTree>
    <p:extLst>
      <p:ext uri="{BB962C8B-B14F-4D97-AF65-F5344CB8AC3E}">
        <p14:creationId xmlns:p14="http://schemas.microsoft.com/office/powerpoint/2010/main" val="1021315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Format Problems</a:t>
            </a:r>
          </a:p>
        </p:txBody>
      </p:sp>
      <p:sp>
        <p:nvSpPr>
          <p:cNvPr id="3" name="Content Placeholder 2"/>
          <p:cNvSpPr>
            <a:spLocks noGrp="1"/>
          </p:cNvSpPr>
          <p:nvPr>
            <p:ph idx="1"/>
          </p:nvPr>
        </p:nvSpPr>
        <p:spPr/>
        <p:txBody>
          <a:bodyPr>
            <a:normAutofit lnSpcReduction="10000"/>
          </a:bodyPr>
          <a:lstStyle/>
          <a:p>
            <a:r>
              <a:rPr lang="en-US" dirty="0"/>
              <a:t>Program-Data Dependence</a:t>
            </a:r>
          </a:p>
          <a:p>
            <a:pPr lvl="1"/>
            <a:r>
              <a:rPr lang="en-US" dirty="0"/>
              <a:t>A close coupling between programs and their data.  Updating a program requires changing the data, and changing the data requires updating the program.</a:t>
            </a:r>
          </a:p>
          <a:p>
            <a:pPr lvl="2"/>
            <a:r>
              <a:rPr lang="en-US" dirty="0"/>
              <a:t>Suppose a program requires a date format to be US style (MM/DD/YYYY), so the data gets changed, it would cause problems for a further program that requires the date format in UK style (DD/MM/YYYY)</a:t>
            </a:r>
          </a:p>
          <a:p>
            <a:r>
              <a:rPr lang="en-US" dirty="0"/>
              <a:t>Lack of Flexibility</a:t>
            </a:r>
          </a:p>
          <a:p>
            <a:pPr lvl="1"/>
            <a:r>
              <a:rPr lang="en-US" dirty="0"/>
              <a:t>Routine reports are fine – the programs were designed for producing those reports, but producing ad-hoc reports can be difficult to produce.</a:t>
            </a:r>
          </a:p>
        </p:txBody>
      </p:sp>
    </p:spTree>
    <p:extLst>
      <p:ext uri="{BB962C8B-B14F-4D97-AF65-F5344CB8AC3E}">
        <p14:creationId xmlns:p14="http://schemas.microsoft.com/office/powerpoint/2010/main" val="4169590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Format Problems</a:t>
            </a:r>
          </a:p>
        </p:txBody>
      </p:sp>
      <p:sp>
        <p:nvSpPr>
          <p:cNvPr id="3" name="Content Placeholder 2"/>
          <p:cNvSpPr>
            <a:spLocks noGrp="1"/>
          </p:cNvSpPr>
          <p:nvPr>
            <p:ph idx="1"/>
          </p:nvPr>
        </p:nvSpPr>
        <p:spPr/>
        <p:txBody>
          <a:bodyPr>
            <a:normAutofit lnSpcReduction="10000"/>
          </a:bodyPr>
          <a:lstStyle/>
          <a:p>
            <a:r>
              <a:rPr lang="en-US" dirty="0"/>
              <a:t>Poor Security</a:t>
            </a:r>
          </a:p>
          <a:p>
            <a:pPr lvl="1"/>
            <a:r>
              <a:rPr lang="en-US" dirty="0"/>
              <a:t>No facilities for controlling data, or knowing who is accessing, making changes to or disseminating information.</a:t>
            </a:r>
          </a:p>
          <a:p>
            <a:r>
              <a:rPr lang="en-US" dirty="0"/>
              <a:t>Lack of Data Sharing &amp; Availability</a:t>
            </a:r>
          </a:p>
          <a:p>
            <a:pPr lvl="1"/>
            <a:r>
              <a:rPr lang="en-US" dirty="0"/>
              <a:t>Remotely located data can’t be related to each other</a:t>
            </a:r>
          </a:p>
          <a:p>
            <a:pPr lvl="1"/>
            <a:r>
              <a:rPr lang="en-US" dirty="0"/>
              <a:t>Information can’t flow from one function to another</a:t>
            </a:r>
          </a:p>
          <a:p>
            <a:pPr lvl="1"/>
            <a:r>
              <a:rPr lang="en-US" dirty="0"/>
              <a:t>If a user finds conflicting information in 2 systems, they can’t trust the accuracy of the data</a:t>
            </a:r>
          </a:p>
        </p:txBody>
      </p:sp>
    </p:spTree>
    <p:extLst>
      <p:ext uri="{BB962C8B-B14F-4D97-AF65-F5344CB8AC3E}">
        <p14:creationId xmlns:p14="http://schemas.microsoft.com/office/powerpoint/2010/main" val="1464970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p>
        </p:txBody>
      </p:sp>
      <p:sp>
        <p:nvSpPr>
          <p:cNvPr id="3" name="Content Placeholder 2"/>
          <p:cNvSpPr>
            <a:spLocks noGrp="1"/>
          </p:cNvSpPr>
          <p:nvPr>
            <p:ph idx="1"/>
          </p:nvPr>
        </p:nvSpPr>
        <p:spPr/>
        <p:txBody>
          <a:bodyPr>
            <a:normAutofit/>
          </a:bodyPr>
          <a:lstStyle/>
          <a:p>
            <a:r>
              <a:rPr lang="en-US" dirty="0"/>
              <a:t>Database Management Systems (DBMS)</a:t>
            </a:r>
          </a:p>
          <a:p>
            <a:pPr lvl="1"/>
            <a:r>
              <a:rPr lang="en-US" dirty="0" err="1"/>
              <a:t>Centralised</a:t>
            </a:r>
            <a:r>
              <a:rPr lang="en-US" dirty="0"/>
              <a:t> data, with centralized data management (security, access, backups, etc.)</a:t>
            </a:r>
          </a:p>
          <a:p>
            <a:pPr lvl="1"/>
            <a:r>
              <a:rPr lang="en-US" dirty="0"/>
              <a:t>The DBMS is an interface between the data and multiple applications.</a:t>
            </a:r>
          </a:p>
          <a:p>
            <a:pPr lvl="1"/>
            <a:r>
              <a:rPr lang="en-US" dirty="0"/>
              <a:t>The DBMS separates the “logical view” from the “physical view” of the data</a:t>
            </a:r>
          </a:p>
          <a:p>
            <a:pPr lvl="1"/>
            <a:r>
              <a:rPr lang="en-US" dirty="0"/>
              <a:t>The DBMS reduces redundancy  &amp; inconsistency by reducing isolated files</a:t>
            </a:r>
          </a:p>
          <a:p>
            <a:pPr lvl="1"/>
            <a:r>
              <a:rPr lang="en-US" dirty="0"/>
              <a:t>The DBMS uncouples programs and data, the DBMS provides an interface for programs to access data</a:t>
            </a:r>
          </a:p>
        </p:txBody>
      </p:sp>
    </p:spTree>
    <p:extLst>
      <p:ext uri="{BB962C8B-B14F-4D97-AF65-F5344CB8AC3E}">
        <p14:creationId xmlns:p14="http://schemas.microsoft.com/office/powerpoint/2010/main" val="3950253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DBMS</a:t>
            </a:r>
          </a:p>
        </p:txBody>
      </p:sp>
      <p:sp>
        <p:nvSpPr>
          <p:cNvPr id="3" name="Content Placeholder 2"/>
          <p:cNvSpPr>
            <a:spLocks noGrp="1"/>
          </p:cNvSpPr>
          <p:nvPr>
            <p:ph idx="1"/>
          </p:nvPr>
        </p:nvSpPr>
        <p:spPr/>
        <p:txBody>
          <a:bodyPr/>
          <a:lstStyle/>
          <a:p>
            <a:r>
              <a:rPr lang="en-US" dirty="0"/>
              <a:t>Remember your Databases Course?</a:t>
            </a:r>
          </a:p>
          <a:p>
            <a:pPr lvl="1"/>
            <a:r>
              <a:rPr lang="en-US" dirty="0"/>
              <a:t>Relational Databases</a:t>
            </a:r>
          </a:p>
          <a:p>
            <a:pPr lvl="1"/>
            <a:r>
              <a:rPr lang="en-US" dirty="0"/>
              <a:t>Queries &amp; SQL</a:t>
            </a:r>
          </a:p>
          <a:p>
            <a:pPr lvl="1"/>
            <a:r>
              <a:rPr lang="en-US" dirty="0" err="1"/>
              <a:t>Normalisation</a:t>
            </a:r>
            <a:r>
              <a:rPr lang="en-US" dirty="0"/>
              <a:t> &amp; ER Diagrams</a:t>
            </a:r>
          </a:p>
        </p:txBody>
      </p:sp>
    </p:spTree>
    <p:extLst>
      <p:ext uri="{BB962C8B-B14F-4D97-AF65-F5344CB8AC3E}">
        <p14:creationId xmlns:p14="http://schemas.microsoft.com/office/powerpoint/2010/main" val="2659308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Databases for Business Performance &amp; Decision Making</a:t>
            </a:r>
          </a:p>
        </p:txBody>
      </p:sp>
      <p:sp>
        <p:nvSpPr>
          <p:cNvPr id="3" name="Content Placeholder 2"/>
          <p:cNvSpPr>
            <a:spLocks noGrp="1"/>
          </p:cNvSpPr>
          <p:nvPr>
            <p:ph idx="1"/>
          </p:nvPr>
        </p:nvSpPr>
        <p:spPr/>
        <p:txBody>
          <a:bodyPr/>
          <a:lstStyle/>
          <a:p>
            <a:r>
              <a:rPr lang="en-US" dirty="0"/>
              <a:t>The Challenge of Big Data</a:t>
            </a:r>
          </a:p>
          <a:p>
            <a:r>
              <a:rPr lang="en-US" dirty="0"/>
              <a:t>Business Intelligence Infrastructure</a:t>
            </a:r>
          </a:p>
          <a:p>
            <a:r>
              <a:rPr lang="en-US" dirty="0"/>
              <a:t>Analytical Tools</a:t>
            </a:r>
          </a:p>
        </p:txBody>
      </p:sp>
    </p:spTree>
    <p:extLst>
      <p:ext uri="{BB962C8B-B14F-4D97-AF65-F5344CB8AC3E}">
        <p14:creationId xmlns:p14="http://schemas.microsoft.com/office/powerpoint/2010/main" val="1426288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Challenge of Big Data</a:t>
            </a:r>
          </a:p>
        </p:txBody>
      </p:sp>
      <p:sp>
        <p:nvSpPr>
          <p:cNvPr id="3" name="Content Placeholder 2"/>
          <p:cNvSpPr>
            <a:spLocks noGrp="1"/>
          </p:cNvSpPr>
          <p:nvPr>
            <p:ph idx="1"/>
          </p:nvPr>
        </p:nvSpPr>
        <p:spPr/>
        <p:txBody>
          <a:bodyPr/>
          <a:lstStyle/>
          <a:p>
            <a:r>
              <a:rPr lang="en-US" dirty="0"/>
              <a:t>Previously data, like transaction data, could easily fit into rows &amp; columns and relational databases</a:t>
            </a:r>
          </a:p>
          <a:p>
            <a:pPr lvl="1"/>
            <a:r>
              <a:rPr lang="en-US" dirty="0"/>
              <a:t>Today’s data is web traffic, email messages, social media content, machine generated data from sensors.</a:t>
            </a:r>
          </a:p>
          <a:p>
            <a:pPr lvl="1"/>
            <a:r>
              <a:rPr lang="en-US" dirty="0"/>
              <a:t>Today’s data may be structured or unstructured (or semi-structured)</a:t>
            </a:r>
          </a:p>
          <a:p>
            <a:r>
              <a:rPr lang="en-US" dirty="0"/>
              <a:t>The volume of data being produced is huge!</a:t>
            </a:r>
          </a:p>
          <a:p>
            <a:pPr lvl="1"/>
            <a:r>
              <a:rPr lang="en-US" dirty="0"/>
              <a:t>So huge that we call it “BIG” data</a:t>
            </a:r>
          </a:p>
        </p:txBody>
      </p:sp>
    </p:spTree>
    <p:extLst>
      <p:ext uri="{BB962C8B-B14F-4D97-AF65-F5344CB8AC3E}">
        <p14:creationId xmlns:p14="http://schemas.microsoft.com/office/powerpoint/2010/main" val="208026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Challenge of Big Data</a:t>
            </a:r>
          </a:p>
        </p:txBody>
      </p:sp>
      <p:sp>
        <p:nvSpPr>
          <p:cNvPr id="3" name="Content Placeholder 2"/>
          <p:cNvSpPr>
            <a:spLocks noGrp="1"/>
          </p:cNvSpPr>
          <p:nvPr>
            <p:ph idx="1"/>
          </p:nvPr>
        </p:nvSpPr>
        <p:spPr/>
        <p:txBody>
          <a:bodyPr/>
          <a:lstStyle/>
          <a:p>
            <a:r>
              <a:rPr lang="en-US" dirty="0"/>
              <a:t>Big Data doesn’t have a specified size</a:t>
            </a:r>
          </a:p>
          <a:p>
            <a:pPr lvl="1"/>
            <a:r>
              <a:rPr lang="en-US" dirty="0"/>
              <a:t>But it is big! huge! (Petabytes / </a:t>
            </a:r>
            <a:r>
              <a:rPr lang="en-US" dirty="0" err="1"/>
              <a:t>Exabytes</a:t>
            </a:r>
            <a:r>
              <a:rPr lang="en-US" dirty="0"/>
              <a:t>)</a:t>
            </a:r>
          </a:p>
          <a:p>
            <a:r>
              <a:rPr lang="en-US" dirty="0"/>
              <a:t>A jet plane produces 10 terabytes of data in 30 minutes</a:t>
            </a:r>
          </a:p>
          <a:p>
            <a:r>
              <a:rPr lang="en-US" dirty="0"/>
              <a:t>Twitter generates 8 terabytes of data daily (2014)</a:t>
            </a:r>
          </a:p>
          <a:p>
            <a:r>
              <a:rPr lang="en-US" dirty="0"/>
              <a:t>Big data can reveal patterns &amp; trends, insights into customer behavior, financial markets, etc.</a:t>
            </a:r>
          </a:p>
          <a:p>
            <a:pPr lvl="1"/>
            <a:r>
              <a:rPr lang="en-US" dirty="0"/>
              <a:t>But it is big! huge!</a:t>
            </a:r>
          </a:p>
        </p:txBody>
      </p:sp>
    </p:spTree>
    <p:extLst>
      <p:ext uri="{BB962C8B-B14F-4D97-AF65-F5344CB8AC3E}">
        <p14:creationId xmlns:p14="http://schemas.microsoft.com/office/powerpoint/2010/main" val="302878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86473-AEDF-4DC2-9368-D99B28C9EA39}"/>
              </a:ext>
            </a:extLst>
          </p:cNvPr>
          <p:cNvSpPr>
            <a:spLocks noGrp="1"/>
          </p:cNvSpPr>
          <p:nvPr>
            <p:ph type="title"/>
          </p:nvPr>
        </p:nvSpPr>
        <p:spPr/>
        <p:txBody>
          <a:bodyPr/>
          <a:lstStyle/>
          <a:p>
            <a:r>
              <a:rPr lang="en-US" dirty="0"/>
              <a:t>Contemporary Databases</a:t>
            </a:r>
          </a:p>
        </p:txBody>
      </p:sp>
      <p:sp>
        <p:nvSpPr>
          <p:cNvPr id="3" name="Content Placeholder 2">
            <a:extLst>
              <a:ext uri="{FF2B5EF4-FFF2-40B4-BE49-F238E27FC236}">
                <a16:creationId xmlns:a16="http://schemas.microsoft.com/office/drawing/2014/main" id="{D4D69375-8154-499F-9BE4-0BDF5CA52988}"/>
              </a:ext>
            </a:extLst>
          </p:cNvPr>
          <p:cNvSpPr>
            <a:spLocks noGrp="1"/>
          </p:cNvSpPr>
          <p:nvPr>
            <p:ph idx="1"/>
          </p:nvPr>
        </p:nvSpPr>
        <p:spPr/>
        <p:txBody>
          <a:bodyPr/>
          <a:lstStyle/>
          <a:p>
            <a:r>
              <a:rPr lang="en-US" dirty="0"/>
              <a:t>Relational Databases were the gold standard for 30 years – Data was ‘solved’, until Big Data came along.</a:t>
            </a:r>
          </a:p>
          <a:p>
            <a:pPr lvl="1"/>
            <a:r>
              <a:rPr lang="en-US" dirty="0"/>
              <a:t>NoSQL</a:t>
            </a:r>
          </a:p>
          <a:p>
            <a:pPr lvl="1"/>
            <a:r>
              <a:rPr lang="en-US" dirty="0"/>
              <a:t>Cloud Databases / Distributed Databases</a:t>
            </a:r>
          </a:p>
          <a:p>
            <a:pPr lvl="1"/>
            <a:r>
              <a:rPr lang="en-US" dirty="0"/>
              <a:t>Blockchain</a:t>
            </a:r>
          </a:p>
        </p:txBody>
      </p:sp>
    </p:spTree>
    <p:extLst>
      <p:ext uri="{BB962C8B-B14F-4D97-AF65-F5344CB8AC3E}">
        <p14:creationId xmlns:p14="http://schemas.microsoft.com/office/powerpoint/2010/main" val="630476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Business Intelligence Infrastructure: Data Warehouses &amp; Data Marts</a:t>
            </a:r>
          </a:p>
        </p:txBody>
      </p:sp>
      <p:sp>
        <p:nvSpPr>
          <p:cNvPr id="3" name="Content Placeholder 2"/>
          <p:cNvSpPr>
            <a:spLocks noGrp="1"/>
          </p:cNvSpPr>
          <p:nvPr>
            <p:ph idx="1"/>
          </p:nvPr>
        </p:nvSpPr>
        <p:spPr/>
        <p:txBody>
          <a:bodyPr/>
          <a:lstStyle/>
          <a:p>
            <a:r>
              <a:rPr lang="en-US" dirty="0"/>
              <a:t>Data Warehouses</a:t>
            </a:r>
          </a:p>
          <a:p>
            <a:pPr lvl="1"/>
            <a:r>
              <a:rPr lang="en-US" dirty="0"/>
              <a:t>All data collected by an organization, current and historic</a:t>
            </a:r>
          </a:p>
          <a:p>
            <a:pPr lvl="1"/>
            <a:r>
              <a:rPr lang="en-US" dirty="0"/>
              <a:t>Querying tools / analytical tools available to try to extract meaning from the data</a:t>
            </a:r>
          </a:p>
          <a:p>
            <a:r>
              <a:rPr lang="en-US" dirty="0"/>
              <a:t>Data Mart</a:t>
            </a:r>
          </a:p>
          <a:p>
            <a:pPr lvl="1"/>
            <a:r>
              <a:rPr lang="en-US" dirty="0"/>
              <a:t>Subset of a data warehouse</a:t>
            </a:r>
          </a:p>
          <a:p>
            <a:pPr lvl="1"/>
            <a:r>
              <a:rPr lang="en-US" dirty="0"/>
              <a:t>A way of dealing with the amount of data</a:t>
            </a:r>
          </a:p>
        </p:txBody>
      </p:sp>
    </p:spTree>
    <p:extLst>
      <p:ext uri="{BB962C8B-B14F-4D97-AF65-F5344CB8AC3E}">
        <p14:creationId xmlns:p14="http://schemas.microsoft.com/office/powerpoint/2010/main" val="4107345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Business Intelligence Infrastructure: In Memory Computing</a:t>
            </a:r>
          </a:p>
        </p:txBody>
      </p:sp>
      <p:sp>
        <p:nvSpPr>
          <p:cNvPr id="3" name="Content Placeholder 2"/>
          <p:cNvSpPr>
            <a:spLocks noGrp="1"/>
          </p:cNvSpPr>
          <p:nvPr>
            <p:ph idx="1"/>
          </p:nvPr>
        </p:nvSpPr>
        <p:spPr/>
        <p:txBody>
          <a:bodyPr/>
          <a:lstStyle/>
          <a:p>
            <a:r>
              <a:rPr lang="en-US" dirty="0"/>
              <a:t>As previously discussed;</a:t>
            </a:r>
          </a:p>
          <a:p>
            <a:pPr lvl="1"/>
            <a:r>
              <a:rPr lang="en-US" dirty="0"/>
              <a:t>Hard disk access is slow</a:t>
            </a:r>
          </a:p>
          <a:p>
            <a:pPr lvl="1"/>
            <a:r>
              <a:rPr lang="en-US" dirty="0"/>
              <a:t>Conventional databases are stored on hard disks</a:t>
            </a:r>
          </a:p>
          <a:p>
            <a:pPr lvl="1"/>
            <a:r>
              <a:rPr lang="en-US" dirty="0"/>
              <a:t>Processing data in primary memory speeds query response times</a:t>
            </a:r>
          </a:p>
        </p:txBody>
      </p:sp>
    </p:spTree>
    <p:extLst>
      <p:ext uri="{BB962C8B-B14F-4D97-AF65-F5344CB8AC3E}">
        <p14:creationId xmlns:p14="http://schemas.microsoft.com/office/powerpoint/2010/main" val="197504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 6 Topics</a:t>
            </a:r>
          </a:p>
        </p:txBody>
      </p:sp>
      <p:sp>
        <p:nvSpPr>
          <p:cNvPr id="3" name="Content Placeholder 2"/>
          <p:cNvSpPr>
            <a:spLocks noGrp="1"/>
          </p:cNvSpPr>
          <p:nvPr>
            <p:ph idx="1"/>
          </p:nvPr>
        </p:nvSpPr>
        <p:spPr/>
        <p:txBody>
          <a:bodyPr/>
          <a:lstStyle/>
          <a:p>
            <a:r>
              <a:rPr lang="en-US" dirty="0"/>
              <a:t>Traditional Data </a:t>
            </a:r>
            <a:r>
              <a:rPr lang="en-US" dirty="0" err="1"/>
              <a:t>Organisation</a:t>
            </a:r>
            <a:endParaRPr lang="en-US" dirty="0"/>
          </a:p>
          <a:p>
            <a:r>
              <a:rPr lang="en-US" dirty="0"/>
              <a:t>Databases</a:t>
            </a:r>
          </a:p>
          <a:p>
            <a:r>
              <a:rPr lang="en-US" dirty="0"/>
              <a:t>Using Databases to Improve Business Performance and Decision Making</a:t>
            </a:r>
          </a:p>
          <a:p>
            <a:r>
              <a:rPr lang="en-US" dirty="0"/>
              <a:t>Managing Data Resources</a:t>
            </a:r>
          </a:p>
        </p:txBody>
      </p:sp>
    </p:spTree>
    <p:extLst>
      <p:ext uri="{BB962C8B-B14F-4D97-AF65-F5344CB8AC3E}">
        <p14:creationId xmlns:p14="http://schemas.microsoft.com/office/powerpoint/2010/main" val="172789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Multi-dimensional Analysis</a:t>
            </a:r>
          </a:p>
        </p:txBody>
      </p:sp>
      <p:sp>
        <p:nvSpPr>
          <p:cNvPr id="3" name="Content Placeholder 2"/>
          <p:cNvSpPr>
            <a:spLocks noGrp="1"/>
          </p:cNvSpPr>
          <p:nvPr>
            <p:ph idx="1"/>
          </p:nvPr>
        </p:nvSpPr>
        <p:spPr>
          <a:xfrm>
            <a:off x="1295401" y="2556932"/>
            <a:ext cx="5586662" cy="3318936"/>
          </a:xfrm>
        </p:spPr>
        <p:txBody>
          <a:bodyPr/>
          <a:lstStyle/>
          <a:p>
            <a:r>
              <a:rPr lang="en-US" dirty="0"/>
              <a:t>A company sells 4 products (nuts, bolts, washers &amp; screws)</a:t>
            </a:r>
          </a:p>
          <a:p>
            <a:r>
              <a:rPr lang="en-US" dirty="0"/>
              <a:t>It sells in 3 regions (East, West &amp; Central)</a:t>
            </a:r>
          </a:p>
          <a:p>
            <a:r>
              <a:rPr lang="en-US" dirty="0"/>
              <a:t>A simple query answers how many washers were sold in the past quarter, but what if I wanted to look at the products sold in particular regions compared with projected sales?</a:t>
            </a:r>
          </a:p>
        </p:txBody>
      </p:sp>
      <p:pic>
        <p:nvPicPr>
          <p:cNvPr id="4" name="Picture 3"/>
          <p:cNvPicPr>
            <a:picLocks noChangeAspect="1"/>
          </p:cNvPicPr>
          <p:nvPr/>
        </p:nvPicPr>
        <p:blipFill>
          <a:blip r:embed="rId2"/>
          <a:stretch>
            <a:fillRect/>
          </a:stretch>
        </p:blipFill>
        <p:spPr>
          <a:xfrm>
            <a:off x="6882062" y="2556931"/>
            <a:ext cx="4014535" cy="3348029"/>
          </a:xfrm>
          <a:prstGeom prst="rect">
            <a:avLst/>
          </a:prstGeom>
        </p:spPr>
      </p:pic>
    </p:spTree>
    <p:extLst>
      <p:ext uri="{BB962C8B-B14F-4D97-AF65-F5344CB8AC3E}">
        <p14:creationId xmlns:p14="http://schemas.microsoft.com/office/powerpoint/2010/main" val="294996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Mining</a:t>
            </a:r>
          </a:p>
        </p:txBody>
      </p:sp>
      <p:sp>
        <p:nvSpPr>
          <p:cNvPr id="3" name="Content Placeholder 2"/>
          <p:cNvSpPr>
            <a:spLocks noGrp="1"/>
          </p:cNvSpPr>
          <p:nvPr>
            <p:ph idx="1"/>
          </p:nvPr>
        </p:nvSpPr>
        <p:spPr/>
        <p:txBody>
          <a:bodyPr>
            <a:normAutofit lnSpcReduction="10000"/>
          </a:bodyPr>
          <a:lstStyle/>
          <a:p>
            <a:r>
              <a:rPr lang="en-US" dirty="0"/>
              <a:t>Data Mining is </a:t>
            </a:r>
            <a:r>
              <a:rPr lang="en-US" i="1" dirty="0"/>
              <a:t>discovery-driven</a:t>
            </a:r>
          </a:p>
          <a:p>
            <a:pPr lvl="1"/>
            <a:r>
              <a:rPr lang="en-US" dirty="0"/>
              <a:t>What if we don’t know which questions to ask?</a:t>
            </a:r>
          </a:p>
          <a:p>
            <a:pPr lvl="1"/>
            <a:r>
              <a:rPr lang="en-US" dirty="0"/>
              <a:t>Data mining can expose hidden patterns and rules</a:t>
            </a:r>
          </a:p>
          <a:p>
            <a:pPr lvl="2"/>
            <a:r>
              <a:rPr lang="en-US" dirty="0"/>
              <a:t>Associations</a:t>
            </a:r>
          </a:p>
          <a:p>
            <a:pPr lvl="2"/>
            <a:r>
              <a:rPr lang="en-US" dirty="0"/>
              <a:t>Sequences</a:t>
            </a:r>
          </a:p>
          <a:p>
            <a:pPr lvl="2"/>
            <a:r>
              <a:rPr lang="en-US" dirty="0"/>
              <a:t>Classification</a:t>
            </a:r>
          </a:p>
          <a:p>
            <a:pPr lvl="2"/>
            <a:r>
              <a:rPr lang="en-US" dirty="0"/>
              <a:t>Clustering</a:t>
            </a:r>
          </a:p>
          <a:p>
            <a:pPr lvl="2"/>
            <a:r>
              <a:rPr lang="en-US" dirty="0"/>
              <a:t>Forecasting</a:t>
            </a:r>
          </a:p>
        </p:txBody>
      </p:sp>
    </p:spTree>
    <p:extLst>
      <p:ext uri="{BB962C8B-B14F-4D97-AF65-F5344CB8AC3E}">
        <p14:creationId xmlns:p14="http://schemas.microsoft.com/office/powerpoint/2010/main" val="3995723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Mining</a:t>
            </a:r>
          </a:p>
        </p:txBody>
      </p:sp>
      <p:sp>
        <p:nvSpPr>
          <p:cNvPr id="3" name="Content Placeholder 2"/>
          <p:cNvSpPr>
            <a:spLocks noGrp="1"/>
          </p:cNvSpPr>
          <p:nvPr>
            <p:ph idx="1"/>
          </p:nvPr>
        </p:nvSpPr>
        <p:spPr/>
        <p:txBody>
          <a:bodyPr>
            <a:normAutofit/>
          </a:bodyPr>
          <a:lstStyle/>
          <a:p>
            <a:r>
              <a:rPr lang="en-US" dirty="0"/>
              <a:t>Associations</a:t>
            </a:r>
          </a:p>
          <a:p>
            <a:pPr lvl="1"/>
            <a:r>
              <a:rPr lang="en-US" dirty="0"/>
              <a:t>A study of purchasing behavior shows that customers by a drink with their burger 65% of the time, but if there is a promotion, it’s 85% of the time – useful information for decision makers!</a:t>
            </a:r>
          </a:p>
          <a:p>
            <a:r>
              <a:rPr lang="en-US" dirty="0"/>
              <a:t>Sequences</a:t>
            </a:r>
          </a:p>
          <a:p>
            <a:pPr lvl="1"/>
            <a:r>
              <a:rPr lang="en-US" dirty="0"/>
              <a:t>If a house is purchased, within 2 weeks curtains are also purchased (65% of the time), and an oven is purchased within 4 weeks</a:t>
            </a:r>
          </a:p>
        </p:txBody>
      </p:sp>
    </p:spTree>
    <p:extLst>
      <p:ext uri="{BB962C8B-B14F-4D97-AF65-F5344CB8AC3E}">
        <p14:creationId xmlns:p14="http://schemas.microsoft.com/office/powerpoint/2010/main" val="2266467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Mining</a:t>
            </a:r>
          </a:p>
        </p:txBody>
      </p:sp>
      <p:sp>
        <p:nvSpPr>
          <p:cNvPr id="3" name="Content Placeholder 2"/>
          <p:cNvSpPr>
            <a:spLocks noGrp="1"/>
          </p:cNvSpPr>
          <p:nvPr>
            <p:ph idx="1"/>
          </p:nvPr>
        </p:nvSpPr>
        <p:spPr/>
        <p:txBody>
          <a:bodyPr>
            <a:normAutofit fontScale="92500" lnSpcReduction="10000"/>
          </a:bodyPr>
          <a:lstStyle/>
          <a:p>
            <a:r>
              <a:rPr lang="en-US" dirty="0"/>
              <a:t>Classification</a:t>
            </a:r>
          </a:p>
          <a:p>
            <a:pPr lvl="1"/>
            <a:r>
              <a:rPr lang="en-US" dirty="0"/>
              <a:t>Useful for grouping related data items – perhaps related types of customers, or related products.</a:t>
            </a:r>
          </a:p>
          <a:p>
            <a:r>
              <a:rPr lang="en-US" dirty="0"/>
              <a:t>Clustering</a:t>
            </a:r>
          </a:p>
          <a:p>
            <a:pPr lvl="1"/>
            <a:r>
              <a:rPr lang="en-US" dirty="0"/>
              <a:t>While classification works with pre-defined groups, clustering is used to find unknown groups</a:t>
            </a:r>
          </a:p>
          <a:p>
            <a:r>
              <a:rPr lang="en-US" dirty="0"/>
              <a:t>Forecasting</a:t>
            </a:r>
          </a:p>
          <a:p>
            <a:pPr lvl="1"/>
            <a:r>
              <a:rPr lang="en-US" dirty="0"/>
              <a:t>Forecasting is useful for predicting patterns within the data to help estimate future values of continuous data</a:t>
            </a:r>
          </a:p>
        </p:txBody>
      </p:sp>
    </p:spTree>
    <p:extLst>
      <p:ext uri="{BB962C8B-B14F-4D97-AF65-F5344CB8AC3E}">
        <p14:creationId xmlns:p14="http://schemas.microsoft.com/office/powerpoint/2010/main" val="3239120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Mining</a:t>
            </a:r>
          </a:p>
        </p:txBody>
      </p:sp>
      <p:sp>
        <p:nvSpPr>
          <p:cNvPr id="3" name="Content Placeholder 2"/>
          <p:cNvSpPr>
            <a:spLocks noGrp="1"/>
          </p:cNvSpPr>
          <p:nvPr>
            <p:ph idx="1"/>
          </p:nvPr>
        </p:nvSpPr>
        <p:spPr/>
        <p:txBody>
          <a:bodyPr/>
          <a:lstStyle/>
          <a:p>
            <a:r>
              <a:rPr lang="en-US" dirty="0"/>
              <a:t>Caesars Entertainment (formerly </a:t>
            </a:r>
            <a:r>
              <a:rPr lang="en-US" dirty="0" err="1"/>
              <a:t>Harrahs</a:t>
            </a:r>
            <a:r>
              <a:rPr lang="en-US" dirty="0"/>
              <a:t>)</a:t>
            </a:r>
          </a:p>
          <a:p>
            <a:pPr lvl="1"/>
            <a:r>
              <a:rPr lang="en-US" dirty="0"/>
              <a:t>A casino that continually analyses data collected about its customers</a:t>
            </a:r>
          </a:p>
          <a:p>
            <a:pPr lvl="2"/>
            <a:r>
              <a:rPr lang="en-US" dirty="0"/>
              <a:t>Playing slot machines</a:t>
            </a:r>
          </a:p>
          <a:p>
            <a:pPr lvl="2"/>
            <a:r>
              <a:rPr lang="en-US" dirty="0"/>
              <a:t>Staying in its hotels</a:t>
            </a:r>
          </a:p>
          <a:p>
            <a:pPr lvl="1"/>
            <a:r>
              <a:rPr lang="en-US" dirty="0"/>
              <a:t>It profiles each customer, to understand customer’s value to the company, preferences, and uses it to cultivate the most profitable customers, encourage them to spend more, and attract more customers that fit in the high revenue-generating profile</a:t>
            </a:r>
          </a:p>
          <a:p>
            <a:r>
              <a:rPr lang="en-US" dirty="0"/>
              <a:t>What do you think about that?</a:t>
            </a:r>
          </a:p>
        </p:txBody>
      </p:sp>
    </p:spTree>
    <p:extLst>
      <p:ext uri="{BB962C8B-B14F-4D97-AF65-F5344CB8AC3E}">
        <p14:creationId xmlns:p14="http://schemas.microsoft.com/office/powerpoint/2010/main" val="3850313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Unstructured Data</a:t>
            </a:r>
          </a:p>
        </p:txBody>
      </p:sp>
      <p:sp>
        <p:nvSpPr>
          <p:cNvPr id="3" name="Content Placeholder 2"/>
          <p:cNvSpPr>
            <a:spLocks noGrp="1"/>
          </p:cNvSpPr>
          <p:nvPr>
            <p:ph idx="1"/>
          </p:nvPr>
        </p:nvSpPr>
        <p:spPr/>
        <p:txBody>
          <a:bodyPr/>
          <a:lstStyle/>
          <a:p>
            <a:r>
              <a:rPr lang="en-US" dirty="0"/>
              <a:t>Much of the data being produced is unstructured</a:t>
            </a:r>
          </a:p>
          <a:p>
            <a:pPr lvl="1"/>
            <a:r>
              <a:rPr lang="en-US" dirty="0"/>
              <a:t>Emails, memos, call center transcripts, survey responses</a:t>
            </a:r>
          </a:p>
          <a:p>
            <a:r>
              <a:rPr lang="en-US" dirty="0"/>
              <a:t>How to go about extracting information from unstructured data?</a:t>
            </a:r>
          </a:p>
          <a:p>
            <a:pPr lvl="1"/>
            <a:r>
              <a:rPr lang="en-US" dirty="0"/>
              <a:t>Text mining</a:t>
            </a:r>
          </a:p>
          <a:p>
            <a:pPr lvl="1"/>
            <a:r>
              <a:rPr lang="en-US" dirty="0"/>
              <a:t>Sentiment analysis</a:t>
            </a:r>
          </a:p>
          <a:p>
            <a:pPr lvl="1"/>
            <a:r>
              <a:rPr lang="en-US" dirty="0"/>
              <a:t>Web mining</a:t>
            </a:r>
          </a:p>
        </p:txBody>
      </p:sp>
    </p:spTree>
    <p:extLst>
      <p:ext uri="{BB962C8B-B14F-4D97-AF65-F5344CB8AC3E}">
        <p14:creationId xmlns:p14="http://schemas.microsoft.com/office/powerpoint/2010/main" val="1082531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Discovery</a:t>
            </a:r>
          </a:p>
        </p:txBody>
      </p:sp>
      <p:sp>
        <p:nvSpPr>
          <p:cNvPr id="3" name="Content Placeholder 2"/>
          <p:cNvSpPr>
            <a:spLocks noGrp="1"/>
          </p:cNvSpPr>
          <p:nvPr>
            <p:ph idx="1"/>
          </p:nvPr>
        </p:nvSpPr>
        <p:spPr/>
        <p:txBody>
          <a:bodyPr>
            <a:normAutofit lnSpcReduction="10000"/>
          </a:bodyPr>
          <a:lstStyle/>
          <a:p>
            <a:r>
              <a:rPr lang="en-US" dirty="0"/>
              <a:t>Where is like </a:t>
            </a:r>
            <a:r>
              <a:rPr lang="en-US" dirty="0" err="1"/>
              <a:t>Pattaya</a:t>
            </a:r>
            <a:r>
              <a:rPr lang="en-US" dirty="0"/>
              <a:t>?</a:t>
            </a:r>
          </a:p>
          <a:p>
            <a:endParaRPr lang="en-US" dirty="0"/>
          </a:p>
          <a:p>
            <a:r>
              <a:rPr lang="en-US" dirty="0"/>
              <a:t>How could I ask the web (the machine) that question?</a:t>
            </a:r>
          </a:p>
          <a:p>
            <a:pPr lvl="1"/>
            <a:r>
              <a:rPr lang="en-US" dirty="0"/>
              <a:t>It is good at search, when we know what we are looking for, but what about discovery</a:t>
            </a:r>
          </a:p>
          <a:p>
            <a:r>
              <a:rPr lang="en-US" dirty="0"/>
              <a:t>Can the machine intelligently suggest alternative destinations?</a:t>
            </a:r>
          </a:p>
          <a:p>
            <a:pPr lvl="1"/>
            <a:r>
              <a:rPr lang="en-US" dirty="0"/>
              <a:t>Currently the machine doesn’t understand the semantics of a ‘destination’, ‘flight’ or ‘hotel’, or the properties of such entities, ‘climate’, ‘activities’, ‘geography’, nor the complex relationships between them.</a:t>
            </a:r>
          </a:p>
        </p:txBody>
      </p:sp>
    </p:spTree>
    <p:extLst>
      <p:ext uri="{BB962C8B-B14F-4D97-AF65-F5344CB8AC3E}">
        <p14:creationId xmlns:p14="http://schemas.microsoft.com/office/powerpoint/2010/main" val="2924481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RDF etc.</a:t>
            </a:r>
          </a:p>
        </p:txBody>
      </p:sp>
      <p:sp>
        <p:nvSpPr>
          <p:cNvPr id="3" name="Content Placeholder 2"/>
          <p:cNvSpPr>
            <a:spLocks noGrp="1"/>
          </p:cNvSpPr>
          <p:nvPr>
            <p:ph idx="1"/>
          </p:nvPr>
        </p:nvSpPr>
        <p:spPr/>
        <p:txBody>
          <a:bodyPr>
            <a:normAutofit fontScale="70000" lnSpcReduction="20000"/>
          </a:bodyPr>
          <a:lstStyle/>
          <a:p>
            <a:r>
              <a:rPr lang="en-US" dirty="0"/>
              <a:t>Much work has gone into developing standards &amp; languages for representing concepts &amp; relationships</a:t>
            </a:r>
          </a:p>
          <a:p>
            <a:pPr lvl="1"/>
            <a:r>
              <a:rPr lang="en-US" dirty="0"/>
              <a:t>RDF</a:t>
            </a:r>
          </a:p>
          <a:p>
            <a:pPr lvl="1"/>
            <a:r>
              <a:rPr lang="en-US" dirty="0"/>
              <a:t>OWL</a:t>
            </a:r>
          </a:p>
          <a:p>
            <a:r>
              <a:rPr lang="en-US" dirty="0"/>
              <a:t>But, still challenges</a:t>
            </a:r>
          </a:p>
          <a:p>
            <a:pPr lvl="1"/>
            <a:r>
              <a:rPr lang="en-US" dirty="0"/>
              <a:t>Enormous complexity of web</a:t>
            </a:r>
          </a:p>
          <a:p>
            <a:pPr lvl="1"/>
            <a:r>
              <a:rPr lang="en-US" dirty="0"/>
              <a:t>Vague, uncertain &amp; inconsistent concepts</a:t>
            </a:r>
          </a:p>
          <a:p>
            <a:pPr lvl="1"/>
            <a:r>
              <a:rPr lang="en-US" dirty="0"/>
              <a:t>Constant growth</a:t>
            </a:r>
          </a:p>
          <a:p>
            <a:pPr lvl="1"/>
            <a:r>
              <a:rPr lang="en-US" dirty="0"/>
              <a:t>Manual effort to create ontology</a:t>
            </a:r>
          </a:p>
          <a:p>
            <a:pPr lvl="2"/>
            <a:r>
              <a:rPr lang="en-US" dirty="0"/>
              <a:t>Double effort – one human readable version, one for the machine.</a:t>
            </a:r>
          </a:p>
          <a:p>
            <a:r>
              <a:rPr lang="en-US" dirty="0"/>
              <a:t>Can we apply some Natural Language Processing (NLP) techniques to do it automatically?</a:t>
            </a:r>
          </a:p>
          <a:p>
            <a:pPr lvl="1"/>
            <a:endParaRPr lang="en-US" dirty="0"/>
          </a:p>
        </p:txBody>
      </p:sp>
    </p:spTree>
    <p:extLst>
      <p:ext uri="{BB962C8B-B14F-4D97-AF65-F5344CB8AC3E}">
        <p14:creationId xmlns:p14="http://schemas.microsoft.com/office/powerpoint/2010/main" val="3121444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Wikipedia</a:t>
            </a:r>
          </a:p>
        </p:txBody>
      </p:sp>
      <p:sp>
        <p:nvSpPr>
          <p:cNvPr id="3" name="Content Placeholder 2"/>
          <p:cNvSpPr>
            <a:spLocks noGrp="1"/>
          </p:cNvSpPr>
          <p:nvPr>
            <p:ph idx="1"/>
          </p:nvPr>
        </p:nvSpPr>
        <p:spPr/>
        <p:txBody>
          <a:bodyPr>
            <a:normAutofit/>
          </a:bodyPr>
          <a:lstStyle/>
          <a:p>
            <a:r>
              <a:rPr lang="en-US" dirty="0" err="1"/>
              <a:t>Crowdsourced</a:t>
            </a:r>
            <a:r>
              <a:rPr lang="en-US" dirty="0"/>
              <a:t> encyclopedia</a:t>
            </a:r>
          </a:p>
          <a:p>
            <a:pPr lvl="1"/>
            <a:r>
              <a:rPr lang="en-US" dirty="0"/>
              <a:t>31 million articles in 285 languages</a:t>
            </a:r>
          </a:p>
          <a:p>
            <a:pPr lvl="1"/>
            <a:r>
              <a:rPr lang="en-US" dirty="0"/>
              <a:t>4 million articles with 2.5 billion words in English</a:t>
            </a:r>
          </a:p>
          <a:p>
            <a:r>
              <a:rPr lang="en-US" dirty="0"/>
              <a:t>While it is ‘open to abuse’, it is a valuable resource for knowledge discovery, and available for fair use.</a:t>
            </a:r>
          </a:p>
          <a:p>
            <a:pPr lvl="1"/>
            <a:r>
              <a:rPr lang="en-US" dirty="0"/>
              <a:t>Useful, but largely unstructured</a:t>
            </a:r>
          </a:p>
        </p:txBody>
      </p:sp>
    </p:spTree>
    <p:extLst>
      <p:ext uri="{BB962C8B-B14F-4D97-AF65-F5344CB8AC3E}">
        <p14:creationId xmlns:p14="http://schemas.microsoft.com/office/powerpoint/2010/main" val="2466170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Structuring Wikipedia</a:t>
            </a:r>
          </a:p>
        </p:txBody>
      </p:sp>
      <p:sp>
        <p:nvSpPr>
          <p:cNvPr id="3" name="Content Placeholder 2"/>
          <p:cNvSpPr>
            <a:spLocks noGrp="1"/>
          </p:cNvSpPr>
          <p:nvPr>
            <p:ph idx="1"/>
          </p:nvPr>
        </p:nvSpPr>
        <p:spPr/>
        <p:txBody>
          <a:bodyPr/>
          <a:lstStyle/>
          <a:p>
            <a:r>
              <a:rPr lang="en-US" dirty="0"/>
              <a:t>Templates</a:t>
            </a:r>
          </a:p>
          <a:p>
            <a:pPr lvl="1"/>
            <a:r>
              <a:rPr lang="en-US" dirty="0"/>
              <a:t>Inconsistent &amp; with missing data</a:t>
            </a:r>
          </a:p>
          <a:p>
            <a:r>
              <a:rPr lang="en-US" dirty="0"/>
              <a:t>The Semantic Wikipedia project</a:t>
            </a:r>
          </a:p>
          <a:p>
            <a:pPr lvl="1"/>
            <a:r>
              <a:rPr lang="en-US" dirty="0"/>
              <a:t>Allows members to add extra syntax for links &amp; attributes</a:t>
            </a:r>
          </a:p>
          <a:p>
            <a:pPr lvl="2"/>
            <a:r>
              <a:rPr lang="en-US" dirty="0"/>
              <a:t>Scalable? Reliable?</a:t>
            </a:r>
          </a:p>
          <a:p>
            <a:pPr lvl="2"/>
            <a:r>
              <a:rPr lang="en-US" dirty="0"/>
              <a:t>Manual…</a:t>
            </a:r>
          </a:p>
        </p:txBody>
      </p:sp>
    </p:spTree>
    <p:extLst>
      <p:ext uri="{BB962C8B-B14F-4D97-AF65-F5344CB8AC3E}">
        <p14:creationId xmlns:p14="http://schemas.microsoft.com/office/powerpoint/2010/main" val="1270883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idx="1"/>
          </p:nvPr>
        </p:nvSpPr>
        <p:spPr/>
        <p:txBody>
          <a:bodyPr/>
          <a:lstStyle/>
          <a:p>
            <a:r>
              <a:rPr lang="en-US" dirty="0"/>
              <a:t>Case Study #1) Charlotte Hornets</a:t>
            </a:r>
          </a:p>
          <a:p>
            <a:r>
              <a:rPr lang="en-US" dirty="0"/>
              <a:t>Case Study #2) Big Data</a:t>
            </a:r>
          </a:p>
        </p:txBody>
      </p:sp>
    </p:spTree>
    <p:extLst>
      <p:ext uri="{BB962C8B-B14F-4D97-AF65-F5344CB8AC3E}">
        <p14:creationId xmlns:p14="http://schemas.microsoft.com/office/powerpoint/2010/main" val="3659659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approach</a:t>
            </a:r>
          </a:p>
        </p:txBody>
      </p:sp>
      <p:sp>
        <p:nvSpPr>
          <p:cNvPr id="3" name="Content Placeholder 2"/>
          <p:cNvSpPr>
            <a:spLocks noGrp="1"/>
          </p:cNvSpPr>
          <p:nvPr>
            <p:ph idx="1"/>
          </p:nvPr>
        </p:nvSpPr>
        <p:spPr/>
        <p:txBody>
          <a:bodyPr>
            <a:normAutofit fontScale="85000" lnSpcReduction="20000"/>
          </a:bodyPr>
          <a:lstStyle/>
          <a:p>
            <a:r>
              <a:rPr lang="en-US" dirty="0"/>
              <a:t>From the 47,000 articles (in Wikipedia 0.8)</a:t>
            </a:r>
          </a:p>
          <a:p>
            <a:r>
              <a:rPr lang="en-US" dirty="0"/>
              <a:t>Create a corpus of 181 million words</a:t>
            </a:r>
          </a:p>
          <a:p>
            <a:pPr lvl="1"/>
            <a:r>
              <a:rPr lang="en-US" dirty="0"/>
              <a:t>500,000 different words</a:t>
            </a:r>
          </a:p>
          <a:p>
            <a:r>
              <a:rPr lang="en-US" dirty="0"/>
              <a:t>Represents standard usage of words across online encyclopedia articles</a:t>
            </a:r>
          </a:p>
          <a:p>
            <a:pPr lvl="1"/>
            <a:r>
              <a:rPr lang="en-US" dirty="0"/>
              <a:t>the – 11.1 million</a:t>
            </a:r>
          </a:p>
          <a:p>
            <a:pPr lvl="1"/>
            <a:r>
              <a:rPr lang="en-US" dirty="0"/>
              <a:t>of – 6.1 million</a:t>
            </a:r>
          </a:p>
          <a:p>
            <a:pPr lvl="1"/>
            <a:r>
              <a:rPr lang="en-US" dirty="0"/>
              <a:t>and – 4.5 million</a:t>
            </a:r>
          </a:p>
          <a:p>
            <a:pPr lvl="1"/>
            <a:r>
              <a:rPr lang="en-US" dirty="0"/>
              <a:t>in – 4 million</a:t>
            </a:r>
          </a:p>
          <a:p>
            <a:pPr lvl="1"/>
            <a:r>
              <a:rPr lang="en-US" dirty="0"/>
              <a:t>a – 3.1 million</a:t>
            </a:r>
          </a:p>
        </p:txBody>
      </p:sp>
    </p:spTree>
    <p:extLst>
      <p:ext uri="{BB962C8B-B14F-4D97-AF65-F5344CB8AC3E}">
        <p14:creationId xmlns:p14="http://schemas.microsoft.com/office/powerpoint/2010/main" val="2251915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Likelihood</a:t>
            </a:r>
          </a:p>
        </p:txBody>
      </p:sp>
      <p:sp>
        <p:nvSpPr>
          <p:cNvPr id="3" name="Content Placeholder 2"/>
          <p:cNvSpPr>
            <a:spLocks noGrp="1"/>
          </p:cNvSpPr>
          <p:nvPr>
            <p:ph idx="1"/>
          </p:nvPr>
        </p:nvSpPr>
        <p:spPr/>
        <p:txBody>
          <a:bodyPr/>
          <a:lstStyle/>
          <a:p>
            <a:r>
              <a:rPr lang="en-US" dirty="0"/>
              <a:t>Identifies the “Significantly Overused” words in each article by comparing it with the standard corpus.</a:t>
            </a:r>
          </a:p>
          <a:p>
            <a:endParaRPr lang="en-US" dirty="0"/>
          </a:p>
          <a:p>
            <a:endParaRPr lang="en-US" dirty="0"/>
          </a:p>
          <a:p>
            <a:r>
              <a:rPr lang="en-US" dirty="0"/>
              <a:t>The page about Thailand is more likely to overuse “Bangkok”, “temple” or “beach” than it is to use words like “ferret” or “gravity”.</a:t>
            </a:r>
          </a:p>
        </p:txBody>
      </p:sp>
      <p:pic>
        <p:nvPicPr>
          <p:cNvPr id="1026" name="Picture 2" descr="Expectation form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234" y="3403088"/>
            <a:ext cx="917875" cy="69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Log-likelihood formu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470" y="3403088"/>
            <a:ext cx="2193058" cy="69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576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Clouds</a:t>
            </a:r>
          </a:p>
        </p:txBody>
      </p:sp>
      <p:sp>
        <p:nvSpPr>
          <p:cNvPr id="3" name="Content Placeholder 2"/>
          <p:cNvSpPr>
            <a:spLocks noGrp="1"/>
          </p:cNvSpPr>
          <p:nvPr>
            <p:ph idx="1"/>
          </p:nvPr>
        </p:nvSpPr>
        <p:spPr/>
        <p:txBody>
          <a:bodyPr/>
          <a:lstStyle/>
          <a:p>
            <a:r>
              <a:rPr lang="en-US" dirty="0"/>
              <a:t>Create a profile for each page in the collection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509" y="2888006"/>
            <a:ext cx="4700975" cy="251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nvGraphicFramePr>
        <p:xfrm>
          <a:off x="1552155" y="3488942"/>
          <a:ext cx="3703320" cy="1508760"/>
        </p:xfrm>
        <a:graphic>
          <a:graphicData uri="http://schemas.openxmlformats.org/drawingml/2006/table">
            <a:tbl>
              <a:tblPr>
                <a:tableStyleId>{5C22544A-7EE6-4342-B048-85BDC9FD1C3A}</a:tableStyleId>
              </a:tblPr>
              <a:tblGrid>
                <a:gridCol w="1056640">
                  <a:extLst>
                    <a:ext uri="{9D8B030D-6E8A-4147-A177-3AD203B41FA5}">
                      <a16:colId xmlns:a16="http://schemas.microsoft.com/office/drawing/2014/main" val="20000"/>
                    </a:ext>
                  </a:extLst>
                </a:gridCol>
                <a:gridCol w="1551940">
                  <a:extLst>
                    <a:ext uri="{9D8B030D-6E8A-4147-A177-3AD203B41FA5}">
                      <a16:colId xmlns:a16="http://schemas.microsoft.com/office/drawing/2014/main" val="20001"/>
                    </a:ext>
                  </a:extLst>
                </a:gridCol>
                <a:gridCol w="1094740">
                  <a:extLst>
                    <a:ext uri="{9D8B030D-6E8A-4147-A177-3AD203B41FA5}">
                      <a16:colId xmlns:a16="http://schemas.microsoft.com/office/drawing/2014/main" val="20002"/>
                    </a:ext>
                  </a:extLst>
                </a:gridCol>
              </a:tblGrid>
              <a:tr h="0">
                <a:tc>
                  <a:txBody>
                    <a:bodyPr/>
                    <a:lstStyle/>
                    <a:p>
                      <a:pPr indent="144145" algn="just">
                        <a:spcAft>
                          <a:spcPts val="0"/>
                        </a:spcAft>
                      </a:pPr>
                      <a:r>
                        <a:rPr lang="en-US" sz="900">
                          <a:effectLst/>
                        </a:rPr>
                        <a:t>Word</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Frequency</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Log Likelihood</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0">
                <a:tc>
                  <a:txBody>
                    <a:bodyPr/>
                    <a:lstStyle/>
                    <a:p>
                      <a:pPr indent="144145" algn="just">
                        <a:spcAft>
                          <a:spcPts val="0"/>
                        </a:spcAft>
                      </a:pPr>
                      <a:r>
                        <a:rPr lang="en-US" sz="900">
                          <a:effectLst/>
                        </a:rPr>
                        <a:t>Thailand</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227</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2617.9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1"/>
                  </a:ext>
                </a:extLst>
              </a:tr>
              <a:tr h="0">
                <a:tc>
                  <a:txBody>
                    <a:bodyPr/>
                    <a:lstStyle/>
                    <a:p>
                      <a:pPr indent="144145" algn="just">
                        <a:spcAft>
                          <a:spcPts val="0"/>
                        </a:spcAft>
                      </a:pPr>
                      <a:r>
                        <a:rPr lang="en-US" sz="900">
                          <a:effectLst/>
                        </a:rPr>
                        <a:t>Thai</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158</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1711.9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2"/>
                  </a:ext>
                </a:extLst>
              </a:tr>
              <a:tr h="0">
                <a:tc>
                  <a:txBody>
                    <a:bodyPr/>
                    <a:lstStyle/>
                    <a:p>
                      <a:pPr indent="144145" algn="just">
                        <a:spcAft>
                          <a:spcPts val="0"/>
                        </a:spcAft>
                      </a:pPr>
                      <a:r>
                        <a:rPr lang="en-US" sz="900">
                          <a:effectLst/>
                        </a:rPr>
                        <a:t>Bangkok</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43</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452.5</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3"/>
                  </a:ext>
                </a:extLst>
              </a:tr>
              <a:tr h="0">
                <a:tc>
                  <a:txBody>
                    <a:bodyPr/>
                    <a:lstStyle/>
                    <a:p>
                      <a:pPr indent="144145" algn="just">
                        <a:spcAft>
                          <a:spcPts val="0"/>
                        </a:spcAft>
                      </a:pPr>
                      <a:r>
                        <a:rPr lang="en-US" sz="900">
                          <a:effectLst/>
                        </a:rPr>
                        <a:t>The</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790</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312.0</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4"/>
                  </a:ext>
                </a:extLst>
              </a:tr>
              <a:tr h="0">
                <a:tc>
                  <a:txBody>
                    <a:bodyPr/>
                    <a:lstStyle/>
                    <a:p>
                      <a:pPr indent="144145" algn="just">
                        <a:spcAft>
                          <a:spcPts val="0"/>
                        </a:spcAft>
                      </a:pPr>
                      <a:r>
                        <a:rPr lang="en-US" sz="900">
                          <a:effectLst/>
                        </a:rPr>
                        <a:t>Muay</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18</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229.6</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5"/>
                  </a:ext>
                </a:extLst>
              </a:tr>
              <a:tr h="0">
                <a:tc>
                  <a:txBody>
                    <a:bodyPr/>
                    <a:lstStyle/>
                    <a:p>
                      <a:pPr indent="144145" algn="just">
                        <a:spcAft>
                          <a:spcPts val="0"/>
                        </a:spcAft>
                      </a:pPr>
                      <a:r>
                        <a:rPr lang="en-US" sz="900">
                          <a:effectLst/>
                        </a:rPr>
                        <a:t>Nakhon</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15</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197.6</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6"/>
                  </a:ext>
                </a:extLst>
              </a:tr>
              <a:tr h="0">
                <a:tc>
                  <a:txBody>
                    <a:bodyPr/>
                    <a:lstStyle/>
                    <a:p>
                      <a:pPr indent="144145" algn="just">
                        <a:spcAft>
                          <a:spcPts val="0"/>
                        </a:spcAft>
                      </a:pPr>
                      <a:r>
                        <a:rPr lang="en-US" sz="900">
                          <a:effectLst/>
                        </a:rPr>
                        <a:t>Malay</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159.9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7"/>
                  </a:ext>
                </a:extLst>
              </a:tr>
              <a:tr h="0">
                <a:tc>
                  <a:txBody>
                    <a:bodyPr/>
                    <a:lstStyle/>
                    <a:p>
                      <a:pPr indent="144145" algn="just">
                        <a:spcAft>
                          <a:spcPts val="0"/>
                        </a:spcAft>
                      </a:pPr>
                      <a:r>
                        <a:rPr lang="en-US" sz="900">
                          <a:effectLst/>
                        </a:rPr>
                        <a:t>Asia</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31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148.1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8"/>
                  </a:ext>
                </a:extLst>
              </a:tr>
              <a:tr h="0">
                <a:tc>
                  <a:txBody>
                    <a:bodyPr/>
                    <a:lstStyle/>
                    <a:p>
                      <a:pPr indent="144145" algn="just">
                        <a:spcAft>
                          <a:spcPts val="0"/>
                        </a:spcAft>
                      </a:pPr>
                      <a:r>
                        <a:rPr lang="en-US" sz="900">
                          <a:effectLst/>
                        </a:rPr>
                        <a:t>Constitution</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28</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144.3</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9"/>
                  </a:ext>
                </a:extLst>
              </a:tr>
              <a:tr h="0">
                <a:tc>
                  <a:txBody>
                    <a:bodyPr/>
                    <a:lstStyle/>
                    <a:p>
                      <a:pPr indent="144145" algn="just">
                        <a:spcAft>
                          <a:spcPts val="0"/>
                        </a:spcAft>
                      </a:pPr>
                      <a:r>
                        <a:rPr lang="en-US" sz="900">
                          <a:effectLst/>
                        </a:rPr>
                        <a:t>Thaksin</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14</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dirty="0">
                          <a:effectLst/>
                        </a:rPr>
                        <a:t>143.5</a:t>
                      </a:r>
                      <a:endParaRPr lang="en-US"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06999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Clouds</a:t>
            </a:r>
          </a:p>
        </p:txBody>
      </p:sp>
      <p:pic>
        <p:nvPicPr>
          <p:cNvPr id="4" name="Picture 3"/>
          <p:cNvPicPr>
            <a:picLocks noChangeAspect="1"/>
          </p:cNvPicPr>
          <p:nvPr/>
        </p:nvPicPr>
        <p:blipFill>
          <a:blip r:embed="rId2"/>
          <a:stretch>
            <a:fillRect/>
          </a:stretch>
        </p:blipFill>
        <p:spPr>
          <a:xfrm>
            <a:off x="4634216" y="3589865"/>
            <a:ext cx="3970888" cy="2195582"/>
          </a:xfrm>
          <a:prstGeom prst="rect">
            <a:avLst/>
          </a:prstGeom>
        </p:spPr>
      </p:pic>
      <p:pic>
        <p:nvPicPr>
          <p:cNvPr id="5" name="Picture 4"/>
          <p:cNvPicPr>
            <a:picLocks noChangeAspect="1"/>
          </p:cNvPicPr>
          <p:nvPr/>
        </p:nvPicPr>
        <p:blipFill>
          <a:blip r:embed="rId3"/>
          <a:stretch>
            <a:fillRect/>
          </a:stretch>
        </p:blipFill>
        <p:spPr>
          <a:xfrm>
            <a:off x="885650" y="1903989"/>
            <a:ext cx="3623881" cy="2506795"/>
          </a:xfrm>
          <a:prstGeom prst="rect">
            <a:avLst/>
          </a:prstGeom>
        </p:spPr>
      </p:pic>
      <p:pic>
        <p:nvPicPr>
          <p:cNvPr id="6" name="Picture 5"/>
          <p:cNvPicPr>
            <a:picLocks noChangeAspect="1"/>
          </p:cNvPicPr>
          <p:nvPr/>
        </p:nvPicPr>
        <p:blipFill>
          <a:blip r:embed="rId4"/>
          <a:stretch>
            <a:fillRect/>
          </a:stretch>
        </p:blipFill>
        <p:spPr>
          <a:xfrm>
            <a:off x="7723661" y="1215352"/>
            <a:ext cx="3814621" cy="2141293"/>
          </a:xfrm>
          <a:prstGeom prst="rect">
            <a:avLst/>
          </a:prstGeom>
        </p:spPr>
      </p:pic>
    </p:spTree>
    <p:extLst>
      <p:ext uri="{BB962C8B-B14F-4D97-AF65-F5344CB8AC3E}">
        <p14:creationId xmlns:p14="http://schemas.microsoft.com/office/powerpoint/2010/main" val="1779900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RV coefficient</a:t>
            </a:r>
          </a:p>
        </p:txBody>
      </p:sp>
      <p:sp>
        <p:nvSpPr>
          <p:cNvPr id="3" name="Content Placeholder 2"/>
          <p:cNvSpPr>
            <a:spLocks noGrp="1"/>
          </p:cNvSpPr>
          <p:nvPr>
            <p:ph idx="1"/>
          </p:nvPr>
        </p:nvSpPr>
        <p:spPr>
          <a:xfrm>
            <a:off x="1295401" y="2556932"/>
            <a:ext cx="4688304" cy="3318936"/>
          </a:xfrm>
        </p:spPr>
        <p:txBody>
          <a:bodyPr>
            <a:normAutofit/>
          </a:bodyPr>
          <a:lstStyle/>
          <a:p>
            <a:r>
              <a:rPr lang="en-US" dirty="0"/>
              <a:t>Multivariate correlation to measure the closeness of 2 matrices</a:t>
            </a:r>
          </a:p>
          <a:p>
            <a:endParaRPr lang="en-US" dirty="0"/>
          </a:p>
          <a:p>
            <a:r>
              <a:rPr lang="en-US" dirty="0"/>
              <a:t>Articles covering similar topics should have similar profiles</a:t>
            </a:r>
          </a:p>
          <a:p>
            <a:pPr lvl="1"/>
            <a:r>
              <a:rPr lang="en-US" dirty="0"/>
              <a:t>For example about Thailand:-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3429" y="2556932"/>
            <a:ext cx="2913064" cy="103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927399133"/>
              </p:ext>
            </p:extLst>
          </p:nvPr>
        </p:nvGraphicFramePr>
        <p:xfrm>
          <a:off x="6288505" y="3861070"/>
          <a:ext cx="3970241" cy="2346960"/>
        </p:xfrm>
        <a:graphic>
          <a:graphicData uri="http://schemas.openxmlformats.org/drawingml/2006/table">
            <a:tbl>
              <a:tblPr>
                <a:tableStyleId>{5C22544A-7EE6-4342-B048-85BDC9FD1C3A}</a:tableStyleId>
              </a:tblPr>
              <a:tblGrid>
                <a:gridCol w="2422317">
                  <a:extLst>
                    <a:ext uri="{9D8B030D-6E8A-4147-A177-3AD203B41FA5}">
                      <a16:colId xmlns:a16="http://schemas.microsoft.com/office/drawing/2014/main" val="20000"/>
                    </a:ext>
                  </a:extLst>
                </a:gridCol>
                <a:gridCol w="1547924">
                  <a:extLst>
                    <a:ext uri="{9D8B030D-6E8A-4147-A177-3AD203B41FA5}">
                      <a16:colId xmlns:a16="http://schemas.microsoft.com/office/drawing/2014/main" val="20001"/>
                    </a:ext>
                  </a:extLst>
                </a:gridCol>
              </a:tblGrid>
              <a:tr h="204877">
                <a:tc>
                  <a:txBody>
                    <a:bodyPr/>
                    <a:lstStyle/>
                    <a:p>
                      <a:pPr indent="144145" algn="just">
                        <a:spcAft>
                          <a:spcPts val="0"/>
                        </a:spcAft>
                      </a:pPr>
                      <a:r>
                        <a:rPr lang="en-US" sz="1400" dirty="0">
                          <a:effectLst/>
                        </a:rPr>
                        <a:t>Page</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RV Coefficient</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204877">
                <a:tc>
                  <a:txBody>
                    <a:bodyPr/>
                    <a:lstStyle/>
                    <a:p>
                      <a:pPr indent="144145" algn="just">
                        <a:spcAft>
                          <a:spcPts val="0"/>
                        </a:spcAft>
                      </a:pPr>
                      <a:r>
                        <a:rPr lang="en-US" sz="1400">
                          <a:effectLst/>
                        </a:rPr>
                        <a:t>Bangkok</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0.3190</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1"/>
                  </a:ext>
                </a:extLst>
              </a:tr>
              <a:tr h="204877">
                <a:tc>
                  <a:txBody>
                    <a:bodyPr/>
                    <a:lstStyle/>
                    <a:p>
                      <a:pPr indent="144145" algn="just">
                        <a:spcAft>
                          <a:spcPts val="0"/>
                        </a:spcAft>
                      </a:pPr>
                      <a:r>
                        <a:rPr lang="en-US" sz="1400">
                          <a:effectLst/>
                        </a:rPr>
                        <a:t>Laos</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0.1070</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2"/>
                  </a:ext>
                </a:extLst>
              </a:tr>
              <a:tr h="204877">
                <a:tc>
                  <a:txBody>
                    <a:bodyPr/>
                    <a:lstStyle/>
                    <a:p>
                      <a:pPr indent="144145" algn="just">
                        <a:spcAft>
                          <a:spcPts val="0"/>
                        </a:spcAft>
                      </a:pPr>
                      <a:r>
                        <a:rPr lang="en-US" sz="1400">
                          <a:effectLst/>
                        </a:rPr>
                        <a:t>Pattaya</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0.1053</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3"/>
                  </a:ext>
                </a:extLst>
              </a:tr>
              <a:tr h="204877">
                <a:tc>
                  <a:txBody>
                    <a:bodyPr/>
                    <a:lstStyle/>
                    <a:p>
                      <a:pPr indent="144145" algn="just">
                        <a:spcAft>
                          <a:spcPts val="0"/>
                        </a:spcAft>
                      </a:pPr>
                      <a:r>
                        <a:rPr lang="en-US" sz="1400">
                          <a:effectLst/>
                        </a:rPr>
                        <a:t>Singapore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dirty="0">
                          <a:effectLst/>
                        </a:rPr>
                        <a:t>0.0441</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4"/>
                  </a:ext>
                </a:extLst>
              </a:tr>
              <a:tr h="204877">
                <a:tc>
                  <a:txBody>
                    <a:bodyPr/>
                    <a:lstStyle/>
                    <a:p>
                      <a:pPr indent="144145" algn="just">
                        <a:spcAft>
                          <a:spcPts val="0"/>
                        </a:spcAft>
                      </a:pPr>
                      <a:r>
                        <a:rPr lang="en-US" sz="1400">
                          <a:effectLst/>
                        </a:rPr>
                        <a:t>England</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0.0322</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5"/>
                  </a:ext>
                </a:extLst>
              </a:tr>
              <a:tr h="204877">
                <a:tc>
                  <a:txBody>
                    <a:bodyPr/>
                    <a:lstStyle/>
                    <a:p>
                      <a:pPr indent="144145" algn="just">
                        <a:spcAft>
                          <a:spcPts val="0"/>
                        </a:spcAft>
                      </a:pPr>
                      <a:r>
                        <a:rPr lang="en-US" sz="1400">
                          <a:effectLst/>
                        </a:rPr>
                        <a:t>Cardiac cycle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0.0175</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6"/>
                  </a:ext>
                </a:extLst>
              </a:tr>
              <a:tr h="204877">
                <a:tc>
                  <a:txBody>
                    <a:bodyPr/>
                    <a:lstStyle/>
                    <a:p>
                      <a:pPr indent="144145" algn="just">
                        <a:spcAft>
                          <a:spcPts val="0"/>
                        </a:spcAft>
                      </a:pPr>
                      <a:r>
                        <a:rPr lang="en-US" sz="1400">
                          <a:effectLst/>
                        </a:rPr>
                        <a:t>Faces (Band)</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0.0055</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7"/>
                  </a:ext>
                </a:extLst>
              </a:tr>
              <a:tr h="204877">
                <a:tc>
                  <a:txBody>
                    <a:bodyPr/>
                    <a:lstStyle/>
                    <a:p>
                      <a:pPr indent="144145" algn="just">
                        <a:spcAft>
                          <a:spcPts val="0"/>
                        </a:spcAft>
                      </a:pPr>
                      <a:r>
                        <a:rPr lang="en-US" sz="1400" dirty="0">
                          <a:effectLst/>
                        </a:rPr>
                        <a:t>Discrete cosine transform</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0.0040</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8"/>
                  </a:ext>
                </a:extLst>
              </a:tr>
              <a:tr h="204877">
                <a:tc>
                  <a:txBody>
                    <a:bodyPr/>
                    <a:lstStyle/>
                    <a:p>
                      <a:pPr indent="144145" algn="just">
                        <a:spcAft>
                          <a:spcPts val="0"/>
                        </a:spcAft>
                      </a:pPr>
                      <a:r>
                        <a:rPr lang="en-US" sz="1400" dirty="0">
                          <a:effectLst/>
                        </a:rPr>
                        <a:t>Donald Trump</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0.0027</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9"/>
                  </a:ext>
                </a:extLst>
              </a:tr>
              <a:tr h="204877">
                <a:tc>
                  <a:txBody>
                    <a:bodyPr/>
                    <a:lstStyle/>
                    <a:p>
                      <a:pPr indent="144145" algn="just">
                        <a:spcAft>
                          <a:spcPts val="0"/>
                        </a:spcAft>
                      </a:pPr>
                      <a:r>
                        <a:rPr lang="en-US" sz="1400">
                          <a:effectLst/>
                        </a:rPr>
                        <a:t>Bipolar disorder</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dirty="0">
                          <a:effectLst/>
                        </a:rPr>
                        <a:t>0.0021</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83991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Classifying Pages</a:t>
            </a:r>
          </a:p>
        </p:txBody>
      </p:sp>
      <p:sp>
        <p:nvSpPr>
          <p:cNvPr id="3" name="Content Placeholder 2"/>
          <p:cNvSpPr>
            <a:spLocks noGrp="1"/>
          </p:cNvSpPr>
          <p:nvPr>
            <p:ph idx="1"/>
          </p:nvPr>
        </p:nvSpPr>
        <p:spPr>
          <a:xfrm>
            <a:off x="1295401" y="2556932"/>
            <a:ext cx="3661610" cy="3318936"/>
          </a:xfrm>
        </p:spPr>
        <p:txBody>
          <a:bodyPr>
            <a:normAutofit fontScale="92500" lnSpcReduction="20000"/>
          </a:bodyPr>
          <a:lstStyle/>
          <a:p>
            <a:r>
              <a:rPr lang="en-US" dirty="0"/>
              <a:t>Pages ‘belong’ in one or more categories</a:t>
            </a:r>
          </a:p>
          <a:p>
            <a:pPr lvl="1"/>
            <a:r>
              <a:rPr lang="en-US" dirty="0"/>
              <a:t>Bangkok:- Place, City, Thailand</a:t>
            </a:r>
          </a:p>
          <a:p>
            <a:pPr lvl="1"/>
            <a:r>
              <a:rPr lang="en-US" dirty="0"/>
              <a:t>Bob Dylan:- Person, Music, Singer, Musician, Songwriter</a:t>
            </a:r>
          </a:p>
          <a:p>
            <a:pPr lvl="1"/>
            <a:r>
              <a:rPr lang="en-US" dirty="0"/>
              <a:t>Iodine:- Chemical</a:t>
            </a:r>
          </a:p>
          <a:p>
            <a:r>
              <a:rPr lang="en-US" dirty="0"/>
              <a:t>Manual process to create categories with &gt;25 members.</a:t>
            </a:r>
          </a:p>
        </p:txBody>
      </p:sp>
      <p:graphicFrame>
        <p:nvGraphicFramePr>
          <p:cNvPr id="6" name="Table 5"/>
          <p:cNvGraphicFramePr>
            <a:graphicFrameLocks noGrp="1"/>
          </p:cNvGraphicFramePr>
          <p:nvPr>
            <p:extLst>
              <p:ext uri="{D42A27DB-BD31-4B8C-83A1-F6EECF244321}">
                <p14:modId xmlns:p14="http://schemas.microsoft.com/office/powerpoint/2010/main" val="1731469791"/>
              </p:ext>
            </p:extLst>
          </p:nvPr>
        </p:nvGraphicFramePr>
        <p:xfrm>
          <a:off x="4973055" y="2556929"/>
          <a:ext cx="6609345" cy="3482496"/>
        </p:xfrm>
        <a:graphic>
          <a:graphicData uri="http://schemas.openxmlformats.org/drawingml/2006/table">
            <a:tbl>
              <a:tblPr>
                <a:tableStyleId>{5C22544A-7EE6-4342-B048-85BDC9FD1C3A}</a:tableStyleId>
              </a:tblPr>
              <a:tblGrid>
                <a:gridCol w="1896357">
                  <a:extLst>
                    <a:ext uri="{9D8B030D-6E8A-4147-A177-3AD203B41FA5}">
                      <a16:colId xmlns:a16="http://schemas.microsoft.com/office/drawing/2014/main" val="20000"/>
                    </a:ext>
                  </a:extLst>
                </a:gridCol>
                <a:gridCol w="1515186">
                  <a:extLst>
                    <a:ext uri="{9D8B030D-6E8A-4147-A177-3AD203B41FA5}">
                      <a16:colId xmlns:a16="http://schemas.microsoft.com/office/drawing/2014/main" val="20001"/>
                    </a:ext>
                  </a:extLst>
                </a:gridCol>
                <a:gridCol w="1682616">
                  <a:extLst>
                    <a:ext uri="{9D8B030D-6E8A-4147-A177-3AD203B41FA5}">
                      <a16:colId xmlns:a16="http://schemas.microsoft.com/office/drawing/2014/main" val="20002"/>
                    </a:ext>
                  </a:extLst>
                </a:gridCol>
                <a:gridCol w="1515186">
                  <a:extLst>
                    <a:ext uri="{9D8B030D-6E8A-4147-A177-3AD203B41FA5}">
                      <a16:colId xmlns:a16="http://schemas.microsoft.com/office/drawing/2014/main" val="20003"/>
                    </a:ext>
                  </a:extLst>
                </a:gridCol>
              </a:tblGrid>
              <a:tr h="290208">
                <a:tc>
                  <a:txBody>
                    <a:bodyPr/>
                    <a:lstStyle/>
                    <a:p>
                      <a:pPr indent="144145" algn="just">
                        <a:spcAft>
                          <a:spcPts val="0"/>
                        </a:spcAft>
                      </a:pPr>
                      <a:r>
                        <a:rPr lang="en-US" sz="1600" dirty="0">
                          <a:effectLst/>
                        </a:rPr>
                        <a:t>Category</a:t>
                      </a:r>
                      <a:endParaRPr lang="en-US" sz="18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Member Count</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Category</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Member Count</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290208">
                <a:tc>
                  <a:txBody>
                    <a:bodyPr/>
                    <a:lstStyle/>
                    <a:p>
                      <a:pPr indent="144145" algn="just">
                        <a:spcAft>
                          <a:spcPts val="0"/>
                        </a:spcAft>
                      </a:pPr>
                      <a:r>
                        <a:rPr lang="en-US" sz="1600">
                          <a:effectLst/>
                        </a:rPr>
                        <a:t>Person</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344</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Place</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247</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1"/>
                  </a:ext>
                </a:extLst>
              </a:tr>
              <a:tr h="290208">
                <a:tc>
                  <a:txBody>
                    <a:bodyPr/>
                    <a:lstStyle/>
                    <a:p>
                      <a:pPr indent="144145" algn="just">
                        <a:spcAft>
                          <a:spcPts val="0"/>
                        </a:spcAft>
                      </a:pPr>
                      <a:r>
                        <a:rPr lang="en-US" sz="1600">
                          <a:effectLst/>
                        </a:rPr>
                        <a:t>Music</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92</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City</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90</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2"/>
                  </a:ext>
                </a:extLst>
              </a:tr>
              <a:tr h="290208">
                <a:tc>
                  <a:txBody>
                    <a:bodyPr/>
                    <a:lstStyle/>
                    <a:p>
                      <a:pPr indent="144145" algn="just">
                        <a:spcAft>
                          <a:spcPts val="0"/>
                        </a:spcAft>
                      </a:pPr>
                      <a:r>
                        <a:rPr lang="en-US" sz="1600">
                          <a:effectLst/>
                        </a:rPr>
                        <a:t>Region</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86</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Politician</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49</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3"/>
                  </a:ext>
                </a:extLst>
              </a:tr>
              <a:tr h="290208">
                <a:tc>
                  <a:txBody>
                    <a:bodyPr/>
                    <a:lstStyle/>
                    <a:p>
                      <a:pPr indent="144145" algn="just">
                        <a:spcAft>
                          <a:spcPts val="0"/>
                        </a:spcAft>
                      </a:pPr>
                      <a:r>
                        <a:rPr lang="en-US" sz="1600">
                          <a:effectLst/>
                        </a:rPr>
                        <a:t>Ruler</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48</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Sportsperson</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46</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4"/>
                  </a:ext>
                </a:extLst>
              </a:tr>
              <a:tr h="290208">
                <a:tc>
                  <a:txBody>
                    <a:bodyPr/>
                    <a:lstStyle/>
                    <a:p>
                      <a:pPr indent="144145" algn="just">
                        <a:spcAft>
                          <a:spcPts val="0"/>
                        </a:spcAft>
                      </a:pPr>
                      <a:r>
                        <a:rPr lang="en-US" sz="1600">
                          <a:effectLst/>
                        </a:rPr>
                        <a:t>Chemical</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44</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Plane</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42</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5"/>
                  </a:ext>
                </a:extLst>
              </a:tr>
              <a:tr h="290208">
                <a:tc>
                  <a:txBody>
                    <a:bodyPr/>
                    <a:lstStyle/>
                    <a:p>
                      <a:pPr indent="144145" algn="just">
                        <a:spcAft>
                          <a:spcPts val="0"/>
                        </a:spcAft>
                      </a:pPr>
                      <a:r>
                        <a:rPr lang="en-US" sz="1600" dirty="0">
                          <a:effectLst/>
                        </a:rPr>
                        <a:t>Animal</a:t>
                      </a:r>
                      <a:endParaRPr lang="en-US" sz="18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42</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Vehicle</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40</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6"/>
                  </a:ext>
                </a:extLst>
              </a:tr>
              <a:tr h="290208">
                <a:tc>
                  <a:txBody>
                    <a:bodyPr/>
                    <a:lstStyle/>
                    <a:p>
                      <a:pPr indent="144145" algn="just">
                        <a:spcAft>
                          <a:spcPts val="0"/>
                        </a:spcAft>
                      </a:pPr>
                      <a:r>
                        <a:rPr lang="en-US" sz="1600">
                          <a:effectLst/>
                        </a:rPr>
                        <a:t>Weapon</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38</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Business</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36</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7"/>
                  </a:ext>
                </a:extLst>
              </a:tr>
              <a:tr h="290208">
                <a:tc>
                  <a:txBody>
                    <a:bodyPr/>
                    <a:lstStyle/>
                    <a:p>
                      <a:pPr indent="144145" algn="just">
                        <a:spcAft>
                          <a:spcPts val="0"/>
                        </a:spcAft>
                      </a:pPr>
                      <a:r>
                        <a:rPr lang="en-US" sz="1600">
                          <a:effectLst/>
                        </a:rPr>
                        <a:t>Date</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35</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Musician</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34</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8"/>
                  </a:ext>
                </a:extLst>
              </a:tr>
              <a:tr h="290208">
                <a:tc>
                  <a:txBody>
                    <a:bodyPr/>
                    <a:lstStyle/>
                    <a:p>
                      <a:pPr indent="144145" algn="just">
                        <a:spcAft>
                          <a:spcPts val="0"/>
                        </a:spcAft>
                      </a:pPr>
                      <a:r>
                        <a:rPr lang="en-US" sz="1600">
                          <a:effectLst/>
                        </a:rPr>
                        <a:t>Singer</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dirty="0">
                          <a:effectLst/>
                        </a:rPr>
                        <a:t>33</a:t>
                      </a:r>
                      <a:endParaRPr lang="en-US" sz="18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Football Team</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32</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9"/>
                  </a:ext>
                </a:extLst>
              </a:tr>
              <a:tr h="290208">
                <a:tc>
                  <a:txBody>
                    <a:bodyPr/>
                    <a:lstStyle/>
                    <a:p>
                      <a:pPr indent="144145" algn="just">
                        <a:spcAft>
                          <a:spcPts val="0"/>
                        </a:spcAft>
                      </a:pPr>
                      <a:r>
                        <a:rPr lang="en-US" sz="1600">
                          <a:effectLst/>
                        </a:rPr>
                        <a:t>Medical Condition</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30</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Band</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29</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10"/>
                  </a:ext>
                </a:extLst>
              </a:tr>
              <a:tr h="290208">
                <a:tc>
                  <a:txBody>
                    <a:bodyPr/>
                    <a:lstStyle/>
                    <a:p>
                      <a:pPr indent="144145" algn="just">
                        <a:spcAft>
                          <a:spcPts val="0"/>
                        </a:spcAft>
                      </a:pPr>
                      <a:r>
                        <a:rPr lang="en-US" sz="1600">
                          <a:effectLst/>
                        </a:rPr>
                        <a:t>Movie</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27</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Footballer</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dirty="0">
                          <a:effectLst/>
                        </a:rPr>
                        <a:t>26</a:t>
                      </a:r>
                      <a:endParaRPr lang="en-US" sz="18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508688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Classifying Pages</a:t>
            </a:r>
          </a:p>
        </p:txBody>
      </p:sp>
      <p:sp>
        <p:nvSpPr>
          <p:cNvPr id="3" name="Content Placeholder 2"/>
          <p:cNvSpPr>
            <a:spLocks noGrp="1"/>
          </p:cNvSpPr>
          <p:nvPr>
            <p:ph idx="1"/>
          </p:nvPr>
        </p:nvSpPr>
        <p:spPr/>
        <p:txBody>
          <a:bodyPr>
            <a:normAutofit fontScale="85000" lnSpcReduction="20000"/>
          </a:bodyPr>
          <a:lstStyle/>
          <a:p>
            <a:r>
              <a:rPr lang="en-US" dirty="0"/>
              <a:t>New Corpora created for each category</a:t>
            </a:r>
          </a:p>
          <a:p>
            <a:r>
              <a:rPr lang="en-US" dirty="0"/>
              <a:t>Log Likelihood comparison to identify the significant words in each category:-</a:t>
            </a:r>
          </a:p>
          <a:p>
            <a:endParaRPr lang="en-US" dirty="0"/>
          </a:p>
          <a:p>
            <a:r>
              <a:rPr lang="en-US" dirty="0"/>
              <a:t>Person:- ‘his’, ‘her’</a:t>
            </a:r>
          </a:p>
          <a:p>
            <a:r>
              <a:rPr lang="en-US" dirty="0"/>
              <a:t>Place:- ‘city’, ‘area’, ‘population’, ‘sea’, ‘town’, ‘region’</a:t>
            </a:r>
          </a:p>
          <a:p>
            <a:r>
              <a:rPr lang="en-US" dirty="0"/>
              <a:t>Music:- ‘album’, ‘band’, ‘music’, ‘rock’, ‘song’</a:t>
            </a:r>
          </a:p>
          <a:p>
            <a:endParaRPr lang="en-US" dirty="0"/>
          </a:p>
          <a:p>
            <a:r>
              <a:rPr lang="en-US" dirty="0"/>
              <a:t>These new ‘category profiles’ can then be used to predict which categories new articles may belong in.</a:t>
            </a:r>
          </a:p>
        </p:txBody>
      </p:sp>
    </p:spTree>
    <p:extLst>
      <p:ext uri="{BB962C8B-B14F-4D97-AF65-F5344CB8AC3E}">
        <p14:creationId xmlns:p14="http://schemas.microsoft.com/office/powerpoint/2010/main" val="4208295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Classifying Pages</a:t>
            </a:r>
          </a:p>
        </p:txBody>
      </p:sp>
      <p:sp>
        <p:nvSpPr>
          <p:cNvPr id="3" name="Content Placeholder 2"/>
          <p:cNvSpPr>
            <a:spLocks noGrp="1"/>
          </p:cNvSpPr>
          <p:nvPr>
            <p:ph idx="1"/>
          </p:nvPr>
        </p:nvSpPr>
        <p:spPr/>
        <p:txBody>
          <a:bodyPr/>
          <a:lstStyle/>
          <a:p>
            <a:r>
              <a:rPr lang="en-US" dirty="0"/>
              <a:t>Sample articles</a:t>
            </a:r>
          </a:p>
        </p:txBody>
      </p:sp>
      <p:graphicFrame>
        <p:nvGraphicFramePr>
          <p:cNvPr id="6" name="Table 5"/>
          <p:cNvGraphicFramePr>
            <a:graphicFrameLocks noGrp="1"/>
          </p:cNvGraphicFramePr>
          <p:nvPr>
            <p:extLst>
              <p:ext uri="{D42A27DB-BD31-4B8C-83A1-F6EECF244321}">
                <p14:modId xmlns:p14="http://schemas.microsoft.com/office/powerpoint/2010/main" val="1864182745"/>
              </p:ext>
            </p:extLst>
          </p:nvPr>
        </p:nvGraphicFramePr>
        <p:xfrm>
          <a:off x="2679825" y="3107531"/>
          <a:ext cx="8216772" cy="2560320"/>
        </p:xfrm>
        <a:graphic>
          <a:graphicData uri="http://schemas.openxmlformats.org/drawingml/2006/table">
            <a:tbl>
              <a:tblPr>
                <a:tableStyleId>{5C22544A-7EE6-4342-B048-85BDC9FD1C3A}</a:tableStyleId>
              </a:tblPr>
              <a:tblGrid>
                <a:gridCol w="2821986">
                  <a:extLst>
                    <a:ext uri="{9D8B030D-6E8A-4147-A177-3AD203B41FA5}">
                      <a16:colId xmlns:a16="http://schemas.microsoft.com/office/drawing/2014/main" val="20000"/>
                    </a:ext>
                  </a:extLst>
                </a:gridCol>
                <a:gridCol w="1441983">
                  <a:extLst>
                    <a:ext uri="{9D8B030D-6E8A-4147-A177-3AD203B41FA5}">
                      <a16:colId xmlns:a16="http://schemas.microsoft.com/office/drawing/2014/main" val="20001"/>
                    </a:ext>
                  </a:extLst>
                </a:gridCol>
                <a:gridCol w="1170030">
                  <a:extLst>
                    <a:ext uri="{9D8B030D-6E8A-4147-A177-3AD203B41FA5}">
                      <a16:colId xmlns:a16="http://schemas.microsoft.com/office/drawing/2014/main" val="20002"/>
                    </a:ext>
                  </a:extLst>
                </a:gridCol>
                <a:gridCol w="1340790">
                  <a:extLst>
                    <a:ext uri="{9D8B030D-6E8A-4147-A177-3AD203B41FA5}">
                      <a16:colId xmlns:a16="http://schemas.microsoft.com/office/drawing/2014/main" val="20003"/>
                    </a:ext>
                  </a:extLst>
                </a:gridCol>
                <a:gridCol w="1441983">
                  <a:extLst>
                    <a:ext uri="{9D8B030D-6E8A-4147-A177-3AD203B41FA5}">
                      <a16:colId xmlns:a16="http://schemas.microsoft.com/office/drawing/2014/main" val="20004"/>
                    </a:ext>
                  </a:extLst>
                </a:gridCol>
              </a:tblGrid>
              <a:tr h="0">
                <a:tc>
                  <a:txBody>
                    <a:bodyPr/>
                    <a:lstStyle/>
                    <a:p>
                      <a:pPr indent="144145" algn="just">
                        <a:spcAft>
                          <a:spcPts val="0"/>
                        </a:spcAft>
                      </a:pPr>
                      <a:r>
                        <a:rPr lang="en-US" sz="1400" dirty="0">
                          <a:effectLst/>
                        </a:rPr>
                        <a:t>Page</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Category</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RV Score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Category</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RV Score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0">
                <a:tc>
                  <a:txBody>
                    <a:bodyPr/>
                    <a:lstStyle/>
                    <a:p>
                      <a:pPr indent="144145" algn="just">
                        <a:spcAft>
                          <a:spcPts val="0"/>
                        </a:spcAft>
                      </a:pPr>
                      <a:r>
                        <a:rPr lang="en-US" sz="1400">
                          <a:effectLst/>
                        </a:rPr>
                        <a:t>Hai Phong</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City</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0.056</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Place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0.034</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1"/>
                  </a:ext>
                </a:extLst>
              </a:tr>
              <a:tr h="0">
                <a:tc>
                  <a:txBody>
                    <a:bodyPr/>
                    <a:lstStyle/>
                    <a:p>
                      <a:pPr indent="144145" algn="just">
                        <a:spcAft>
                          <a:spcPts val="0"/>
                        </a:spcAft>
                      </a:pPr>
                      <a:r>
                        <a:rPr lang="en-US" sz="1400">
                          <a:effectLst/>
                        </a:rPr>
                        <a:t>Mitsubishi Heavy Industries</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Business</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0.030</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Plane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0.026</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2"/>
                  </a:ext>
                </a:extLst>
              </a:tr>
              <a:tr h="0">
                <a:tc>
                  <a:txBody>
                    <a:bodyPr/>
                    <a:lstStyle/>
                    <a:p>
                      <a:pPr indent="144145" algn="just">
                        <a:spcAft>
                          <a:spcPts val="0"/>
                        </a:spcAft>
                      </a:pPr>
                      <a:r>
                        <a:rPr lang="en-US" sz="1400">
                          <a:effectLst/>
                        </a:rPr>
                        <a:t>Monty Python Life of Brian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Movie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0.165</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Place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0.128</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3"/>
                  </a:ext>
                </a:extLst>
              </a:tr>
              <a:tr h="0">
                <a:tc>
                  <a:txBody>
                    <a:bodyPr/>
                    <a:lstStyle/>
                    <a:p>
                      <a:pPr indent="144145" algn="just">
                        <a:spcAft>
                          <a:spcPts val="0"/>
                        </a:spcAft>
                      </a:pPr>
                      <a:r>
                        <a:rPr lang="en-US" sz="1400">
                          <a:effectLst/>
                        </a:rPr>
                        <a:t>Iain Duncan Smith</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Politician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0.106</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Person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0.071</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4"/>
                  </a:ext>
                </a:extLst>
              </a:tr>
              <a:tr h="0">
                <a:tc>
                  <a:txBody>
                    <a:bodyPr/>
                    <a:lstStyle/>
                    <a:p>
                      <a:pPr indent="144145" algn="just">
                        <a:spcAft>
                          <a:spcPts val="0"/>
                        </a:spcAft>
                      </a:pPr>
                      <a:r>
                        <a:rPr lang="en-US" sz="1400">
                          <a:effectLst/>
                        </a:rPr>
                        <a:t>Cuba</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Place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0.055</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Region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0.048</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5"/>
                  </a:ext>
                </a:extLst>
              </a:tr>
              <a:tr h="0">
                <a:tc>
                  <a:txBody>
                    <a:bodyPr/>
                    <a:lstStyle/>
                    <a:p>
                      <a:pPr indent="144145" algn="just">
                        <a:spcAft>
                          <a:spcPts val="0"/>
                        </a:spcAft>
                      </a:pPr>
                      <a:r>
                        <a:rPr lang="en-US" sz="1400">
                          <a:effectLst/>
                        </a:rPr>
                        <a:t>Dalarna</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Place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0.116</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Region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0.112</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6"/>
                  </a:ext>
                </a:extLst>
              </a:tr>
              <a:tr h="0">
                <a:tc>
                  <a:txBody>
                    <a:bodyPr/>
                    <a:lstStyle/>
                    <a:p>
                      <a:pPr indent="144145" algn="just">
                        <a:spcAft>
                          <a:spcPts val="0"/>
                        </a:spcAft>
                      </a:pPr>
                      <a:r>
                        <a:rPr lang="en-US" sz="1400">
                          <a:effectLst/>
                        </a:rPr>
                        <a:t>Scarborough, Ontario</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Place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0.059</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City</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0.058</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7"/>
                  </a:ext>
                </a:extLst>
              </a:tr>
              <a:tr h="0">
                <a:tc>
                  <a:txBody>
                    <a:bodyPr/>
                    <a:lstStyle/>
                    <a:p>
                      <a:pPr indent="144145" algn="just">
                        <a:spcAft>
                          <a:spcPts val="0"/>
                        </a:spcAft>
                      </a:pPr>
                      <a:r>
                        <a:rPr lang="en-US" sz="1400">
                          <a:effectLst/>
                        </a:rPr>
                        <a:t>Raja Ravi Varma</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Person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0.038</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Ruler</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0.021</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8"/>
                  </a:ext>
                </a:extLst>
              </a:tr>
              <a:tr h="0">
                <a:tc>
                  <a:txBody>
                    <a:bodyPr/>
                    <a:lstStyle/>
                    <a:p>
                      <a:pPr indent="144145" algn="just">
                        <a:spcAft>
                          <a:spcPts val="0"/>
                        </a:spcAft>
                      </a:pPr>
                      <a:r>
                        <a:rPr lang="en-US" sz="1400">
                          <a:effectLst/>
                        </a:rPr>
                        <a:t>Oskar Lafontaine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Politician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0.090</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Person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0.048</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9"/>
                  </a:ext>
                </a:extLst>
              </a:tr>
              <a:tr h="0">
                <a:tc>
                  <a:txBody>
                    <a:bodyPr/>
                    <a:lstStyle/>
                    <a:p>
                      <a:pPr indent="144145" algn="just">
                        <a:spcAft>
                          <a:spcPts val="0"/>
                        </a:spcAft>
                      </a:pPr>
                      <a:r>
                        <a:rPr lang="en-US" sz="1400">
                          <a:effectLst/>
                        </a:rPr>
                        <a:t>Chamonix</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Region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0.058</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Place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0.056</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10"/>
                  </a:ext>
                </a:extLst>
              </a:tr>
              <a:tr h="0">
                <a:tc>
                  <a:txBody>
                    <a:bodyPr/>
                    <a:lstStyle/>
                    <a:p>
                      <a:pPr indent="144145" algn="just">
                        <a:spcAft>
                          <a:spcPts val="0"/>
                        </a:spcAft>
                      </a:pPr>
                      <a:r>
                        <a:rPr lang="en-US" sz="1400">
                          <a:effectLst/>
                        </a:rPr>
                        <a:t>Clover</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dirty="0">
                          <a:effectLst/>
                        </a:rPr>
                        <a:t>Animal</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0.007</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Business</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dirty="0">
                          <a:effectLst/>
                        </a:rPr>
                        <a:t>0.002</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724437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Even with only 25 members of a category, the approach successfully placed articles in the “correct” categories.</a:t>
            </a:r>
          </a:p>
          <a:p>
            <a:endParaRPr lang="en-US" dirty="0"/>
          </a:p>
          <a:p>
            <a:r>
              <a:rPr lang="en-US" dirty="0"/>
              <a:t>Once articles have been placed, the categories can be mined for knowledge discovery.</a:t>
            </a:r>
          </a:p>
          <a:p>
            <a:pPr lvl="1"/>
            <a:r>
              <a:rPr lang="en-US" dirty="0"/>
              <a:t>e.g. </a:t>
            </a:r>
            <a:r>
              <a:rPr lang="en-US" dirty="0" err="1"/>
              <a:t>Pattaya</a:t>
            </a:r>
            <a:r>
              <a:rPr lang="en-US" dirty="0"/>
              <a:t> is a place (and a city), what other places have similar profiles?</a:t>
            </a:r>
          </a:p>
        </p:txBody>
      </p:sp>
    </p:spTree>
    <p:extLst>
      <p:ext uri="{BB962C8B-B14F-4D97-AF65-F5344CB8AC3E}">
        <p14:creationId xmlns:p14="http://schemas.microsoft.com/office/powerpoint/2010/main" val="1927253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Another study</a:t>
            </a:r>
          </a:p>
        </p:txBody>
      </p:sp>
      <p:sp>
        <p:nvSpPr>
          <p:cNvPr id="3" name="Content Placeholder 2"/>
          <p:cNvSpPr>
            <a:spLocks noGrp="1"/>
          </p:cNvSpPr>
          <p:nvPr>
            <p:ph idx="1"/>
          </p:nvPr>
        </p:nvSpPr>
        <p:spPr/>
        <p:txBody>
          <a:bodyPr>
            <a:normAutofit fontScale="77500" lnSpcReduction="20000"/>
          </a:bodyPr>
          <a:lstStyle/>
          <a:p>
            <a:r>
              <a:rPr lang="en-US" dirty="0"/>
              <a:t>Where is like </a:t>
            </a:r>
            <a:r>
              <a:rPr lang="en-US" dirty="0" err="1"/>
              <a:t>Pattaya</a:t>
            </a:r>
            <a:r>
              <a:rPr lang="en-US" dirty="0"/>
              <a:t>?</a:t>
            </a:r>
          </a:p>
          <a:p>
            <a:pPr lvl="1"/>
            <a:r>
              <a:rPr lang="en-US" dirty="0"/>
              <a:t>Top Results:-</a:t>
            </a:r>
          </a:p>
          <a:p>
            <a:pPr lvl="2"/>
            <a:r>
              <a:rPr lang="en-US" dirty="0"/>
              <a:t>Bangkok</a:t>
            </a:r>
          </a:p>
          <a:p>
            <a:pPr lvl="2"/>
            <a:r>
              <a:rPr lang="en-US" dirty="0"/>
              <a:t>Chiang Mai</a:t>
            </a:r>
          </a:p>
          <a:p>
            <a:pPr lvl="2"/>
            <a:r>
              <a:rPr lang="en-US" dirty="0"/>
              <a:t>Phuket Province</a:t>
            </a:r>
          </a:p>
          <a:p>
            <a:pPr lvl="2"/>
            <a:r>
              <a:rPr lang="en-US" dirty="0" err="1"/>
              <a:t>Krabi</a:t>
            </a:r>
            <a:endParaRPr lang="en-US" dirty="0"/>
          </a:p>
          <a:p>
            <a:pPr lvl="2"/>
            <a:r>
              <a:rPr lang="en-US" dirty="0"/>
              <a:t>Orlando Florida</a:t>
            </a:r>
          </a:p>
          <a:p>
            <a:pPr lvl="2"/>
            <a:r>
              <a:rPr lang="en-US" dirty="0"/>
              <a:t>Punta Cana</a:t>
            </a:r>
          </a:p>
          <a:p>
            <a:pPr lvl="2"/>
            <a:r>
              <a:rPr lang="en-US" dirty="0"/>
              <a:t>Bali</a:t>
            </a:r>
          </a:p>
          <a:p>
            <a:pPr lvl="2"/>
            <a:r>
              <a:rPr lang="en-US" dirty="0"/>
              <a:t>Miami</a:t>
            </a:r>
          </a:p>
          <a:p>
            <a:pPr lvl="2"/>
            <a:r>
              <a:rPr lang="en-US" dirty="0"/>
              <a:t>Singapore…</a:t>
            </a:r>
          </a:p>
        </p:txBody>
      </p:sp>
      <p:pic>
        <p:nvPicPr>
          <p:cNvPr id="5" name="Picture 4"/>
          <p:cNvPicPr>
            <a:picLocks noChangeAspect="1"/>
          </p:cNvPicPr>
          <p:nvPr/>
        </p:nvPicPr>
        <p:blipFill>
          <a:blip r:embed="rId2"/>
          <a:stretch>
            <a:fillRect/>
          </a:stretch>
        </p:blipFill>
        <p:spPr>
          <a:xfrm>
            <a:off x="5487251" y="2817318"/>
            <a:ext cx="5200650" cy="2638425"/>
          </a:xfrm>
          <a:prstGeom prst="rect">
            <a:avLst/>
          </a:prstGeom>
        </p:spPr>
      </p:pic>
    </p:spTree>
    <p:extLst>
      <p:ext uri="{BB962C8B-B14F-4D97-AF65-F5344CB8AC3E}">
        <p14:creationId xmlns:p14="http://schemas.microsoft.com/office/powerpoint/2010/main" val="2719828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Data!</a:t>
            </a:r>
          </a:p>
        </p:txBody>
      </p:sp>
      <p:sp>
        <p:nvSpPr>
          <p:cNvPr id="3" name="Content Placeholder 2"/>
          <p:cNvSpPr>
            <a:spLocks noGrp="1"/>
          </p:cNvSpPr>
          <p:nvPr>
            <p:ph idx="1"/>
          </p:nvPr>
        </p:nvSpPr>
        <p:spPr/>
        <p:txBody>
          <a:bodyPr/>
          <a:lstStyle/>
          <a:p>
            <a:r>
              <a:rPr lang="en-US" dirty="0"/>
              <a:t>High quality data is essential</a:t>
            </a:r>
          </a:p>
          <a:p>
            <a:pPr lvl="1"/>
            <a:r>
              <a:rPr lang="en-US" dirty="0"/>
              <a:t>Garbage IN Garbage OUT</a:t>
            </a:r>
          </a:p>
          <a:p>
            <a:r>
              <a:rPr lang="en-US" dirty="0"/>
              <a:t>Access to timely information is essential to make good decisions.</a:t>
            </a:r>
          </a:p>
          <a:p>
            <a:r>
              <a:rPr lang="en-US" dirty="0"/>
              <a:t>Relational Databases are not new, yet still many businesses don’t have access to timely, accurate, or relevant data, due to lack of data organization and maintenance.</a:t>
            </a:r>
          </a:p>
        </p:txBody>
      </p:sp>
    </p:spTree>
    <p:extLst>
      <p:ext uri="{BB962C8B-B14F-4D97-AF65-F5344CB8AC3E}">
        <p14:creationId xmlns:p14="http://schemas.microsoft.com/office/powerpoint/2010/main" val="213375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Work</a:t>
            </a:r>
          </a:p>
        </p:txBody>
      </p:sp>
      <p:sp>
        <p:nvSpPr>
          <p:cNvPr id="3" name="Content Placeholder 2"/>
          <p:cNvSpPr>
            <a:spLocks noGrp="1"/>
          </p:cNvSpPr>
          <p:nvPr>
            <p:ph idx="1"/>
          </p:nvPr>
        </p:nvSpPr>
        <p:spPr/>
        <p:txBody>
          <a:bodyPr>
            <a:normAutofit lnSpcReduction="10000"/>
          </a:bodyPr>
          <a:lstStyle/>
          <a:p>
            <a:r>
              <a:rPr lang="en-US" dirty="0"/>
              <a:t>Some progress has been made on developing an ontology, by exploring how categories are interrelated</a:t>
            </a:r>
          </a:p>
          <a:p>
            <a:pPr lvl="1"/>
            <a:r>
              <a:rPr lang="en-US" dirty="0"/>
              <a:t>A musician is a special kind of person</a:t>
            </a:r>
          </a:p>
          <a:p>
            <a:endParaRPr lang="en-US" dirty="0"/>
          </a:p>
          <a:p>
            <a:r>
              <a:rPr lang="en-US" dirty="0"/>
              <a:t>Further analysis of many articles related to Thailand</a:t>
            </a:r>
          </a:p>
          <a:p>
            <a:pPr lvl="1"/>
            <a:r>
              <a:rPr lang="en-US" dirty="0"/>
              <a:t>i.e. score highly for RV score.</a:t>
            </a:r>
          </a:p>
          <a:p>
            <a:pPr lvl="1"/>
            <a:r>
              <a:rPr lang="en-US" dirty="0"/>
              <a:t>A country is a kind of place, countries have regions &amp; cities, and people. People can be rulers or politicians.</a:t>
            </a:r>
          </a:p>
        </p:txBody>
      </p:sp>
    </p:spTree>
    <p:extLst>
      <p:ext uri="{BB962C8B-B14F-4D97-AF65-F5344CB8AC3E}">
        <p14:creationId xmlns:p14="http://schemas.microsoft.com/office/powerpoint/2010/main" val="274070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Data Resources</a:t>
            </a:r>
          </a:p>
        </p:txBody>
      </p:sp>
      <p:sp>
        <p:nvSpPr>
          <p:cNvPr id="3" name="Content Placeholder 2"/>
          <p:cNvSpPr>
            <a:spLocks noGrp="1"/>
          </p:cNvSpPr>
          <p:nvPr>
            <p:ph idx="1"/>
          </p:nvPr>
        </p:nvSpPr>
        <p:spPr/>
        <p:txBody>
          <a:bodyPr/>
          <a:lstStyle/>
          <a:p>
            <a:r>
              <a:rPr lang="en-US" dirty="0"/>
              <a:t>Establishing an Information Policy</a:t>
            </a:r>
          </a:p>
          <a:p>
            <a:pPr lvl="1"/>
            <a:r>
              <a:rPr lang="en-US" dirty="0"/>
              <a:t>The organization’s rules for sharing, disseminating, acquiring, classifying information</a:t>
            </a:r>
          </a:p>
          <a:p>
            <a:pPr lvl="1"/>
            <a:r>
              <a:rPr lang="en-US" dirty="0"/>
              <a:t>Who is allowed to do what with which information</a:t>
            </a:r>
          </a:p>
          <a:p>
            <a:r>
              <a:rPr lang="en-US" dirty="0"/>
              <a:t>Ensuring Data Quality</a:t>
            </a:r>
          </a:p>
          <a:p>
            <a:pPr lvl="1"/>
            <a:r>
              <a:rPr lang="en-US" dirty="0"/>
              <a:t>A data quality audit may be needed to clean the data of incorrect, inconsistent or redundant data.</a:t>
            </a:r>
          </a:p>
        </p:txBody>
      </p:sp>
    </p:spTree>
    <p:extLst>
      <p:ext uri="{BB962C8B-B14F-4D97-AF65-F5344CB8AC3E}">
        <p14:creationId xmlns:p14="http://schemas.microsoft.com/office/powerpoint/2010/main" val="1185471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Data: Example</a:t>
            </a:r>
          </a:p>
        </p:txBody>
      </p:sp>
      <p:sp>
        <p:nvSpPr>
          <p:cNvPr id="3" name="Content Placeholder 2"/>
          <p:cNvSpPr>
            <a:spLocks noGrp="1"/>
          </p:cNvSpPr>
          <p:nvPr>
            <p:ph idx="1"/>
          </p:nvPr>
        </p:nvSpPr>
        <p:spPr/>
        <p:txBody>
          <a:bodyPr/>
          <a:lstStyle/>
          <a:p>
            <a:r>
              <a:rPr lang="en-US" dirty="0"/>
              <a:t>Once we’ve collected all the data we can, we could derive a decision tree to understand different scenarios</a:t>
            </a:r>
          </a:p>
        </p:txBody>
      </p:sp>
    </p:spTree>
    <p:extLst>
      <p:ext uri="{BB962C8B-B14F-4D97-AF65-F5344CB8AC3E}">
        <p14:creationId xmlns:p14="http://schemas.microsoft.com/office/powerpoint/2010/main" val="3577090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Decision Trees</a:t>
            </a:r>
            <a:endParaRPr lang="th-TH" sz="3600" cap="all">
              <a:effectLst>
                <a:reflection blurRad="12700" stA="48000" endA="300" endPos="55000" dir="5400000" sy="-90000" algn="bl" rotWithShape="0"/>
              </a:effectLst>
            </a:endParaRPr>
          </a:p>
        </p:txBody>
      </p:sp>
      <p:sp>
        <p:nvSpPr>
          <p:cNvPr id="116738" name="Rectangle 3"/>
          <p:cNvSpPr>
            <a:spLocks noGrp="1" noChangeArrowheads="1"/>
          </p:cNvSpPr>
          <p:nvPr>
            <p:ph type="body" idx="4294967295"/>
          </p:nvPr>
        </p:nvSpPr>
        <p:spPr>
          <a:xfrm>
            <a:off x="1981200" y="1268414"/>
            <a:ext cx="8229600" cy="5329237"/>
          </a:xfrm>
        </p:spPr>
        <p:txBody>
          <a:bodyPr>
            <a:normAutofit/>
          </a:bodyPr>
          <a:lstStyle/>
          <a:p>
            <a:pPr>
              <a:lnSpc>
                <a:spcPct val="90000"/>
              </a:lnSpc>
            </a:pPr>
            <a:r>
              <a:rPr lang="en-US" sz="2000" dirty="0"/>
              <a:t>One way of deriving an appropriate hypothesis is to use a decision tree.  </a:t>
            </a:r>
          </a:p>
          <a:p>
            <a:pPr>
              <a:lnSpc>
                <a:spcPct val="90000"/>
              </a:lnSpc>
            </a:pPr>
            <a:r>
              <a:rPr lang="en-US" sz="2000" dirty="0"/>
              <a:t>For example the decision as to whether to wait for a table at a restaurant may depend on several inputs;</a:t>
            </a:r>
          </a:p>
          <a:p>
            <a:pPr lvl="1">
              <a:lnSpc>
                <a:spcPct val="90000"/>
              </a:lnSpc>
            </a:pPr>
            <a:r>
              <a:rPr lang="en-US" sz="1800" dirty="0"/>
              <a:t>Alternative Choice?</a:t>
            </a:r>
          </a:p>
          <a:p>
            <a:pPr lvl="1">
              <a:lnSpc>
                <a:spcPct val="90000"/>
              </a:lnSpc>
            </a:pPr>
            <a:r>
              <a:rPr lang="en-US" sz="1800" dirty="0"/>
              <a:t>Bar?</a:t>
            </a:r>
          </a:p>
          <a:p>
            <a:pPr lvl="1">
              <a:lnSpc>
                <a:spcPct val="90000"/>
              </a:lnSpc>
            </a:pPr>
            <a:r>
              <a:rPr lang="en-US" sz="1800" dirty="0"/>
              <a:t>Fri/Sat?</a:t>
            </a:r>
          </a:p>
          <a:p>
            <a:pPr lvl="1">
              <a:lnSpc>
                <a:spcPct val="90000"/>
              </a:lnSpc>
            </a:pPr>
            <a:r>
              <a:rPr lang="en-US" sz="1800" dirty="0"/>
              <a:t>Hungry?</a:t>
            </a:r>
          </a:p>
          <a:p>
            <a:pPr lvl="1">
              <a:lnSpc>
                <a:spcPct val="90000"/>
              </a:lnSpc>
            </a:pPr>
            <a:r>
              <a:rPr lang="en-US" sz="1800" dirty="0"/>
              <a:t>No. of Patrons</a:t>
            </a:r>
          </a:p>
          <a:p>
            <a:pPr lvl="1">
              <a:lnSpc>
                <a:spcPct val="90000"/>
              </a:lnSpc>
            </a:pPr>
            <a:r>
              <a:rPr lang="en-US" sz="1800" dirty="0"/>
              <a:t>Price</a:t>
            </a:r>
          </a:p>
          <a:p>
            <a:pPr lvl="1">
              <a:lnSpc>
                <a:spcPct val="90000"/>
              </a:lnSpc>
            </a:pPr>
            <a:r>
              <a:rPr lang="en-US" sz="1800" dirty="0"/>
              <a:t>Raining?</a:t>
            </a:r>
          </a:p>
          <a:p>
            <a:pPr lvl="1">
              <a:lnSpc>
                <a:spcPct val="90000"/>
              </a:lnSpc>
            </a:pPr>
            <a:r>
              <a:rPr lang="en-US" sz="1800" dirty="0"/>
              <a:t>Reservation?</a:t>
            </a:r>
          </a:p>
          <a:p>
            <a:pPr lvl="1">
              <a:lnSpc>
                <a:spcPct val="90000"/>
              </a:lnSpc>
            </a:pPr>
            <a:r>
              <a:rPr lang="en-US" sz="1800" dirty="0"/>
              <a:t>Type of Food</a:t>
            </a:r>
          </a:p>
          <a:p>
            <a:pPr lvl="1">
              <a:lnSpc>
                <a:spcPct val="90000"/>
              </a:lnSpc>
            </a:pPr>
            <a:r>
              <a:rPr lang="en-US" sz="1800" dirty="0"/>
              <a:t>Wait Estimate.</a:t>
            </a:r>
            <a:endParaRPr lang="th-TH" sz="1800" dirty="0">
              <a:cs typeface="LilyUPC" pitchFamily="34" charset="-34"/>
            </a:endParaRPr>
          </a:p>
        </p:txBody>
      </p:sp>
      <p:sp>
        <p:nvSpPr>
          <p:cNvPr id="116739" name="Text Box 4"/>
          <p:cNvSpPr txBox="1">
            <a:spLocks noChangeArrowheads="1"/>
          </p:cNvSpPr>
          <p:nvPr/>
        </p:nvSpPr>
        <p:spPr bwMode="auto">
          <a:xfrm>
            <a:off x="6435725" y="3829051"/>
            <a:ext cx="3621088" cy="1311275"/>
          </a:xfrm>
          <a:prstGeom prst="rect">
            <a:avLst/>
          </a:prstGeom>
          <a:noFill/>
          <a:ln w="9525">
            <a:noFill/>
            <a:miter lim="800000"/>
            <a:headEnd/>
            <a:tailEnd/>
          </a:ln>
        </p:spPr>
        <p:txBody>
          <a:bodyPr>
            <a:spAutoFit/>
          </a:bodyPr>
          <a:lstStyle/>
          <a:p>
            <a:r>
              <a:rPr lang="en-US" sz="2000">
                <a:latin typeface="Franklin Gothic Book" pitchFamily="34" charset="0"/>
              </a:rPr>
              <a:t>To keep things simple we discretise the continuous variables (No. patrons, price, wait estimate)</a:t>
            </a:r>
            <a:endParaRPr lang="th-TH" sz="2000">
              <a:latin typeface="Franklin Gothic Book" pitchFamily="34" charset="0"/>
              <a:cs typeface="LilyUPC" pitchFamily="34" charset="-34"/>
            </a:endParaRPr>
          </a:p>
        </p:txBody>
      </p:sp>
    </p:spTree>
    <p:extLst>
      <p:ext uri="{BB962C8B-B14F-4D97-AF65-F5344CB8AC3E}">
        <p14:creationId xmlns:p14="http://schemas.microsoft.com/office/powerpoint/2010/main" val="3722063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Possible Decision Tree</a:t>
            </a:r>
            <a:endParaRPr lang="th-TH" sz="3600" cap="all">
              <a:effectLst>
                <a:reflection blurRad="12700" stA="48000" endA="300" endPos="55000" dir="5400000" sy="-90000" algn="bl" rotWithShape="0"/>
              </a:effectLst>
            </a:endParaRPr>
          </a:p>
        </p:txBody>
      </p:sp>
      <p:sp>
        <p:nvSpPr>
          <p:cNvPr id="117762" name="Rectangle 4"/>
          <p:cNvSpPr>
            <a:spLocks noChangeArrowheads="1"/>
          </p:cNvSpPr>
          <p:nvPr/>
        </p:nvSpPr>
        <p:spPr bwMode="auto">
          <a:xfrm>
            <a:off x="3000376" y="1700214"/>
            <a:ext cx="1655763" cy="433387"/>
          </a:xfrm>
          <a:prstGeom prst="rect">
            <a:avLst/>
          </a:prstGeom>
          <a:solidFill>
            <a:schemeClr val="accent1"/>
          </a:solidFill>
          <a:ln w="9525">
            <a:solidFill>
              <a:schemeClr val="tx1"/>
            </a:solidFill>
            <a:miter lim="800000"/>
            <a:headEnd/>
            <a:tailEnd/>
          </a:ln>
        </p:spPr>
        <p:txBody>
          <a:bodyPr wrap="none" anchor="ctr"/>
          <a:lstStyle/>
          <a:p>
            <a:pPr algn="ctr"/>
            <a:r>
              <a:rPr lang="en-US" dirty="0">
                <a:latin typeface="Franklin Gothic Book" pitchFamily="34" charset="0"/>
              </a:rPr>
              <a:t>No. Patrons</a:t>
            </a:r>
            <a:endParaRPr lang="th-TH" dirty="0">
              <a:latin typeface="Franklin Gothic Book" pitchFamily="34" charset="0"/>
              <a:cs typeface="LilyUPC" pitchFamily="34" charset="-34"/>
            </a:endParaRPr>
          </a:p>
        </p:txBody>
      </p:sp>
      <p:sp>
        <p:nvSpPr>
          <p:cNvPr id="117763" name="Rectangle 6"/>
          <p:cNvSpPr>
            <a:spLocks noChangeArrowheads="1"/>
          </p:cNvSpPr>
          <p:nvPr/>
        </p:nvSpPr>
        <p:spPr bwMode="auto">
          <a:xfrm>
            <a:off x="3359151" y="2781301"/>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17764" name="Rectangle 8"/>
          <p:cNvSpPr>
            <a:spLocks noChangeArrowheads="1"/>
          </p:cNvSpPr>
          <p:nvPr/>
        </p:nvSpPr>
        <p:spPr bwMode="auto">
          <a:xfrm>
            <a:off x="2351089" y="2781301"/>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17765" name="Line 9"/>
          <p:cNvSpPr>
            <a:spLocks noChangeShapeType="1"/>
          </p:cNvSpPr>
          <p:nvPr/>
        </p:nvSpPr>
        <p:spPr bwMode="auto">
          <a:xfrm flipH="1">
            <a:off x="2566989" y="2133600"/>
            <a:ext cx="720725" cy="647700"/>
          </a:xfrm>
          <a:prstGeom prst="line">
            <a:avLst/>
          </a:prstGeom>
          <a:noFill/>
          <a:ln w="9525">
            <a:solidFill>
              <a:schemeClr val="tx1"/>
            </a:solidFill>
            <a:round/>
            <a:headEnd/>
            <a:tailEnd/>
          </a:ln>
        </p:spPr>
        <p:txBody>
          <a:bodyPr/>
          <a:lstStyle/>
          <a:p>
            <a:endParaRPr lang="th-TH"/>
          </a:p>
        </p:txBody>
      </p:sp>
      <p:sp>
        <p:nvSpPr>
          <p:cNvPr id="117766" name="Line 10"/>
          <p:cNvSpPr>
            <a:spLocks noChangeShapeType="1"/>
          </p:cNvSpPr>
          <p:nvPr/>
        </p:nvSpPr>
        <p:spPr bwMode="auto">
          <a:xfrm>
            <a:off x="3719513" y="2133600"/>
            <a:ext cx="0" cy="647700"/>
          </a:xfrm>
          <a:prstGeom prst="line">
            <a:avLst/>
          </a:prstGeom>
          <a:noFill/>
          <a:ln w="9525">
            <a:solidFill>
              <a:schemeClr val="tx1"/>
            </a:solidFill>
            <a:round/>
            <a:headEnd/>
            <a:tailEnd/>
          </a:ln>
        </p:spPr>
        <p:txBody>
          <a:bodyPr/>
          <a:lstStyle/>
          <a:p>
            <a:endParaRPr lang="th-TH"/>
          </a:p>
        </p:txBody>
      </p:sp>
      <p:sp>
        <p:nvSpPr>
          <p:cNvPr id="117767" name="Text Box 11"/>
          <p:cNvSpPr txBox="1">
            <a:spLocks noChangeArrowheads="1"/>
          </p:cNvSpPr>
          <p:nvPr/>
        </p:nvSpPr>
        <p:spPr bwMode="auto">
          <a:xfrm>
            <a:off x="2063750" y="2420938"/>
            <a:ext cx="668338" cy="336550"/>
          </a:xfrm>
          <a:prstGeom prst="rect">
            <a:avLst/>
          </a:prstGeom>
          <a:noFill/>
          <a:ln w="9525">
            <a:noFill/>
            <a:miter lim="800000"/>
            <a:headEnd/>
            <a:tailEnd/>
          </a:ln>
        </p:spPr>
        <p:txBody>
          <a:bodyPr wrap="none">
            <a:spAutoFit/>
          </a:bodyPr>
          <a:lstStyle/>
          <a:p>
            <a:r>
              <a:rPr lang="en-US" sz="1600">
                <a:latin typeface="Franklin Gothic Book" pitchFamily="34" charset="0"/>
              </a:rPr>
              <a:t>None</a:t>
            </a:r>
            <a:endParaRPr lang="th-TH" sz="1600">
              <a:latin typeface="Franklin Gothic Book" pitchFamily="34" charset="0"/>
              <a:cs typeface="LilyUPC" pitchFamily="34" charset="-34"/>
            </a:endParaRPr>
          </a:p>
        </p:txBody>
      </p:sp>
      <p:sp>
        <p:nvSpPr>
          <p:cNvPr id="117768" name="Text Box 12"/>
          <p:cNvSpPr txBox="1">
            <a:spLocks noChangeArrowheads="1"/>
          </p:cNvSpPr>
          <p:nvPr/>
        </p:nvSpPr>
        <p:spPr bwMode="auto">
          <a:xfrm>
            <a:off x="3071813" y="2420938"/>
            <a:ext cx="683200" cy="338554"/>
          </a:xfrm>
          <a:prstGeom prst="rect">
            <a:avLst/>
          </a:prstGeom>
          <a:noFill/>
          <a:ln w="9525">
            <a:noFill/>
            <a:miter lim="800000"/>
            <a:headEnd/>
            <a:tailEnd/>
          </a:ln>
        </p:spPr>
        <p:txBody>
          <a:bodyPr wrap="none">
            <a:spAutoFit/>
          </a:bodyPr>
          <a:lstStyle/>
          <a:p>
            <a:r>
              <a:rPr lang="en-US" sz="1600">
                <a:latin typeface="Franklin Gothic Book" pitchFamily="34" charset="0"/>
              </a:rPr>
              <a:t>Some</a:t>
            </a:r>
            <a:endParaRPr lang="th-TH" sz="1600">
              <a:latin typeface="Franklin Gothic Book" pitchFamily="34" charset="0"/>
              <a:cs typeface="LilyUPC" pitchFamily="34" charset="-34"/>
            </a:endParaRPr>
          </a:p>
        </p:txBody>
      </p:sp>
      <p:sp>
        <p:nvSpPr>
          <p:cNvPr id="117769" name="Rectangle 13"/>
          <p:cNvSpPr>
            <a:spLocks noChangeArrowheads="1"/>
          </p:cNvSpPr>
          <p:nvPr/>
        </p:nvSpPr>
        <p:spPr bwMode="auto">
          <a:xfrm>
            <a:off x="4440238" y="2636839"/>
            <a:ext cx="1655762"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WaitEstimate?</a:t>
            </a:r>
            <a:endParaRPr lang="th-TH">
              <a:latin typeface="Franklin Gothic Book" pitchFamily="34" charset="0"/>
              <a:cs typeface="LilyUPC" pitchFamily="34" charset="-34"/>
            </a:endParaRPr>
          </a:p>
        </p:txBody>
      </p:sp>
      <p:sp>
        <p:nvSpPr>
          <p:cNvPr id="117770" name="Line 14"/>
          <p:cNvSpPr>
            <a:spLocks noChangeShapeType="1"/>
          </p:cNvSpPr>
          <p:nvPr/>
        </p:nvSpPr>
        <p:spPr bwMode="auto">
          <a:xfrm>
            <a:off x="4367214" y="2133600"/>
            <a:ext cx="504825" cy="503238"/>
          </a:xfrm>
          <a:prstGeom prst="line">
            <a:avLst/>
          </a:prstGeom>
          <a:noFill/>
          <a:ln w="9525">
            <a:solidFill>
              <a:schemeClr val="tx1"/>
            </a:solidFill>
            <a:round/>
            <a:headEnd/>
            <a:tailEnd/>
          </a:ln>
        </p:spPr>
        <p:txBody>
          <a:bodyPr/>
          <a:lstStyle/>
          <a:p>
            <a:endParaRPr lang="th-TH"/>
          </a:p>
        </p:txBody>
      </p:sp>
      <p:sp>
        <p:nvSpPr>
          <p:cNvPr id="117771" name="Text Box 15"/>
          <p:cNvSpPr txBox="1">
            <a:spLocks noChangeArrowheads="1"/>
          </p:cNvSpPr>
          <p:nvPr/>
        </p:nvSpPr>
        <p:spPr bwMode="auto">
          <a:xfrm>
            <a:off x="4656138" y="2205038"/>
            <a:ext cx="485454" cy="338554"/>
          </a:xfrm>
          <a:prstGeom prst="rect">
            <a:avLst/>
          </a:prstGeom>
          <a:noFill/>
          <a:ln w="9525">
            <a:noFill/>
            <a:miter lim="800000"/>
            <a:headEnd/>
            <a:tailEnd/>
          </a:ln>
        </p:spPr>
        <p:txBody>
          <a:bodyPr wrap="none">
            <a:spAutoFit/>
          </a:bodyPr>
          <a:lstStyle/>
          <a:p>
            <a:r>
              <a:rPr lang="en-US" sz="1600">
                <a:latin typeface="Franklin Gothic Book" pitchFamily="34" charset="0"/>
              </a:rPr>
              <a:t>Full</a:t>
            </a:r>
            <a:endParaRPr lang="th-TH" sz="1600">
              <a:latin typeface="Franklin Gothic Book" pitchFamily="34" charset="0"/>
              <a:cs typeface="LilyUPC" pitchFamily="34" charset="-34"/>
            </a:endParaRPr>
          </a:p>
        </p:txBody>
      </p:sp>
      <p:sp>
        <p:nvSpPr>
          <p:cNvPr id="117772" name="Rectangle 16"/>
          <p:cNvSpPr>
            <a:spLocks noChangeArrowheads="1"/>
          </p:cNvSpPr>
          <p:nvPr/>
        </p:nvSpPr>
        <p:spPr bwMode="auto">
          <a:xfrm>
            <a:off x="3648076" y="3644901"/>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17773" name="Line 17"/>
          <p:cNvSpPr>
            <a:spLocks noChangeShapeType="1"/>
          </p:cNvSpPr>
          <p:nvPr/>
        </p:nvSpPr>
        <p:spPr bwMode="auto">
          <a:xfrm flipH="1">
            <a:off x="3935413" y="3068638"/>
            <a:ext cx="576262" cy="576262"/>
          </a:xfrm>
          <a:prstGeom prst="line">
            <a:avLst/>
          </a:prstGeom>
          <a:noFill/>
          <a:ln w="9525">
            <a:solidFill>
              <a:schemeClr val="tx1"/>
            </a:solidFill>
            <a:round/>
            <a:headEnd/>
            <a:tailEnd/>
          </a:ln>
        </p:spPr>
        <p:txBody>
          <a:bodyPr/>
          <a:lstStyle/>
          <a:p>
            <a:endParaRPr lang="th-TH"/>
          </a:p>
        </p:txBody>
      </p:sp>
      <p:sp>
        <p:nvSpPr>
          <p:cNvPr id="117774" name="Rectangle 18"/>
          <p:cNvSpPr>
            <a:spLocks noChangeArrowheads="1"/>
          </p:cNvSpPr>
          <p:nvPr/>
        </p:nvSpPr>
        <p:spPr bwMode="auto">
          <a:xfrm>
            <a:off x="4367213" y="3500439"/>
            <a:ext cx="1655762"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Alternate?</a:t>
            </a:r>
            <a:endParaRPr lang="th-TH">
              <a:latin typeface="Franklin Gothic Book" pitchFamily="34" charset="0"/>
              <a:cs typeface="LilyUPC" pitchFamily="34" charset="-34"/>
            </a:endParaRPr>
          </a:p>
        </p:txBody>
      </p:sp>
      <p:sp>
        <p:nvSpPr>
          <p:cNvPr id="117775" name="Rectangle 19"/>
          <p:cNvSpPr>
            <a:spLocks noChangeArrowheads="1"/>
          </p:cNvSpPr>
          <p:nvPr/>
        </p:nvSpPr>
        <p:spPr bwMode="auto">
          <a:xfrm>
            <a:off x="6167438" y="3500439"/>
            <a:ext cx="1655762"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Hungry?</a:t>
            </a:r>
            <a:endParaRPr lang="th-TH">
              <a:latin typeface="Franklin Gothic Book" pitchFamily="34" charset="0"/>
              <a:cs typeface="LilyUPC" pitchFamily="34" charset="-34"/>
            </a:endParaRPr>
          </a:p>
        </p:txBody>
      </p:sp>
      <p:sp>
        <p:nvSpPr>
          <p:cNvPr id="117776" name="Rectangle 20"/>
          <p:cNvSpPr>
            <a:spLocks noChangeArrowheads="1"/>
          </p:cNvSpPr>
          <p:nvPr/>
        </p:nvSpPr>
        <p:spPr bwMode="auto">
          <a:xfrm>
            <a:off x="8183564" y="3500439"/>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17777" name="Line 21"/>
          <p:cNvSpPr>
            <a:spLocks noChangeShapeType="1"/>
          </p:cNvSpPr>
          <p:nvPr/>
        </p:nvSpPr>
        <p:spPr bwMode="auto">
          <a:xfrm>
            <a:off x="5159375" y="3068638"/>
            <a:ext cx="0" cy="431800"/>
          </a:xfrm>
          <a:prstGeom prst="line">
            <a:avLst/>
          </a:prstGeom>
          <a:noFill/>
          <a:ln w="9525">
            <a:solidFill>
              <a:schemeClr val="tx1"/>
            </a:solidFill>
            <a:round/>
            <a:headEnd/>
            <a:tailEnd/>
          </a:ln>
        </p:spPr>
        <p:txBody>
          <a:bodyPr/>
          <a:lstStyle/>
          <a:p>
            <a:endParaRPr lang="th-TH"/>
          </a:p>
        </p:txBody>
      </p:sp>
      <p:sp>
        <p:nvSpPr>
          <p:cNvPr id="117778" name="Line 22"/>
          <p:cNvSpPr>
            <a:spLocks noChangeShapeType="1"/>
          </p:cNvSpPr>
          <p:nvPr/>
        </p:nvSpPr>
        <p:spPr bwMode="auto">
          <a:xfrm>
            <a:off x="5880100" y="3068638"/>
            <a:ext cx="503238" cy="431800"/>
          </a:xfrm>
          <a:prstGeom prst="line">
            <a:avLst/>
          </a:prstGeom>
          <a:noFill/>
          <a:ln w="9525">
            <a:solidFill>
              <a:schemeClr val="tx1"/>
            </a:solidFill>
            <a:round/>
            <a:headEnd/>
            <a:tailEnd/>
          </a:ln>
        </p:spPr>
        <p:txBody>
          <a:bodyPr/>
          <a:lstStyle/>
          <a:p>
            <a:endParaRPr lang="th-TH"/>
          </a:p>
        </p:txBody>
      </p:sp>
      <p:sp>
        <p:nvSpPr>
          <p:cNvPr id="117779" name="Line 23"/>
          <p:cNvSpPr>
            <a:spLocks noChangeShapeType="1"/>
          </p:cNvSpPr>
          <p:nvPr/>
        </p:nvSpPr>
        <p:spPr bwMode="auto">
          <a:xfrm>
            <a:off x="6096000" y="2997200"/>
            <a:ext cx="2305050" cy="503238"/>
          </a:xfrm>
          <a:prstGeom prst="line">
            <a:avLst/>
          </a:prstGeom>
          <a:noFill/>
          <a:ln w="9525">
            <a:solidFill>
              <a:schemeClr val="tx1"/>
            </a:solidFill>
            <a:round/>
            <a:headEnd/>
            <a:tailEnd/>
          </a:ln>
        </p:spPr>
        <p:txBody>
          <a:bodyPr/>
          <a:lstStyle/>
          <a:p>
            <a:endParaRPr lang="th-TH"/>
          </a:p>
        </p:txBody>
      </p:sp>
      <p:sp>
        <p:nvSpPr>
          <p:cNvPr id="117780" name="Text Box 25"/>
          <p:cNvSpPr txBox="1">
            <a:spLocks noChangeArrowheads="1"/>
          </p:cNvSpPr>
          <p:nvPr/>
        </p:nvSpPr>
        <p:spPr bwMode="auto">
          <a:xfrm>
            <a:off x="3719513" y="3213100"/>
            <a:ext cx="545342" cy="338554"/>
          </a:xfrm>
          <a:prstGeom prst="rect">
            <a:avLst/>
          </a:prstGeom>
          <a:noFill/>
          <a:ln w="9525">
            <a:noFill/>
            <a:miter lim="800000"/>
            <a:headEnd/>
            <a:tailEnd/>
          </a:ln>
        </p:spPr>
        <p:txBody>
          <a:bodyPr wrap="none">
            <a:spAutoFit/>
          </a:bodyPr>
          <a:lstStyle/>
          <a:p>
            <a:r>
              <a:rPr lang="en-US" sz="1600">
                <a:latin typeface="Franklin Gothic Book" pitchFamily="34" charset="0"/>
              </a:rPr>
              <a:t>&gt;60</a:t>
            </a:r>
            <a:endParaRPr lang="th-TH" sz="1600">
              <a:latin typeface="Franklin Gothic Book" pitchFamily="34" charset="0"/>
              <a:cs typeface="LilyUPC" pitchFamily="34" charset="-34"/>
            </a:endParaRPr>
          </a:p>
        </p:txBody>
      </p:sp>
      <p:sp>
        <p:nvSpPr>
          <p:cNvPr id="117781" name="Text Box 26"/>
          <p:cNvSpPr txBox="1">
            <a:spLocks noChangeArrowheads="1"/>
          </p:cNvSpPr>
          <p:nvPr/>
        </p:nvSpPr>
        <p:spPr bwMode="auto">
          <a:xfrm>
            <a:off x="4511676" y="3141663"/>
            <a:ext cx="716863" cy="338554"/>
          </a:xfrm>
          <a:prstGeom prst="rect">
            <a:avLst/>
          </a:prstGeom>
          <a:noFill/>
          <a:ln w="9525">
            <a:noFill/>
            <a:miter lim="800000"/>
            <a:headEnd/>
            <a:tailEnd/>
          </a:ln>
        </p:spPr>
        <p:txBody>
          <a:bodyPr wrap="none">
            <a:spAutoFit/>
          </a:bodyPr>
          <a:lstStyle/>
          <a:p>
            <a:r>
              <a:rPr lang="en-US" sz="1600">
                <a:latin typeface="Franklin Gothic Book" pitchFamily="34" charset="0"/>
              </a:rPr>
              <a:t>30-60</a:t>
            </a:r>
            <a:endParaRPr lang="th-TH" sz="1600">
              <a:latin typeface="Franklin Gothic Book" pitchFamily="34" charset="0"/>
              <a:cs typeface="LilyUPC" pitchFamily="34" charset="-34"/>
            </a:endParaRPr>
          </a:p>
        </p:txBody>
      </p:sp>
      <p:sp>
        <p:nvSpPr>
          <p:cNvPr id="117782" name="Text Box 27"/>
          <p:cNvSpPr txBox="1">
            <a:spLocks noChangeArrowheads="1"/>
          </p:cNvSpPr>
          <p:nvPr/>
        </p:nvSpPr>
        <p:spPr bwMode="auto">
          <a:xfrm>
            <a:off x="6096001" y="3141663"/>
            <a:ext cx="710259" cy="338554"/>
          </a:xfrm>
          <a:prstGeom prst="rect">
            <a:avLst/>
          </a:prstGeom>
          <a:noFill/>
          <a:ln w="9525">
            <a:noFill/>
            <a:miter lim="800000"/>
            <a:headEnd/>
            <a:tailEnd/>
          </a:ln>
        </p:spPr>
        <p:txBody>
          <a:bodyPr wrap="none">
            <a:spAutoFit/>
          </a:bodyPr>
          <a:lstStyle/>
          <a:p>
            <a:r>
              <a:rPr lang="en-US" sz="1600">
                <a:latin typeface="Franklin Gothic Book" pitchFamily="34" charset="0"/>
              </a:rPr>
              <a:t>10-30</a:t>
            </a:r>
            <a:endParaRPr lang="th-TH" sz="1600">
              <a:latin typeface="Franklin Gothic Book" pitchFamily="34" charset="0"/>
              <a:cs typeface="LilyUPC" pitchFamily="34" charset="-34"/>
            </a:endParaRPr>
          </a:p>
        </p:txBody>
      </p:sp>
      <p:sp>
        <p:nvSpPr>
          <p:cNvPr id="117783" name="Text Box 28"/>
          <p:cNvSpPr txBox="1">
            <a:spLocks noChangeArrowheads="1"/>
          </p:cNvSpPr>
          <p:nvPr/>
        </p:nvSpPr>
        <p:spPr bwMode="auto">
          <a:xfrm>
            <a:off x="7391401" y="2997200"/>
            <a:ext cx="538737" cy="338554"/>
          </a:xfrm>
          <a:prstGeom prst="rect">
            <a:avLst/>
          </a:prstGeom>
          <a:noFill/>
          <a:ln w="9525">
            <a:noFill/>
            <a:miter lim="800000"/>
            <a:headEnd/>
            <a:tailEnd/>
          </a:ln>
        </p:spPr>
        <p:txBody>
          <a:bodyPr wrap="none">
            <a:spAutoFit/>
          </a:bodyPr>
          <a:lstStyle/>
          <a:p>
            <a:r>
              <a:rPr lang="en-US" sz="1600">
                <a:latin typeface="Franklin Gothic Book" pitchFamily="34" charset="0"/>
              </a:rPr>
              <a:t>&lt;10</a:t>
            </a:r>
            <a:endParaRPr lang="th-TH" sz="1600">
              <a:latin typeface="Franklin Gothic Book" pitchFamily="34" charset="0"/>
              <a:cs typeface="LilyUPC" pitchFamily="34" charset="-34"/>
            </a:endParaRPr>
          </a:p>
        </p:txBody>
      </p:sp>
      <p:sp>
        <p:nvSpPr>
          <p:cNvPr id="117784" name="Rectangle 29"/>
          <p:cNvSpPr>
            <a:spLocks noChangeArrowheads="1"/>
          </p:cNvSpPr>
          <p:nvPr/>
        </p:nvSpPr>
        <p:spPr bwMode="auto">
          <a:xfrm>
            <a:off x="4656138" y="4365625"/>
            <a:ext cx="1655762" cy="433388"/>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Fri/Sat?</a:t>
            </a:r>
            <a:endParaRPr lang="th-TH">
              <a:latin typeface="Franklin Gothic Book" pitchFamily="34" charset="0"/>
              <a:cs typeface="LilyUPC" pitchFamily="34" charset="-34"/>
            </a:endParaRPr>
          </a:p>
        </p:txBody>
      </p:sp>
      <p:sp>
        <p:nvSpPr>
          <p:cNvPr id="117785" name="Rectangle 30"/>
          <p:cNvSpPr>
            <a:spLocks noChangeArrowheads="1"/>
          </p:cNvSpPr>
          <p:nvPr/>
        </p:nvSpPr>
        <p:spPr bwMode="auto">
          <a:xfrm>
            <a:off x="2640013" y="4365625"/>
            <a:ext cx="1655762" cy="433388"/>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Reservation?</a:t>
            </a:r>
            <a:endParaRPr lang="th-TH">
              <a:latin typeface="Franklin Gothic Book" pitchFamily="34" charset="0"/>
              <a:cs typeface="LilyUPC" pitchFamily="34" charset="-34"/>
            </a:endParaRPr>
          </a:p>
        </p:txBody>
      </p:sp>
      <p:sp>
        <p:nvSpPr>
          <p:cNvPr id="117786" name="Rectangle 31"/>
          <p:cNvSpPr>
            <a:spLocks noChangeArrowheads="1"/>
          </p:cNvSpPr>
          <p:nvPr/>
        </p:nvSpPr>
        <p:spPr bwMode="auto">
          <a:xfrm>
            <a:off x="7391401" y="4365625"/>
            <a:ext cx="1655763" cy="433388"/>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Alternate?</a:t>
            </a:r>
            <a:endParaRPr lang="th-TH">
              <a:latin typeface="Franklin Gothic Book" pitchFamily="34" charset="0"/>
              <a:cs typeface="LilyUPC" pitchFamily="34" charset="-34"/>
            </a:endParaRPr>
          </a:p>
        </p:txBody>
      </p:sp>
      <p:sp>
        <p:nvSpPr>
          <p:cNvPr id="117787" name="Rectangle 32"/>
          <p:cNvSpPr>
            <a:spLocks noChangeArrowheads="1"/>
          </p:cNvSpPr>
          <p:nvPr/>
        </p:nvSpPr>
        <p:spPr bwMode="auto">
          <a:xfrm>
            <a:off x="6600826" y="4437064"/>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17788" name="Line 33"/>
          <p:cNvSpPr>
            <a:spLocks noChangeShapeType="1"/>
          </p:cNvSpPr>
          <p:nvPr/>
        </p:nvSpPr>
        <p:spPr bwMode="auto">
          <a:xfrm flipH="1">
            <a:off x="3792538" y="3933825"/>
            <a:ext cx="863600" cy="431800"/>
          </a:xfrm>
          <a:prstGeom prst="line">
            <a:avLst/>
          </a:prstGeom>
          <a:noFill/>
          <a:ln w="9525">
            <a:solidFill>
              <a:schemeClr val="tx1"/>
            </a:solidFill>
            <a:round/>
            <a:headEnd/>
            <a:tailEnd/>
          </a:ln>
        </p:spPr>
        <p:txBody>
          <a:bodyPr/>
          <a:lstStyle/>
          <a:p>
            <a:endParaRPr lang="th-TH"/>
          </a:p>
        </p:txBody>
      </p:sp>
      <p:sp>
        <p:nvSpPr>
          <p:cNvPr id="117789" name="Line 34"/>
          <p:cNvSpPr>
            <a:spLocks noChangeShapeType="1"/>
          </p:cNvSpPr>
          <p:nvPr/>
        </p:nvSpPr>
        <p:spPr bwMode="auto">
          <a:xfrm>
            <a:off x="5303838" y="3933825"/>
            <a:ext cx="0" cy="431800"/>
          </a:xfrm>
          <a:prstGeom prst="line">
            <a:avLst/>
          </a:prstGeom>
          <a:noFill/>
          <a:ln w="9525">
            <a:solidFill>
              <a:schemeClr val="tx1"/>
            </a:solidFill>
            <a:round/>
            <a:headEnd/>
            <a:tailEnd/>
          </a:ln>
        </p:spPr>
        <p:txBody>
          <a:bodyPr/>
          <a:lstStyle/>
          <a:p>
            <a:endParaRPr lang="th-TH"/>
          </a:p>
        </p:txBody>
      </p:sp>
      <p:sp>
        <p:nvSpPr>
          <p:cNvPr id="117790" name="Line 35"/>
          <p:cNvSpPr>
            <a:spLocks noChangeShapeType="1"/>
          </p:cNvSpPr>
          <p:nvPr/>
        </p:nvSpPr>
        <p:spPr bwMode="auto">
          <a:xfrm flipH="1">
            <a:off x="6888163" y="3933825"/>
            <a:ext cx="215900" cy="503238"/>
          </a:xfrm>
          <a:prstGeom prst="line">
            <a:avLst/>
          </a:prstGeom>
          <a:noFill/>
          <a:ln w="9525">
            <a:solidFill>
              <a:schemeClr val="tx1"/>
            </a:solidFill>
            <a:round/>
            <a:headEnd/>
            <a:tailEnd/>
          </a:ln>
        </p:spPr>
        <p:txBody>
          <a:bodyPr/>
          <a:lstStyle/>
          <a:p>
            <a:endParaRPr lang="th-TH"/>
          </a:p>
        </p:txBody>
      </p:sp>
      <p:sp>
        <p:nvSpPr>
          <p:cNvPr id="117791" name="Line 36"/>
          <p:cNvSpPr>
            <a:spLocks noChangeShapeType="1"/>
          </p:cNvSpPr>
          <p:nvPr/>
        </p:nvSpPr>
        <p:spPr bwMode="auto">
          <a:xfrm>
            <a:off x="7464425" y="3933825"/>
            <a:ext cx="719138" cy="431800"/>
          </a:xfrm>
          <a:prstGeom prst="line">
            <a:avLst/>
          </a:prstGeom>
          <a:noFill/>
          <a:ln w="9525">
            <a:solidFill>
              <a:schemeClr val="tx1"/>
            </a:solidFill>
            <a:round/>
            <a:headEnd/>
            <a:tailEnd/>
          </a:ln>
        </p:spPr>
        <p:txBody>
          <a:bodyPr/>
          <a:lstStyle/>
          <a:p>
            <a:endParaRPr lang="th-TH"/>
          </a:p>
        </p:txBody>
      </p:sp>
      <p:sp>
        <p:nvSpPr>
          <p:cNvPr id="117792" name="Text Box 37"/>
          <p:cNvSpPr txBox="1">
            <a:spLocks noChangeArrowheads="1"/>
          </p:cNvSpPr>
          <p:nvPr/>
        </p:nvSpPr>
        <p:spPr bwMode="auto">
          <a:xfrm>
            <a:off x="4151313" y="4005263"/>
            <a:ext cx="442912"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17793" name="Text Box 38"/>
          <p:cNvSpPr txBox="1">
            <a:spLocks noChangeArrowheads="1"/>
          </p:cNvSpPr>
          <p:nvPr/>
        </p:nvSpPr>
        <p:spPr bwMode="auto">
          <a:xfrm>
            <a:off x="6600826" y="4005263"/>
            <a:ext cx="442913"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17794" name="Text Box 39"/>
          <p:cNvSpPr txBox="1">
            <a:spLocks noChangeArrowheads="1"/>
          </p:cNvSpPr>
          <p:nvPr/>
        </p:nvSpPr>
        <p:spPr bwMode="auto">
          <a:xfrm>
            <a:off x="5232401" y="4005263"/>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
        <p:nvSpPr>
          <p:cNvPr id="117795" name="Text Box 40"/>
          <p:cNvSpPr txBox="1">
            <a:spLocks noChangeArrowheads="1"/>
          </p:cNvSpPr>
          <p:nvPr/>
        </p:nvSpPr>
        <p:spPr bwMode="auto">
          <a:xfrm>
            <a:off x="7824789" y="3933825"/>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
        <p:nvSpPr>
          <p:cNvPr id="117796" name="Rectangle 41"/>
          <p:cNvSpPr>
            <a:spLocks noChangeArrowheads="1"/>
          </p:cNvSpPr>
          <p:nvPr/>
        </p:nvSpPr>
        <p:spPr bwMode="auto">
          <a:xfrm>
            <a:off x="1847851" y="5300664"/>
            <a:ext cx="1655763"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Bar?</a:t>
            </a:r>
            <a:endParaRPr lang="th-TH">
              <a:latin typeface="Franklin Gothic Book" pitchFamily="34" charset="0"/>
              <a:cs typeface="LilyUPC" pitchFamily="34" charset="-34"/>
            </a:endParaRPr>
          </a:p>
        </p:txBody>
      </p:sp>
      <p:sp>
        <p:nvSpPr>
          <p:cNvPr id="117797" name="Rectangle 42"/>
          <p:cNvSpPr>
            <a:spLocks noChangeArrowheads="1"/>
          </p:cNvSpPr>
          <p:nvPr/>
        </p:nvSpPr>
        <p:spPr bwMode="auto">
          <a:xfrm>
            <a:off x="8256588" y="5300664"/>
            <a:ext cx="1655762"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Raining?</a:t>
            </a:r>
            <a:endParaRPr lang="th-TH">
              <a:latin typeface="Franklin Gothic Book" pitchFamily="34" charset="0"/>
              <a:cs typeface="LilyUPC" pitchFamily="34" charset="-34"/>
            </a:endParaRPr>
          </a:p>
        </p:txBody>
      </p:sp>
      <p:sp>
        <p:nvSpPr>
          <p:cNvPr id="117798" name="Rectangle 43"/>
          <p:cNvSpPr>
            <a:spLocks noChangeArrowheads="1"/>
          </p:cNvSpPr>
          <p:nvPr/>
        </p:nvSpPr>
        <p:spPr bwMode="auto">
          <a:xfrm>
            <a:off x="3792539" y="5373689"/>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17799" name="Rectangle 44"/>
          <p:cNvSpPr>
            <a:spLocks noChangeArrowheads="1"/>
          </p:cNvSpPr>
          <p:nvPr/>
        </p:nvSpPr>
        <p:spPr bwMode="auto">
          <a:xfrm>
            <a:off x="5664201" y="5373689"/>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17800" name="Rectangle 45"/>
          <p:cNvSpPr>
            <a:spLocks noChangeArrowheads="1"/>
          </p:cNvSpPr>
          <p:nvPr/>
        </p:nvSpPr>
        <p:spPr bwMode="auto">
          <a:xfrm>
            <a:off x="7104064" y="5373689"/>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17801" name="Rectangle 46"/>
          <p:cNvSpPr>
            <a:spLocks noChangeArrowheads="1"/>
          </p:cNvSpPr>
          <p:nvPr/>
        </p:nvSpPr>
        <p:spPr bwMode="auto">
          <a:xfrm>
            <a:off x="4872039" y="5373689"/>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17802" name="Line 47"/>
          <p:cNvSpPr>
            <a:spLocks noChangeShapeType="1"/>
          </p:cNvSpPr>
          <p:nvPr/>
        </p:nvSpPr>
        <p:spPr bwMode="auto">
          <a:xfrm flipH="1">
            <a:off x="2927351" y="4797425"/>
            <a:ext cx="360363" cy="503238"/>
          </a:xfrm>
          <a:prstGeom prst="line">
            <a:avLst/>
          </a:prstGeom>
          <a:noFill/>
          <a:ln w="9525">
            <a:solidFill>
              <a:schemeClr val="tx1"/>
            </a:solidFill>
            <a:round/>
            <a:headEnd/>
            <a:tailEnd/>
          </a:ln>
        </p:spPr>
        <p:txBody>
          <a:bodyPr/>
          <a:lstStyle/>
          <a:p>
            <a:endParaRPr lang="th-TH"/>
          </a:p>
        </p:txBody>
      </p:sp>
      <p:sp>
        <p:nvSpPr>
          <p:cNvPr id="117803" name="Line 48"/>
          <p:cNvSpPr>
            <a:spLocks noChangeShapeType="1"/>
          </p:cNvSpPr>
          <p:nvPr/>
        </p:nvSpPr>
        <p:spPr bwMode="auto">
          <a:xfrm>
            <a:off x="3792538" y="4797426"/>
            <a:ext cx="215900" cy="576263"/>
          </a:xfrm>
          <a:prstGeom prst="line">
            <a:avLst/>
          </a:prstGeom>
          <a:noFill/>
          <a:ln w="9525">
            <a:solidFill>
              <a:schemeClr val="tx1"/>
            </a:solidFill>
            <a:round/>
            <a:headEnd/>
            <a:tailEnd/>
          </a:ln>
        </p:spPr>
        <p:txBody>
          <a:bodyPr/>
          <a:lstStyle/>
          <a:p>
            <a:endParaRPr lang="th-TH"/>
          </a:p>
        </p:txBody>
      </p:sp>
      <p:sp>
        <p:nvSpPr>
          <p:cNvPr id="117804" name="Line 49"/>
          <p:cNvSpPr>
            <a:spLocks noChangeShapeType="1"/>
          </p:cNvSpPr>
          <p:nvPr/>
        </p:nvSpPr>
        <p:spPr bwMode="auto">
          <a:xfrm flipH="1">
            <a:off x="5016500" y="4797426"/>
            <a:ext cx="287338" cy="576263"/>
          </a:xfrm>
          <a:prstGeom prst="line">
            <a:avLst/>
          </a:prstGeom>
          <a:noFill/>
          <a:ln w="9525">
            <a:solidFill>
              <a:schemeClr val="tx1"/>
            </a:solidFill>
            <a:round/>
            <a:headEnd/>
            <a:tailEnd/>
          </a:ln>
        </p:spPr>
        <p:txBody>
          <a:bodyPr/>
          <a:lstStyle/>
          <a:p>
            <a:endParaRPr lang="th-TH"/>
          </a:p>
        </p:txBody>
      </p:sp>
      <p:sp>
        <p:nvSpPr>
          <p:cNvPr id="117805" name="Line 50"/>
          <p:cNvSpPr>
            <a:spLocks noChangeShapeType="1"/>
          </p:cNvSpPr>
          <p:nvPr/>
        </p:nvSpPr>
        <p:spPr bwMode="auto">
          <a:xfrm>
            <a:off x="5808664" y="4797426"/>
            <a:ext cx="71437" cy="576263"/>
          </a:xfrm>
          <a:prstGeom prst="line">
            <a:avLst/>
          </a:prstGeom>
          <a:noFill/>
          <a:ln w="9525">
            <a:solidFill>
              <a:schemeClr val="tx1"/>
            </a:solidFill>
            <a:round/>
            <a:headEnd/>
            <a:tailEnd/>
          </a:ln>
        </p:spPr>
        <p:txBody>
          <a:bodyPr/>
          <a:lstStyle/>
          <a:p>
            <a:endParaRPr lang="th-TH"/>
          </a:p>
        </p:txBody>
      </p:sp>
      <p:sp>
        <p:nvSpPr>
          <p:cNvPr id="117806" name="Line 51"/>
          <p:cNvSpPr>
            <a:spLocks noChangeShapeType="1"/>
          </p:cNvSpPr>
          <p:nvPr/>
        </p:nvSpPr>
        <p:spPr bwMode="auto">
          <a:xfrm flipH="1">
            <a:off x="7535864" y="4797426"/>
            <a:ext cx="288925" cy="576263"/>
          </a:xfrm>
          <a:prstGeom prst="line">
            <a:avLst/>
          </a:prstGeom>
          <a:noFill/>
          <a:ln w="9525">
            <a:solidFill>
              <a:schemeClr val="tx1"/>
            </a:solidFill>
            <a:round/>
            <a:headEnd/>
            <a:tailEnd/>
          </a:ln>
        </p:spPr>
        <p:txBody>
          <a:bodyPr/>
          <a:lstStyle/>
          <a:p>
            <a:endParaRPr lang="th-TH"/>
          </a:p>
        </p:txBody>
      </p:sp>
      <p:sp>
        <p:nvSpPr>
          <p:cNvPr id="117807" name="Line 52"/>
          <p:cNvSpPr>
            <a:spLocks noChangeShapeType="1"/>
          </p:cNvSpPr>
          <p:nvPr/>
        </p:nvSpPr>
        <p:spPr bwMode="auto">
          <a:xfrm>
            <a:off x="8401050" y="4797425"/>
            <a:ext cx="215900" cy="503238"/>
          </a:xfrm>
          <a:prstGeom prst="line">
            <a:avLst/>
          </a:prstGeom>
          <a:noFill/>
          <a:ln w="9525">
            <a:solidFill>
              <a:schemeClr val="tx1"/>
            </a:solidFill>
            <a:round/>
            <a:headEnd/>
            <a:tailEnd/>
          </a:ln>
        </p:spPr>
        <p:txBody>
          <a:bodyPr/>
          <a:lstStyle/>
          <a:p>
            <a:endParaRPr lang="th-TH"/>
          </a:p>
        </p:txBody>
      </p:sp>
      <p:sp>
        <p:nvSpPr>
          <p:cNvPr id="117808" name="Text Box 53"/>
          <p:cNvSpPr txBox="1">
            <a:spLocks noChangeArrowheads="1"/>
          </p:cNvSpPr>
          <p:nvPr/>
        </p:nvSpPr>
        <p:spPr bwMode="auto">
          <a:xfrm>
            <a:off x="2711451" y="4868863"/>
            <a:ext cx="442913"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17809" name="Text Box 54"/>
          <p:cNvSpPr txBox="1">
            <a:spLocks noChangeArrowheads="1"/>
          </p:cNvSpPr>
          <p:nvPr/>
        </p:nvSpPr>
        <p:spPr bwMode="auto">
          <a:xfrm>
            <a:off x="4727576" y="4941888"/>
            <a:ext cx="442913"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17810" name="Text Box 55"/>
          <p:cNvSpPr txBox="1">
            <a:spLocks noChangeArrowheads="1"/>
          </p:cNvSpPr>
          <p:nvPr/>
        </p:nvSpPr>
        <p:spPr bwMode="auto">
          <a:xfrm>
            <a:off x="7248526" y="4941888"/>
            <a:ext cx="442913"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17811" name="Text Box 56"/>
          <p:cNvSpPr txBox="1">
            <a:spLocks noChangeArrowheads="1"/>
          </p:cNvSpPr>
          <p:nvPr/>
        </p:nvSpPr>
        <p:spPr bwMode="auto">
          <a:xfrm>
            <a:off x="3432176" y="4941888"/>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
        <p:nvSpPr>
          <p:cNvPr id="117812" name="Text Box 57"/>
          <p:cNvSpPr txBox="1">
            <a:spLocks noChangeArrowheads="1"/>
          </p:cNvSpPr>
          <p:nvPr/>
        </p:nvSpPr>
        <p:spPr bwMode="auto">
          <a:xfrm>
            <a:off x="5375276" y="4941888"/>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
        <p:nvSpPr>
          <p:cNvPr id="117813" name="Text Box 58"/>
          <p:cNvSpPr txBox="1">
            <a:spLocks noChangeArrowheads="1"/>
          </p:cNvSpPr>
          <p:nvPr/>
        </p:nvSpPr>
        <p:spPr bwMode="auto">
          <a:xfrm>
            <a:off x="8401051" y="4868863"/>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
        <p:nvSpPr>
          <p:cNvPr id="117814" name="Rectangle 59"/>
          <p:cNvSpPr>
            <a:spLocks noChangeArrowheads="1"/>
          </p:cNvSpPr>
          <p:nvPr/>
        </p:nvSpPr>
        <p:spPr bwMode="auto">
          <a:xfrm>
            <a:off x="2782889" y="6308726"/>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17815" name="Rectangle 60"/>
          <p:cNvSpPr>
            <a:spLocks noChangeArrowheads="1"/>
          </p:cNvSpPr>
          <p:nvPr/>
        </p:nvSpPr>
        <p:spPr bwMode="auto">
          <a:xfrm>
            <a:off x="1990726" y="6308726"/>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17816" name="Line 61"/>
          <p:cNvSpPr>
            <a:spLocks noChangeShapeType="1"/>
          </p:cNvSpPr>
          <p:nvPr/>
        </p:nvSpPr>
        <p:spPr bwMode="auto">
          <a:xfrm flipH="1">
            <a:off x="2135189" y="5732463"/>
            <a:ext cx="287337" cy="576262"/>
          </a:xfrm>
          <a:prstGeom prst="line">
            <a:avLst/>
          </a:prstGeom>
          <a:noFill/>
          <a:ln w="9525">
            <a:solidFill>
              <a:schemeClr val="tx1"/>
            </a:solidFill>
            <a:round/>
            <a:headEnd/>
            <a:tailEnd/>
          </a:ln>
        </p:spPr>
        <p:txBody>
          <a:bodyPr/>
          <a:lstStyle/>
          <a:p>
            <a:endParaRPr lang="th-TH"/>
          </a:p>
        </p:txBody>
      </p:sp>
      <p:sp>
        <p:nvSpPr>
          <p:cNvPr id="117817" name="Line 62"/>
          <p:cNvSpPr>
            <a:spLocks noChangeShapeType="1"/>
          </p:cNvSpPr>
          <p:nvPr/>
        </p:nvSpPr>
        <p:spPr bwMode="auto">
          <a:xfrm>
            <a:off x="2927350" y="5732463"/>
            <a:ext cx="71438" cy="576262"/>
          </a:xfrm>
          <a:prstGeom prst="line">
            <a:avLst/>
          </a:prstGeom>
          <a:noFill/>
          <a:ln w="9525">
            <a:solidFill>
              <a:schemeClr val="tx1"/>
            </a:solidFill>
            <a:round/>
            <a:headEnd/>
            <a:tailEnd/>
          </a:ln>
        </p:spPr>
        <p:txBody>
          <a:bodyPr/>
          <a:lstStyle/>
          <a:p>
            <a:endParaRPr lang="th-TH"/>
          </a:p>
        </p:txBody>
      </p:sp>
      <p:sp>
        <p:nvSpPr>
          <p:cNvPr id="117818" name="Text Box 63"/>
          <p:cNvSpPr txBox="1">
            <a:spLocks noChangeArrowheads="1"/>
          </p:cNvSpPr>
          <p:nvPr/>
        </p:nvSpPr>
        <p:spPr bwMode="auto">
          <a:xfrm>
            <a:off x="1846263" y="5876925"/>
            <a:ext cx="442912"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17819" name="Text Box 64"/>
          <p:cNvSpPr txBox="1">
            <a:spLocks noChangeArrowheads="1"/>
          </p:cNvSpPr>
          <p:nvPr/>
        </p:nvSpPr>
        <p:spPr bwMode="auto">
          <a:xfrm>
            <a:off x="2493964" y="5876925"/>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
        <p:nvSpPr>
          <p:cNvPr id="117820" name="Rectangle 65"/>
          <p:cNvSpPr>
            <a:spLocks noChangeArrowheads="1"/>
          </p:cNvSpPr>
          <p:nvPr/>
        </p:nvSpPr>
        <p:spPr bwMode="auto">
          <a:xfrm>
            <a:off x="9191626" y="6308726"/>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17821" name="Rectangle 66"/>
          <p:cNvSpPr>
            <a:spLocks noChangeArrowheads="1"/>
          </p:cNvSpPr>
          <p:nvPr/>
        </p:nvSpPr>
        <p:spPr bwMode="auto">
          <a:xfrm>
            <a:off x="8399464" y="6308726"/>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17822" name="Line 67"/>
          <p:cNvSpPr>
            <a:spLocks noChangeShapeType="1"/>
          </p:cNvSpPr>
          <p:nvPr/>
        </p:nvSpPr>
        <p:spPr bwMode="auto">
          <a:xfrm flipH="1">
            <a:off x="8543925" y="5732463"/>
            <a:ext cx="287338" cy="576262"/>
          </a:xfrm>
          <a:prstGeom prst="line">
            <a:avLst/>
          </a:prstGeom>
          <a:noFill/>
          <a:ln w="9525">
            <a:solidFill>
              <a:schemeClr val="tx1"/>
            </a:solidFill>
            <a:round/>
            <a:headEnd/>
            <a:tailEnd/>
          </a:ln>
        </p:spPr>
        <p:txBody>
          <a:bodyPr/>
          <a:lstStyle/>
          <a:p>
            <a:endParaRPr lang="th-TH"/>
          </a:p>
        </p:txBody>
      </p:sp>
      <p:sp>
        <p:nvSpPr>
          <p:cNvPr id="117823" name="Line 68"/>
          <p:cNvSpPr>
            <a:spLocks noChangeShapeType="1"/>
          </p:cNvSpPr>
          <p:nvPr/>
        </p:nvSpPr>
        <p:spPr bwMode="auto">
          <a:xfrm>
            <a:off x="9336089" y="5732463"/>
            <a:ext cx="71437" cy="576262"/>
          </a:xfrm>
          <a:prstGeom prst="line">
            <a:avLst/>
          </a:prstGeom>
          <a:noFill/>
          <a:ln w="9525">
            <a:solidFill>
              <a:schemeClr val="tx1"/>
            </a:solidFill>
            <a:round/>
            <a:headEnd/>
            <a:tailEnd/>
          </a:ln>
        </p:spPr>
        <p:txBody>
          <a:bodyPr/>
          <a:lstStyle/>
          <a:p>
            <a:endParaRPr lang="th-TH"/>
          </a:p>
        </p:txBody>
      </p:sp>
      <p:sp>
        <p:nvSpPr>
          <p:cNvPr id="117824" name="Text Box 69"/>
          <p:cNvSpPr txBox="1">
            <a:spLocks noChangeArrowheads="1"/>
          </p:cNvSpPr>
          <p:nvPr/>
        </p:nvSpPr>
        <p:spPr bwMode="auto">
          <a:xfrm>
            <a:off x="8255001" y="5876925"/>
            <a:ext cx="442913"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17825" name="Text Box 70"/>
          <p:cNvSpPr txBox="1">
            <a:spLocks noChangeArrowheads="1"/>
          </p:cNvSpPr>
          <p:nvPr/>
        </p:nvSpPr>
        <p:spPr bwMode="auto">
          <a:xfrm>
            <a:off x="8902701" y="5876925"/>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Tree>
    <p:extLst>
      <p:ext uri="{BB962C8B-B14F-4D97-AF65-F5344CB8AC3E}">
        <p14:creationId xmlns:p14="http://schemas.microsoft.com/office/powerpoint/2010/main" val="1288121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Inducing a Decision Tree</a:t>
            </a:r>
            <a:endParaRPr lang="th-TH" sz="3600" cap="all">
              <a:effectLst>
                <a:reflection blurRad="12700" stA="48000" endA="300" endPos="55000" dir="5400000" sy="-90000" algn="bl" rotWithShape="0"/>
              </a:effectLst>
            </a:endParaRPr>
          </a:p>
        </p:txBody>
      </p:sp>
      <p:sp>
        <p:nvSpPr>
          <p:cNvPr id="118786" name="Rectangle 3"/>
          <p:cNvSpPr>
            <a:spLocks noGrp="1" noChangeArrowheads="1"/>
          </p:cNvSpPr>
          <p:nvPr>
            <p:ph type="body" idx="4294967295"/>
          </p:nvPr>
        </p:nvSpPr>
        <p:spPr/>
        <p:txBody>
          <a:bodyPr/>
          <a:lstStyle/>
          <a:p>
            <a:pPr>
              <a:lnSpc>
                <a:spcPct val="90000"/>
              </a:lnSpc>
            </a:pPr>
            <a:r>
              <a:rPr lang="en-US"/>
              <a:t>Obviously if we had to ask all those questions the problem space grows very fast.</a:t>
            </a:r>
          </a:p>
          <a:p>
            <a:pPr>
              <a:lnSpc>
                <a:spcPct val="90000"/>
              </a:lnSpc>
            </a:pPr>
            <a:r>
              <a:rPr lang="en-US"/>
              <a:t>The key is to build the smallest satisfactory decision tree possible.</a:t>
            </a:r>
          </a:p>
          <a:p>
            <a:pPr>
              <a:lnSpc>
                <a:spcPct val="90000"/>
              </a:lnSpc>
            </a:pPr>
            <a:r>
              <a:rPr lang="en-US"/>
              <a:t>Sadly this is intractable, so we will make do with building a smallish decision tree.</a:t>
            </a:r>
          </a:p>
          <a:p>
            <a:pPr>
              <a:lnSpc>
                <a:spcPct val="90000"/>
              </a:lnSpc>
            </a:pPr>
            <a:r>
              <a:rPr lang="en-US"/>
              <a:t>A tree is induced by beginning with a set of example cases.</a:t>
            </a:r>
            <a:endParaRPr lang="th-TH">
              <a:cs typeface="LilyUPC" pitchFamily="34" charset="-34"/>
            </a:endParaRPr>
          </a:p>
        </p:txBody>
      </p:sp>
    </p:spTree>
    <p:extLst>
      <p:ext uri="{BB962C8B-B14F-4D97-AF65-F5344CB8AC3E}">
        <p14:creationId xmlns:p14="http://schemas.microsoft.com/office/powerpoint/2010/main" val="1774241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Example Cases</a:t>
            </a:r>
            <a:endParaRPr lang="th-TH" sz="3600" cap="all">
              <a:effectLst>
                <a:reflection blurRad="12700" stA="48000" endA="300" endPos="55000" dir="5400000" sy="-90000" algn="bl" rotWithShape="0"/>
              </a:effectLst>
            </a:endParaRPr>
          </a:p>
        </p:txBody>
      </p:sp>
      <p:sp>
        <p:nvSpPr>
          <p:cNvPr id="119810" name="Rectangle 3"/>
          <p:cNvSpPr>
            <a:spLocks noGrp="1" noChangeArrowheads="1"/>
          </p:cNvSpPr>
          <p:nvPr>
            <p:ph type="body" idx="4294967295"/>
          </p:nvPr>
        </p:nvSpPr>
        <p:spPr>
          <a:xfrm>
            <a:off x="1981200" y="5662863"/>
            <a:ext cx="8229600" cy="463301"/>
          </a:xfrm>
        </p:spPr>
        <p:txBody>
          <a:bodyPr/>
          <a:lstStyle/>
          <a:p>
            <a:r>
              <a:rPr lang="en-US" dirty="0"/>
              <a:t>Sample cases for the restaurant domain.</a:t>
            </a:r>
            <a:endParaRPr lang="th-TH" dirty="0">
              <a:cs typeface="LilyUPC" pitchFamily="34" charset="-34"/>
            </a:endParaRPr>
          </a:p>
        </p:txBody>
      </p:sp>
      <p:pic>
        <p:nvPicPr>
          <p:cNvPr id="119811" name="Picture 4"/>
          <p:cNvPicPr>
            <a:picLocks noChangeAspect="1" noChangeArrowheads="1"/>
          </p:cNvPicPr>
          <p:nvPr/>
        </p:nvPicPr>
        <p:blipFill>
          <a:blip r:embed="rId2"/>
          <a:srcRect/>
          <a:stretch>
            <a:fillRect/>
          </a:stretch>
        </p:blipFill>
        <p:spPr bwMode="auto">
          <a:xfrm>
            <a:off x="753979" y="1771568"/>
            <a:ext cx="10713943" cy="3392404"/>
          </a:xfrm>
          <a:prstGeom prst="rect">
            <a:avLst/>
          </a:prstGeom>
          <a:noFill/>
          <a:ln w="9525">
            <a:noFill/>
            <a:miter lim="800000"/>
            <a:headEnd/>
            <a:tailEnd/>
          </a:ln>
        </p:spPr>
      </p:pic>
    </p:spTree>
    <p:extLst>
      <p:ext uri="{BB962C8B-B14F-4D97-AF65-F5344CB8AC3E}">
        <p14:creationId xmlns:p14="http://schemas.microsoft.com/office/powerpoint/2010/main" val="3783578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9"/>
          <p:cNvSpPr>
            <a:spLocks noChangeArrowheads="1"/>
          </p:cNvSpPr>
          <p:nvPr/>
        </p:nvSpPr>
        <p:spPr bwMode="auto">
          <a:xfrm>
            <a:off x="2424114" y="4076701"/>
            <a:ext cx="503237" cy="936625"/>
          </a:xfrm>
          <a:prstGeom prst="rect">
            <a:avLst/>
          </a:prstGeom>
          <a:solidFill>
            <a:schemeClr val="accent1"/>
          </a:solidFill>
          <a:ln w="9525">
            <a:solidFill>
              <a:schemeClr val="tx1"/>
            </a:solidFill>
            <a:miter lim="800000"/>
            <a:headEnd/>
            <a:tailEnd/>
          </a:ln>
        </p:spPr>
        <p:txBody>
          <a:bodyPr wrap="none" anchor="ctr"/>
          <a:lstStyle/>
          <a:p>
            <a:endParaRPr lang="th-TH">
              <a:latin typeface="Franklin Gothic Book" pitchFamily="34" charset="0"/>
            </a:endParaRPr>
          </a:p>
        </p:txBody>
      </p:sp>
      <p:sp>
        <p:nvSpPr>
          <p:cNvPr id="17410"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Starting Variable</a:t>
            </a:r>
            <a:endParaRPr lang="th-TH" sz="3600" cap="all">
              <a:effectLst>
                <a:reflection blurRad="12700" stA="48000" endA="300" endPos="55000" dir="5400000" sy="-90000" algn="bl" rotWithShape="0"/>
              </a:effectLst>
            </a:endParaRPr>
          </a:p>
        </p:txBody>
      </p:sp>
      <p:sp>
        <p:nvSpPr>
          <p:cNvPr id="120835" name="Rectangle 3"/>
          <p:cNvSpPr>
            <a:spLocks noGrp="1" noChangeArrowheads="1"/>
          </p:cNvSpPr>
          <p:nvPr>
            <p:ph type="body" idx="4294967295"/>
          </p:nvPr>
        </p:nvSpPr>
        <p:spPr>
          <a:xfrm>
            <a:off x="2125663" y="1763714"/>
            <a:ext cx="7796212" cy="1150937"/>
          </a:xfrm>
        </p:spPr>
        <p:txBody>
          <a:bodyPr/>
          <a:lstStyle/>
          <a:p>
            <a:r>
              <a:rPr lang="en-US"/>
              <a:t>First we have to choose a starting variable, how about food type?</a:t>
            </a:r>
            <a:endParaRPr lang="th-TH">
              <a:cs typeface="LilyUPC" pitchFamily="34" charset="-34"/>
            </a:endParaRPr>
          </a:p>
        </p:txBody>
      </p:sp>
      <p:sp>
        <p:nvSpPr>
          <p:cNvPr id="120836" name="Rectangle 6"/>
          <p:cNvSpPr>
            <a:spLocks noChangeArrowheads="1"/>
          </p:cNvSpPr>
          <p:nvPr/>
        </p:nvSpPr>
        <p:spPr bwMode="auto">
          <a:xfrm>
            <a:off x="4800601" y="2997200"/>
            <a:ext cx="1655763" cy="433388"/>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Type?</a:t>
            </a:r>
            <a:endParaRPr lang="th-TH">
              <a:latin typeface="Franklin Gothic Book" pitchFamily="34" charset="0"/>
              <a:cs typeface="LilyUPC" pitchFamily="34" charset="-34"/>
            </a:endParaRPr>
          </a:p>
        </p:txBody>
      </p:sp>
      <p:sp>
        <p:nvSpPr>
          <p:cNvPr id="120837" name="Rectangle 7"/>
          <p:cNvSpPr>
            <a:spLocks noChangeArrowheads="1"/>
          </p:cNvSpPr>
          <p:nvPr/>
        </p:nvSpPr>
        <p:spPr bwMode="auto">
          <a:xfrm>
            <a:off x="2495551" y="4149726"/>
            <a:ext cx="360363"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rPr>
              <a:t>10</a:t>
            </a:r>
            <a:endParaRPr lang="th-TH" sz="2000" dirty="0">
              <a:latin typeface="Franklin Gothic Book" pitchFamily="34" charset="0"/>
              <a:cs typeface="LilyUPC" pitchFamily="34" charset="-34"/>
            </a:endParaRPr>
          </a:p>
        </p:txBody>
      </p:sp>
      <p:sp>
        <p:nvSpPr>
          <p:cNvPr id="120838" name="Rectangle 8"/>
          <p:cNvSpPr>
            <a:spLocks noChangeArrowheads="1"/>
          </p:cNvSpPr>
          <p:nvPr/>
        </p:nvSpPr>
        <p:spPr bwMode="auto">
          <a:xfrm>
            <a:off x="2495551" y="4581526"/>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2</a:t>
            </a:r>
            <a:endParaRPr lang="th-TH" sz="2000" dirty="0">
              <a:latin typeface="Franklin Gothic Book" pitchFamily="34" charset="0"/>
              <a:cs typeface="LilyUPC" pitchFamily="34" charset="-34"/>
            </a:endParaRPr>
          </a:p>
        </p:txBody>
      </p:sp>
      <p:sp>
        <p:nvSpPr>
          <p:cNvPr id="120839" name="Line 13"/>
          <p:cNvSpPr>
            <a:spLocks noChangeShapeType="1"/>
          </p:cNvSpPr>
          <p:nvPr/>
        </p:nvSpPr>
        <p:spPr bwMode="auto">
          <a:xfrm flipH="1">
            <a:off x="2927350" y="3429000"/>
            <a:ext cx="1873250" cy="647700"/>
          </a:xfrm>
          <a:prstGeom prst="line">
            <a:avLst/>
          </a:prstGeom>
          <a:noFill/>
          <a:ln w="9525">
            <a:solidFill>
              <a:schemeClr val="tx1"/>
            </a:solidFill>
            <a:round/>
            <a:headEnd/>
            <a:tailEnd/>
          </a:ln>
        </p:spPr>
        <p:txBody>
          <a:bodyPr/>
          <a:lstStyle/>
          <a:p>
            <a:endParaRPr lang="th-TH"/>
          </a:p>
        </p:txBody>
      </p:sp>
      <p:sp>
        <p:nvSpPr>
          <p:cNvPr id="120840" name="Text Box 14"/>
          <p:cNvSpPr txBox="1">
            <a:spLocks noChangeArrowheads="1"/>
          </p:cNvSpPr>
          <p:nvPr/>
        </p:nvSpPr>
        <p:spPr bwMode="auto">
          <a:xfrm>
            <a:off x="2782888" y="3573463"/>
            <a:ext cx="773994" cy="338554"/>
          </a:xfrm>
          <a:prstGeom prst="rect">
            <a:avLst/>
          </a:prstGeom>
          <a:noFill/>
          <a:ln w="9525">
            <a:noFill/>
            <a:miter lim="800000"/>
            <a:headEnd/>
            <a:tailEnd/>
          </a:ln>
        </p:spPr>
        <p:txBody>
          <a:bodyPr wrap="none">
            <a:spAutoFit/>
          </a:bodyPr>
          <a:lstStyle/>
          <a:p>
            <a:r>
              <a:rPr lang="en-US" sz="1600">
                <a:latin typeface="Franklin Gothic Book" pitchFamily="34" charset="0"/>
              </a:rPr>
              <a:t>French</a:t>
            </a:r>
            <a:endParaRPr lang="th-TH" sz="1600">
              <a:latin typeface="Franklin Gothic Book" pitchFamily="34" charset="0"/>
              <a:cs typeface="LilyUPC" pitchFamily="34" charset="-34"/>
            </a:endParaRPr>
          </a:p>
        </p:txBody>
      </p:sp>
      <p:sp>
        <p:nvSpPr>
          <p:cNvPr id="120841" name="Rectangle 15"/>
          <p:cNvSpPr>
            <a:spLocks noChangeArrowheads="1"/>
          </p:cNvSpPr>
          <p:nvPr/>
        </p:nvSpPr>
        <p:spPr bwMode="auto">
          <a:xfrm>
            <a:off x="3937000" y="4076701"/>
            <a:ext cx="503238" cy="936625"/>
          </a:xfrm>
          <a:prstGeom prst="rect">
            <a:avLst/>
          </a:prstGeom>
          <a:solidFill>
            <a:schemeClr val="accent1"/>
          </a:solidFill>
          <a:ln w="9525">
            <a:solidFill>
              <a:schemeClr val="tx1"/>
            </a:solidFill>
            <a:miter lim="800000"/>
            <a:headEnd/>
            <a:tailEnd/>
          </a:ln>
        </p:spPr>
        <p:txBody>
          <a:bodyPr wrap="none" anchor="ctr"/>
          <a:lstStyle/>
          <a:p>
            <a:endParaRPr lang="th-TH">
              <a:latin typeface="Franklin Gothic Book" pitchFamily="34" charset="0"/>
            </a:endParaRPr>
          </a:p>
        </p:txBody>
      </p:sp>
      <p:sp>
        <p:nvSpPr>
          <p:cNvPr id="120842" name="Rectangle 16"/>
          <p:cNvSpPr>
            <a:spLocks noChangeArrowheads="1"/>
          </p:cNvSpPr>
          <p:nvPr/>
        </p:nvSpPr>
        <p:spPr bwMode="auto">
          <a:xfrm>
            <a:off x="4008438" y="4149726"/>
            <a:ext cx="360362"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rPr>
              <a:t>3</a:t>
            </a:r>
            <a:endParaRPr lang="th-TH" sz="2000" dirty="0">
              <a:latin typeface="Franklin Gothic Book" pitchFamily="34" charset="0"/>
              <a:cs typeface="LilyUPC" pitchFamily="34" charset="-34"/>
            </a:endParaRPr>
          </a:p>
        </p:txBody>
      </p:sp>
      <p:sp>
        <p:nvSpPr>
          <p:cNvPr id="120843" name="Rectangle 17"/>
          <p:cNvSpPr>
            <a:spLocks noChangeArrowheads="1"/>
          </p:cNvSpPr>
          <p:nvPr/>
        </p:nvSpPr>
        <p:spPr bwMode="auto">
          <a:xfrm>
            <a:off x="4008438" y="4581526"/>
            <a:ext cx="360362"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7</a:t>
            </a:r>
            <a:endParaRPr lang="th-TH" sz="2000" dirty="0">
              <a:latin typeface="Franklin Gothic Book" pitchFamily="34" charset="0"/>
              <a:cs typeface="LilyUPC" pitchFamily="34" charset="-34"/>
            </a:endParaRPr>
          </a:p>
        </p:txBody>
      </p:sp>
      <p:sp>
        <p:nvSpPr>
          <p:cNvPr id="120844" name="Line 18"/>
          <p:cNvSpPr>
            <a:spLocks noChangeShapeType="1"/>
          </p:cNvSpPr>
          <p:nvPr/>
        </p:nvSpPr>
        <p:spPr bwMode="auto">
          <a:xfrm flipH="1">
            <a:off x="4367214" y="3429000"/>
            <a:ext cx="720725" cy="647700"/>
          </a:xfrm>
          <a:prstGeom prst="line">
            <a:avLst/>
          </a:prstGeom>
          <a:noFill/>
          <a:ln w="9525">
            <a:solidFill>
              <a:schemeClr val="tx1"/>
            </a:solidFill>
            <a:round/>
            <a:headEnd/>
            <a:tailEnd/>
          </a:ln>
        </p:spPr>
        <p:txBody>
          <a:bodyPr/>
          <a:lstStyle/>
          <a:p>
            <a:endParaRPr lang="th-TH"/>
          </a:p>
        </p:txBody>
      </p:sp>
      <p:sp>
        <p:nvSpPr>
          <p:cNvPr id="120845" name="Text Box 19"/>
          <p:cNvSpPr txBox="1">
            <a:spLocks noChangeArrowheads="1"/>
          </p:cNvSpPr>
          <p:nvPr/>
        </p:nvSpPr>
        <p:spPr bwMode="auto">
          <a:xfrm>
            <a:off x="3792539" y="3716338"/>
            <a:ext cx="725487" cy="336550"/>
          </a:xfrm>
          <a:prstGeom prst="rect">
            <a:avLst/>
          </a:prstGeom>
          <a:noFill/>
          <a:ln w="9525">
            <a:noFill/>
            <a:miter lim="800000"/>
            <a:headEnd/>
            <a:tailEnd/>
          </a:ln>
        </p:spPr>
        <p:txBody>
          <a:bodyPr wrap="none">
            <a:spAutoFit/>
          </a:bodyPr>
          <a:lstStyle/>
          <a:p>
            <a:r>
              <a:rPr lang="en-US" sz="1600">
                <a:latin typeface="Franklin Gothic Book" pitchFamily="34" charset="0"/>
              </a:rPr>
              <a:t>Italian</a:t>
            </a:r>
            <a:endParaRPr lang="th-TH" sz="1600">
              <a:latin typeface="Franklin Gothic Book" pitchFamily="34" charset="0"/>
              <a:cs typeface="LilyUPC" pitchFamily="34" charset="-34"/>
            </a:endParaRPr>
          </a:p>
        </p:txBody>
      </p:sp>
      <p:sp>
        <p:nvSpPr>
          <p:cNvPr id="120846" name="Rectangle 20"/>
          <p:cNvSpPr>
            <a:spLocks noChangeArrowheads="1"/>
          </p:cNvSpPr>
          <p:nvPr/>
        </p:nvSpPr>
        <p:spPr bwMode="auto">
          <a:xfrm>
            <a:off x="5376864" y="4076701"/>
            <a:ext cx="935037" cy="936625"/>
          </a:xfrm>
          <a:prstGeom prst="rect">
            <a:avLst/>
          </a:prstGeom>
          <a:solidFill>
            <a:schemeClr val="accent1"/>
          </a:solidFill>
          <a:ln w="9525">
            <a:solidFill>
              <a:schemeClr val="tx1"/>
            </a:solidFill>
            <a:miter lim="800000"/>
            <a:headEnd/>
            <a:tailEnd/>
          </a:ln>
        </p:spPr>
        <p:txBody>
          <a:bodyPr wrap="none" anchor="ctr"/>
          <a:lstStyle/>
          <a:p>
            <a:endParaRPr lang="th-TH">
              <a:latin typeface="Franklin Gothic Book" pitchFamily="34" charset="0"/>
            </a:endParaRPr>
          </a:p>
        </p:txBody>
      </p:sp>
      <p:sp>
        <p:nvSpPr>
          <p:cNvPr id="120847" name="Rectangle 21"/>
          <p:cNvSpPr>
            <a:spLocks noChangeArrowheads="1"/>
          </p:cNvSpPr>
          <p:nvPr/>
        </p:nvSpPr>
        <p:spPr bwMode="auto">
          <a:xfrm>
            <a:off x="5448301" y="4149726"/>
            <a:ext cx="360363"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rPr>
              <a:t>1</a:t>
            </a:r>
            <a:endParaRPr lang="th-TH" sz="2000" dirty="0">
              <a:latin typeface="Franklin Gothic Book" pitchFamily="34" charset="0"/>
              <a:cs typeface="LilyUPC" pitchFamily="34" charset="-34"/>
            </a:endParaRPr>
          </a:p>
        </p:txBody>
      </p:sp>
      <p:sp>
        <p:nvSpPr>
          <p:cNvPr id="120848" name="Rectangle 22"/>
          <p:cNvSpPr>
            <a:spLocks noChangeArrowheads="1"/>
          </p:cNvSpPr>
          <p:nvPr/>
        </p:nvSpPr>
        <p:spPr bwMode="auto">
          <a:xfrm>
            <a:off x="5448301" y="4581526"/>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8</a:t>
            </a:r>
            <a:endParaRPr lang="th-TH" sz="2000" dirty="0">
              <a:latin typeface="Franklin Gothic Book" pitchFamily="34" charset="0"/>
              <a:cs typeface="LilyUPC" pitchFamily="34" charset="-34"/>
            </a:endParaRPr>
          </a:p>
        </p:txBody>
      </p:sp>
      <p:sp>
        <p:nvSpPr>
          <p:cNvPr id="120849" name="Rectangle 23"/>
          <p:cNvSpPr>
            <a:spLocks noChangeArrowheads="1"/>
          </p:cNvSpPr>
          <p:nvPr/>
        </p:nvSpPr>
        <p:spPr bwMode="auto">
          <a:xfrm>
            <a:off x="5880101" y="4149726"/>
            <a:ext cx="360363"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rPr>
              <a:t>5</a:t>
            </a:r>
            <a:endParaRPr lang="th-TH" sz="2000" dirty="0">
              <a:latin typeface="Franklin Gothic Book" pitchFamily="34" charset="0"/>
              <a:cs typeface="LilyUPC" pitchFamily="34" charset="-34"/>
            </a:endParaRPr>
          </a:p>
        </p:txBody>
      </p:sp>
      <p:sp>
        <p:nvSpPr>
          <p:cNvPr id="120850" name="Rectangle 24"/>
          <p:cNvSpPr>
            <a:spLocks noChangeArrowheads="1"/>
          </p:cNvSpPr>
          <p:nvPr/>
        </p:nvSpPr>
        <p:spPr bwMode="auto">
          <a:xfrm>
            <a:off x="5880101" y="4581526"/>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a:latin typeface="Franklin Gothic Book" pitchFamily="34" charset="0"/>
              </a:rPr>
              <a:t>11</a:t>
            </a:r>
            <a:endParaRPr lang="th-TH" sz="2000">
              <a:latin typeface="Franklin Gothic Book" pitchFamily="34" charset="0"/>
              <a:cs typeface="LilyUPC" pitchFamily="34" charset="-34"/>
            </a:endParaRPr>
          </a:p>
        </p:txBody>
      </p:sp>
      <p:sp>
        <p:nvSpPr>
          <p:cNvPr id="120851" name="Line 25"/>
          <p:cNvSpPr>
            <a:spLocks noChangeShapeType="1"/>
          </p:cNvSpPr>
          <p:nvPr/>
        </p:nvSpPr>
        <p:spPr bwMode="auto">
          <a:xfrm>
            <a:off x="5880100" y="3429000"/>
            <a:ext cx="0" cy="647700"/>
          </a:xfrm>
          <a:prstGeom prst="line">
            <a:avLst/>
          </a:prstGeom>
          <a:noFill/>
          <a:ln w="9525">
            <a:solidFill>
              <a:schemeClr val="tx1"/>
            </a:solidFill>
            <a:round/>
            <a:headEnd/>
            <a:tailEnd/>
          </a:ln>
        </p:spPr>
        <p:txBody>
          <a:bodyPr/>
          <a:lstStyle/>
          <a:p>
            <a:endParaRPr lang="th-TH"/>
          </a:p>
        </p:txBody>
      </p:sp>
      <p:sp>
        <p:nvSpPr>
          <p:cNvPr id="120852" name="Text Box 26"/>
          <p:cNvSpPr txBox="1">
            <a:spLocks noChangeArrowheads="1"/>
          </p:cNvSpPr>
          <p:nvPr/>
        </p:nvSpPr>
        <p:spPr bwMode="auto">
          <a:xfrm>
            <a:off x="5303839" y="3644900"/>
            <a:ext cx="550151" cy="338554"/>
          </a:xfrm>
          <a:prstGeom prst="rect">
            <a:avLst/>
          </a:prstGeom>
          <a:noFill/>
          <a:ln w="9525">
            <a:noFill/>
            <a:miter lim="800000"/>
            <a:headEnd/>
            <a:tailEnd/>
          </a:ln>
        </p:spPr>
        <p:txBody>
          <a:bodyPr wrap="none">
            <a:spAutoFit/>
          </a:bodyPr>
          <a:lstStyle/>
          <a:p>
            <a:r>
              <a:rPr lang="en-US" sz="1600">
                <a:latin typeface="Franklin Gothic Book" pitchFamily="34" charset="0"/>
              </a:rPr>
              <a:t>Thai</a:t>
            </a:r>
            <a:endParaRPr lang="th-TH" sz="1600">
              <a:latin typeface="Franklin Gothic Book" pitchFamily="34" charset="0"/>
              <a:cs typeface="LilyUPC" pitchFamily="34" charset="-34"/>
            </a:endParaRPr>
          </a:p>
        </p:txBody>
      </p:sp>
      <p:sp>
        <p:nvSpPr>
          <p:cNvPr id="120853" name="Rectangle 27"/>
          <p:cNvSpPr>
            <a:spLocks noChangeArrowheads="1"/>
          </p:cNvSpPr>
          <p:nvPr/>
        </p:nvSpPr>
        <p:spPr bwMode="auto">
          <a:xfrm>
            <a:off x="6816725" y="4076701"/>
            <a:ext cx="935038" cy="936625"/>
          </a:xfrm>
          <a:prstGeom prst="rect">
            <a:avLst/>
          </a:prstGeom>
          <a:solidFill>
            <a:schemeClr val="accent1"/>
          </a:solidFill>
          <a:ln w="9525">
            <a:solidFill>
              <a:schemeClr val="tx1"/>
            </a:solidFill>
            <a:miter lim="800000"/>
            <a:headEnd/>
            <a:tailEnd/>
          </a:ln>
        </p:spPr>
        <p:txBody>
          <a:bodyPr wrap="none" anchor="ctr"/>
          <a:lstStyle/>
          <a:p>
            <a:endParaRPr lang="th-TH">
              <a:latin typeface="Franklin Gothic Book" pitchFamily="34" charset="0"/>
            </a:endParaRPr>
          </a:p>
        </p:txBody>
      </p:sp>
      <p:sp>
        <p:nvSpPr>
          <p:cNvPr id="120854" name="Rectangle 28"/>
          <p:cNvSpPr>
            <a:spLocks noChangeArrowheads="1"/>
          </p:cNvSpPr>
          <p:nvPr/>
        </p:nvSpPr>
        <p:spPr bwMode="auto">
          <a:xfrm>
            <a:off x="6888163" y="4149726"/>
            <a:ext cx="360362"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cs typeface="LilyUPC" pitchFamily="34" charset="-34"/>
              </a:rPr>
              <a:t>9</a:t>
            </a:r>
            <a:endParaRPr lang="th-TH" sz="2000" dirty="0">
              <a:latin typeface="Franklin Gothic Book" pitchFamily="34" charset="0"/>
              <a:cs typeface="LilyUPC" pitchFamily="34" charset="-34"/>
            </a:endParaRPr>
          </a:p>
        </p:txBody>
      </p:sp>
      <p:sp>
        <p:nvSpPr>
          <p:cNvPr id="120855" name="Rectangle 29"/>
          <p:cNvSpPr>
            <a:spLocks noChangeArrowheads="1"/>
          </p:cNvSpPr>
          <p:nvPr/>
        </p:nvSpPr>
        <p:spPr bwMode="auto">
          <a:xfrm>
            <a:off x="6888163" y="4581526"/>
            <a:ext cx="360362"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4</a:t>
            </a:r>
            <a:endParaRPr lang="th-TH" sz="2000" dirty="0">
              <a:latin typeface="Franklin Gothic Book" pitchFamily="34" charset="0"/>
              <a:cs typeface="LilyUPC" pitchFamily="34" charset="-34"/>
            </a:endParaRPr>
          </a:p>
        </p:txBody>
      </p:sp>
      <p:sp>
        <p:nvSpPr>
          <p:cNvPr id="120856" name="Rectangle 30"/>
          <p:cNvSpPr>
            <a:spLocks noChangeArrowheads="1"/>
          </p:cNvSpPr>
          <p:nvPr/>
        </p:nvSpPr>
        <p:spPr bwMode="auto">
          <a:xfrm>
            <a:off x="7319963" y="4149726"/>
            <a:ext cx="360362"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cs typeface="LilyUPC" pitchFamily="34" charset="-34"/>
              </a:rPr>
              <a:t>12</a:t>
            </a:r>
            <a:endParaRPr lang="th-TH" sz="2000" dirty="0">
              <a:latin typeface="Franklin Gothic Book" pitchFamily="34" charset="0"/>
              <a:cs typeface="LilyUPC" pitchFamily="34" charset="-34"/>
            </a:endParaRPr>
          </a:p>
        </p:txBody>
      </p:sp>
      <p:sp>
        <p:nvSpPr>
          <p:cNvPr id="120857" name="Rectangle 31"/>
          <p:cNvSpPr>
            <a:spLocks noChangeArrowheads="1"/>
          </p:cNvSpPr>
          <p:nvPr/>
        </p:nvSpPr>
        <p:spPr bwMode="auto">
          <a:xfrm>
            <a:off x="7319963" y="4581526"/>
            <a:ext cx="360362"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6</a:t>
            </a:r>
            <a:endParaRPr lang="th-TH" sz="2000" dirty="0">
              <a:latin typeface="Franklin Gothic Book" pitchFamily="34" charset="0"/>
              <a:cs typeface="LilyUPC" pitchFamily="34" charset="-34"/>
            </a:endParaRPr>
          </a:p>
        </p:txBody>
      </p:sp>
      <p:sp>
        <p:nvSpPr>
          <p:cNvPr id="120858" name="Line 32"/>
          <p:cNvSpPr>
            <a:spLocks noChangeShapeType="1"/>
          </p:cNvSpPr>
          <p:nvPr/>
        </p:nvSpPr>
        <p:spPr bwMode="auto">
          <a:xfrm>
            <a:off x="6240464" y="3429000"/>
            <a:ext cx="935037" cy="647700"/>
          </a:xfrm>
          <a:prstGeom prst="line">
            <a:avLst/>
          </a:prstGeom>
          <a:noFill/>
          <a:ln w="9525">
            <a:solidFill>
              <a:schemeClr val="tx1"/>
            </a:solidFill>
            <a:round/>
            <a:headEnd/>
            <a:tailEnd/>
          </a:ln>
        </p:spPr>
        <p:txBody>
          <a:bodyPr/>
          <a:lstStyle/>
          <a:p>
            <a:endParaRPr lang="th-TH"/>
          </a:p>
        </p:txBody>
      </p:sp>
      <p:sp>
        <p:nvSpPr>
          <p:cNvPr id="120859" name="Text Box 33"/>
          <p:cNvSpPr txBox="1">
            <a:spLocks noChangeArrowheads="1"/>
          </p:cNvSpPr>
          <p:nvPr/>
        </p:nvSpPr>
        <p:spPr bwMode="auto">
          <a:xfrm>
            <a:off x="6743701" y="3573463"/>
            <a:ext cx="761747" cy="338554"/>
          </a:xfrm>
          <a:prstGeom prst="rect">
            <a:avLst/>
          </a:prstGeom>
          <a:noFill/>
          <a:ln w="9525">
            <a:noFill/>
            <a:miter lim="800000"/>
            <a:headEnd/>
            <a:tailEnd/>
          </a:ln>
        </p:spPr>
        <p:txBody>
          <a:bodyPr wrap="none">
            <a:spAutoFit/>
          </a:bodyPr>
          <a:lstStyle/>
          <a:p>
            <a:r>
              <a:rPr lang="en-US" sz="1600">
                <a:latin typeface="Franklin Gothic Book" pitchFamily="34" charset="0"/>
              </a:rPr>
              <a:t>Burger</a:t>
            </a:r>
            <a:endParaRPr lang="th-TH" sz="1600">
              <a:latin typeface="Franklin Gothic Book" pitchFamily="34" charset="0"/>
              <a:cs typeface="LilyUPC" pitchFamily="34" charset="-34"/>
            </a:endParaRPr>
          </a:p>
        </p:txBody>
      </p:sp>
    </p:spTree>
    <p:extLst>
      <p:ext uri="{BB962C8B-B14F-4D97-AF65-F5344CB8AC3E}">
        <p14:creationId xmlns:p14="http://schemas.microsoft.com/office/powerpoint/2010/main" val="21236155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2"/>
          <p:cNvSpPr>
            <a:spLocks noChangeArrowheads="1"/>
          </p:cNvSpPr>
          <p:nvPr/>
        </p:nvSpPr>
        <p:spPr bwMode="auto">
          <a:xfrm>
            <a:off x="6743701" y="2995614"/>
            <a:ext cx="1800225" cy="936625"/>
          </a:xfrm>
          <a:prstGeom prst="rect">
            <a:avLst/>
          </a:prstGeom>
          <a:solidFill>
            <a:schemeClr val="accent1"/>
          </a:solidFill>
          <a:ln w="9525">
            <a:solidFill>
              <a:schemeClr val="tx1"/>
            </a:solidFill>
            <a:miter lim="800000"/>
            <a:headEnd/>
            <a:tailEnd/>
          </a:ln>
        </p:spPr>
        <p:txBody>
          <a:bodyPr wrap="none" anchor="ctr"/>
          <a:lstStyle/>
          <a:p>
            <a:endParaRPr lang="th-TH">
              <a:latin typeface="Franklin Gothic Book" pitchFamily="34" charset="0"/>
            </a:endParaRPr>
          </a:p>
        </p:txBody>
      </p:sp>
      <p:sp>
        <p:nvSpPr>
          <p:cNvPr id="121858" name="Rectangle 10"/>
          <p:cNvSpPr>
            <a:spLocks noChangeArrowheads="1"/>
          </p:cNvSpPr>
          <p:nvPr/>
        </p:nvSpPr>
        <p:spPr bwMode="auto">
          <a:xfrm>
            <a:off x="4440239" y="2995614"/>
            <a:ext cx="1800225" cy="936625"/>
          </a:xfrm>
          <a:prstGeom prst="rect">
            <a:avLst/>
          </a:prstGeom>
          <a:solidFill>
            <a:schemeClr val="accent1"/>
          </a:solidFill>
          <a:ln w="9525">
            <a:solidFill>
              <a:schemeClr val="tx1"/>
            </a:solidFill>
            <a:miter lim="800000"/>
            <a:headEnd/>
            <a:tailEnd/>
          </a:ln>
        </p:spPr>
        <p:txBody>
          <a:bodyPr wrap="none" anchor="ctr"/>
          <a:lstStyle/>
          <a:p>
            <a:endParaRPr lang="th-TH">
              <a:latin typeface="Franklin Gothic Book" pitchFamily="34" charset="0"/>
            </a:endParaRPr>
          </a:p>
        </p:txBody>
      </p:sp>
      <p:sp>
        <p:nvSpPr>
          <p:cNvPr id="18434"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Patrons?</a:t>
            </a:r>
            <a:endParaRPr lang="th-TH" sz="3600" cap="all">
              <a:effectLst>
                <a:reflection blurRad="12700" stA="48000" endA="300" endPos="55000" dir="5400000" sy="-90000" algn="bl" rotWithShape="0"/>
              </a:effectLst>
            </a:endParaRPr>
          </a:p>
        </p:txBody>
      </p:sp>
      <p:sp>
        <p:nvSpPr>
          <p:cNvPr id="121860" name="Rectangle 3"/>
          <p:cNvSpPr>
            <a:spLocks noGrp="1" noChangeArrowheads="1"/>
          </p:cNvSpPr>
          <p:nvPr>
            <p:ph type="body" idx="4294967295"/>
          </p:nvPr>
        </p:nvSpPr>
        <p:spPr>
          <a:xfrm>
            <a:off x="1981200" y="5300663"/>
            <a:ext cx="8229600" cy="825500"/>
          </a:xfrm>
        </p:spPr>
        <p:txBody>
          <a:bodyPr/>
          <a:lstStyle/>
          <a:p>
            <a:r>
              <a:rPr lang="en-US" dirty="0"/>
              <a:t>Ah, that’s better!</a:t>
            </a:r>
            <a:endParaRPr lang="th-TH" dirty="0">
              <a:cs typeface="LilyUPC" pitchFamily="34" charset="-34"/>
            </a:endParaRPr>
          </a:p>
        </p:txBody>
      </p:sp>
      <p:sp>
        <p:nvSpPr>
          <p:cNvPr id="121861" name="Rectangle 4"/>
          <p:cNvSpPr>
            <a:spLocks noChangeArrowheads="1"/>
          </p:cNvSpPr>
          <p:nvPr/>
        </p:nvSpPr>
        <p:spPr bwMode="auto">
          <a:xfrm>
            <a:off x="2927351" y="2995614"/>
            <a:ext cx="936625" cy="936625"/>
          </a:xfrm>
          <a:prstGeom prst="rect">
            <a:avLst/>
          </a:prstGeom>
          <a:solidFill>
            <a:schemeClr val="accent1"/>
          </a:solidFill>
          <a:ln w="9525">
            <a:solidFill>
              <a:schemeClr val="tx1"/>
            </a:solidFill>
            <a:miter lim="800000"/>
            <a:headEnd/>
            <a:tailEnd/>
          </a:ln>
        </p:spPr>
        <p:txBody>
          <a:bodyPr wrap="none" anchor="ctr"/>
          <a:lstStyle/>
          <a:p>
            <a:endParaRPr lang="th-TH">
              <a:latin typeface="Franklin Gothic Book" pitchFamily="34" charset="0"/>
            </a:endParaRPr>
          </a:p>
        </p:txBody>
      </p:sp>
      <p:sp>
        <p:nvSpPr>
          <p:cNvPr id="121862" name="Rectangle 5"/>
          <p:cNvSpPr>
            <a:spLocks noChangeArrowheads="1"/>
          </p:cNvSpPr>
          <p:nvPr/>
        </p:nvSpPr>
        <p:spPr bwMode="auto">
          <a:xfrm>
            <a:off x="5303838" y="1916114"/>
            <a:ext cx="1655762"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Patrons?</a:t>
            </a:r>
            <a:endParaRPr lang="th-TH">
              <a:latin typeface="Franklin Gothic Book" pitchFamily="34" charset="0"/>
              <a:cs typeface="LilyUPC" pitchFamily="34" charset="-34"/>
            </a:endParaRPr>
          </a:p>
        </p:txBody>
      </p:sp>
      <p:sp>
        <p:nvSpPr>
          <p:cNvPr id="121863" name="Rectangle 6"/>
          <p:cNvSpPr>
            <a:spLocks noChangeArrowheads="1"/>
          </p:cNvSpPr>
          <p:nvPr/>
        </p:nvSpPr>
        <p:spPr bwMode="auto">
          <a:xfrm>
            <a:off x="4511676" y="3068639"/>
            <a:ext cx="360363"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rPr>
              <a:t>3</a:t>
            </a:r>
            <a:endParaRPr lang="th-TH" sz="2000" dirty="0">
              <a:latin typeface="Franklin Gothic Book" pitchFamily="34" charset="0"/>
              <a:cs typeface="LilyUPC" pitchFamily="34" charset="-34"/>
            </a:endParaRPr>
          </a:p>
        </p:txBody>
      </p:sp>
      <p:sp>
        <p:nvSpPr>
          <p:cNvPr id="121864" name="Rectangle 7"/>
          <p:cNvSpPr>
            <a:spLocks noChangeArrowheads="1"/>
          </p:cNvSpPr>
          <p:nvPr/>
        </p:nvSpPr>
        <p:spPr bwMode="auto">
          <a:xfrm>
            <a:off x="7248526" y="3500439"/>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6</a:t>
            </a:r>
            <a:endParaRPr lang="th-TH" sz="2000" dirty="0">
              <a:latin typeface="Franklin Gothic Book" pitchFamily="34" charset="0"/>
              <a:cs typeface="LilyUPC" pitchFamily="34" charset="-34"/>
            </a:endParaRPr>
          </a:p>
        </p:txBody>
      </p:sp>
      <p:sp>
        <p:nvSpPr>
          <p:cNvPr id="121865" name="Line 8"/>
          <p:cNvSpPr>
            <a:spLocks noChangeShapeType="1"/>
          </p:cNvSpPr>
          <p:nvPr/>
        </p:nvSpPr>
        <p:spPr bwMode="auto">
          <a:xfrm flipH="1">
            <a:off x="3430588" y="2347913"/>
            <a:ext cx="1873250" cy="647700"/>
          </a:xfrm>
          <a:prstGeom prst="line">
            <a:avLst/>
          </a:prstGeom>
          <a:noFill/>
          <a:ln w="9525">
            <a:solidFill>
              <a:schemeClr val="tx1"/>
            </a:solidFill>
            <a:round/>
            <a:headEnd/>
            <a:tailEnd/>
          </a:ln>
        </p:spPr>
        <p:txBody>
          <a:bodyPr/>
          <a:lstStyle/>
          <a:p>
            <a:endParaRPr lang="th-TH"/>
          </a:p>
        </p:txBody>
      </p:sp>
      <p:sp>
        <p:nvSpPr>
          <p:cNvPr id="121866" name="Text Box 9"/>
          <p:cNvSpPr txBox="1">
            <a:spLocks noChangeArrowheads="1"/>
          </p:cNvSpPr>
          <p:nvPr/>
        </p:nvSpPr>
        <p:spPr bwMode="auto">
          <a:xfrm>
            <a:off x="3286125" y="2492375"/>
            <a:ext cx="668338" cy="336550"/>
          </a:xfrm>
          <a:prstGeom prst="rect">
            <a:avLst/>
          </a:prstGeom>
          <a:noFill/>
          <a:ln w="9525">
            <a:noFill/>
            <a:miter lim="800000"/>
            <a:headEnd/>
            <a:tailEnd/>
          </a:ln>
        </p:spPr>
        <p:txBody>
          <a:bodyPr wrap="none">
            <a:spAutoFit/>
          </a:bodyPr>
          <a:lstStyle/>
          <a:p>
            <a:r>
              <a:rPr lang="en-US" sz="1600">
                <a:latin typeface="Franklin Gothic Book" pitchFamily="34" charset="0"/>
              </a:rPr>
              <a:t>None</a:t>
            </a:r>
            <a:endParaRPr lang="th-TH" sz="1600">
              <a:latin typeface="Franklin Gothic Book" pitchFamily="34" charset="0"/>
              <a:cs typeface="LilyUPC" pitchFamily="34" charset="-34"/>
            </a:endParaRPr>
          </a:p>
        </p:txBody>
      </p:sp>
      <p:sp>
        <p:nvSpPr>
          <p:cNvPr id="121867" name="Rectangle 11"/>
          <p:cNvSpPr>
            <a:spLocks noChangeArrowheads="1"/>
          </p:cNvSpPr>
          <p:nvPr/>
        </p:nvSpPr>
        <p:spPr bwMode="auto">
          <a:xfrm>
            <a:off x="5375276" y="3068639"/>
            <a:ext cx="360363"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cs typeface="LilyUPC" pitchFamily="34" charset="-34"/>
              </a:rPr>
              <a:t>10</a:t>
            </a:r>
            <a:endParaRPr lang="th-TH" sz="2000" dirty="0">
              <a:latin typeface="Franklin Gothic Book" pitchFamily="34" charset="0"/>
              <a:cs typeface="LilyUPC" pitchFamily="34" charset="-34"/>
            </a:endParaRPr>
          </a:p>
        </p:txBody>
      </p:sp>
      <p:sp>
        <p:nvSpPr>
          <p:cNvPr id="121868" name="Rectangle 12"/>
          <p:cNvSpPr>
            <a:spLocks noChangeArrowheads="1"/>
          </p:cNvSpPr>
          <p:nvPr/>
        </p:nvSpPr>
        <p:spPr bwMode="auto">
          <a:xfrm>
            <a:off x="8112126" y="3500439"/>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11</a:t>
            </a:r>
            <a:endParaRPr lang="th-TH" sz="2000" dirty="0">
              <a:latin typeface="Franklin Gothic Book" pitchFamily="34" charset="0"/>
              <a:cs typeface="LilyUPC" pitchFamily="34" charset="-34"/>
            </a:endParaRPr>
          </a:p>
        </p:txBody>
      </p:sp>
      <p:sp>
        <p:nvSpPr>
          <p:cNvPr id="121869" name="Line 13"/>
          <p:cNvSpPr>
            <a:spLocks noChangeShapeType="1"/>
          </p:cNvSpPr>
          <p:nvPr/>
        </p:nvSpPr>
        <p:spPr bwMode="auto">
          <a:xfrm flipH="1">
            <a:off x="4870451" y="2347913"/>
            <a:ext cx="720725" cy="647700"/>
          </a:xfrm>
          <a:prstGeom prst="line">
            <a:avLst/>
          </a:prstGeom>
          <a:noFill/>
          <a:ln w="9525">
            <a:solidFill>
              <a:schemeClr val="tx1"/>
            </a:solidFill>
            <a:round/>
            <a:headEnd/>
            <a:tailEnd/>
          </a:ln>
        </p:spPr>
        <p:txBody>
          <a:bodyPr/>
          <a:lstStyle/>
          <a:p>
            <a:endParaRPr lang="th-TH"/>
          </a:p>
        </p:txBody>
      </p:sp>
      <p:sp>
        <p:nvSpPr>
          <p:cNvPr id="121870" name="Text Box 14"/>
          <p:cNvSpPr txBox="1">
            <a:spLocks noChangeArrowheads="1"/>
          </p:cNvSpPr>
          <p:nvPr/>
        </p:nvSpPr>
        <p:spPr bwMode="auto">
          <a:xfrm>
            <a:off x="4295775" y="2635250"/>
            <a:ext cx="683200" cy="338554"/>
          </a:xfrm>
          <a:prstGeom prst="rect">
            <a:avLst/>
          </a:prstGeom>
          <a:noFill/>
          <a:ln w="9525">
            <a:noFill/>
            <a:miter lim="800000"/>
            <a:headEnd/>
            <a:tailEnd/>
          </a:ln>
        </p:spPr>
        <p:txBody>
          <a:bodyPr wrap="none">
            <a:spAutoFit/>
          </a:bodyPr>
          <a:lstStyle/>
          <a:p>
            <a:r>
              <a:rPr lang="en-US" sz="1600">
                <a:latin typeface="Franklin Gothic Book" pitchFamily="34" charset="0"/>
              </a:rPr>
              <a:t>Some</a:t>
            </a:r>
            <a:endParaRPr lang="th-TH" sz="1600">
              <a:latin typeface="Franklin Gothic Book" pitchFamily="34" charset="0"/>
              <a:cs typeface="LilyUPC" pitchFamily="34" charset="-34"/>
            </a:endParaRPr>
          </a:p>
        </p:txBody>
      </p:sp>
      <p:sp>
        <p:nvSpPr>
          <p:cNvPr id="121871" name="Rectangle 16"/>
          <p:cNvSpPr>
            <a:spLocks noChangeArrowheads="1"/>
          </p:cNvSpPr>
          <p:nvPr/>
        </p:nvSpPr>
        <p:spPr bwMode="auto">
          <a:xfrm>
            <a:off x="6816726" y="3068639"/>
            <a:ext cx="360363"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rPr>
              <a:t>1</a:t>
            </a:r>
            <a:endParaRPr lang="th-TH" sz="2000" dirty="0">
              <a:latin typeface="Franklin Gothic Book" pitchFamily="34" charset="0"/>
              <a:cs typeface="LilyUPC" pitchFamily="34" charset="-34"/>
            </a:endParaRPr>
          </a:p>
        </p:txBody>
      </p:sp>
      <p:sp>
        <p:nvSpPr>
          <p:cNvPr id="121872" name="Rectangle 17"/>
          <p:cNvSpPr>
            <a:spLocks noChangeArrowheads="1"/>
          </p:cNvSpPr>
          <p:nvPr/>
        </p:nvSpPr>
        <p:spPr bwMode="auto">
          <a:xfrm>
            <a:off x="6816726" y="3500439"/>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a:latin typeface="Franklin Gothic Book" pitchFamily="34" charset="0"/>
              </a:rPr>
              <a:t>2</a:t>
            </a:r>
            <a:endParaRPr lang="th-TH" sz="2000">
              <a:latin typeface="Franklin Gothic Book" pitchFamily="34" charset="0"/>
              <a:cs typeface="LilyUPC" pitchFamily="34" charset="-34"/>
            </a:endParaRPr>
          </a:p>
        </p:txBody>
      </p:sp>
      <p:sp>
        <p:nvSpPr>
          <p:cNvPr id="121873" name="Rectangle 18"/>
          <p:cNvSpPr>
            <a:spLocks noChangeArrowheads="1"/>
          </p:cNvSpPr>
          <p:nvPr/>
        </p:nvSpPr>
        <p:spPr bwMode="auto">
          <a:xfrm>
            <a:off x="5808663" y="3068639"/>
            <a:ext cx="360362"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rPr>
              <a:t>12</a:t>
            </a:r>
            <a:endParaRPr lang="th-TH" sz="2000" dirty="0">
              <a:latin typeface="Franklin Gothic Book" pitchFamily="34" charset="0"/>
              <a:cs typeface="LilyUPC" pitchFamily="34" charset="-34"/>
            </a:endParaRPr>
          </a:p>
        </p:txBody>
      </p:sp>
      <p:sp>
        <p:nvSpPr>
          <p:cNvPr id="121874" name="Rectangle 19"/>
          <p:cNvSpPr>
            <a:spLocks noChangeArrowheads="1"/>
          </p:cNvSpPr>
          <p:nvPr/>
        </p:nvSpPr>
        <p:spPr bwMode="auto">
          <a:xfrm>
            <a:off x="3432176" y="3500439"/>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8</a:t>
            </a:r>
            <a:endParaRPr lang="th-TH" sz="2000" dirty="0">
              <a:latin typeface="Franklin Gothic Book" pitchFamily="34" charset="0"/>
              <a:cs typeface="LilyUPC" pitchFamily="34" charset="-34"/>
            </a:endParaRPr>
          </a:p>
        </p:txBody>
      </p:sp>
      <p:sp>
        <p:nvSpPr>
          <p:cNvPr id="121875" name="Rectangle 23"/>
          <p:cNvSpPr>
            <a:spLocks noChangeArrowheads="1"/>
          </p:cNvSpPr>
          <p:nvPr/>
        </p:nvSpPr>
        <p:spPr bwMode="auto">
          <a:xfrm>
            <a:off x="4943476" y="3068639"/>
            <a:ext cx="360363"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cs typeface="LilyUPC" pitchFamily="34" charset="-34"/>
              </a:rPr>
              <a:t>5</a:t>
            </a:r>
            <a:endParaRPr lang="th-TH" sz="2000" dirty="0">
              <a:latin typeface="Franklin Gothic Book" pitchFamily="34" charset="0"/>
              <a:cs typeface="LilyUPC" pitchFamily="34" charset="-34"/>
            </a:endParaRPr>
          </a:p>
        </p:txBody>
      </p:sp>
      <p:sp>
        <p:nvSpPr>
          <p:cNvPr id="121876" name="Rectangle 24"/>
          <p:cNvSpPr>
            <a:spLocks noChangeArrowheads="1"/>
          </p:cNvSpPr>
          <p:nvPr/>
        </p:nvSpPr>
        <p:spPr bwMode="auto">
          <a:xfrm>
            <a:off x="3000376" y="3500439"/>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4</a:t>
            </a:r>
            <a:endParaRPr lang="th-TH" sz="2000" dirty="0">
              <a:latin typeface="Franklin Gothic Book" pitchFamily="34" charset="0"/>
              <a:cs typeface="LilyUPC" pitchFamily="34" charset="-34"/>
            </a:endParaRPr>
          </a:p>
        </p:txBody>
      </p:sp>
      <p:sp>
        <p:nvSpPr>
          <p:cNvPr id="121877" name="Rectangle 25"/>
          <p:cNvSpPr>
            <a:spLocks noChangeArrowheads="1"/>
          </p:cNvSpPr>
          <p:nvPr/>
        </p:nvSpPr>
        <p:spPr bwMode="auto">
          <a:xfrm>
            <a:off x="7248526" y="3068639"/>
            <a:ext cx="360363"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rPr>
              <a:t>9</a:t>
            </a:r>
            <a:endParaRPr lang="th-TH" sz="2000" dirty="0">
              <a:latin typeface="Franklin Gothic Book" pitchFamily="34" charset="0"/>
              <a:cs typeface="LilyUPC" pitchFamily="34" charset="-34"/>
            </a:endParaRPr>
          </a:p>
        </p:txBody>
      </p:sp>
      <p:sp>
        <p:nvSpPr>
          <p:cNvPr id="121878" name="Rectangle 26"/>
          <p:cNvSpPr>
            <a:spLocks noChangeArrowheads="1"/>
          </p:cNvSpPr>
          <p:nvPr/>
        </p:nvSpPr>
        <p:spPr bwMode="auto">
          <a:xfrm>
            <a:off x="7680326" y="3500439"/>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7</a:t>
            </a:r>
            <a:endParaRPr lang="th-TH" sz="2000" dirty="0">
              <a:latin typeface="Franklin Gothic Book" pitchFamily="34" charset="0"/>
              <a:cs typeface="LilyUPC" pitchFamily="34" charset="-34"/>
            </a:endParaRPr>
          </a:p>
        </p:txBody>
      </p:sp>
      <p:sp>
        <p:nvSpPr>
          <p:cNvPr id="121879" name="Line 27"/>
          <p:cNvSpPr>
            <a:spLocks noChangeShapeType="1"/>
          </p:cNvSpPr>
          <p:nvPr/>
        </p:nvSpPr>
        <p:spPr bwMode="auto">
          <a:xfrm>
            <a:off x="6743700" y="2347913"/>
            <a:ext cx="935038" cy="647700"/>
          </a:xfrm>
          <a:prstGeom prst="line">
            <a:avLst/>
          </a:prstGeom>
          <a:noFill/>
          <a:ln w="9525">
            <a:solidFill>
              <a:schemeClr val="tx1"/>
            </a:solidFill>
            <a:round/>
            <a:headEnd/>
            <a:tailEnd/>
          </a:ln>
        </p:spPr>
        <p:txBody>
          <a:bodyPr/>
          <a:lstStyle/>
          <a:p>
            <a:endParaRPr lang="th-TH"/>
          </a:p>
        </p:txBody>
      </p:sp>
      <p:sp>
        <p:nvSpPr>
          <p:cNvPr id="121880" name="Text Box 28"/>
          <p:cNvSpPr txBox="1">
            <a:spLocks noChangeArrowheads="1"/>
          </p:cNvSpPr>
          <p:nvPr/>
        </p:nvSpPr>
        <p:spPr bwMode="auto">
          <a:xfrm>
            <a:off x="7246938" y="2492375"/>
            <a:ext cx="485454" cy="338554"/>
          </a:xfrm>
          <a:prstGeom prst="rect">
            <a:avLst/>
          </a:prstGeom>
          <a:noFill/>
          <a:ln w="9525">
            <a:noFill/>
            <a:miter lim="800000"/>
            <a:headEnd/>
            <a:tailEnd/>
          </a:ln>
        </p:spPr>
        <p:txBody>
          <a:bodyPr wrap="none">
            <a:spAutoFit/>
          </a:bodyPr>
          <a:lstStyle/>
          <a:p>
            <a:r>
              <a:rPr lang="en-US" sz="1600">
                <a:latin typeface="Franklin Gothic Book" pitchFamily="34" charset="0"/>
              </a:rPr>
              <a:t>Full</a:t>
            </a:r>
            <a:endParaRPr lang="th-TH" sz="1600">
              <a:latin typeface="Franklin Gothic Book" pitchFamily="34" charset="0"/>
              <a:cs typeface="LilyUPC" pitchFamily="34" charset="-34"/>
            </a:endParaRPr>
          </a:p>
        </p:txBody>
      </p:sp>
    </p:spTree>
    <p:extLst>
      <p:ext uri="{BB962C8B-B14F-4D97-AF65-F5344CB8AC3E}">
        <p14:creationId xmlns:p14="http://schemas.microsoft.com/office/powerpoint/2010/main" val="1352154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What a great tree!</a:t>
            </a:r>
            <a:endParaRPr lang="th-TH" sz="3600" cap="all">
              <a:effectLst>
                <a:reflection blurRad="12700" stA="48000" endA="300" endPos="55000" dir="5400000" sy="-90000" algn="bl" rotWithShape="0"/>
              </a:effectLst>
            </a:endParaRPr>
          </a:p>
        </p:txBody>
      </p:sp>
      <p:sp>
        <p:nvSpPr>
          <p:cNvPr id="122882" name="Rectangle 3"/>
          <p:cNvSpPr>
            <a:spLocks noGrp="1" noChangeArrowheads="1"/>
          </p:cNvSpPr>
          <p:nvPr>
            <p:ph type="body" idx="4294967295"/>
          </p:nvPr>
        </p:nvSpPr>
        <p:spPr>
          <a:xfrm>
            <a:off x="1981200" y="5805489"/>
            <a:ext cx="8229600" cy="320675"/>
          </a:xfrm>
        </p:spPr>
        <p:txBody>
          <a:bodyPr/>
          <a:lstStyle/>
          <a:p>
            <a:pPr>
              <a:lnSpc>
                <a:spcPct val="80000"/>
              </a:lnSpc>
            </a:pPr>
            <a:r>
              <a:rPr lang="en-US" sz="1700"/>
              <a:t>But how do we make it?</a:t>
            </a:r>
            <a:endParaRPr lang="th-TH" sz="1700">
              <a:cs typeface="LilyUPC" pitchFamily="34" charset="-34"/>
            </a:endParaRPr>
          </a:p>
        </p:txBody>
      </p:sp>
      <p:sp>
        <p:nvSpPr>
          <p:cNvPr id="122883" name="Rectangle 7"/>
          <p:cNvSpPr>
            <a:spLocks noChangeArrowheads="1"/>
          </p:cNvSpPr>
          <p:nvPr/>
        </p:nvSpPr>
        <p:spPr bwMode="auto">
          <a:xfrm>
            <a:off x="4440238" y="1268414"/>
            <a:ext cx="1655762"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Patrons?</a:t>
            </a:r>
            <a:endParaRPr lang="th-TH">
              <a:latin typeface="Franklin Gothic Book" pitchFamily="34" charset="0"/>
              <a:cs typeface="LilyUPC" pitchFamily="34" charset="-34"/>
            </a:endParaRPr>
          </a:p>
        </p:txBody>
      </p:sp>
      <p:sp>
        <p:nvSpPr>
          <p:cNvPr id="122884" name="Line 10"/>
          <p:cNvSpPr>
            <a:spLocks noChangeShapeType="1"/>
          </p:cNvSpPr>
          <p:nvPr/>
        </p:nvSpPr>
        <p:spPr bwMode="auto">
          <a:xfrm flipH="1">
            <a:off x="2566988" y="1700213"/>
            <a:ext cx="1873250" cy="647700"/>
          </a:xfrm>
          <a:prstGeom prst="line">
            <a:avLst/>
          </a:prstGeom>
          <a:noFill/>
          <a:ln w="9525">
            <a:solidFill>
              <a:schemeClr val="tx1"/>
            </a:solidFill>
            <a:round/>
            <a:headEnd/>
            <a:tailEnd/>
          </a:ln>
        </p:spPr>
        <p:txBody>
          <a:bodyPr/>
          <a:lstStyle/>
          <a:p>
            <a:endParaRPr lang="th-TH"/>
          </a:p>
        </p:txBody>
      </p:sp>
      <p:sp>
        <p:nvSpPr>
          <p:cNvPr id="122885" name="Text Box 11"/>
          <p:cNvSpPr txBox="1">
            <a:spLocks noChangeArrowheads="1"/>
          </p:cNvSpPr>
          <p:nvPr/>
        </p:nvSpPr>
        <p:spPr bwMode="auto">
          <a:xfrm>
            <a:off x="2422525" y="1844675"/>
            <a:ext cx="668338" cy="336550"/>
          </a:xfrm>
          <a:prstGeom prst="rect">
            <a:avLst/>
          </a:prstGeom>
          <a:noFill/>
          <a:ln w="9525">
            <a:noFill/>
            <a:miter lim="800000"/>
            <a:headEnd/>
            <a:tailEnd/>
          </a:ln>
        </p:spPr>
        <p:txBody>
          <a:bodyPr wrap="none">
            <a:spAutoFit/>
          </a:bodyPr>
          <a:lstStyle/>
          <a:p>
            <a:r>
              <a:rPr lang="en-US" sz="1600">
                <a:latin typeface="Franklin Gothic Book" pitchFamily="34" charset="0"/>
              </a:rPr>
              <a:t>None</a:t>
            </a:r>
            <a:endParaRPr lang="th-TH" sz="1600">
              <a:latin typeface="Franklin Gothic Book" pitchFamily="34" charset="0"/>
              <a:cs typeface="LilyUPC" pitchFamily="34" charset="-34"/>
            </a:endParaRPr>
          </a:p>
        </p:txBody>
      </p:sp>
      <p:sp>
        <p:nvSpPr>
          <p:cNvPr id="122886" name="Line 14"/>
          <p:cNvSpPr>
            <a:spLocks noChangeShapeType="1"/>
          </p:cNvSpPr>
          <p:nvPr/>
        </p:nvSpPr>
        <p:spPr bwMode="auto">
          <a:xfrm flipH="1">
            <a:off x="4006851" y="1700213"/>
            <a:ext cx="720725" cy="647700"/>
          </a:xfrm>
          <a:prstGeom prst="line">
            <a:avLst/>
          </a:prstGeom>
          <a:noFill/>
          <a:ln w="9525">
            <a:solidFill>
              <a:schemeClr val="tx1"/>
            </a:solidFill>
            <a:round/>
            <a:headEnd/>
            <a:tailEnd/>
          </a:ln>
        </p:spPr>
        <p:txBody>
          <a:bodyPr/>
          <a:lstStyle/>
          <a:p>
            <a:endParaRPr lang="th-TH"/>
          </a:p>
        </p:txBody>
      </p:sp>
      <p:sp>
        <p:nvSpPr>
          <p:cNvPr id="122887" name="Text Box 15"/>
          <p:cNvSpPr txBox="1">
            <a:spLocks noChangeArrowheads="1"/>
          </p:cNvSpPr>
          <p:nvPr/>
        </p:nvSpPr>
        <p:spPr bwMode="auto">
          <a:xfrm>
            <a:off x="3432175" y="1987550"/>
            <a:ext cx="683200" cy="338554"/>
          </a:xfrm>
          <a:prstGeom prst="rect">
            <a:avLst/>
          </a:prstGeom>
          <a:noFill/>
          <a:ln w="9525">
            <a:noFill/>
            <a:miter lim="800000"/>
            <a:headEnd/>
            <a:tailEnd/>
          </a:ln>
        </p:spPr>
        <p:txBody>
          <a:bodyPr wrap="none">
            <a:spAutoFit/>
          </a:bodyPr>
          <a:lstStyle/>
          <a:p>
            <a:r>
              <a:rPr lang="en-US" sz="1600">
                <a:latin typeface="Franklin Gothic Book" pitchFamily="34" charset="0"/>
              </a:rPr>
              <a:t>Some</a:t>
            </a:r>
            <a:endParaRPr lang="th-TH" sz="1600">
              <a:latin typeface="Franklin Gothic Book" pitchFamily="34" charset="0"/>
              <a:cs typeface="LilyUPC" pitchFamily="34" charset="-34"/>
            </a:endParaRPr>
          </a:p>
        </p:txBody>
      </p:sp>
      <p:sp>
        <p:nvSpPr>
          <p:cNvPr id="122888" name="Line 24"/>
          <p:cNvSpPr>
            <a:spLocks noChangeShapeType="1"/>
          </p:cNvSpPr>
          <p:nvPr/>
        </p:nvSpPr>
        <p:spPr bwMode="auto">
          <a:xfrm>
            <a:off x="5880100" y="1700213"/>
            <a:ext cx="935038" cy="647700"/>
          </a:xfrm>
          <a:prstGeom prst="line">
            <a:avLst/>
          </a:prstGeom>
          <a:noFill/>
          <a:ln w="9525">
            <a:solidFill>
              <a:schemeClr val="tx1"/>
            </a:solidFill>
            <a:round/>
            <a:headEnd/>
            <a:tailEnd/>
          </a:ln>
        </p:spPr>
        <p:txBody>
          <a:bodyPr/>
          <a:lstStyle/>
          <a:p>
            <a:endParaRPr lang="th-TH"/>
          </a:p>
        </p:txBody>
      </p:sp>
      <p:sp>
        <p:nvSpPr>
          <p:cNvPr id="122889" name="Text Box 25"/>
          <p:cNvSpPr txBox="1">
            <a:spLocks noChangeArrowheads="1"/>
          </p:cNvSpPr>
          <p:nvPr/>
        </p:nvSpPr>
        <p:spPr bwMode="auto">
          <a:xfrm>
            <a:off x="6383338" y="1844675"/>
            <a:ext cx="485454" cy="338554"/>
          </a:xfrm>
          <a:prstGeom prst="rect">
            <a:avLst/>
          </a:prstGeom>
          <a:noFill/>
          <a:ln w="9525">
            <a:noFill/>
            <a:miter lim="800000"/>
            <a:headEnd/>
            <a:tailEnd/>
          </a:ln>
        </p:spPr>
        <p:txBody>
          <a:bodyPr wrap="none">
            <a:spAutoFit/>
          </a:bodyPr>
          <a:lstStyle/>
          <a:p>
            <a:r>
              <a:rPr lang="en-US" sz="1600">
                <a:latin typeface="Franklin Gothic Book" pitchFamily="34" charset="0"/>
              </a:rPr>
              <a:t>Full</a:t>
            </a:r>
            <a:endParaRPr lang="th-TH" sz="1600">
              <a:latin typeface="Franklin Gothic Book" pitchFamily="34" charset="0"/>
              <a:cs typeface="LilyUPC" pitchFamily="34" charset="-34"/>
            </a:endParaRPr>
          </a:p>
        </p:txBody>
      </p:sp>
      <p:sp>
        <p:nvSpPr>
          <p:cNvPr id="122890" name="Rectangle 26"/>
          <p:cNvSpPr>
            <a:spLocks noChangeArrowheads="1"/>
          </p:cNvSpPr>
          <p:nvPr/>
        </p:nvSpPr>
        <p:spPr bwMode="auto">
          <a:xfrm>
            <a:off x="3719514" y="2349501"/>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22891" name="Rectangle 27"/>
          <p:cNvSpPr>
            <a:spLocks noChangeArrowheads="1"/>
          </p:cNvSpPr>
          <p:nvPr/>
        </p:nvSpPr>
        <p:spPr bwMode="auto">
          <a:xfrm>
            <a:off x="2279651" y="2349501"/>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22892" name="Rectangle 28"/>
          <p:cNvSpPr>
            <a:spLocks noChangeArrowheads="1"/>
          </p:cNvSpPr>
          <p:nvPr/>
        </p:nvSpPr>
        <p:spPr bwMode="auto">
          <a:xfrm>
            <a:off x="5737226" y="2349500"/>
            <a:ext cx="1655763" cy="433388"/>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Hungry?</a:t>
            </a:r>
            <a:endParaRPr lang="th-TH">
              <a:latin typeface="Franklin Gothic Book" pitchFamily="34" charset="0"/>
              <a:cs typeface="LilyUPC" pitchFamily="34" charset="-34"/>
            </a:endParaRPr>
          </a:p>
        </p:txBody>
      </p:sp>
      <p:sp>
        <p:nvSpPr>
          <p:cNvPr id="122893" name="Rectangle 29"/>
          <p:cNvSpPr>
            <a:spLocks noChangeArrowheads="1"/>
          </p:cNvSpPr>
          <p:nvPr/>
        </p:nvSpPr>
        <p:spPr bwMode="auto">
          <a:xfrm>
            <a:off x="4367214" y="4437064"/>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22894" name="Rectangle 30"/>
          <p:cNvSpPr>
            <a:spLocks noChangeArrowheads="1"/>
          </p:cNvSpPr>
          <p:nvPr/>
        </p:nvSpPr>
        <p:spPr bwMode="auto">
          <a:xfrm>
            <a:off x="5737226" y="3357564"/>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22895" name="Line 31"/>
          <p:cNvSpPr>
            <a:spLocks noChangeShapeType="1"/>
          </p:cNvSpPr>
          <p:nvPr/>
        </p:nvSpPr>
        <p:spPr bwMode="auto">
          <a:xfrm flipH="1">
            <a:off x="5881689" y="2781301"/>
            <a:ext cx="287337" cy="576263"/>
          </a:xfrm>
          <a:prstGeom prst="line">
            <a:avLst/>
          </a:prstGeom>
          <a:noFill/>
          <a:ln w="9525">
            <a:solidFill>
              <a:schemeClr val="tx1"/>
            </a:solidFill>
            <a:round/>
            <a:headEnd/>
            <a:tailEnd/>
          </a:ln>
        </p:spPr>
        <p:txBody>
          <a:bodyPr/>
          <a:lstStyle/>
          <a:p>
            <a:endParaRPr lang="th-TH"/>
          </a:p>
        </p:txBody>
      </p:sp>
      <p:sp>
        <p:nvSpPr>
          <p:cNvPr id="122896" name="Line 32"/>
          <p:cNvSpPr>
            <a:spLocks noChangeShapeType="1"/>
          </p:cNvSpPr>
          <p:nvPr/>
        </p:nvSpPr>
        <p:spPr bwMode="auto">
          <a:xfrm>
            <a:off x="6673850" y="2781301"/>
            <a:ext cx="71438" cy="576263"/>
          </a:xfrm>
          <a:prstGeom prst="line">
            <a:avLst/>
          </a:prstGeom>
          <a:noFill/>
          <a:ln w="9525">
            <a:solidFill>
              <a:schemeClr val="tx1"/>
            </a:solidFill>
            <a:round/>
            <a:headEnd/>
            <a:tailEnd/>
          </a:ln>
        </p:spPr>
        <p:txBody>
          <a:bodyPr/>
          <a:lstStyle/>
          <a:p>
            <a:endParaRPr lang="th-TH"/>
          </a:p>
        </p:txBody>
      </p:sp>
      <p:sp>
        <p:nvSpPr>
          <p:cNvPr id="122897" name="Text Box 33"/>
          <p:cNvSpPr txBox="1">
            <a:spLocks noChangeArrowheads="1"/>
          </p:cNvSpPr>
          <p:nvPr/>
        </p:nvSpPr>
        <p:spPr bwMode="auto">
          <a:xfrm>
            <a:off x="5592763" y="2925763"/>
            <a:ext cx="442912"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22898" name="Text Box 34"/>
          <p:cNvSpPr txBox="1">
            <a:spLocks noChangeArrowheads="1"/>
          </p:cNvSpPr>
          <p:nvPr/>
        </p:nvSpPr>
        <p:spPr bwMode="auto">
          <a:xfrm>
            <a:off x="6240464" y="2925763"/>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
        <p:nvSpPr>
          <p:cNvPr id="122899" name="Rectangle 35"/>
          <p:cNvSpPr>
            <a:spLocks noChangeArrowheads="1"/>
          </p:cNvSpPr>
          <p:nvPr/>
        </p:nvSpPr>
        <p:spPr bwMode="auto">
          <a:xfrm>
            <a:off x="6527801" y="3357564"/>
            <a:ext cx="1655763"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Type</a:t>
            </a:r>
            <a:endParaRPr lang="th-TH">
              <a:latin typeface="Franklin Gothic Book" pitchFamily="34" charset="0"/>
              <a:cs typeface="LilyUPC" pitchFamily="34" charset="-34"/>
            </a:endParaRPr>
          </a:p>
        </p:txBody>
      </p:sp>
      <p:sp>
        <p:nvSpPr>
          <p:cNvPr id="122900" name="Line 36"/>
          <p:cNvSpPr>
            <a:spLocks noChangeShapeType="1"/>
          </p:cNvSpPr>
          <p:nvPr/>
        </p:nvSpPr>
        <p:spPr bwMode="auto">
          <a:xfrm flipH="1">
            <a:off x="4727575" y="3789363"/>
            <a:ext cx="1873250" cy="647700"/>
          </a:xfrm>
          <a:prstGeom prst="line">
            <a:avLst/>
          </a:prstGeom>
          <a:noFill/>
          <a:ln w="9525">
            <a:solidFill>
              <a:schemeClr val="tx1"/>
            </a:solidFill>
            <a:round/>
            <a:headEnd/>
            <a:tailEnd/>
          </a:ln>
        </p:spPr>
        <p:txBody>
          <a:bodyPr/>
          <a:lstStyle/>
          <a:p>
            <a:endParaRPr lang="th-TH"/>
          </a:p>
        </p:txBody>
      </p:sp>
      <p:sp>
        <p:nvSpPr>
          <p:cNvPr id="122901" name="Text Box 37"/>
          <p:cNvSpPr txBox="1">
            <a:spLocks noChangeArrowheads="1"/>
          </p:cNvSpPr>
          <p:nvPr/>
        </p:nvSpPr>
        <p:spPr bwMode="auto">
          <a:xfrm>
            <a:off x="4583113" y="3933825"/>
            <a:ext cx="773994" cy="338554"/>
          </a:xfrm>
          <a:prstGeom prst="rect">
            <a:avLst/>
          </a:prstGeom>
          <a:noFill/>
          <a:ln w="9525">
            <a:noFill/>
            <a:miter lim="800000"/>
            <a:headEnd/>
            <a:tailEnd/>
          </a:ln>
        </p:spPr>
        <p:txBody>
          <a:bodyPr wrap="none">
            <a:spAutoFit/>
          </a:bodyPr>
          <a:lstStyle/>
          <a:p>
            <a:r>
              <a:rPr lang="en-US" sz="1600">
                <a:latin typeface="Franklin Gothic Book" pitchFamily="34" charset="0"/>
              </a:rPr>
              <a:t>French</a:t>
            </a:r>
            <a:endParaRPr lang="th-TH" sz="1600">
              <a:latin typeface="Franklin Gothic Book" pitchFamily="34" charset="0"/>
              <a:cs typeface="LilyUPC" pitchFamily="34" charset="-34"/>
            </a:endParaRPr>
          </a:p>
        </p:txBody>
      </p:sp>
      <p:sp>
        <p:nvSpPr>
          <p:cNvPr id="122902" name="Line 38"/>
          <p:cNvSpPr>
            <a:spLocks noChangeShapeType="1"/>
          </p:cNvSpPr>
          <p:nvPr/>
        </p:nvSpPr>
        <p:spPr bwMode="auto">
          <a:xfrm flipH="1">
            <a:off x="6167439" y="3789363"/>
            <a:ext cx="720725" cy="647700"/>
          </a:xfrm>
          <a:prstGeom prst="line">
            <a:avLst/>
          </a:prstGeom>
          <a:noFill/>
          <a:ln w="9525">
            <a:solidFill>
              <a:schemeClr val="tx1"/>
            </a:solidFill>
            <a:round/>
            <a:headEnd/>
            <a:tailEnd/>
          </a:ln>
        </p:spPr>
        <p:txBody>
          <a:bodyPr/>
          <a:lstStyle/>
          <a:p>
            <a:endParaRPr lang="th-TH"/>
          </a:p>
        </p:txBody>
      </p:sp>
      <p:sp>
        <p:nvSpPr>
          <p:cNvPr id="122903" name="Text Box 39"/>
          <p:cNvSpPr txBox="1">
            <a:spLocks noChangeArrowheads="1"/>
          </p:cNvSpPr>
          <p:nvPr/>
        </p:nvSpPr>
        <p:spPr bwMode="auto">
          <a:xfrm>
            <a:off x="5592764" y="4076700"/>
            <a:ext cx="725487" cy="336550"/>
          </a:xfrm>
          <a:prstGeom prst="rect">
            <a:avLst/>
          </a:prstGeom>
          <a:noFill/>
          <a:ln w="9525">
            <a:noFill/>
            <a:miter lim="800000"/>
            <a:headEnd/>
            <a:tailEnd/>
          </a:ln>
        </p:spPr>
        <p:txBody>
          <a:bodyPr wrap="none">
            <a:spAutoFit/>
          </a:bodyPr>
          <a:lstStyle/>
          <a:p>
            <a:r>
              <a:rPr lang="en-US" sz="1600">
                <a:latin typeface="Franklin Gothic Book" pitchFamily="34" charset="0"/>
              </a:rPr>
              <a:t>Italian</a:t>
            </a:r>
            <a:endParaRPr lang="th-TH" sz="1600">
              <a:latin typeface="Franklin Gothic Book" pitchFamily="34" charset="0"/>
              <a:cs typeface="LilyUPC" pitchFamily="34" charset="-34"/>
            </a:endParaRPr>
          </a:p>
        </p:txBody>
      </p:sp>
      <p:sp>
        <p:nvSpPr>
          <p:cNvPr id="122904" name="Line 40"/>
          <p:cNvSpPr>
            <a:spLocks noChangeShapeType="1"/>
          </p:cNvSpPr>
          <p:nvPr/>
        </p:nvSpPr>
        <p:spPr bwMode="auto">
          <a:xfrm>
            <a:off x="7680325" y="3789363"/>
            <a:ext cx="0" cy="647700"/>
          </a:xfrm>
          <a:prstGeom prst="line">
            <a:avLst/>
          </a:prstGeom>
          <a:noFill/>
          <a:ln w="9525">
            <a:solidFill>
              <a:schemeClr val="tx1"/>
            </a:solidFill>
            <a:round/>
            <a:headEnd/>
            <a:tailEnd/>
          </a:ln>
        </p:spPr>
        <p:txBody>
          <a:bodyPr/>
          <a:lstStyle/>
          <a:p>
            <a:endParaRPr lang="th-TH"/>
          </a:p>
        </p:txBody>
      </p:sp>
      <p:sp>
        <p:nvSpPr>
          <p:cNvPr id="122905" name="Text Box 41"/>
          <p:cNvSpPr txBox="1">
            <a:spLocks noChangeArrowheads="1"/>
          </p:cNvSpPr>
          <p:nvPr/>
        </p:nvSpPr>
        <p:spPr bwMode="auto">
          <a:xfrm>
            <a:off x="7104064" y="4005263"/>
            <a:ext cx="550151" cy="338554"/>
          </a:xfrm>
          <a:prstGeom prst="rect">
            <a:avLst/>
          </a:prstGeom>
          <a:noFill/>
          <a:ln w="9525">
            <a:noFill/>
            <a:miter lim="800000"/>
            <a:headEnd/>
            <a:tailEnd/>
          </a:ln>
        </p:spPr>
        <p:txBody>
          <a:bodyPr wrap="none">
            <a:spAutoFit/>
          </a:bodyPr>
          <a:lstStyle/>
          <a:p>
            <a:r>
              <a:rPr lang="en-US" sz="1600">
                <a:latin typeface="Franklin Gothic Book" pitchFamily="34" charset="0"/>
              </a:rPr>
              <a:t>Thai</a:t>
            </a:r>
            <a:endParaRPr lang="th-TH" sz="1600">
              <a:latin typeface="Franklin Gothic Book" pitchFamily="34" charset="0"/>
              <a:cs typeface="LilyUPC" pitchFamily="34" charset="-34"/>
            </a:endParaRPr>
          </a:p>
        </p:txBody>
      </p:sp>
      <p:sp>
        <p:nvSpPr>
          <p:cNvPr id="122906" name="Line 42"/>
          <p:cNvSpPr>
            <a:spLocks noChangeShapeType="1"/>
          </p:cNvSpPr>
          <p:nvPr/>
        </p:nvSpPr>
        <p:spPr bwMode="auto">
          <a:xfrm>
            <a:off x="8040689" y="3789363"/>
            <a:ext cx="935037" cy="647700"/>
          </a:xfrm>
          <a:prstGeom prst="line">
            <a:avLst/>
          </a:prstGeom>
          <a:noFill/>
          <a:ln w="9525">
            <a:solidFill>
              <a:schemeClr val="tx1"/>
            </a:solidFill>
            <a:round/>
            <a:headEnd/>
            <a:tailEnd/>
          </a:ln>
        </p:spPr>
        <p:txBody>
          <a:bodyPr/>
          <a:lstStyle/>
          <a:p>
            <a:endParaRPr lang="th-TH"/>
          </a:p>
        </p:txBody>
      </p:sp>
      <p:sp>
        <p:nvSpPr>
          <p:cNvPr id="122907" name="Text Box 43"/>
          <p:cNvSpPr txBox="1">
            <a:spLocks noChangeArrowheads="1"/>
          </p:cNvSpPr>
          <p:nvPr/>
        </p:nvSpPr>
        <p:spPr bwMode="auto">
          <a:xfrm>
            <a:off x="8543926" y="3933825"/>
            <a:ext cx="761747" cy="338554"/>
          </a:xfrm>
          <a:prstGeom prst="rect">
            <a:avLst/>
          </a:prstGeom>
          <a:noFill/>
          <a:ln w="9525">
            <a:noFill/>
            <a:miter lim="800000"/>
            <a:headEnd/>
            <a:tailEnd/>
          </a:ln>
        </p:spPr>
        <p:txBody>
          <a:bodyPr wrap="none">
            <a:spAutoFit/>
          </a:bodyPr>
          <a:lstStyle/>
          <a:p>
            <a:r>
              <a:rPr lang="en-US" sz="1600">
                <a:latin typeface="Franklin Gothic Book" pitchFamily="34" charset="0"/>
              </a:rPr>
              <a:t>Burger</a:t>
            </a:r>
            <a:endParaRPr lang="th-TH" sz="1600">
              <a:latin typeface="Franklin Gothic Book" pitchFamily="34" charset="0"/>
              <a:cs typeface="LilyUPC" pitchFamily="34" charset="-34"/>
            </a:endParaRPr>
          </a:p>
        </p:txBody>
      </p:sp>
      <p:sp>
        <p:nvSpPr>
          <p:cNvPr id="122908" name="Rectangle 44"/>
          <p:cNvSpPr>
            <a:spLocks noChangeArrowheads="1"/>
          </p:cNvSpPr>
          <p:nvPr/>
        </p:nvSpPr>
        <p:spPr bwMode="auto">
          <a:xfrm>
            <a:off x="5880101" y="4437064"/>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22909" name="Rectangle 45"/>
          <p:cNvSpPr>
            <a:spLocks noChangeArrowheads="1"/>
          </p:cNvSpPr>
          <p:nvPr/>
        </p:nvSpPr>
        <p:spPr bwMode="auto">
          <a:xfrm>
            <a:off x="8759826" y="4437064"/>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22910" name="Rectangle 46"/>
          <p:cNvSpPr>
            <a:spLocks noChangeArrowheads="1"/>
          </p:cNvSpPr>
          <p:nvPr/>
        </p:nvSpPr>
        <p:spPr bwMode="auto">
          <a:xfrm>
            <a:off x="6743701" y="4437064"/>
            <a:ext cx="1655763"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Fri/Sat</a:t>
            </a:r>
            <a:endParaRPr lang="th-TH">
              <a:latin typeface="Franklin Gothic Book" pitchFamily="34" charset="0"/>
              <a:cs typeface="LilyUPC" pitchFamily="34" charset="-34"/>
            </a:endParaRPr>
          </a:p>
        </p:txBody>
      </p:sp>
      <p:sp>
        <p:nvSpPr>
          <p:cNvPr id="122911" name="Rectangle 47"/>
          <p:cNvSpPr>
            <a:spLocks noChangeArrowheads="1"/>
          </p:cNvSpPr>
          <p:nvPr/>
        </p:nvSpPr>
        <p:spPr bwMode="auto">
          <a:xfrm>
            <a:off x="7680326" y="5445126"/>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22912" name="Rectangle 48"/>
          <p:cNvSpPr>
            <a:spLocks noChangeArrowheads="1"/>
          </p:cNvSpPr>
          <p:nvPr/>
        </p:nvSpPr>
        <p:spPr bwMode="auto">
          <a:xfrm>
            <a:off x="6888164" y="5445126"/>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22913" name="Line 49"/>
          <p:cNvSpPr>
            <a:spLocks noChangeShapeType="1"/>
          </p:cNvSpPr>
          <p:nvPr/>
        </p:nvSpPr>
        <p:spPr bwMode="auto">
          <a:xfrm flipH="1">
            <a:off x="7032625" y="4868863"/>
            <a:ext cx="287338" cy="576262"/>
          </a:xfrm>
          <a:prstGeom prst="line">
            <a:avLst/>
          </a:prstGeom>
          <a:noFill/>
          <a:ln w="9525">
            <a:solidFill>
              <a:schemeClr val="tx1"/>
            </a:solidFill>
            <a:round/>
            <a:headEnd/>
            <a:tailEnd/>
          </a:ln>
        </p:spPr>
        <p:txBody>
          <a:bodyPr/>
          <a:lstStyle/>
          <a:p>
            <a:endParaRPr lang="th-TH"/>
          </a:p>
        </p:txBody>
      </p:sp>
      <p:sp>
        <p:nvSpPr>
          <p:cNvPr id="122914" name="Line 50"/>
          <p:cNvSpPr>
            <a:spLocks noChangeShapeType="1"/>
          </p:cNvSpPr>
          <p:nvPr/>
        </p:nvSpPr>
        <p:spPr bwMode="auto">
          <a:xfrm>
            <a:off x="7824789" y="4868863"/>
            <a:ext cx="71437" cy="576262"/>
          </a:xfrm>
          <a:prstGeom prst="line">
            <a:avLst/>
          </a:prstGeom>
          <a:noFill/>
          <a:ln w="9525">
            <a:solidFill>
              <a:schemeClr val="tx1"/>
            </a:solidFill>
            <a:round/>
            <a:headEnd/>
            <a:tailEnd/>
          </a:ln>
        </p:spPr>
        <p:txBody>
          <a:bodyPr/>
          <a:lstStyle/>
          <a:p>
            <a:endParaRPr lang="th-TH"/>
          </a:p>
        </p:txBody>
      </p:sp>
      <p:sp>
        <p:nvSpPr>
          <p:cNvPr id="122915" name="Text Box 51"/>
          <p:cNvSpPr txBox="1">
            <a:spLocks noChangeArrowheads="1"/>
          </p:cNvSpPr>
          <p:nvPr/>
        </p:nvSpPr>
        <p:spPr bwMode="auto">
          <a:xfrm>
            <a:off x="6743701" y="5013325"/>
            <a:ext cx="442913"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22916" name="Text Box 52"/>
          <p:cNvSpPr txBox="1">
            <a:spLocks noChangeArrowheads="1"/>
          </p:cNvSpPr>
          <p:nvPr/>
        </p:nvSpPr>
        <p:spPr bwMode="auto">
          <a:xfrm>
            <a:off x="7391401" y="5013325"/>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Tree>
    <p:extLst>
      <p:ext uri="{BB962C8B-B14F-4D97-AF65-F5344CB8AC3E}">
        <p14:creationId xmlns:p14="http://schemas.microsoft.com/office/powerpoint/2010/main" val="527512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File Format</a:t>
            </a:r>
          </a:p>
        </p:txBody>
      </p:sp>
      <p:sp>
        <p:nvSpPr>
          <p:cNvPr id="3" name="Content Placeholder 2"/>
          <p:cNvSpPr>
            <a:spLocks noGrp="1"/>
          </p:cNvSpPr>
          <p:nvPr>
            <p:ph idx="1"/>
          </p:nvPr>
        </p:nvSpPr>
        <p:spPr/>
        <p:txBody>
          <a:bodyPr>
            <a:normAutofit fontScale="92500" lnSpcReduction="20000"/>
          </a:bodyPr>
          <a:lstStyle/>
          <a:p>
            <a:r>
              <a:rPr lang="en-US" dirty="0"/>
              <a:t>Data is stored in a hierarchy</a:t>
            </a:r>
          </a:p>
          <a:p>
            <a:pPr lvl="1"/>
            <a:r>
              <a:rPr lang="en-US" dirty="0"/>
              <a:t>Bits</a:t>
            </a:r>
          </a:p>
          <a:p>
            <a:pPr lvl="1"/>
            <a:r>
              <a:rPr lang="en-US" dirty="0"/>
              <a:t>Bytes</a:t>
            </a:r>
          </a:p>
          <a:p>
            <a:pPr lvl="1"/>
            <a:r>
              <a:rPr lang="en-US" dirty="0"/>
              <a:t>Field</a:t>
            </a:r>
          </a:p>
          <a:p>
            <a:pPr lvl="1"/>
            <a:r>
              <a:rPr lang="en-US" dirty="0"/>
              <a:t>Record</a:t>
            </a:r>
          </a:p>
          <a:p>
            <a:pPr lvl="1"/>
            <a:r>
              <a:rPr lang="en-US" dirty="0"/>
              <a:t>File</a:t>
            </a:r>
          </a:p>
          <a:p>
            <a:r>
              <a:rPr lang="en-US" dirty="0"/>
              <a:t>A group of files makes up a database</a:t>
            </a:r>
          </a:p>
          <a:p>
            <a:r>
              <a:rPr lang="en-US" dirty="0"/>
              <a:t>A record describes an entity (person, place, thing, event…), and each field contains an attribute for that entity.</a:t>
            </a:r>
          </a:p>
        </p:txBody>
      </p:sp>
    </p:spTree>
    <p:extLst>
      <p:ext uri="{BB962C8B-B14F-4D97-AF65-F5344CB8AC3E}">
        <p14:creationId xmlns:p14="http://schemas.microsoft.com/office/powerpoint/2010/main" val="36080001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How to do it</a:t>
            </a:r>
            <a:endParaRPr lang="th-TH" sz="3600" cap="all">
              <a:effectLst>
                <a:reflection blurRad="12700" stA="48000" endA="300" endPos="55000" dir="5400000" sy="-90000" algn="bl" rotWithShape="0"/>
              </a:effectLst>
            </a:endParaRPr>
          </a:p>
        </p:txBody>
      </p:sp>
      <p:sp>
        <p:nvSpPr>
          <p:cNvPr id="123906" name="Rectangle 3"/>
          <p:cNvSpPr>
            <a:spLocks noGrp="1" noChangeArrowheads="1"/>
          </p:cNvSpPr>
          <p:nvPr>
            <p:ph type="body" idx="4294967295"/>
          </p:nvPr>
        </p:nvSpPr>
        <p:spPr/>
        <p:txBody>
          <a:bodyPr/>
          <a:lstStyle/>
          <a:p>
            <a:r>
              <a:rPr lang="en-US"/>
              <a:t>Choose the ‘best’ attribute each time, then where nodes aren’t decided choose the next best attribute…</a:t>
            </a:r>
          </a:p>
          <a:p>
            <a:pPr lvl="1"/>
            <a:r>
              <a:rPr lang="en-US"/>
              <a:t>Recurse!</a:t>
            </a:r>
            <a:endParaRPr lang="th-TH">
              <a:cs typeface="LilyUPC" pitchFamily="34" charset="-34"/>
            </a:endParaRPr>
          </a:p>
        </p:txBody>
      </p:sp>
    </p:spTree>
    <p:extLst>
      <p:ext uri="{BB962C8B-B14F-4D97-AF65-F5344CB8AC3E}">
        <p14:creationId xmlns:p14="http://schemas.microsoft.com/office/powerpoint/2010/main" val="3245674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Choosing the best</a:t>
            </a:r>
            <a:endParaRPr lang="th-TH" sz="3600" cap="all">
              <a:effectLst>
                <a:reflection blurRad="12700" stA="48000" endA="300" endPos="55000" dir="5400000" sy="-90000" algn="bl" rotWithShape="0"/>
              </a:effectLst>
            </a:endParaRPr>
          </a:p>
        </p:txBody>
      </p:sp>
      <p:sp>
        <p:nvSpPr>
          <p:cNvPr id="124930" name="Rectangle 3"/>
          <p:cNvSpPr>
            <a:spLocks noGrp="1" noChangeArrowheads="1"/>
          </p:cNvSpPr>
          <p:nvPr>
            <p:ph type="body" idx="4294967295"/>
          </p:nvPr>
        </p:nvSpPr>
        <p:spPr/>
        <p:txBody>
          <a:bodyPr/>
          <a:lstStyle/>
          <a:p>
            <a:r>
              <a:rPr lang="en-US"/>
              <a:t>ChooseAttribute(attributes, examples)</a:t>
            </a:r>
          </a:p>
          <a:p>
            <a:pPr lvl="1"/>
            <a:r>
              <a:rPr lang="en-US"/>
              <a:t>How do you choose the best attribute?</a:t>
            </a:r>
          </a:p>
          <a:p>
            <a:pPr lvl="2"/>
            <a:r>
              <a:rPr lang="en-US"/>
              <a:t>‘Patrons’ isn’t perfect, but it’s ‘fairly good’.</a:t>
            </a:r>
          </a:p>
          <a:p>
            <a:pPr lvl="2"/>
            <a:r>
              <a:rPr lang="en-US"/>
              <a:t>‘Type’ is really useless</a:t>
            </a:r>
          </a:p>
          <a:p>
            <a:pPr lvl="1"/>
            <a:r>
              <a:rPr lang="en-US"/>
              <a:t>If perfect = 1, and completely useless = 0, how can we measure really useless and fairly good?</a:t>
            </a:r>
            <a:endParaRPr lang="th-TH">
              <a:cs typeface="LilyUPC" pitchFamily="34" charset="-34"/>
            </a:endParaRPr>
          </a:p>
        </p:txBody>
      </p:sp>
    </p:spTree>
    <p:extLst>
      <p:ext uri="{BB962C8B-B14F-4D97-AF65-F5344CB8AC3E}">
        <p14:creationId xmlns:p14="http://schemas.microsoft.com/office/powerpoint/2010/main" val="2433044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dirty="0">
                <a:effectLst>
                  <a:reflection blurRad="12700" stA="48000" endA="300" endPos="55000" dir="5400000" sy="-90000" algn="bl" rotWithShape="0"/>
                </a:effectLst>
              </a:rPr>
              <a:t>Choosing the Best</a:t>
            </a:r>
            <a:endParaRPr lang="th-TH" sz="3600" cap="all" dirty="0">
              <a:effectLst>
                <a:reflection blurRad="12700" stA="48000" endA="300" endPos="55000" dir="5400000" sy="-90000" algn="bl" rotWithShape="0"/>
              </a:effectLst>
            </a:endParaRPr>
          </a:p>
        </p:txBody>
      </p:sp>
      <p:sp>
        <p:nvSpPr>
          <p:cNvPr id="125954" name="Rectangle 3"/>
          <p:cNvSpPr>
            <a:spLocks noGrp="1" noChangeArrowheads="1"/>
          </p:cNvSpPr>
          <p:nvPr>
            <p:ph type="body" idx="4294967295"/>
          </p:nvPr>
        </p:nvSpPr>
        <p:spPr/>
        <p:txBody>
          <a:bodyPr/>
          <a:lstStyle/>
          <a:p>
            <a:pPr>
              <a:lnSpc>
                <a:spcPct val="90000"/>
              </a:lnSpc>
            </a:pPr>
            <a:r>
              <a:rPr lang="en-US" sz="2600"/>
              <a:t>The best attribute leads to a shallow decision tree, by dividing the set as best it can, ideally a boolean test which splits positives and negatives perfectly.</a:t>
            </a:r>
          </a:p>
          <a:p>
            <a:pPr>
              <a:lnSpc>
                <a:spcPct val="90000"/>
              </a:lnSpc>
            </a:pPr>
            <a:r>
              <a:rPr lang="en-US" sz="2600"/>
              <a:t>A suitable measure therefore is the expected amount of information provided by the attribute.</a:t>
            </a:r>
          </a:p>
          <a:p>
            <a:pPr>
              <a:lnSpc>
                <a:spcPct val="90000"/>
              </a:lnSpc>
            </a:pPr>
            <a:r>
              <a:rPr lang="en-US" sz="2600"/>
              <a:t>Using a complex formula we can measure the amount of information required, and predict the amount of information still required after applying the attribute.</a:t>
            </a:r>
            <a:endParaRPr lang="th-TH" sz="2600">
              <a:cs typeface="LilyUPC" pitchFamily="34" charset="-34"/>
            </a:endParaRPr>
          </a:p>
        </p:txBody>
      </p:sp>
    </p:spTree>
    <p:extLst>
      <p:ext uri="{BB962C8B-B14F-4D97-AF65-F5344CB8AC3E}">
        <p14:creationId xmlns:p14="http://schemas.microsoft.com/office/powerpoint/2010/main" val="2380750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828800" y="457200"/>
            <a:ext cx="8686800" cy="838200"/>
          </a:xfrm>
          <a:noFill/>
          <a:ln/>
        </p:spPr>
        <p:txBody>
          <a:bodyPr anchor="ctr">
            <a:normAutofit fontScale="90000"/>
          </a:bodyPr>
          <a:lstStyle/>
          <a:p>
            <a:pPr>
              <a:defRPr/>
            </a:pPr>
            <a:r>
              <a:rPr lang="en-US" sz="4000" cap="all" dirty="0">
                <a:effectLst>
                  <a:reflection blurRad="12700" stA="48000" endA="300" endPos="55000" dir="5400000" sy="-90000" algn="bl" rotWithShape="0"/>
                </a:effectLst>
              </a:rPr>
              <a:t>How good is the decision tree?</a:t>
            </a:r>
            <a:endParaRPr lang="th-TH" sz="4000" cap="all" dirty="0">
              <a:effectLst>
                <a:reflection blurRad="12700" stA="48000" endA="300" endPos="55000" dir="5400000" sy="-90000" algn="bl" rotWithShape="0"/>
              </a:effectLst>
            </a:endParaRPr>
          </a:p>
        </p:txBody>
      </p:sp>
      <p:sp>
        <p:nvSpPr>
          <p:cNvPr id="126978" name="Rectangle 3"/>
          <p:cNvSpPr>
            <a:spLocks noGrp="1" noChangeArrowheads="1"/>
          </p:cNvSpPr>
          <p:nvPr>
            <p:ph type="body" idx="4294967295"/>
          </p:nvPr>
        </p:nvSpPr>
        <p:spPr/>
        <p:txBody>
          <a:bodyPr/>
          <a:lstStyle/>
          <a:p>
            <a:pPr>
              <a:lnSpc>
                <a:spcPct val="90000"/>
              </a:lnSpc>
            </a:pPr>
            <a:r>
              <a:rPr lang="en-US" sz="2600"/>
              <a:t>A good tree can predict unforeseen circumstances accurately, hence it makes sense to test unforeseen cases on a set of test data;</a:t>
            </a:r>
            <a:br>
              <a:rPr lang="en-US" sz="2600"/>
            </a:br>
            <a:r>
              <a:rPr lang="en-US" sz="2600"/>
              <a:t>1) Collect large set of Data</a:t>
            </a:r>
          </a:p>
          <a:p>
            <a:pPr>
              <a:lnSpc>
                <a:spcPct val="90000"/>
              </a:lnSpc>
              <a:buFontTx/>
              <a:buNone/>
            </a:pPr>
            <a:r>
              <a:rPr lang="en-US" sz="2600"/>
              <a:t>	2) Divide into 2 disjoint sets (training and test)</a:t>
            </a:r>
          </a:p>
          <a:p>
            <a:pPr>
              <a:lnSpc>
                <a:spcPct val="90000"/>
              </a:lnSpc>
              <a:buFontTx/>
              <a:buNone/>
            </a:pPr>
            <a:r>
              <a:rPr lang="en-US" sz="2600"/>
              <a:t>	3) Apply the algorithm to training set.</a:t>
            </a:r>
          </a:p>
          <a:p>
            <a:pPr>
              <a:lnSpc>
                <a:spcPct val="90000"/>
              </a:lnSpc>
              <a:buFontTx/>
              <a:buNone/>
            </a:pPr>
            <a:r>
              <a:rPr lang="en-US" sz="2600"/>
              <a:t>	4) Measure the percentage of accurate predictions in the test set.</a:t>
            </a:r>
          </a:p>
          <a:p>
            <a:pPr>
              <a:lnSpc>
                <a:spcPct val="90000"/>
              </a:lnSpc>
              <a:buFontTx/>
              <a:buNone/>
            </a:pPr>
            <a:r>
              <a:rPr lang="en-US" sz="2600"/>
              <a:t>	5) Repeat steps 1-4 for different sizes of sets.</a:t>
            </a:r>
            <a:endParaRPr lang="th-TH" sz="2600">
              <a:cs typeface="LilyUPC" pitchFamily="34" charset="-34"/>
            </a:endParaRPr>
          </a:p>
        </p:txBody>
      </p:sp>
    </p:spTree>
    <p:extLst>
      <p:ext uri="{BB962C8B-B14F-4D97-AF65-F5344CB8AC3E}">
        <p14:creationId xmlns:p14="http://schemas.microsoft.com/office/powerpoint/2010/main" val="3513344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Alas</a:t>
            </a:r>
            <a:endParaRPr lang="th-TH" sz="3600" cap="all">
              <a:effectLst>
                <a:reflection blurRad="12700" stA="48000" endA="300" endPos="55000" dir="5400000" sy="-90000" algn="bl" rotWithShape="0"/>
              </a:effectLst>
            </a:endParaRPr>
          </a:p>
        </p:txBody>
      </p:sp>
      <p:sp>
        <p:nvSpPr>
          <p:cNvPr id="128002" name="Rectangle 3"/>
          <p:cNvSpPr>
            <a:spLocks noGrp="1" noChangeArrowheads="1"/>
          </p:cNvSpPr>
          <p:nvPr>
            <p:ph type="body" idx="4294967295"/>
          </p:nvPr>
        </p:nvSpPr>
        <p:spPr/>
        <p:txBody>
          <a:bodyPr/>
          <a:lstStyle/>
          <a:p>
            <a:r>
              <a:rPr lang="en-US"/>
              <a:t>Unless you are going to have massive amounts of data the results might not be accurate as the algorithm shouldn’t see test data before acting as it might influence its results.</a:t>
            </a:r>
            <a:endParaRPr lang="th-TH">
              <a:cs typeface="LilyUPC" pitchFamily="34" charset="-34"/>
            </a:endParaRPr>
          </a:p>
        </p:txBody>
      </p:sp>
    </p:spTree>
    <p:extLst>
      <p:ext uri="{BB962C8B-B14F-4D97-AF65-F5344CB8AC3E}">
        <p14:creationId xmlns:p14="http://schemas.microsoft.com/office/powerpoint/2010/main" val="13572789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Further Problems</a:t>
            </a:r>
            <a:endParaRPr lang="th-TH" sz="3600" cap="all">
              <a:effectLst>
                <a:reflection blurRad="12700" stA="48000" endA="300" endPos="55000" dir="5400000" sy="-90000" algn="bl" rotWithShape="0"/>
              </a:effectLst>
            </a:endParaRPr>
          </a:p>
        </p:txBody>
      </p:sp>
      <p:sp>
        <p:nvSpPr>
          <p:cNvPr id="129026" name="Rectangle 3"/>
          <p:cNvSpPr>
            <a:spLocks noGrp="1" noChangeArrowheads="1"/>
          </p:cNvSpPr>
          <p:nvPr>
            <p:ph type="body" idx="4294967295"/>
          </p:nvPr>
        </p:nvSpPr>
        <p:spPr/>
        <p:txBody>
          <a:bodyPr/>
          <a:lstStyle/>
          <a:p>
            <a:r>
              <a:rPr lang="en-US"/>
              <a:t>What if more than one case has the same inputs but different outputs?</a:t>
            </a:r>
          </a:p>
          <a:p>
            <a:pPr lvl="1"/>
            <a:r>
              <a:rPr lang="en-US"/>
              <a:t>Majority rule?</a:t>
            </a:r>
          </a:p>
          <a:p>
            <a:pPr lvl="1"/>
            <a:r>
              <a:rPr lang="en-US"/>
              <a:t>Decision tree is then not 100% consistent.</a:t>
            </a:r>
          </a:p>
          <a:p>
            <a:pPr lvl="1"/>
            <a:r>
              <a:rPr lang="en-US"/>
              <a:t>It may choose to use irrelevant information just to divide the two sets, </a:t>
            </a:r>
          </a:p>
          <a:p>
            <a:pPr lvl="2"/>
            <a:r>
              <a:rPr lang="en-US"/>
              <a:t>suppose if we added the variable colour of shirt?</a:t>
            </a:r>
            <a:endParaRPr lang="th-TH">
              <a:cs typeface="LilyUPC" pitchFamily="34" charset="-34"/>
            </a:endParaRPr>
          </a:p>
        </p:txBody>
      </p:sp>
    </p:spTree>
    <p:extLst>
      <p:ext uri="{BB962C8B-B14F-4D97-AF65-F5344CB8AC3E}">
        <p14:creationId xmlns:p14="http://schemas.microsoft.com/office/powerpoint/2010/main" val="7807010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More Problems</a:t>
            </a:r>
            <a:endParaRPr lang="th-TH" sz="3600" cap="all">
              <a:effectLst>
                <a:reflection blurRad="12700" stA="48000" endA="300" endPos="55000" dir="5400000" sy="-90000" algn="bl" rotWithShape="0"/>
              </a:effectLst>
            </a:endParaRPr>
          </a:p>
        </p:txBody>
      </p:sp>
      <p:sp>
        <p:nvSpPr>
          <p:cNvPr id="130050" name="Rectangle 3"/>
          <p:cNvSpPr>
            <a:spLocks noGrp="1" noChangeArrowheads="1"/>
          </p:cNvSpPr>
          <p:nvPr>
            <p:ph type="body" idx="4294967295"/>
          </p:nvPr>
        </p:nvSpPr>
        <p:spPr/>
        <p:txBody>
          <a:bodyPr>
            <a:normAutofit fontScale="92500" lnSpcReduction="20000"/>
          </a:bodyPr>
          <a:lstStyle/>
          <a:p>
            <a:pPr>
              <a:lnSpc>
                <a:spcPct val="90000"/>
              </a:lnSpc>
            </a:pPr>
            <a:r>
              <a:rPr lang="en-US" sz="2600"/>
              <a:t>Missing Data</a:t>
            </a:r>
          </a:p>
          <a:p>
            <a:pPr lvl="1">
              <a:lnSpc>
                <a:spcPct val="90000"/>
              </a:lnSpc>
            </a:pPr>
            <a:r>
              <a:rPr lang="en-US" sz="2200"/>
              <a:t>How should we deal with cases where not all data is known?  Where should they be classified?</a:t>
            </a:r>
          </a:p>
          <a:p>
            <a:pPr>
              <a:lnSpc>
                <a:spcPct val="90000"/>
              </a:lnSpc>
            </a:pPr>
            <a:r>
              <a:rPr lang="en-US" sz="2600"/>
              <a:t>Multivalued Attributes</a:t>
            </a:r>
          </a:p>
          <a:p>
            <a:pPr lvl="1">
              <a:lnSpc>
                <a:spcPct val="90000"/>
              </a:lnSpc>
            </a:pPr>
            <a:r>
              <a:rPr lang="en-US" sz="2200"/>
              <a:t>What about infinitely valued attributes, such as restaurant name?</a:t>
            </a:r>
          </a:p>
          <a:p>
            <a:pPr>
              <a:lnSpc>
                <a:spcPct val="90000"/>
              </a:lnSpc>
            </a:pPr>
            <a:r>
              <a:rPr lang="en-US" sz="2600"/>
              <a:t>Continuous values for inputs</a:t>
            </a:r>
          </a:p>
          <a:p>
            <a:pPr lvl="1">
              <a:lnSpc>
                <a:spcPct val="90000"/>
              </a:lnSpc>
            </a:pPr>
            <a:r>
              <a:rPr lang="en-US" sz="2200"/>
              <a:t>Should you use discretisation? A split point?</a:t>
            </a:r>
          </a:p>
          <a:p>
            <a:pPr>
              <a:lnSpc>
                <a:spcPct val="90000"/>
              </a:lnSpc>
            </a:pPr>
            <a:r>
              <a:rPr lang="en-US" sz="2600"/>
              <a:t>Continuous output</a:t>
            </a:r>
          </a:p>
          <a:p>
            <a:pPr lvl="1">
              <a:lnSpc>
                <a:spcPct val="90000"/>
              </a:lnSpc>
            </a:pPr>
            <a:r>
              <a:rPr lang="en-US" sz="2200"/>
              <a:t>Consider a formulaic response from regression.</a:t>
            </a:r>
            <a:endParaRPr lang="th-TH" sz="2200">
              <a:cs typeface="LilyUPC" pitchFamily="34" charset="-34"/>
            </a:endParaRPr>
          </a:p>
        </p:txBody>
      </p:sp>
    </p:spTree>
    <p:extLst>
      <p:ext uri="{BB962C8B-B14F-4D97-AF65-F5344CB8AC3E}">
        <p14:creationId xmlns:p14="http://schemas.microsoft.com/office/powerpoint/2010/main" val="293895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5200070" cy="1303867"/>
          </a:xfrm>
        </p:spPr>
        <p:txBody>
          <a:bodyPr>
            <a:normAutofit fontScale="90000"/>
          </a:bodyPr>
          <a:lstStyle/>
          <a:p>
            <a:r>
              <a:rPr lang="en-US" dirty="0"/>
              <a:t>Traditional File Format</a:t>
            </a:r>
          </a:p>
        </p:txBody>
      </p:sp>
      <p:pic>
        <p:nvPicPr>
          <p:cNvPr id="4" name="Picture 3"/>
          <p:cNvPicPr>
            <a:picLocks noChangeAspect="1"/>
          </p:cNvPicPr>
          <p:nvPr/>
        </p:nvPicPr>
        <p:blipFill>
          <a:blip r:embed="rId2"/>
          <a:stretch>
            <a:fillRect/>
          </a:stretch>
        </p:blipFill>
        <p:spPr>
          <a:xfrm>
            <a:off x="6495472" y="673769"/>
            <a:ext cx="4874621" cy="5546056"/>
          </a:xfrm>
          <a:prstGeom prst="rect">
            <a:avLst/>
          </a:prstGeom>
        </p:spPr>
      </p:pic>
    </p:spTree>
    <p:extLst>
      <p:ext uri="{BB962C8B-B14F-4D97-AF65-F5344CB8AC3E}">
        <p14:creationId xmlns:p14="http://schemas.microsoft.com/office/powerpoint/2010/main" val="3859882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File Format</a:t>
            </a:r>
          </a:p>
        </p:txBody>
      </p:sp>
      <p:sp>
        <p:nvSpPr>
          <p:cNvPr id="3" name="Content Placeholder 2"/>
          <p:cNvSpPr>
            <a:spLocks noGrp="1"/>
          </p:cNvSpPr>
          <p:nvPr>
            <p:ph idx="1"/>
          </p:nvPr>
        </p:nvSpPr>
        <p:spPr/>
        <p:txBody>
          <a:bodyPr/>
          <a:lstStyle/>
          <a:p>
            <a:r>
              <a:rPr lang="en-US" dirty="0"/>
              <a:t>Systems grow independently, without a company-wide plan</a:t>
            </a:r>
          </a:p>
          <a:p>
            <a:pPr lvl="1"/>
            <a:r>
              <a:rPr lang="en-US" dirty="0"/>
              <a:t>Accounting, finance, manufacturing, human resources, sales and marketing all have their own systems &amp; data files</a:t>
            </a:r>
          </a:p>
          <a:p>
            <a:r>
              <a:rPr lang="en-US" dirty="0"/>
              <a:t>Each application has it’s own files, and it’s own computer programs</a:t>
            </a:r>
          </a:p>
          <a:p>
            <a:r>
              <a:rPr lang="en-US" dirty="0"/>
              <a:t>This leads to problems of data redundancy, inconsistency, program-data dependence, inflexibility, poor data security, inability to share data</a:t>
            </a:r>
          </a:p>
        </p:txBody>
      </p:sp>
    </p:spTree>
    <p:extLst>
      <p:ext uri="{BB962C8B-B14F-4D97-AF65-F5344CB8AC3E}">
        <p14:creationId xmlns:p14="http://schemas.microsoft.com/office/powerpoint/2010/main" val="327237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File Format</a:t>
            </a:r>
          </a:p>
        </p:txBody>
      </p:sp>
      <p:pic>
        <p:nvPicPr>
          <p:cNvPr id="4" name="Picture 3"/>
          <p:cNvPicPr>
            <a:picLocks noChangeAspect="1"/>
          </p:cNvPicPr>
          <p:nvPr/>
        </p:nvPicPr>
        <p:blipFill>
          <a:blip r:embed="rId2"/>
          <a:stretch>
            <a:fillRect/>
          </a:stretch>
        </p:blipFill>
        <p:spPr>
          <a:xfrm>
            <a:off x="3138362" y="2139866"/>
            <a:ext cx="5915276" cy="4074366"/>
          </a:xfrm>
          <a:prstGeom prst="rect">
            <a:avLst/>
          </a:prstGeom>
        </p:spPr>
      </p:pic>
    </p:spTree>
    <p:extLst>
      <p:ext uri="{BB962C8B-B14F-4D97-AF65-F5344CB8AC3E}">
        <p14:creationId xmlns:p14="http://schemas.microsoft.com/office/powerpoint/2010/main" val="177535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Format Problems</a:t>
            </a:r>
          </a:p>
        </p:txBody>
      </p:sp>
      <p:sp>
        <p:nvSpPr>
          <p:cNvPr id="3" name="Content Placeholder 2"/>
          <p:cNvSpPr>
            <a:spLocks noGrp="1"/>
          </p:cNvSpPr>
          <p:nvPr>
            <p:ph idx="1"/>
          </p:nvPr>
        </p:nvSpPr>
        <p:spPr/>
        <p:txBody>
          <a:bodyPr/>
          <a:lstStyle/>
          <a:p>
            <a:r>
              <a:rPr lang="en-US" dirty="0"/>
              <a:t>Data Redundancy</a:t>
            </a:r>
          </a:p>
          <a:p>
            <a:pPr lvl="1"/>
            <a:r>
              <a:rPr lang="en-US" dirty="0"/>
              <a:t>Duplicate data in multiple files, stored more than once, in multiple locations, when different functions collect the same data and store it independently.</a:t>
            </a:r>
          </a:p>
          <a:p>
            <a:pPr lvl="1"/>
            <a:r>
              <a:rPr lang="en-US" dirty="0"/>
              <a:t>It wastes storage resources, and leads to data inconsistency;</a:t>
            </a:r>
          </a:p>
          <a:p>
            <a:r>
              <a:rPr lang="en-US" dirty="0"/>
              <a:t>Data Inconsistency</a:t>
            </a:r>
          </a:p>
          <a:p>
            <a:pPr lvl="1"/>
            <a:r>
              <a:rPr lang="en-US" dirty="0"/>
              <a:t>When some attribute has different values in different files, or the same attribute has different labels, or if different programs use different enumerations / </a:t>
            </a:r>
            <a:r>
              <a:rPr lang="en-US" dirty="0" err="1"/>
              <a:t>codings</a:t>
            </a:r>
            <a:r>
              <a:rPr lang="en-US" dirty="0"/>
              <a:t> (XL / Extra Large)</a:t>
            </a:r>
          </a:p>
        </p:txBody>
      </p:sp>
    </p:spTree>
    <p:extLst>
      <p:ext uri="{BB962C8B-B14F-4D97-AF65-F5344CB8AC3E}">
        <p14:creationId xmlns:p14="http://schemas.microsoft.com/office/powerpoint/2010/main" val="13517669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13324</TotalTime>
  <Words>2777</Words>
  <Application>Microsoft Office PowerPoint</Application>
  <PresentationFormat>Widescreen</PresentationFormat>
  <Paragraphs>566</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Franklin Gothic Book</vt:lpstr>
      <vt:lpstr>Garamond</vt:lpstr>
      <vt:lpstr>Times</vt:lpstr>
      <vt:lpstr>Organic</vt:lpstr>
      <vt:lpstr>261446 Information Systems</vt:lpstr>
      <vt:lpstr>Week 6 Topics</vt:lpstr>
      <vt:lpstr>Case Studies</vt:lpstr>
      <vt:lpstr>Introducing Data!</vt:lpstr>
      <vt:lpstr>Traditional File Format</vt:lpstr>
      <vt:lpstr>Traditional File Format</vt:lpstr>
      <vt:lpstr>Traditional File Format</vt:lpstr>
      <vt:lpstr>Traditional File Format</vt:lpstr>
      <vt:lpstr>File Format Problems</vt:lpstr>
      <vt:lpstr>File Format Problems</vt:lpstr>
      <vt:lpstr>File Format Problems</vt:lpstr>
      <vt:lpstr>Solution?</vt:lpstr>
      <vt:lpstr>DBMS</vt:lpstr>
      <vt:lpstr>Databases for Business Performance &amp; Decision Making</vt:lpstr>
      <vt:lpstr>The Challenge of Big Data</vt:lpstr>
      <vt:lpstr>The Challenge of Big Data</vt:lpstr>
      <vt:lpstr>Contemporary Databases</vt:lpstr>
      <vt:lpstr>Business Intelligence Infrastructure: Data Warehouses &amp; Data Marts</vt:lpstr>
      <vt:lpstr>Business Intelligence Infrastructure: In Memory Computing</vt:lpstr>
      <vt:lpstr>Multi-dimensional Analysis</vt:lpstr>
      <vt:lpstr>Data Mining</vt:lpstr>
      <vt:lpstr>Data Mining</vt:lpstr>
      <vt:lpstr>Data Mining</vt:lpstr>
      <vt:lpstr>Data Mining</vt:lpstr>
      <vt:lpstr>Unstructured Data</vt:lpstr>
      <vt:lpstr>Discovery</vt:lpstr>
      <vt:lpstr>RDF etc.</vt:lpstr>
      <vt:lpstr>Wikipedia</vt:lpstr>
      <vt:lpstr>Structuring Wikipedia</vt:lpstr>
      <vt:lpstr>This approach</vt:lpstr>
      <vt:lpstr>Log Likelihood</vt:lpstr>
      <vt:lpstr>Content Clouds</vt:lpstr>
      <vt:lpstr>More Clouds</vt:lpstr>
      <vt:lpstr>RV coefficient</vt:lpstr>
      <vt:lpstr>Classifying Pages</vt:lpstr>
      <vt:lpstr>Classifying Pages</vt:lpstr>
      <vt:lpstr>Classifying Pages</vt:lpstr>
      <vt:lpstr>Conclusions</vt:lpstr>
      <vt:lpstr>From Another study</vt:lpstr>
      <vt:lpstr>Further Work</vt:lpstr>
      <vt:lpstr>Managing Data Resources</vt:lpstr>
      <vt:lpstr>Using the Data: Example</vt:lpstr>
      <vt:lpstr>Decision Trees</vt:lpstr>
      <vt:lpstr>Possible Decision Tree</vt:lpstr>
      <vt:lpstr>Inducing a Decision Tree</vt:lpstr>
      <vt:lpstr>Example Cases</vt:lpstr>
      <vt:lpstr>Starting Variable</vt:lpstr>
      <vt:lpstr>Patrons?</vt:lpstr>
      <vt:lpstr>What a great tree!</vt:lpstr>
      <vt:lpstr>How to do it</vt:lpstr>
      <vt:lpstr>Choosing the best</vt:lpstr>
      <vt:lpstr>Choosing the Best</vt:lpstr>
      <vt:lpstr>How good is the decision tree?</vt:lpstr>
      <vt:lpstr>Alas</vt:lpstr>
      <vt:lpstr>Further Problems</vt:lpstr>
      <vt:lpstr>More Problems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261446 Information Systems</dc:title>
  <dc:creator>Admin</dc:creator>
  <cp:lastModifiedBy>KENNETH COSH</cp:lastModifiedBy>
  <cp:revision>26</cp:revision>
  <dcterms:created xsi:type="dcterms:W3CDTF">2015-12-23T15:05:55Z</dcterms:created>
  <dcterms:modified xsi:type="dcterms:W3CDTF">2021-01-09T12:00:57Z</dcterms:modified>
</cp:coreProperties>
</file>