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317" r:id="rId7"/>
    <p:sldId id="261" r:id="rId8"/>
    <p:sldId id="318" r:id="rId9"/>
    <p:sldId id="319" r:id="rId10"/>
    <p:sldId id="320" r:id="rId11"/>
    <p:sldId id="262" r:id="rId12"/>
    <p:sldId id="263" r:id="rId13"/>
    <p:sldId id="264" r:id="rId14"/>
    <p:sldId id="321" r:id="rId15"/>
    <p:sldId id="322" r:id="rId16"/>
    <p:sldId id="265" r:id="rId17"/>
    <p:sldId id="323"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324" r:id="rId50"/>
    <p:sldId id="297" r:id="rId51"/>
    <p:sldId id="298" r:id="rId52"/>
    <p:sldId id="299" r:id="rId53"/>
    <p:sldId id="300" r:id="rId54"/>
    <p:sldId id="301" r:id="rId55"/>
    <p:sldId id="302" r:id="rId56"/>
    <p:sldId id="303" r:id="rId57"/>
    <p:sldId id="304" r:id="rId58"/>
    <p:sldId id="305" r:id="rId59"/>
    <p:sldId id="306" r:id="rId60"/>
    <p:sldId id="307" r:id="rId61"/>
    <p:sldId id="308" r:id="rId62"/>
    <p:sldId id="309" r:id="rId63"/>
    <p:sldId id="310" r:id="rId64"/>
    <p:sldId id="311" r:id="rId65"/>
    <p:sldId id="312" r:id="rId66"/>
    <p:sldId id="313" r:id="rId67"/>
    <p:sldId id="314" r:id="rId68"/>
    <p:sldId id="315" r:id="rId69"/>
    <p:sldId id="325" r:id="rId70"/>
    <p:sldId id="326" r:id="rId71"/>
    <p:sldId id="328" r:id="rId72"/>
    <p:sldId id="329" r:id="rId73"/>
    <p:sldId id="330" r:id="rId74"/>
    <p:sldId id="331" r:id="rId75"/>
    <p:sldId id="332" r:id="rId76"/>
    <p:sldId id="334" r:id="rId77"/>
    <p:sldId id="335" r:id="rId78"/>
    <p:sldId id="336" r:id="rId79"/>
    <p:sldId id="337" r:id="rId80"/>
    <p:sldId id="338" r:id="rId81"/>
    <p:sldId id="339" r:id="rId82"/>
    <p:sldId id="340" r:id="rId83"/>
    <p:sldId id="341" r:id="rId84"/>
    <p:sldId id="333" r:id="rId85"/>
    <p:sldId id="327" r:id="rId86"/>
    <p:sldId id="342" r:id="rId87"/>
    <p:sldId id="316" r:id="rId88"/>
    <p:sldId id="343" r:id="rId89"/>
    <p:sldId id="344" r:id="rId90"/>
    <p:sldId id="345" r:id="rId91"/>
    <p:sldId id="346" r:id="rId92"/>
    <p:sldId id="347" r:id="rId93"/>
    <p:sldId id="348" r:id="rId94"/>
    <p:sldId id="349" r:id="rId95"/>
    <p:sldId id="351" r:id="rId96"/>
    <p:sldId id="352" r:id="rId97"/>
    <p:sldId id="350" r:id="rId98"/>
    <p:sldId id="353" r:id="rId99"/>
    <p:sldId id="354" r:id="rId100"/>
    <p:sldId id="355" r:id="rId101"/>
    <p:sldId id="356" r:id="rId10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7F4B69CE-7FE2-4EC0-A1A7-AD93A18DC720}" type="datetimeFigureOut">
              <a:rPr lang="en-US" smtClean="0"/>
              <a:t>6/29/2023</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C8437732-1E3F-420F-AC45-0FB853678C76}" type="slidenum">
              <a:rPr lang="en-US" smtClean="0"/>
              <a:t>‹#›</a:t>
            </a:fld>
            <a:endParaRPr lang="en-US"/>
          </a:p>
        </p:txBody>
      </p:sp>
    </p:spTree>
    <p:extLst>
      <p:ext uri="{BB962C8B-B14F-4D97-AF65-F5344CB8AC3E}">
        <p14:creationId xmlns:p14="http://schemas.microsoft.com/office/powerpoint/2010/main" val="854988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4B69CE-7FE2-4EC0-A1A7-AD93A18DC72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424138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F4B69CE-7FE2-4EC0-A1A7-AD93A18DC720}" type="datetimeFigureOut">
              <a:rPr lang="en-US" smtClean="0"/>
              <a:t>6/29/2023</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C8437732-1E3F-420F-AC45-0FB853678C76}" type="slidenum">
              <a:rPr lang="en-US" smtClean="0"/>
              <a:t>‹#›</a:t>
            </a:fld>
            <a:endParaRPr lang="en-US"/>
          </a:p>
        </p:txBody>
      </p:sp>
    </p:spTree>
    <p:extLst>
      <p:ext uri="{BB962C8B-B14F-4D97-AF65-F5344CB8AC3E}">
        <p14:creationId xmlns:p14="http://schemas.microsoft.com/office/powerpoint/2010/main" val="3986627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4B69CE-7FE2-4EC0-A1A7-AD93A18DC72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562640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F4B69CE-7FE2-4EC0-A1A7-AD93A18DC720}" type="datetimeFigureOut">
              <a:rPr lang="en-US" smtClean="0"/>
              <a:t>6/29/2023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8437732-1E3F-420F-AC45-0FB853678C76}" type="slidenum">
              <a:rPr lang="en-US" smtClean="0"/>
              <a:t>‹#›</a:t>
            </a:fld>
            <a:endParaRPr lang="en-US"/>
          </a:p>
        </p:txBody>
      </p:sp>
    </p:spTree>
    <p:extLst>
      <p:ext uri="{BB962C8B-B14F-4D97-AF65-F5344CB8AC3E}">
        <p14:creationId xmlns:p14="http://schemas.microsoft.com/office/powerpoint/2010/main" val="2133430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4B69CE-7FE2-4EC0-A1A7-AD93A18DC720}" type="datetimeFigureOut">
              <a:rPr lang="en-US" smtClean="0"/>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173799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4B69CE-7FE2-4EC0-A1A7-AD93A18DC720}" type="datetimeFigureOut">
              <a:rPr lang="en-US" smtClean="0"/>
              <a:t>6/29/2023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2173481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4B69CE-7FE2-4EC0-A1A7-AD93A18DC720}" type="datetimeFigureOut">
              <a:rPr lang="en-US" smtClean="0"/>
              <a:t>6/29/2023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4268638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B69CE-7FE2-4EC0-A1A7-AD93A18DC720}" type="datetimeFigureOut">
              <a:rPr lang="en-US" smtClean="0"/>
              <a:t>6/29/2023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1826968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F4B69CE-7FE2-4EC0-A1A7-AD93A18DC720}" type="datetimeFigureOut">
              <a:rPr lang="en-US" smtClean="0"/>
              <a:t>6/29/2023</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8437732-1E3F-420F-AC45-0FB853678C76}" type="slidenum">
              <a:rPr lang="en-US" smtClean="0"/>
              <a:t>‹#›</a:t>
            </a:fld>
            <a:endParaRPr lang="en-US"/>
          </a:p>
        </p:txBody>
      </p:sp>
    </p:spTree>
    <p:extLst>
      <p:ext uri="{BB962C8B-B14F-4D97-AF65-F5344CB8AC3E}">
        <p14:creationId xmlns:p14="http://schemas.microsoft.com/office/powerpoint/2010/main" val="3940587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4B69CE-7FE2-4EC0-A1A7-AD93A18DC720}" type="datetimeFigureOut">
              <a:rPr lang="en-US" smtClean="0"/>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37732-1E3F-420F-AC45-0FB853678C76}" type="slidenum">
              <a:rPr lang="en-US" smtClean="0"/>
              <a:t>‹#›</a:t>
            </a:fld>
            <a:endParaRPr lang="en-US"/>
          </a:p>
        </p:txBody>
      </p:sp>
    </p:spTree>
    <p:extLst>
      <p:ext uri="{BB962C8B-B14F-4D97-AF65-F5344CB8AC3E}">
        <p14:creationId xmlns:p14="http://schemas.microsoft.com/office/powerpoint/2010/main" val="2995776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7F4B69CE-7FE2-4EC0-A1A7-AD93A18DC720}" type="datetimeFigureOut">
              <a:rPr lang="en-US" smtClean="0"/>
              <a:t>6/29/2023</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8437732-1E3F-420F-AC45-0FB853678C76}"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07519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269202 Algorithms for </a:t>
            </a:r>
            <a:r>
              <a:rPr lang="en-US" dirty="0" err="1"/>
              <a:t>iSNE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Kenneth </a:t>
            </a:r>
            <a:r>
              <a:rPr lang="en-US" dirty="0" err="1"/>
              <a:t>Cosh</a:t>
            </a:r>
            <a:endParaRPr lang="en-US" dirty="0"/>
          </a:p>
          <a:p>
            <a:r>
              <a:rPr lang="en-US" dirty="0"/>
              <a:t>Week 4</a:t>
            </a:r>
          </a:p>
        </p:txBody>
      </p:sp>
    </p:spTree>
    <p:extLst>
      <p:ext uri="{BB962C8B-B14F-4D97-AF65-F5344CB8AC3E}">
        <p14:creationId xmlns:p14="http://schemas.microsoft.com/office/powerpoint/2010/main" val="94337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a list to a Tree</a:t>
            </a:r>
          </a:p>
        </p:txBody>
      </p:sp>
      <p:pic>
        <p:nvPicPr>
          <p:cNvPr id="4" name="Picture 3"/>
          <p:cNvPicPr>
            <a:picLocks noChangeAspect="1"/>
          </p:cNvPicPr>
          <p:nvPr/>
        </p:nvPicPr>
        <p:blipFill>
          <a:blip r:embed="rId2"/>
          <a:stretch>
            <a:fillRect/>
          </a:stretch>
        </p:blipFill>
        <p:spPr>
          <a:xfrm>
            <a:off x="2690811" y="1922506"/>
            <a:ext cx="6810375" cy="2667000"/>
          </a:xfrm>
          <a:prstGeom prst="rect">
            <a:avLst/>
          </a:prstGeom>
        </p:spPr>
      </p:pic>
      <p:sp>
        <p:nvSpPr>
          <p:cNvPr id="5" name="Content Placeholder 2"/>
          <p:cNvSpPr>
            <a:spLocks noGrp="1"/>
          </p:cNvSpPr>
          <p:nvPr>
            <p:ph idx="1"/>
          </p:nvPr>
        </p:nvSpPr>
        <p:spPr>
          <a:xfrm>
            <a:off x="581192" y="4589507"/>
            <a:ext cx="11029615" cy="1812990"/>
          </a:xfrm>
        </p:spPr>
        <p:txBody>
          <a:bodyPr/>
          <a:lstStyle/>
          <a:p>
            <a:r>
              <a:rPr lang="en-US" dirty="0"/>
              <a:t>Technically NO!</a:t>
            </a:r>
          </a:p>
          <a:p>
            <a:pPr lvl="1"/>
            <a:r>
              <a:rPr lang="en-US" dirty="0"/>
              <a:t>The criterion used to create this tree doesn’t help us search it as 31 could be a child of 10, 12 or 13!</a:t>
            </a:r>
          </a:p>
        </p:txBody>
      </p:sp>
    </p:spTree>
    <p:extLst>
      <p:ext uri="{BB962C8B-B14F-4D97-AF65-F5344CB8AC3E}">
        <p14:creationId xmlns:p14="http://schemas.microsoft.com/office/powerpoint/2010/main" val="425173856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Tree Application</a:t>
            </a:r>
          </a:p>
        </p:txBody>
      </p:sp>
      <p:sp>
        <p:nvSpPr>
          <p:cNvPr id="3" name="Content Placeholder 2"/>
          <p:cNvSpPr>
            <a:spLocks noGrp="1"/>
          </p:cNvSpPr>
          <p:nvPr>
            <p:ph idx="1"/>
          </p:nvPr>
        </p:nvSpPr>
        <p:spPr/>
        <p:txBody>
          <a:bodyPr/>
          <a:lstStyle/>
          <a:p>
            <a:r>
              <a:rPr lang="en-US" dirty="0"/>
              <a:t>2-3*4+5 = ???</a:t>
            </a:r>
          </a:p>
          <a:p>
            <a:pPr lvl="1"/>
            <a:r>
              <a:rPr lang="en-US" dirty="0"/>
              <a:t>-15?</a:t>
            </a:r>
          </a:p>
          <a:p>
            <a:pPr lvl="1"/>
            <a:r>
              <a:rPr lang="en-US" dirty="0"/>
              <a:t>-9?</a:t>
            </a:r>
          </a:p>
          <a:p>
            <a:pPr lvl="1"/>
            <a:r>
              <a:rPr lang="en-US" dirty="0"/>
              <a:t>-5?</a:t>
            </a:r>
          </a:p>
        </p:txBody>
      </p:sp>
    </p:spTree>
    <p:extLst>
      <p:ext uri="{BB962C8B-B14F-4D97-AF65-F5344CB8AC3E}">
        <p14:creationId xmlns:p14="http://schemas.microsoft.com/office/powerpoint/2010/main" val="10629602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Polish Notation &amp; Expression Trees</a:t>
            </a:r>
          </a:p>
        </p:txBody>
      </p:sp>
      <p:sp>
        <p:nvSpPr>
          <p:cNvPr id="4" name="Oval 3"/>
          <p:cNvSpPr/>
          <p:nvPr/>
        </p:nvSpPr>
        <p:spPr>
          <a:xfrm>
            <a:off x="1600201" y="2526140"/>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5" name="Oval 4"/>
          <p:cNvSpPr/>
          <p:nvPr/>
        </p:nvSpPr>
        <p:spPr>
          <a:xfrm>
            <a:off x="2199501" y="3336324"/>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1482810" y="4182336"/>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7" name="Oval 6"/>
          <p:cNvSpPr/>
          <p:nvPr/>
        </p:nvSpPr>
        <p:spPr>
          <a:xfrm>
            <a:off x="1960604" y="5140411"/>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8" name="Oval 7"/>
          <p:cNvSpPr/>
          <p:nvPr/>
        </p:nvSpPr>
        <p:spPr>
          <a:xfrm>
            <a:off x="922639" y="3278659"/>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9" name="Oval 8"/>
          <p:cNvSpPr/>
          <p:nvPr/>
        </p:nvSpPr>
        <p:spPr>
          <a:xfrm>
            <a:off x="1005016" y="5140411"/>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 name="Oval 9"/>
          <p:cNvSpPr/>
          <p:nvPr/>
        </p:nvSpPr>
        <p:spPr>
          <a:xfrm>
            <a:off x="444845" y="4182336"/>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cxnSp>
        <p:nvCxnSpPr>
          <p:cNvPr id="12" name="Straight Connector 11"/>
          <p:cNvCxnSpPr>
            <a:stCxn id="6" idx="5"/>
            <a:endCxn id="7" idx="0"/>
          </p:cNvCxnSpPr>
          <p:nvPr/>
        </p:nvCxnSpPr>
        <p:spPr>
          <a:xfrm>
            <a:off x="1890633" y="4604222"/>
            <a:ext cx="308868" cy="536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3"/>
            <a:endCxn id="9" idx="0"/>
          </p:cNvCxnSpPr>
          <p:nvPr/>
        </p:nvCxnSpPr>
        <p:spPr>
          <a:xfrm flipH="1">
            <a:off x="1243913" y="4604222"/>
            <a:ext cx="308868" cy="536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8" idx="5"/>
            <a:endCxn id="6" idx="0"/>
          </p:cNvCxnSpPr>
          <p:nvPr/>
        </p:nvCxnSpPr>
        <p:spPr>
          <a:xfrm>
            <a:off x="1330462" y="3700545"/>
            <a:ext cx="391245" cy="4817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8" idx="3"/>
            <a:endCxn id="10" idx="0"/>
          </p:cNvCxnSpPr>
          <p:nvPr/>
        </p:nvCxnSpPr>
        <p:spPr>
          <a:xfrm flipH="1">
            <a:off x="683742" y="3700545"/>
            <a:ext cx="308868" cy="4817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4" idx="3"/>
            <a:endCxn id="8" idx="7"/>
          </p:cNvCxnSpPr>
          <p:nvPr/>
        </p:nvCxnSpPr>
        <p:spPr>
          <a:xfrm flipH="1">
            <a:off x="1330462" y="2948026"/>
            <a:ext cx="339710" cy="4030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4" idx="5"/>
            <a:endCxn id="5" idx="0"/>
          </p:cNvCxnSpPr>
          <p:nvPr/>
        </p:nvCxnSpPr>
        <p:spPr>
          <a:xfrm>
            <a:off x="2008024" y="2948026"/>
            <a:ext cx="430374" cy="388298"/>
          </a:xfrm>
          <a:prstGeom prst="line">
            <a:avLst/>
          </a:prstGeom>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9743304" y="2526140"/>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25" name="Oval 24"/>
          <p:cNvSpPr/>
          <p:nvPr/>
        </p:nvSpPr>
        <p:spPr>
          <a:xfrm>
            <a:off x="10342604" y="3336324"/>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26" name="Oval 25"/>
          <p:cNvSpPr/>
          <p:nvPr/>
        </p:nvSpPr>
        <p:spPr>
          <a:xfrm>
            <a:off x="10911016" y="4254720"/>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7" name="Oval 26"/>
          <p:cNvSpPr/>
          <p:nvPr/>
        </p:nvSpPr>
        <p:spPr>
          <a:xfrm>
            <a:off x="10342604" y="5239505"/>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8" name="Oval 27"/>
          <p:cNvSpPr/>
          <p:nvPr/>
        </p:nvSpPr>
        <p:spPr>
          <a:xfrm>
            <a:off x="9065742" y="3278659"/>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9" name="Oval 28"/>
          <p:cNvSpPr/>
          <p:nvPr/>
        </p:nvSpPr>
        <p:spPr>
          <a:xfrm>
            <a:off x="9387016" y="5239505"/>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30" name="Oval 29"/>
          <p:cNvSpPr/>
          <p:nvPr/>
        </p:nvSpPr>
        <p:spPr>
          <a:xfrm>
            <a:off x="9873051" y="4254720"/>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cxnSp>
        <p:nvCxnSpPr>
          <p:cNvPr id="31" name="Straight Connector 30"/>
          <p:cNvCxnSpPr>
            <a:endCxn id="27" idx="0"/>
          </p:cNvCxnSpPr>
          <p:nvPr/>
        </p:nvCxnSpPr>
        <p:spPr>
          <a:xfrm>
            <a:off x="10272633" y="4703316"/>
            <a:ext cx="308868" cy="536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endCxn id="29" idx="0"/>
          </p:cNvCxnSpPr>
          <p:nvPr/>
        </p:nvCxnSpPr>
        <p:spPr>
          <a:xfrm flipH="1">
            <a:off x="9625913" y="4703316"/>
            <a:ext cx="308868" cy="536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endCxn id="26" idx="0"/>
          </p:cNvCxnSpPr>
          <p:nvPr/>
        </p:nvCxnSpPr>
        <p:spPr>
          <a:xfrm>
            <a:off x="10758668" y="3772929"/>
            <a:ext cx="391245" cy="4817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a:endCxn id="30" idx="0"/>
          </p:cNvCxnSpPr>
          <p:nvPr/>
        </p:nvCxnSpPr>
        <p:spPr>
          <a:xfrm flipH="1">
            <a:off x="10111948" y="3772929"/>
            <a:ext cx="308868" cy="4817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24" idx="3"/>
            <a:endCxn id="28" idx="7"/>
          </p:cNvCxnSpPr>
          <p:nvPr/>
        </p:nvCxnSpPr>
        <p:spPr>
          <a:xfrm flipH="1">
            <a:off x="9473565" y="2948026"/>
            <a:ext cx="339710" cy="4030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24" idx="5"/>
            <a:endCxn id="25" idx="0"/>
          </p:cNvCxnSpPr>
          <p:nvPr/>
        </p:nvCxnSpPr>
        <p:spPr>
          <a:xfrm>
            <a:off x="10151127" y="2948026"/>
            <a:ext cx="430374" cy="388298"/>
          </a:xfrm>
          <a:prstGeom prst="line">
            <a:avLst/>
          </a:prstGeom>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5492528" y="2526140"/>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38" name="Oval 37"/>
          <p:cNvSpPr/>
          <p:nvPr/>
        </p:nvSpPr>
        <p:spPr>
          <a:xfrm>
            <a:off x="6382091" y="3362793"/>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39" name="Oval 38"/>
          <p:cNvSpPr/>
          <p:nvPr/>
        </p:nvSpPr>
        <p:spPr>
          <a:xfrm>
            <a:off x="5253631" y="4357087"/>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40" name="Oval 39"/>
          <p:cNvSpPr/>
          <p:nvPr/>
        </p:nvSpPr>
        <p:spPr>
          <a:xfrm>
            <a:off x="6868174" y="4352454"/>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41" name="Oval 40"/>
          <p:cNvSpPr/>
          <p:nvPr/>
        </p:nvSpPr>
        <p:spPr>
          <a:xfrm>
            <a:off x="4814966" y="3278659"/>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42" name="Oval 41"/>
          <p:cNvSpPr/>
          <p:nvPr/>
        </p:nvSpPr>
        <p:spPr>
          <a:xfrm>
            <a:off x="5929019" y="4357087"/>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43" name="Oval 42"/>
          <p:cNvSpPr/>
          <p:nvPr/>
        </p:nvSpPr>
        <p:spPr>
          <a:xfrm>
            <a:off x="4215666" y="4357087"/>
            <a:ext cx="477794" cy="494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cxnSp>
        <p:nvCxnSpPr>
          <p:cNvPr id="44" name="Straight Connector 43"/>
          <p:cNvCxnSpPr>
            <a:endCxn id="40" idx="0"/>
          </p:cNvCxnSpPr>
          <p:nvPr/>
        </p:nvCxnSpPr>
        <p:spPr>
          <a:xfrm>
            <a:off x="6798203" y="3816265"/>
            <a:ext cx="308868" cy="536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endCxn id="42" idx="0"/>
          </p:cNvCxnSpPr>
          <p:nvPr/>
        </p:nvCxnSpPr>
        <p:spPr>
          <a:xfrm flipH="1">
            <a:off x="6167916" y="3820898"/>
            <a:ext cx="308868" cy="536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41" idx="5"/>
            <a:endCxn id="39" idx="0"/>
          </p:cNvCxnSpPr>
          <p:nvPr/>
        </p:nvCxnSpPr>
        <p:spPr>
          <a:xfrm>
            <a:off x="5222789" y="3700545"/>
            <a:ext cx="269739" cy="656542"/>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41" idx="3"/>
            <a:endCxn id="43" idx="0"/>
          </p:cNvCxnSpPr>
          <p:nvPr/>
        </p:nvCxnSpPr>
        <p:spPr>
          <a:xfrm flipH="1">
            <a:off x="4454563" y="3700545"/>
            <a:ext cx="430374" cy="656542"/>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7" idx="3"/>
            <a:endCxn id="41" idx="7"/>
          </p:cNvCxnSpPr>
          <p:nvPr/>
        </p:nvCxnSpPr>
        <p:spPr>
          <a:xfrm flipH="1">
            <a:off x="5222789" y="2948026"/>
            <a:ext cx="339710" cy="4030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7" idx="5"/>
            <a:endCxn id="38" idx="0"/>
          </p:cNvCxnSpPr>
          <p:nvPr/>
        </p:nvCxnSpPr>
        <p:spPr>
          <a:xfrm>
            <a:off x="5900351" y="2948026"/>
            <a:ext cx="720637" cy="414767"/>
          </a:xfrm>
          <a:prstGeom prst="line">
            <a:avLst/>
          </a:prstGeom>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2759676" y="5634681"/>
            <a:ext cx="4780668" cy="646331"/>
          </a:xfrm>
          <a:prstGeom prst="rect">
            <a:avLst/>
          </a:prstGeom>
          <a:noFill/>
        </p:spPr>
        <p:txBody>
          <a:bodyPr wrap="none" rtlCol="0">
            <a:spAutoFit/>
          </a:bodyPr>
          <a:lstStyle/>
          <a:p>
            <a:r>
              <a:rPr lang="en-US" dirty="0"/>
              <a:t>Consider different ways of traversing these trees;</a:t>
            </a:r>
          </a:p>
          <a:p>
            <a:r>
              <a:rPr lang="en-US" dirty="0"/>
              <a:t>	Preorder, </a:t>
            </a:r>
            <a:r>
              <a:rPr lang="en-US" dirty="0" err="1"/>
              <a:t>Inorder</a:t>
            </a:r>
            <a:r>
              <a:rPr lang="en-US" dirty="0"/>
              <a:t>, </a:t>
            </a:r>
            <a:r>
              <a:rPr lang="en-US" dirty="0" err="1"/>
              <a:t>Postorder</a:t>
            </a:r>
            <a:endParaRPr lang="en-US" dirty="0"/>
          </a:p>
        </p:txBody>
      </p:sp>
    </p:spTree>
    <p:extLst>
      <p:ext uri="{BB962C8B-B14F-4D97-AF65-F5344CB8AC3E}">
        <p14:creationId xmlns:p14="http://schemas.microsoft.com/office/powerpoint/2010/main" val="3310120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a:t>Binary Trees</a:t>
            </a:r>
            <a:endParaRPr lang="en-AU" altLang="en-US"/>
          </a:p>
        </p:txBody>
      </p:sp>
      <p:sp>
        <p:nvSpPr>
          <p:cNvPr id="8195" name="Rectangle 3"/>
          <p:cNvSpPr>
            <a:spLocks noGrp="1" noChangeArrowheads="1"/>
          </p:cNvSpPr>
          <p:nvPr>
            <p:ph type="body" idx="1"/>
          </p:nvPr>
        </p:nvSpPr>
        <p:spPr/>
        <p:txBody>
          <a:bodyPr/>
          <a:lstStyle/>
          <a:p>
            <a:r>
              <a:rPr lang="en-US" altLang="en-US" dirty="0"/>
              <a:t>A binary tree is a tree whose nodes have a maximum of 2 children – i.e. 0, 1 or 2 branches coming from any node.</a:t>
            </a:r>
          </a:p>
          <a:p>
            <a:pPr lvl="1"/>
            <a:r>
              <a:rPr lang="en-US" altLang="en-US" dirty="0"/>
              <a:t>The trees on the previous slides is not a binary tree, the following slide gives some binary tree examples.</a:t>
            </a:r>
          </a:p>
          <a:p>
            <a:r>
              <a:rPr lang="en-US" altLang="en-US" dirty="0"/>
              <a:t>When dealing with binary trees it is worth considering how we have used ‘If-Else’ statements in the past.</a:t>
            </a:r>
            <a:endParaRPr lang="en-AU" altLang="en-US" dirty="0"/>
          </a:p>
        </p:txBody>
      </p:sp>
    </p:spTree>
    <p:extLst>
      <p:ext uri="{BB962C8B-B14F-4D97-AF65-F5344CB8AC3E}">
        <p14:creationId xmlns:p14="http://schemas.microsoft.com/office/powerpoint/2010/main" val="3193185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919288" y="260350"/>
            <a:ext cx="8229600" cy="1143000"/>
          </a:xfrm>
        </p:spPr>
        <p:txBody>
          <a:bodyPr/>
          <a:lstStyle/>
          <a:p>
            <a:r>
              <a:rPr lang="en-US" altLang="en-US"/>
              <a:t>Binary Trees</a:t>
            </a:r>
            <a:endParaRPr lang="en-AU" altLang="en-US"/>
          </a:p>
        </p:txBody>
      </p:sp>
      <p:sp>
        <p:nvSpPr>
          <p:cNvPr id="9220" name="Oval 4"/>
          <p:cNvSpPr>
            <a:spLocks noChangeArrowheads="1"/>
          </p:cNvSpPr>
          <p:nvPr/>
        </p:nvSpPr>
        <p:spPr bwMode="auto">
          <a:xfrm>
            <a:off x="3389399" y="262456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Oval 5"/>
          <p:cNvSpPr>
            <a:spLocks noChangeArrowheads="1"/>
          </p:cNvSpPr>
          <p:nvPr/>
        </p:nvSpPr>
        <p:spPr bwMode="auto">
          <a:xfrm>
            <a:off x="5478549" y="262456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Oval 6"/>
          <p:cNvSpPr>
            <a:spLocks noChangeArrowheads="1"/>
          </p:cNvSpPr>
          <p:nvPr/>
        </p:nvSpPr>
        <p:spPr bwMode="auto">
          <a:xfrm>
            <a:off x="5046749" y="399299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Line 7"/>
          <p:cNvSpPr>
            <a:spLocks noChangeShapeType="1"/>
          </p:cNvSpPr>
          <p:nvPr/>
        </p:nvSpPr>
        <p:spPr bwMode="auto">
          <a:xfrm flipH="1">
            <a:off x="5334087" y="3057954"/>
            <a:ext cx="288925" cy="9350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 name="Oval 8"/>
          <p:cNvSpPr>
            <a:spLocks noChangeArrowheads="1"/>
          </p:cNvSpPr>
          <p:nvPr/>
        </p:nvSpPr>
        <p:spPr bwMode="auto">
          <a:xfrm>
            <a:off x="3749761" y="478515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5" name="Oval 9"/>
          <p:cNvSpPr>
            <a:spLocks noChangeArrowheads="1"/>
          </p:cNvSpPr>
          <p:nvPr/>
        </p:nvSpPr>
        <p:spPr bwMode="auto">
          <a:xfrm>
            <a:off x="3030624" y="6020135"/>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6" name="Oval 10"/>
          <p:cNvSpPr>
            <a:spLocks noChangeArrowheads="1"/>
          </p:cNvSpPr>
          <p:nvPr/>
        </p:nvSpPr>
        <p:spPr bwMode="auto">
          <a:xfrm>
            <a:off x="4578436" y="600911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7" name="Line 11"/>
          <p:cNvSpPr>
            <a:spLocks noChangeShapeType="1"/>
          </p:cNvSpPr>
          <p:nvPr/>
        </p:nvSpPr>
        <p:spPr bwMode="auto">
          <a:xfrm flipH="1">
            <a:off x="3246524" y="5216954"/>
            <a:ext cx="647700"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8" name="Line 12"/>
          <p:cNvSpPr>
            <a:spLocks noChangeShapeType="1"/>
          </p:cNvSpPr>
          <p:nvPr/>
        </p:nvSpPr>
        <p:spPr bwMode="auto">
          <a:xfrm>
            <a:off x="4038686" y="5216954"/>
            <a:ext cx="647700"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9" name="Oval 13"/>
          <p:cNvSpPr>
            <a:spLocks noChangeArrowheads="1"/>
          </p:cNvSpPr>
          <p:nvPr/>
        </p:nvSpPr>
        <p:spPr bwMode="auto">
          <a:xfrm>
            <a:off x="7134311" y="600911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0" name="Oval 14"/>
          <p:cNvSpPr>
            <a:spLocks noChangeArrowheads="1"/>
          </p:cNvSpPr>
          <p:nvPr/>
        </p:nvSpPr>
        <p:spPr bwMode="auto">
          <a:xfrm>
            <a:off x="6486611" y="478515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1" name="Oval 15"/>
          <p:cNvSpPr>
            <a:spLocks noChangeArrowheads="1"/>
          </p:cNvSpPr>
          <p:nvPr/>
        </p:nvSpPr>
        <p:spPr bwMode="auto">
          <a:xfrm>
            <a:off x="8575761" y="348975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2" name="Oval 16"/>
          <p:cNvSpPr>
            <a:spLocks noChangeArrowheads="1"/>
          </p:cNvSpPr>
          <p:nvPr/>
        </p:nvSpPr>
        <p:spPr bwMode="auto">
          <a:xfrm>
            <a:off x="7278774" y="348975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3" name="Oval 17"/>
          <p:cNvSpPr>
            <a:spLocks noChangeArrowheads="1"/>
          </p:cNvSpPr>
          <p:nvPr/>
        </p:nvSpPr>
        <p:spPr bwMode="auto">
          <a:xfrm>
            <a:off x="7999499" y="219276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4" name="Line 18"/>
          <p:cNvSpPr>
            <a:spLocks noChangeShapeType="1"/>
          </p:cNvSpPr>
          <p:nvPr/>
        </p:nvSpPr>
        <p:spPr bwMode="auto">
          <a:xfrm flipH="1">
            <a:off x="7567700" y="2553130"/>
            <a:ext cx="574675"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5" name="Line 19"/>
          <p:cNvSpPr>
            <a:spLocks noChangeShapeType="1"/>
          </p:cNvSpPr>
          <p:nvPr/>
        </p:nvSpPr>
        <p:spPr bwMode="auto">
          <a:xfrm>
            <a:off x="8286836" y="2624568"/>
            <a:ext cx="431800" cy="8651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6" name="Line 20"/>
          <p:cNvSpPr>
            <a:spLocks noChangeShapeType="1"/>
          </p:cNvSpPr>
          <p:nvPr/>
        </p:nvSpPr>
        <p:spPr bwMode="auto">
          <a:xfrm flipH="1">
            <a:off x="6846974" y="3921555"/>
            <a:ext cx="576262"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7" name="Line 21"/>
          <p:cNvSpPr>
            <a:spLocks noChangeShapeType="1"/>
          </p:cNvSpPr>
          <p:nvPr/>
        </p:nvSpPr>
        <p:spPr bwMode="auto">
          <a:xfrm>
            <a:off x="6775536" y="5145517"/>
            <a:ext cx="503238"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792108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Binary Trees</a:t>
            </a:r>
            <a:endParaRPr lang="en-AU" altLang="en-US"/>
          </a:p>
        </p:txBody>
      </p:sp>
      <p:sp>
        <p:nvSpPr>
          <p:cNvPr id="10243" name="Rectangle 3"/>
          <p:cNvSpPr>
            <a:spLocks noGrp="1" noChangeArrowheads="1"/>
          </p:cNvSpPr>
          <p:nvPr>
            <p:ph type="body" idx="1"/>
          </p:nvPr>
        </p:nvSpPr>
        <p:spPr/>
        <p:txBody>
          <a:bodyPr/>
          <a:lstStyle/>
          <a:p>
            <a:r>
              <a:rPr lang="en-US" altLang="en-US" sz="2800"/>
              <a:t>The final example on the previous slide was an unbalanced binary tree.</a:t>
            </a:r>
          </a:p>
          <a:p>
            <a:pPr lvl="1"/>
            <a:r>
              <a:rPr lang="en-US" altLang="en-US" sz="2400"/>
              <a:t>The left hand side is longer (higher) than the right hand side.</a:t>
            </a:r>
          </a:p>
          <a:p>
            <a:r>
              <a:rPr lang="en-US" altLang="en-US" sz="2800"/>
              <a:t>A </a:t>
            </a:r>
            <a:r>
              <a:rPr lang="en-US" altLang="en-US" sz="2800" i="1"/>
              <a:t>complete binary tree </a:t>
            </a:r>
            <a:r>
              <a:rPr lang="en-US" altLang="en-US" sz="2800"/>
              <a:t>is a tree where every non-terminal node has 2 branches.</a:t>
            </a:r>
          </a:p>
          <a:p>
            <a:pPr lvl="1"/>
            <a:r>
              <a:rPr lang="en-US" altLang="en-US" sz="2400" i="1"/>
              <a:t>For all nonempty binary trees whose nonterminal nodes have exactly 2 nonempty children, the number of leaves (m) is greater than the number of nonterminal nodes (k), and m=k+1.</a:t>
            </a:r>
            <a:endParaRPr lang="en-AU" altLang="en-US" sz="2400" i="1"/>
          </a:p>
        </p:txBody>
      </p:sp>
    </p:spTree>
    <p:extLst>
      <p:ext uri="{BB962C8B-B14F-4D97-AF65-F5344CB8AC3E}">
        <p14:creationId xmlns:p14="http://schemas.microsoft.com/office/powerpoint/2010/main" val="1375323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Search Trees</a:t>
            </a:r>
          </a:p>
        </p:txBody>
      </p:sp>
      <p:sp>
        <p:nvSpPr>
          <p:cNvPr id="3" name="Content Placeholder 2"/>
          <p:cNvSpPr>
            <a:spLocks noGrp="1"/>
          </p:cNvSpPr>
          <p:nvPr>
            <p:ph idx="1"/>
          </p:nvPr>
        </p:nvSpPr>
        <p:spPr/>
        <p:txBody>
          <a:bodyPr/>
          <a:lstStyle/>
          <a:p>
            <a:r>
              <a:rPr lang="en-US" dirty="0"/>
              <a:t>A Binary Search Tree (or an ordered binary tree) has an extra property.</a:t>
            </a:r>
          </a:p>
          <a:p>
            <a:pPr lvl="1"/>
            <a:r>
              <a:rPr lang="en-US" dirty="0"/>
              <a:t>For each node in the tree</a:t>
            </a:r>
          </a:p>
          <a:p>
            <a:pPr lvl="2"/>
            <a:r>
              <a:rPr lang="en-US" dirty="0"/>
              <a:t>All the values stored in its left sub-tree (the tree whose root is the left child) are less than the value v stored in n</a:t>
            </a:r>
          </a:p>
          <a:p>
            <a:pPr lvl="2"/>
            <a:r>
              <a:rPr lang="en-US" dirty="0"/>
              <a:t>And all the values stored in its right sub-tree are greater than v.</a:t>
            </a:r>
          </a:p>
          <a:p>
            <a:endParaRPr lang="en-US" dirty="0"/>
          </a:p>
          <a:p>
            <a:r>
              <a:rPr lang="en-US" dirty="0"/>
              <a:t>Remember the game of pick a number between 1 and 10?</a:t>
            </a:r>
          </a:p>
        </p:txBody>
      </p:sp>
    </p:spTree>
    <p:extLst>
      <p:ext uri="{BB962C8B-B14F-4D97-AF65-F5344CB8AC3E}">
        <p14:creationId xmlns:p14="http://schemas.microsoft.com/office/powerpoint/2010/main" val="633998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Search Trees</a:t>
            </a:r>
          </a:p>
        </p:txBody>
      </p:sp>
      <p:pic>
        <p:nvPicPr>
          <p:cNvPr id="4" name="Picture 3"/>
          <p:cNvPicPr>
            <a:picLocks noChangeAspect="1"/>
          </p:cNvPicPr>
          <p:nvPr/>
        </p:nvPicPr>
        <p:blipFill>
          <a:blip r:embed="rId2"/>
          <a:stretch>
            <a:fillRect/>
          </a:stretch>
        </p:blipFill>
        <p:spPr>
          <a:xfrm>
            <a:off x="1436609" y="1618393"/>
            <a:ext cx="7942036" cy="2479332"/>
          </a:xfrm>
          <a:prstGeom prst="rect">
            <a:avLst/>
          </a:prstGeom>
        </p:spPr>
      </p:pic>
      <p:sp>
        <p:nvSpPr>
          <p:cNvPr id="3" name="Oval 2">
            <a:extLst>
              <a:ext uri="{FF2B5EF4-FFF2-40B4-BE49-F238E27FC236}">
                <a16:creationId xmlns:a16="http://schemas.microsoft.com/office/drawing/2014/main" id="{47660217-17E3-455D-8E89-55BB33A5A78F}"/>
              </a:ext>
            </a:extLst>
          </p:cNvPr>
          <p:cNvSpPr/>
          <p:nvPr/>
        </p:nvSpPr>
        <p:spPr>
          <a:xfrm>
            <a:off x="2547891" y="4847208"/>
            <a:ext cx="532660" cy="5237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K</a:t>
            </a:r>
          </a:p>
        </p:txBody>
      </p:sp>
      <p:cxnSp>
        <p:nvCxnSpPr>
          <p:cNvPr id="6" name="Straight Connector 5">
            <a:extLst>
              <a:ext uri="{FF2B5EF4-FFF2-40B4-BE49-F238E27FC236}">
                <a16:creationId xmlns:a16="http://schemas.microsoft.com/office/drawing/2014/main" id="{3FE9FBD2-8E4B-4C73-9DB1-681FCE3A6031}"/>
              </a:ext>
            </a:extLst>
          </p:cNvPr>
          <p:cNvCxnSpPr>
            <a:stCxn id="3" idx="5"/>
          </p:cNvCxnSpPr>
          <p:nvPr/>
        </p:nvCxnSpPr>
        <p:spPr>
          <a:xfrm>
            <a:off x="3002545" y="5294284"/>
            <a:ext cx="406480" cy="547223"/>
          </a:xfrm>
          <a:prstGeom prst="line">
            <a:avLst/>
          </a:prstGeom>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92CC8AD3-0B9B-4CEB-A638-0E065BE6990E}"/>
              </a:ext>
            </a:extLst>
          </p:cNvPr>
          <p:cNvSpPr/>
          <p:nvPr/>
        </p:nvSpPr>
        <p:spPr>
          <a:xfrm>
            <a:off x="3309478" y="5779363"/>
            <a:ext cx="523783" cy="5713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8" name="Oval 7">
            <a:extLst>
              <a:ext uri="{FF2B5EF4-FFF2-40B4-BE49-F238E27FC236}">
                <a16:creationId xmlns:a16="http://schemas.microsoft.com/office/drawing/2014/main" id="{CBE6D0A1-B0F1-4CCA-AE27-21A43177A459}"/>
              </a:ext>
            </a:extLst>
          </p:cNvPr>
          <p:cNvSpPr/>
          <p:nvPr/>
        </p:nvSpPr>
        <p:spPr>
          <a:xfrm>
            <a:off x="1681494" y="5779363"/>
            <a:ext cx="523783" cy="5713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cxnSp>
        <p:nvCxnSpPr>
          <p:cNvPr id="10" name="Straight Connector 9">
            <a:extLst>
              <a:ext uri="{FF2B5EF4-FFF2-40B4-BE49-F238E27FC236}">
                <a16:creationId xmlns:a16="http://schemas.microsoft.com/office/drawing/2014/main" id="{9F4D2497-4CBB-4822-859E-11CE054C4401}"/>
              </a:ext>
            </a:extLst>
          </p:cNvPr>
          <p:cNvCxnSpPr>
            <a:stCxn id="3" idx="3"/>
            <a:endCxn id="8" idx="0"/>
          </p:cNvCxnSpPr>
          <p:nvPr/>
        </p:nvCxnSpPr>
        <p:spPr>
          <a:xfrm flipH="1">
            <a:off x="1943386" y="5294284"/>
            <a:ext cx="682511" cy="485079"/>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7540151-0623-4397-9CF5-F8B94C2BA747}"/>
              </a:ext>
            </a:extLst>
          </p:cNvPr>
          <p:cNvSpPr txBox="1"/>
          <p:nvPr/>
        </p:nvSpPr>
        <p:spPr>
          <a:xfrm>
            <a:off x="7041885" y="5054941"/>
            <a:ext cx="1012054" cy="923330"/>
          </a:xfrm>
          <a:prstGeom prst="rect">
            <a:avLst/>
          </a:prstGeom>
          <a:noFill/>
        </p:spPr>
        <p:txBody>
          <a:bodyPr wrap="square" rtlCol="0">
            <a:spAutoFit/>
          </a:bodyPr>
          <a:lstStyle/>
          <a:p>
            <a:r>
              <a:rPr lang="en-US" sz="5400" dirty="0"/>
              <a:t>&lt;</a:t>
            </a:r>
          </a:p>
        </p:txBody>
      </p:sp>
    </p:spTree>
    <p:extLst>
      <p:ext uri="{BB962C8B-B14F-4D97-AF65-F5344CB8AC3E}">
        <p14:creationId xmlns:p14="http://schemas.microsoft.com/office/powerpoint/2010/main" val="3833645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a:t>Implementing Binary Trees</a:t>
            </a:r>
            <a:endParaRPr lang="en-AU" altLang="en-US"/>
          </a:p>
        </p:txBody>
      </p:sp>
      <p:sp>
        <p:nvSpPr>
          <p:cNvPr id="11267" name="Rectangle 3"/>
          <p:cNvSpPr>
            <a:spLocks noGrp="1" noChangeArrowheads="1"/>
          </p:cNvSpPr>
          <p:nvPr>
            <p:ph type="body" idx="1"/>
          </p:nvPr>
        </p:nvSpPr>
        <p:spPr/>
        <p:txBody>
          <a:bodyPr>
            <a:normAutofit fontScale="92500" lnSpcReduction="10000"/>
          </a:bodyPr>
          <a:lstStyle/>
          <a:p>
            <a:pPr>
              <a:lnSpc>
                <a:spcPct val="80000"/>
              </a:lnSpc>
            </a:pPr>
            <a:r>
              <a:rPr lang="en-US" altLang="en-US" sz="2400"/>
              <a:t>We can represent each node in a binary tree as a structure, with a data element and 2 pointers (to left and right children).</a:t>
            </a:r>
          </a:p>
          <a:p>
            <a:pPr>
              <a:lnSpc>
                <a:spcPct val="80000"/>
              </a:lnSpc>
              <a:buFontTx/>
              <a:buNone/>
            </a:pPr>
            <a:endParaRPr lang="en-US" altLang="en-US" sz="2400"/>
          </a:p>
          <a:p>
            <a:pPr>
              <a:lnSpc>
                <a:spcPct val="80000"/>
              </a:lnSpc>
              <a:buFontTx/>
              <a:buNone/>
            </a:pPr>
            <a:r>
              <a:rPr lang="en-US" altLang="en-US" sz="2400"/>
              <a:t>template&lt;class T&gt;</a:t>
            </a:r>
          </a:p>
          <a:p>
            <a:pPr>
              <a:lnSpc>
                <a:spcPct val="80000"/>
              </a:lnSpc>
              <a:buFontTx/>
              <a:buNone/>
            </a:pPr>
            <a:r>
              <a:rPr lang="en-US" altLang="en-US" sz="2400"/>
              <a:t>struct Node {</a:t>
            </a:r>
          </a:p>
          <a:p>
            <a:pPr>
              <a:lnSpc>
                <a:spcPct val="80000"/>
              </a:lnSpc>
              <a:buFontTx/>
              <a:buNone/>
            </a:pPr>
            <a:r>
              <a:rPr lang="en-US" altLang="en-US" sz="2400"/>
              <a:t>	T key;</a:t>
            </a:r>
          </a:p>
          <a:p>
            <a:pPr>
              <a:lnSpc>
                <a:spcPct val="80000"/>
              </a:lnSpc>
              <a:buFontTx/>
              <a:buNone/>
            </a:pPr>
            <a:r>
              <a:rPr lang="en-US" altLang="en-US" sz="2400"/>
              <a:t>	Node *left, *right;</a:t>
            </a:r>
          </a:p>
          <a:p>
            <a:pPr>
              <a:lnSpc>
                <a:spcPct val="80000"/>
              </a:lnSpc>
              <a:buFontTx/>
              <a:buNone/>
            </a:pPr>
            <a:r>
              <a:rPr lang="en-US" altLang="en-US" sz="2400"/>
              <a:t>};</a:t>
            </a:r>
          </a:p>
          <a:p>
            <a:pPr>
              <a:lnSpc>
                <a:spcPct val="80000"/>
              </a:lnSpc>
              <a:buFontTx/>
              <a:buNone/>
            </a:pPr>
            <a:endParaRPr lang="en-US" altLang="en-US" sz="2400"/>
          </a:p>
          <a:p>
            <a:pPr>
              <a:lnSpc>
                <a:spcPct val="80000"/>
              </a:lnSpc>
            </a:pPr>
            <a:r>
              <a:rPr lang="en-US" altLang="en-US" sz="2400"/>
              <a:t>We could then create an array (or better a vector) of these structures.</a:t>
            </a:r>
            <a:endParaRPr lang="en-AU" altLang="en-US" sz="2400"/>
          </a:p>
        </p:txBody>
      </p:sp>
    </p:spTree>
    <p:extLst>
      <p:ext uri="{BB962C8B-B14F-4D97-AF65-F5344CB8AC3E}">
        <p14:creationId xmlns:p14="http://schemas.microsoft.com/office/powerpoint/2010/main" val="1331496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Tree as an  Array</a:t>
            </a:r>
          </a:p>
        </p:txBody>
      </p:sp>
      <p:sp>
        <p:nvSpPr>
          <p:cNvPr id="3" name="Content Placeholder 2"/>
          <p:cNvSpPr>
            <a:spLocks noGrp="1"/>
          </p:cNvSpPr>
          <p:nvPr>
            <p:ph idx="1"/>
          </p:nvPr>
        </p:nvSpPr>
        <p:spPr/>
        <p:txBody>
          <a:bodyPr/>
          <a:lstStyle/>
          <a:p>
            <a:r>
              <a:rPr lang="en-US" dirty="0"/>
              <a:t>What do you think?</a:t>
            </a:r>
          </a:p>
        </p:txBody>
      </p:sp>
      <p:pic>
        <p:nvPicPr>
          <p:cNvPr id="4" name="Picture 3"/>
          <p:cNvPicPr>
            <a:picLocks noChangeAspect="1"/>
          </p:cNvPicPr>
          <p:nvPr/>
        </p:nvPicPr>
        <p:blipFill>
          <a:blip r:embed="rId2"/>
          <a:stretch>
            <a:fillRect/>
          </a:stretch>
        </p:blipFill>
        <p:spPr>
          <a:xfrm>
            <a:off x="4524375" y="2100262"/>
            <a:ext cx="4561960" cy="3856930"/>
          </a:xfrm>
          <a:prstGeom prst="rect">
            <a:avLst/>
          </a:prstGeom>
        </p:spPr>
      </p:pic>
    </p:spTree>
    <p:extLst>
      <p:ext uri="{BB962C8B-B14F-4D97-AF65-F5344CB8AC3E}">
        <p14:creationId xmlns:p14="http://schemas.microsoft.com/office/powerpoint/2010/main" val="3559399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a:t>Array Implementation</a:t>
            </a:r>
            <a:endParaRPr lang="en-AU" altLang="en-US"/>
          </a:p>
        </p:txBody>
      </p:sp>
      <p:sp>
        <p:nvSpPr>
          <p:cNvPr id="12291" name="Rectangle 3"/>
          <p:cNvSpPr>
            <a:spLocks noGrp="1" noChangeArrowheads="1"/>
          </p:cNvSpPr>
          <p:nvPr>
            <p:ph type="body" idx="1"/>
          </p:nvPr>
        </p:nvSpPr>
        <p:spPr/>
        <p:txBody>
          <a:bodyPr/>
          <a:lstStyle/>
          <a:p>
            <a:r>
              <a:rPr lang="en-US" altLang="en-US"/>
              <a:t>Implementing as an array is inconvenient as adding and removing nodes from a tree would leave a poorly structured array.</a:t>
            </a:r>
          </a:p>
          <a:p>
            <a:pPr lvl="1"/>
            <a:r>
              <a:rPr lang="en-US" altLang="en-US"/>
              <a:t>Deleting a node would leave empty cells</a:t>
            </a:r>
          </a:p>
          <a:p>
            <a:pPr lvl="1"/>
            <a:r>
              <a:rPr lang="en-US" altLang="en-US"/>
              <a:t>Inserting a node could mean nearby nodes are stored distinctly.</a:t>
            </a:r>
            <a:endParaRPr lang="en-AU" altLang="en-US"/>
          </a:p>
        </p:txBody>
      </p:sp>
    </p:spTree>
    <p:extLst>
      <p:ext uri="{BB962C8B-B14F-4D97-AF65-F5344CB8AC3E}">
        <p14:creationId xmlns:p14="http://schemas.microsoft.com/office/powerpoint/2010/main" val="3135246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a:t>Node class</a:t>
            </a:r>
            <a:endParaRPr lang="en-AU" altLang="en-US"/>
          </a:p>
        </p:txBody>
      </p:sp>
      <p:sp>
        <p:nvSpPr>
          <p:cNvPr id="13315" name="Rectangle 3"/>
          <p:cNvSpPr>
            <a:spLocks noGrp="1" noChangeArrowheads="1"/>
          </p:cNvSpPr>
          <p:nvPr>
            <p:ph type="body" idx="1"/>
          </p:nvPr>
        </p:nvSpPr>
        <p:spPr/>
        <p:txBody>
          <a:bodyPr>
            <a:normAutofit fontScale="85000" lnSpcReduction="20000"/>
          </a:bodyPr>
          <a:lstStyle/>
          <a:p>
            <a:pPr>
              <a:lnSpc>
                <a:spcPct val="90000"/>
              </a:lnSpc>
              <a:buFontTx/>
              <a:buNone/>
            </a:pPr>
            <a:r>
              <a:rPr lang="en-US" altLang="en-US"/>
              <a:t>template&lt;class T&gt;</a:t>
            </a:r>
          </a:p>
          <a:p>
            <a:pPr>
              <a:lnSpc>
                <a:spcPct val="90000"/>
              </a:lnSpc>
              <a:buFontTx/>
              <a:buNone/>
            </a:pPr>
            <a:r>
              <a:rPr lang="en-US" altLang="en-US"/>
              <a:t>class BSTNode {</a:t>
            </a:r>
          </a:p>
          <a:p>
            <a:pPr>
              <a:lnSpc>
                <a:spcPct val="90000"/>
              </a:lnSpc>
              <a:buFontTx/>
              <a:buNone/>
            </a:pPr>
            <a:r>
              <a:rPr lang="en-US" altLang="en-US"/>
              <a:t>public:</a:t>
            </a:r>
          </a:p>
          <a:p>
            <a:pPr>
              <a:lnSpc>
                <a:spcPct val="90000"/>
              </a:lnSpc>
              <a:buFontTx/>
              <a:buNone/>
            </a:pPr>
            <a:r>
              <a:rPr lang="en-US" altLang="en-US"/>
              <a:t>	BSTNode() { left = right = 0; }</a:t>
            </a:r>
          </a:p>
          <a:p>
            <a:pPr>
              <a:lnSpc>
                <a:spcPct val="90000"/>
              </a:lnSpc>
              <a:buFontTx/>
              <a:buNone/>
            </a:pPr>
            <a:r>
              <a:rPr lang="en-US" altLang="en-US"/>
              <a:t>	BSTNode(const T&amp; el, BSTNode *l =0, BSTNode *r = 0) </a:t>
            </a:r>
          </a:p>
          <a:p>
            <a:pPr>
              <a:lnSpc>
                <a:spcPct val="90000"/>
              </a:lnSpc>
              <a:buFontTx/>
              <a:buNone/>
            </a:pPr>
            <a:r>
              <a:rPr lang="en-US" altLang="en-US"/>
              <a:t>		{ key = el; left = l; right = r;}</a:t>
            </a:r>
          </a:p>
          <a:p>
            <a:pPr>
              <a:lnSpc>
                <a:spcPct val="90000"/>
              </a:lnSpc>
              <a:buFontTx/>
              <a:buNone/>
            </a:pPr>
            <a:r>
              <a:rPr lang="en-US" altLang="en-US"/>
              <a:t>	T key;</a:t>
            </a:r>
          </a:p>
          <a:p>
            <a:pPr>
              <a:lnSpc>
                <a:spcPct val="90000"/>
              </a:lnSpc>
              <a:buFontTx/>
              <a:buNone/>
            </a:pPr>
            <a:r>
              <a:rPr lang="en-US" altLang="en-US"/>
              <a:t>	BSTNode *left, *right;</a:t>
            </a:r>
          </a:p>
          <a:p>
            <a:pPr>
              <a:lnSpc>
                <a:spcPct val="90000"/>
              </a:lnSpc>
              <a:buFontTx/>
              <a:buNone/>
            </a:pPr>
            <a:r>
              <a:rPr lang="en-US" altLang="en-US"/>
              <a:t>};</a:t>
            </a:r>
          </a:p>
          <a:p>
            <a:pPr>
              <a:lnSpc>
                <a:spcPct val="90000"/>
              </a:lnSpc>
            </a:pPr>
            <a:endParaRPr lang="en-US" altLang="en-US" sz="2400"/>
          </a:p>
          <a:p>
            <a:pPr>
              <a:lnSpc>
                <a:spcPct val="90000"/>
              </a:lnSpc>
            </a:pPr>
            <a:r>
              <a:rPr lang="en-US" altLang="en-US" sz="2800"/>
              <a:t>Notice that all members are public, this is so they can be accessed by a further class which controls the entire tree.</a:t>
            </a:r>
            <a:endParaRPr lang="en-AU" altLang="en-US" sz="2800"/>
          </a:p>
        </p:txBody>
      </p:sp>
    </p:spTree>
    <p:extLst>
      <p:ext uri="{BB962C8B-B14F-4D97-AF65-F5344CB8AC3E}">
        <p14:creationId xmlns:p14="http://schemas.microsoft.com/office/powerpoint/2010/main" val="752790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a:t>
            </a:r>
          </a:p>
        </p:txBody>
      </p:sp>
      <p:sp>
        <p:nvSpPr>
          <p:cNvPr id="3" name="Content Placeholder 2"/>
          <p:cNvSpPr>
            <a:spLocks noGrp="1"/>
          </p:cNvSpPr>
          <p:nvPr>
            <p:ph idx="1"/>
          </p:nvPr>
        </p:nvSpPr>
        <p:spPr/>
        <p:txBody>
          <a:bodyPr/>
          <a:lstStyle/>
          <a:p>
            <a:r>
              <a:rPr lang="en-US" dirty="0"/>
              <a:t>Stacks</a:t>
            </a:r>
          </a:p>
          <a:p>
            <a:r>
              <a:rPr lang="en-US" dirty="0"/>
              <a:t>Queues</a:t>
            </a:r>
          </a:p>
          <a:p>
            <a:r>
              <a:rPr lang="en-US" dirty="0"/>
              <a:t>Priority Queues</a:t>
            </a:r>
          </a:p>
          <a:p>
            <a:endParaRPr lang="en-US" dirty="0"/>
          </a:p>
        </p:txBody>
      </p:sp>
    </p:spTree>
    <p:extLst>
      <p:ext uri="{BB962C8B-B14F-4D97-AF65-F5344CB8AC3E}">
        <p14:creationId xmlns:p14="http://schemas.microsoft.com/office/powerpoint/2010/main" val="2610539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Tree Class</a:t>
            </a:r>
            <a:endParaRPr lang="en-AU" altLang="en-US"/>
          </a:p>
        </p:txBody>
      </p:sp>
      <p:sp>
        <p:nvSpPr>
          <p:cNvPr id="14339" name="Rectangle 3"/>
          <p:cNvSpPr>
            <a:spLocks noGrp="1" noChangeArrowheads="1"/>
          </p:cNvSpPr>
          <p:nvPr>
            <p:ph type="body" idx="1"/>
          </p:nvPr>
        </p:nvSpPr>
        <p:spPr/>
        <p:txBody>
          <a:bodyPr>
            <a:normAutofit fontScale="92500" lnSpcReduction="20000"/>
          </a:bodyPr>
          <a:lstStyle/>
          <a:p>
            <a:pPr>
              <a:lnSpc>
                <a:spcPct val="80000"/>
              </a:lnSpc>
              <a:buFontTx/>
              <a:buNone/>
            </a:pPr>
            <a:r>
              <a:rPr lang="en-US" altLang="en-US" sz="2400"/>
              <a:t>template&lt;class T&gt;</a:t>
            </a:r>
          </a:p>
          <a:p>
            <a:pPr>
              <a:lnSpc>
                <a:spcPct val="80000"/>
              </a:lnSpc>
              <a:buFontTx/>
              <a:buNone/>
            </a:pPr>
            <a:r>
              <a:rPr lang="en-US" altLang="en-US" sz="2400"/>
              <a:t>class BST {</a:t>
            </a:r>
          </a:p>
          <a:p>
            <a:pPr>
              <a:lnSpc>
                <a:spcPct val="80000"/>
              </a:lnSpc>
              <a:buFontTx/>
              <a:buNone/>
            </a:pPr>
            <a:r>
              <a:rPr lang="en-US" altLang="en-US" sz="2400"/>
              <a:t>	public:</a:t>
            </a:r>
          </a:p>
          <a:p>
            <a:pPr>
              <a:lnSpc>
                <a:spcPct val="80000"/>
              </a:lnSpc>
              <a:buFontTx/>
              <a:buNone/>
            </a:pPr>
            <a:r>
              <a:rPr lang="en-US" altLang="en-US" sz="2400"/>
              <a:t>		BST() { root = 0; }</a:t>
            </a:r>
          </a:p>
          <a:p>
            <a:pPr>
              <a:lnSpc>
                <a:spcPct val="80000"/>
              </a:lnSpc>
              <a:buFontTx/>
              <a:buNone/>
            </a:pPr>
            <a:r>
              <a:rPr lang="en-US" altLang="en-US" sz="2400"/>
              <a:t>	protected:</a:t>
            </a:r>
          </a:p>
          <a:p>
            <a:pPr>
              <a:lnSpc>
                <a:spcPct val="80000"/>
              </a:lnSpc>
              <a:buFontTx/>
              <a:buNone/>
            </a:pPr>
            <a:r>
              <a:rPr lang="en-US" altLang="en-US" sz="2400"/>
              <a:t>		BSTNode&lt;T&gt;* root;</a:t>
            </a:r>
          </a:p>
          <a:p>
            <a:pPr>
              <a:lnSpc>
                <a:spcPct val="80000"/>
              </a:lnSpc>
              <a:buFontTx/>
              <a:buNone/>
            </a:pPr>
            <a:r>
              <a:rPr lang="en-US" altLang="en-US" sz="2400"/>
              <a:t>};</a:t>
            </a:r>
          </a:p>
          <a:p>
            <a:pPr>
              <a:lnSpc>
                <a:spcPct val="80000"/>
              </a:lnSpc>
              <a:buFontTx/>
              <a:buNone/>
            </a:pPr>
            <a:endParaRPr lang="en-US" altLang="en-US" sz="2400"/>
          </a:p>
          <a:p>
            <a:pPr>
              <a:lnSpc>
                <a:spcPct val="80000"/>
              </a:lnSpc>
            </a:pPr>
            <a:r>
              <a:rPr lang="en-US" altLang="en-US" sz="2800"/>
              <a:t>Further member functions from this class can then perform various tasks on the BSTNode.  Next we will discuss the kind of tasks we need to perform.</a:t>
            </a:r>
          </a:p>
        </p:txBody>
      </p:sp>
    </p:spTree>
    <p:extLst>
      <p:ext uri="{BB962C8B-B14F-4D97-AF65-F5344CB8AC3E}">
        <p14:creationId xmlns:p14="http://schemas.microsoft.com/office/powerpoint/2010/main" val="2030173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a:t>Searching a Binary Tree</a:t>
            </a:r>
            <a:endParaRPr lang="en-AU" altLang="en-US"/>
          </a:p>
        </p:txBody>
      </p:sp>
      <p:sp>
        <p:nvSpPr>
          <p:cNvPr id="15363" name="Rectangle 3"/>
          <p:cNvSpPr>
            <a:spLocks noGrp="1" noChangeArrowheads="1"/>
          </p:cNvSpPr>
          <p:nvPr>
            <p:ph type="body" idx="1"/>
          </p:nvPr>
        </p:nvSpPr>
        <p:spPr/>
        <p:txBody>
          <a:bodyPr/>
          <a:lstStyle/>
          <a:p>
            <a:pPr>
              <a:lnSpc>
                <a:spcPct val="90000"/>
              </a:lnSpc>
            </a:pPr>
            <a:r>
              <a:rPr lang="en-US" altLang="en-US" dirty="0"/>
              <a:t>For a well structured binary tree, searching it should be straightforward.</a:t>
            </a:r>
          </a:p>
          <a:p>
            <a:pPr lvl="1">
              <a:lnSpc>
                <a:spcPct val="90000"/>
              </a:lnSpc>
            </a:pPr>
            <a:r>
              <a:rPr lang="en-US" altLang="en-US" dirty="0"/>
              <a:t>Start at the root.</a:t>
            </a:r>
          </a:p>
          <a:p>
            <a:pPr lvl="1">
              <a:lnSpc>
                <a:spcPct val="90000"/>
              </a:lnSpc>
            </a:pPr>
            <a:r>
              <a:rPr lang="en-US" altLang="en-US" dirty="0"/>
              <a:t>If the value we are searching for is higher, follow the right pointer,</a:t>
            </a:r>
          </a:p>
          <a:p>
            <a:pPr lvl="1">
              <a:lnSpc>
                <a:spcPct val="90000"/>
              </a:lnSpc>
            </a:pPr>
            <a:r>
              <a:rPr lang="en-US" altLang="en-US" dirty="0"/>
              <a:t>If the value we are searching for is lower, follow the left pointer,</a:t>
            </a:r>
          </a:p>
          <a:p>
            <a:pPr lvl="1">
              <a:lnSpc>
                <a:spcPct val="90000"/>
              </a:lnSpc>
            </a:pPr>
            <a:r>
              <a:rPr lang="en-US" altLang="en-US" dirty="0"/>
              <a:t>If we find our value, stop searching,</a:t>
            </a:r>
          </a:p>
          <a:p>
            <a:pPr lvl="1">
              <a:lnSpc>
                <a:spcPct val="90000"/>
              </a:lnSpc>
            </a:pPr>
            <a:r>
              <a:rPr lang="en-US" altLang="en-US" dirty="0"/>
              <a:t>If we are pointing at NULL, value isn’t in the tree.</a:t>
            </a:r>
            <a:endParaRPr lang="en-AU" altLang="en-US" dirty="0"/>
          </a:p>
        </p:txBody>
      </p:sp>
    </p:spTree>
    <p:extLst>
      <p:ext uri="{BB962C8B-B14F-4D97-AF65-F5344CB8AC3E}">
        <p14:creationId xmlns:p14="http://schemas.microsoft.com/office/powerpoint/2010/main" val="3433878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Searching a Binary Tree</a:t>
            </a:r>
            <a:endParaRPr lang="en-AU" altLang="en-US"/>
          </a:p>
        </p:txBody>
      </p:sp>
      <p:sp>
        <p:nvSpPr>
          <p:cNvPr id="16388" name="Oval 4"/>
          <p:cNvSpPr>
            <a:spLocks noChangeArrowheads="1"/>
          </p:cNvSpPr>
          <p:nvPr/>
        </p:nvSpPr>
        <p:spPr bwMode="auto">
          <a:xfrm>
            <a:off x="5740057" y="244432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16390" name="Oval 6"/>
          <p:cNvSpPr>
            <a:spLocks noChangeArrowheads="1"/>
          </p:cNvSpPr>
          <p:nvPr/>
        </p:nvSpPr>
        <p:spPr bwMode="auto">
          <a:xfrm>
            <a:off x="4947895" y="33809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16392" name="Oval 8"/>
          <p:cNvSpPr>
            <a:spLocks noChangeArrowheads="1"/>
          </p:cNvSpPr>
          <p:nvPr/>
        </p:nvSpPr>
        <p:spPr bwMode="auto">
          <a:xfrm>
            <a:off x="6460782" y="33809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16394" name="Oval 10"/>
          <p:cNvSpPr>
            <a:spLocks noChangeArrowheads="1"/>
          </p:cNvSpPr>
          <p:nvPr/>
        </p:nvSpPr>
        <p:spPr bwMode="auto">
          <a:xfrm>
            <a:off x="6100420" y="431598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16395" name="Oval 11"/>
          <p:cNvSpPr>
            <a:spLocks noChangeArrowheads="1"/>
          </p:cNvSpPr>
          <p:nvPr/>
        </p:nvSpPr>
        <p:spPr bwMode="auto">
          <a:xfrm>
            <a:off x="5308257" y="431598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16396" name="Oval 12"/>
          <p:cNvSpPr>
            <a:spLocks noChangeArrowheads="1"/>
          </p:cNvSpPr>
          <p:nvPr/>
        </p:nvSpPr>
        <p:spPr bwMode="auto">
          <a:xfrm>
            <a:off x="4443070" y="431598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16400" name="Oval 16"/>
          <p:cNvSpPr>
            <a:spLocks noChangeArrowheads="1"/>
          </p:cNvSpPr>
          <p:nvPr/>
        </p:nvSpPr>
        <p:spPr bwMode="auto">
          <a:xfrm>
            <a:off x="6964020" y="431598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16402" name="Oval 18"/>
          <p:cNvSpPr>
            <a:spLocks noChangeArrowheads="1"/>
          </p:cNvSpPr>
          <p:nvPr/>
        </p:nvSpPr>
        <p:spPr bwMode="auto">
          <a:xfrm>
            <a:off x="3939832" y="525260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16404" name="Oval 20"/>
          <p:cNvSpPr>
            <a:spLocks noChangeArrowheads="1"/>
          </p:cNvSpPr>
          <p:nvPr/>
        </p:nvSpPr>
        <p:spPr bwMode="auto">
          <a:xfrm>
            <a:off x="6532220" y="525260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16406" name="Line 22"/>
          <p:cNvSpPr>
            <a:spLocks noChangeShapeType="1"/>
          </p:cNvSpPr>
          <p:nvPr/>
        </p:nvSpPr>
        <p:spPr bwMode="auto">
          <a:xfrm flipH="1">
            <a:off x="5235233" y="2804684"/>
            <a:ext cx="50482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07" name="Line 23"/>
          <p:cNvSpPr>
            <a:spLocks noChangeShapeType="1"/>
          </p:cNvSpPr>
          <p:nvPr/>
        </p:nvSpPr>
        <p:spPr bwMode="auto">
          <a:xfrm flipH="1">
            <a:off x="4660558" y="3739722"/>
            <a:ext cx="3587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08" name="Line 24"/>
          <p:cNvSpPr>
            <a:spLocks noChangeShapeType="1"/>
          </p:cNvSpPr>
          <p:nvPr/>
        </p:nvSpPr>
        <p:spPr bwMode="auto">
          <a:xfrm>
            <a:off x="5235232" y="3812746"/>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09" name="Line 25"/>
          <p:cNvSpPr>
            <a:spLocks noChangeShapeType="1"/>
          </p:cNvSpPr>
          <p:nvPr/>
        </p:nvSpPr>
        <p:spPr bwMode="auto">
          <a:xfrm flipH="1">
            <a:off x="4227171" y="4749371"/>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0" name="Line 26"/>
          <p:cNvSpPr>
            <a:spLocks noChangeShapeType="1"/>
          </p:cNvSpPr>
          <p:nvPr/>
        </p:nvSpPr>
        <p:spPr bwMode="auto">
          <a:xfrm>
            <a:off x="6100420" y="2804684"/>
            <a:ext cx="43180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1" name="Line 27"/>
          <p:cNvSpPr>
            <a:spLocks noChangeShapeType="1"/>
          </p:cNvSpPr>
          <p:nvPr/>
        </p:nvSpPr>
        <p:spPr bwMode="auto">
          <a:xfrm flipH="1">
            <a:off x="6316320" y="3812746"/>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2" name="Line 28"/>
          <p:cNvSpPr>
            <a:spLocks noChangeShapeType="1"/>
          </p:cNvSpPr>
          <p:nvPr/>
        </p:nvSpPr>
        <p:spPr bwMode="auto">
          <a:xfrm>
            <a:off x="6819558" y="3739722"/>
            <a:ext cx="28892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3" name="Line 29"/>
          <p:cNvSpPr>
            <a:spLocks noChangeShapeType="1"/>
          </p:cNvSpPr>
          <p:nvPr/>
        </p:nvSpPr>
        <p:spPr bwMode="auto">
          <a:xfrm>
            <a:off x="6387758" y="4749371"/>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4" name="Line 30"/>
          <p:cNvSpPr>
            <a:spLocks noChangeShapeType="1"/>
          </p:cNvSpPr>
          <p:nvPr/>
        </p:nvSpPr>
        <p:spPr bwMode="auto">
          <a:xfrm>
            <a:off x="6171858" y="3020584"/>
            <a:ext cx="28892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5" name="Line 31"/>
          <p:cNvSpPr>
            <a:spLocks noChangeShapeType="1"/>
          </p:cNvSpPr>
          <p:nvPr/>
        </p:nvSpPr>
        <p:spPr bwMode="auto">
          <a:xfrm flipH="1">
            <a:off x="6243295" y="3812746"/>
            <a:ext cx="144462"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16416" name="Line 32"/>
          <p:cNvSpPr>
            <a:spLocks noChangeShapeType="1"/>
          </p:cNvSpPr>
          <p:nvPr/>
        </p:nvSpPr>
        <p:spPr bwMode="auto">
          <a:xfrm>
            <a:off x="6316320" y="4892247"/>
            <a:ext cx="21590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Tree>
    <p:extLst>
      <p:ext uri="{BB962C8B-B14F-4D97-AF65-F5344CB8AC3E}">
        <p14:creationId xmlns:p14="http://schemas.microsoft.com/office/powerpoint/2010/main" val="758709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Searching a Binary Tree</a:t>
            </a:r>
            <a:endParaRPr lang="en-AU" altLang="en-US"/>
          </a:p>
        </p:txBody>
      </p:sp>
      <p:sp>
        <p:nvSpPr>
          <p:cNvPr id="17411" name="Rectangle 3"/>
          <p:cNvSpPr>
            <a:spLocks noGrp="1" noChangeArrowheads="1"/>
          </p:cNvSpPr>
          <p:nvPr>
            <p:ph type="body" idx="1"/>
          </p:nvPr>
        </p:nvSpPr>
        <p:spPr/>
        <p:txBody>
          <a:bodyPr>
            <a:normAutofit fontScale="77500" lnSpcReduction="20000"/>
          </a:bodyPr>
          <a:lstStyle/>
          <a:p>
            <a:pPr>
              <a:lnSpc>
                <a:spcPct val="90000"/>
              </a:lnSpc>
              <a:buFontTx/>
              <a:buNone/>
            </a:pPr>
            <a:r>
              <a:rPr lang="en-US" altLang="en-US" sz="2400" dirty="0"/>
              <a:t>template&lt;class T&gt;</a:t>
            </a:r>
          </a:p>
          <a:p>
            <a:pPr>
              <a:lnSpc>
                <a:spcPct val="90000"/>
              </a:lnSpc>
              <a:buFontTx/>
              <a:buNone/>
            </a:pPr>
            <a:r>
              <a:rPr lang="en-US" altLang="en-US" sz="2400" dirty="0"/>
              <a:t>T* BST&lt;T&gt;::search(</a:t>
            </a:r>
            <a:r>
              <a:rPr lang="en-US" altLang="en-US" sz="2400" dirty="0" err="1"/>
              <a:t>BSTNode</a:t>
            </a:r>
            <a:r>
              <a:rPr lang="en-US" altLang="en-US" sz="2400" dirty="0"/>
              <a:t>&lt;T&gt;* p, const T&amp; </a:t>
            </a:r>
            <a:r>
              <a:rPr lang="en-US" altLang="en-US" sz="2400" dirty="0" err="1"/>
              <a:t>el</a:t>
            </a:r>
            <a:r>
              <a:rPr lang="en-US" altLang="en-US" sz="2400" dirty="0"/>
              <a:t>) const {</a:t>
            </a:r>
          </a:p>
          <a:p>
            <a:pPr>
              <a:lnSpc>
                <a:spcPct val="90000"/>
              </a:lnSpc>
              <a:buFontTx/>
              <a:buNone/>
            </a:pPr>
            <a:r>
              <a:rPr lang="en-US" altLang="en-US" sz="2400" dirty="0"/>
              <a:t>		while (p != 0)</a:t>
            </a:r>
          </a:p>
          <a:p>
            <a:pPr>
              <a:lnSpc>
                <a:spcPct val="90000"/>
              </a:lnSpc>
              <a:buFontTx/>
              <a:buNone/>
            </a:pPr>
            <a:r>
              <a:rPr lang="en-US" altLang="en-US" sz="2400" dirty="0"/>
              <a:t>			if (</a:t>
            </a:r>
            <a:r>
              <a:rPr lang="en-US" altLang="en-US" sz="2400" dirty="0" err="1"/>
              <a:t>el</a:t>
            </a:r>
            <a:r>
              <a:rPr lang="en-US" altLang="en-US" sz="2400" dirty="0"/>
              <a:t> == p-&gt;key)</a:t>
            </a:r>
          </a:p>
          <a:p>
            <a:pPr>
              <a:lnSpc>
                <a:spcPct val="90000"/>
              </a:lnSpc>
              <a:buFontTx/>
              <a:buNone/>
            </a:pPr>
            <a:r>
              <a:rPr lang="en-US" altLang="en-US" sz="2400" dirty="0"/>
              <a:t>				return &amp;p-&gt;key;</a:t>
            </a:r>
          </a:p>
          <a:p>
            <a:pPr>
              <a:lnSpc>
                <a:spcPct val="90000"/>
              </a:lnSpc>
              <a:buFontTx/>
              <a:buNone/>
            </a:pPr>
            <a:r>
              <a:rPr lang="en-US" altLang="en-US" sz="2400" dirty="0"/>
              <a:t>			else if (</a:t>
            </a:r>
            <a:r>
              <a:rPr lang="en-US" altLang="en-US" sz="2400" dirty="0" err="1"/>
              <a:t>el</a:t>
            </a:r>
            <a:r>
              <a:rPr lang="en-US" altLang="en-US" sz="2400" dirty="0"/>
              <a:t> &lt; p-&gt;key)</a:t>
            </a:r>
          </a:p>
          <a:p>
            <a:pPr>
              <a:lnSpc>
                <a:spcPct val="90000"/>
              </a:lnSpc>
              <a:buFontTx/>
              <a:buNone/>
            </a:pPr>
            <a:r>
              <a:rPr lang="en-US" altLang="en-US" sz="2400" dirty="0"/>
              <a:t>				p = p-&gt;left;</a:t>
            </a:r>
          </a:p>
          <a:p>
            <a:pPr>
              <a:lnSpc>
                <a:spcPct val="90000"/>
              </a:lnSpc>
              <a:buFontTx/>
              <a:buNone/>
            </a:pPr>
            <a:r>
              <a:rPr lang="en-US" altLang="en-US" sz="2400" dirty="0"/>
              <a:t>			else </a:t>
            </a:r>
          </a:p>
          <a:p>
            <a:pPr>
              <a:lnSpc>
                <a:spcPct val="90000"/>
              </a:lnSpc>
              <a:buFontTx/>
              <a:buNone/>
            </a:pPr>
            <a:r>
              <a:rPr lang="en-US" altLang="en-US" sz="2400" dirty="0"/>
              <a:t>				p = p-&gt;right;</a:t>
            </a:r>
          </a:p>
          <a:p>
            <a:pPr>
              <a:lnSpc>
                <a:spcPct val="90000"/>
              </a:lnSpc>
              <a:buFontTx/>
              <a:buNone/>
            </a:pPr>
            <a:r>
              <a:rPr lang="en-US" altLang="en-US" sz="2400" dirty="0"/>
              <a:t>		return 0;</a:t>
            </a:r>
          </a:p>
          <a:p>
            <a:pPr>
              <a:lnSpc>
                <a:spcPct val="90000"/>
              </a:lnSpc>
              <a:buFontTx/>
              <a:buNone/>
            </a:pPr>
            <a:r>
              <a:rPr lang="en-US" altLang="en-US" sz="2400" dirty="0"/>
              <a:t>}</a:t>
            </a:r>
            <a:endParaRPr lang="en-AU" altLang="en-US" sz="2400" dirty="0"/>
          </a:p>
        </p:txBody>
      </p:sp>
    </p:spTree>
    <p:extLst>
      <p:ext uri="{BB962C8B-B14F-4D97-AF65-F5344CB8AC3E}">
        <p14:creationId xmlns:p14="http://schemas.microsoft.com/office/powerpoint/2010/main" val="1865574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a:t>Searching Worst Case</a:t>
            </a:r>
            <a:endParaRPr lang="en-AU" altLang="en-US"/>
          </a:p>
        </p:txBody>
      </p:sp>
      <p:sp>
        <p:nvSpPr>
          <p:cNvPr id="18435" name="Rectangle 3"/>
          <p:cNvSpPr>
            <a:spLocks noGrp="1" noChangeArrowheads="1"/>
          </p:cNvSpPr>
          <p:nvPr>
            <p:ph type="body" idx="1"/>
          </p:nvPr>
        </p:nvSpPr>
        <p:spPr/>
        <p:txBody>
          <a:bodyPr/>
          <a:lstStyle/>
          <a:p>
            <a:r>
              <a:rPr lang="en-US" altLang="en-US" sz="2800"/>
              <a:t>In the previous example, if we were searching for ‘0’, as this would require 4 tests.</a:t>
            </a:r>
          </a:p>
          <a:p>
            <a:r>
              <a:rPr lang="en-US" altLang="en-US" sz="2800"/>
              <a:t>Therefore searching complexity can be measured in terms of the number of nodes encountered between the root and the node searched for (+1).</a:t>
            </a:r>
          </a:p>
          <a:p>
            <a:r>
              <a:rPr lang="en-US" altLang="en-US" sz="2800"/>
              <a:t>The worst case is therefore when the tree takes the form of a linked list, and a search could take O(n)</a:t>
            </a:r>
            <a:endParaRPr lang="en-AU" altLang="en-US" sz="2800"/>
          </a:p>
        </p:txBody>
      </p:sp>
    </p:spTree>
    <p:extLst>
      <p:ext uri="{BB962C8B-B14F-4D97-AF65-F5344CB8AC3E}">
        <p14:creationId xmlns:p14="http://schemas.microsoft.com/office/powerpoint/2010/main" val="596909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a:t>Searching Average Case</a:t>
            </a:r>
            <a:endParaRPr lang="en-AU" altLang="en-US"/>
          </a:p>
        </p:txBody>
      </p:sp>
      <p:sp>
        <p:nvSpPr>
          <p:cNvPr id="19459" name="Rectangle 3"/>
          <p:cNvSpPr>
            <a:spLocks noGrp="1" noChangeArrowheads="1"/>
          </p:cNvSpPr>
          <p:nvPr>
            <p:ph type="body" idx="1"/>
          </p:nvPr>
        </p:nvSpPr>
        <p:spPr/>
        <p:txBody>
          <a:bodyPr>
            <a:normAutofit fontScale="92500"/>
          </a:bodyPr>
          <a:lstStyle/>
          <a:p>
            <a:r>
              <a:rPr lang="en-US" altLang="en-US" sz="2800"/>
              <a:t>The </a:t>
            </a:r>
            <a:r>
              <a:rPr lang="en-US" altLang="en-US" sz="2800" i="1"/>
              <a:t>Internal Path Length</a:t>
            </a:r>
            <a:r>
              <a:rPr lang="en-US" altLang="en-US" sz="2800"/>
              <a:t> is the sum of all path lengths for all nodes in the tree.</a:t>
            </a:r>
          </a:p>
          <a:p>
            <a:r>
              <a:rPr lang="en-US" altLang="en-US" sz="2800"/>
              <a:t>Therefore the average case is;</a:t>
            </a:r>
          </a:p>
          <a:p>
            <a:pPr lvl="1"/>
            <a:r>
              <a:rPr lang="en-US" altLang="en-US" sz="2400"/>
              <a:t>IPL / n</a:t>
            </a:r>
          </a:p>
          <a:p>
            <a:r>
              <a:rPr lang="en-US" altLang="en-US" sz="2800"/>
              <a:t>The average case of course depends on the shape of the tree, and so the average case depends on the IPL.</a:t>
            </a:r>
          </a:p>
          <a:p>
            <a:pPr lvl="1"/>
            <a:r>
              <a:rPr lang="en-US" altLang="en-US" sz="2400"/>
              <a:t>The best average case is when using a complete binary tree.</a:t>
            </a:r>
          </a:p>
          <a:p>
            <a:pPr lvl="1"/>
            <a:r>
              <a:rPr lang="en-US" altLang="en-US" sz="2400"/>
              <a:t>The worst case as seen is when using a linked list.</a:t>
            </a:r>
            <a:endParaRPr lang="en-AU" altLang="en-US" sz="2400"/>
          </a:p>
        </p:txBody>
      </p:sp>
    </p:spTree>
    <p:extLst>
      <p:ext uri="{BB962C8B-B14F-4D97-AF65-F5344CB8AC3E}">
        <p14:creationId xmlns:p14="http://schemas.microsoft.com/office/powerpoint/2010/main" val="3865042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a:t>Efficient searching</a:t>
            </a:r>
            <a:endParaRPr lang="th-TH" altLang="en-US"/>
          </a:p>
        </p:txBody>
      </p:sp>
      <p:sp>
        <p:nvSpPr>
          <p:cNvPr id="20483" name="Rectangle 3"/>
          <p:cNvSpPr>
            <a:spLocks noGrp="1" noChangeArrowheads="1"/>
          </p:cNvSpPr>
          <p:nvPr>
            <p:ph type="body" idx="1"/>
          </p:nvPr>
        </p:nvSpPr>
        <p:spPr/>
        <p:txBody>
          <a:bodyPr>
            <a:normAutofit lnSpcReduction="10000"/>
          </a:bodyPr>
          <a:lstStyle/>
          <a:p>
            <a:pPr>
              <a:lnSpc>
                <a:spcPct val="90000"/>
              </a:lnSpc>
            </a:pPr>
            <a:r>
              <a:rPr lang="en-US" altLang="en-US" sz="2800"/>
              <a:t>Searching for a particular node is more efficient when using a complete tree</a:t>
            </a:r>
          </a:p>
          <a:p>
            <a:pPr lvl="1">
              <a:lnSpc>
                <a:spcPct val="90000"/>
              </a:lnSpc>
            </a:pPr>
            <a:r>
              <a:rPr lang="en-US" altLang="en-US" sz="2400"/>
              <a:t>We will investigate creating a complete tree further later.</a:t>
            </a:r>
          </a:p>
          <a:p>
            <a:pPr>
              <a:lnSpc>
                <a:spcPct val="90000"/>
              </a:lnSpc>
            </a:pPr>
            <a:r>
              <a:rPr lang="en-US" altLang="en-US" sz="2800"/>
              <a:t>Maintaining a complete tree</a:t>
            </a:r>
          </a:p>
          <a:p>
            <a:pPr lvl="1">
              <a:lnSpc>
                <a:spcPct val="90000"/>
              </a:lnSpc>
            </a:pPr>
            <a:r>
              <a:rPr lang="en-US" altLang="en-US" sz="2400"/>
              <a:t>Involves investigating efficient insertion and deletion algorithms</a:t>
            </a:r>
          </a:p>
          <a:p>
            <a:pPr lvl="1">
              <a:lnSpc>
                <a:spcPct val="90000"/>
              </a:lnSpc>
            </a:pPr>
            <a:r>
              <a:rPr lang="en-US" altLang="en-US" sz="2400"/>
              <a:t>We investigate insertion and deletion later</a:t>
            </a:r>
          </a:p>
          <a:p>
            <a:pPr lvl="1">
              <a:lnSpc>
                <a:spcPct val="90000"/>
              </a:lnSpc>
            </a:pPr>
            <a:r>
              <a:rPr lang="en-US" altLang="en-US" sz="2400"/>
              <a:t>As well as self adjusting trees</a:t>
            </a:r>
          </a:p>
          <a:p>
            <a:pPr>
              <a:lnSpc>
                <a:spcPct val="90000"/>
              </a:lnSpc>
            </a:pPr>
            <a:r>
              <a:rPr lang="en-US" altLang="en-US" sz="2800"/>
              <a:t>But first, another application of binary trees – traversal.</a:t>
            </a:r>
            <a:endParaRPr lang="th-TH" altLang="en-US" sz="2800"/>
          </a:p>
        </p:txBody>
      </p:sp>
    </p:spTree>
    <p:extLst>
      <p:ext uri="{BB962C8B-B14F-4D97-AF65-F5344CB8AC3E}">
        <p14:creationId xmlns:p14="http://schemas.microsoft.com/office/powerpoint/2010/main" val="2979296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t>Tree Traversal</a:t>
            </a:r>
            <a:endParaRPr lang="en-AU" altLang="en-US"/>
          </a:p>
        </p:txBody>
      </p:sp>
      <p:sp>
        <p:nvSpPr>
          <p:cNvPr id="21507" name="Rectangle 3"/>
          <p:cNvSpPr>
            <a:spLocks noGrp="1" noChangeArrowheads="1"/>
          </p:cNvSpPr>
          <p:nvPr>
            <p:ph type="body" idx="1"/>
          </p:nvPr>
        </p:nvSpPr>
        <p:spPr/>
        <p:txBody>
          <a:bodyPr/>
          <a:lstStyle/>
          <a:p>
            <a:r>
              <a:rPr lang="en-US" altLang="en-US"/>
              <a:t>Tree traversal is the process of visiting each node in the tree exactly once.</a:t>
            </a:r>
          </a:p>
          <a:p>
            <a:r>
              <a:rPr lang="en-US" altLang="en-US"/>
              <a:t>Nodes can be visited in any order, which means for a tree with n nodes, there are n! different traversal patterns</a:t>
            </a:r>
          </a:p>
          <a:p>
            <a:pPr lvl="1"/>
            <a:r>
              <a:rPr lang="en-US" altLang="en-US"/>
              <a:t>Most of these are not practical</a:t>
            </a:r>
          </a:p>
          <a:p>
            <a:r>
              <a:rPr lang="en-US" altLang="en-US"/>
              <a:t>Here we investigate different traversal strategies.</a:t>
            </a:r>
            <a:endParaRPr lang="en-AU" altLang="en-US"/>
          </a:p>
        </p:txBody>
      </p:sp>
    </p:spTree>
    <p:extLst>
      <p:ext uri="{BB962C8B-B14F-4D97-AF65-F5344CB8AC3E}">
        <p14:creationId xmlns:p14="http://schemas.microsoft.com/office/powerpoint/2010/main" val="1077205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Tree Traversal Strategies</a:t>
            </a:r>
            <a:endParaRPr lang="en-AU" altLang="en-US"/>
          </a:p>
        </p:txBody>
      </p:sp>
      <p:sp>
        <p:nvSpPr>
          <p:cNvPr id="22531" name="Rectangle 3"/>
          <p:cNvSpPr>
            <a:spLocks noGrp="1" noChangeArrowheads="1"/>
          </p:cNvSpPr>
          <p:nvPr>
            <p:ph type="body" idx="1"/>
          </p:nvPr>
        </p:nvSpPr>
        <p:spPr/>
        <p:txBody>
          <a:bodyPr>
            <a:normAutofit fontScale="85000" lnSpcReduction="10000"/>
          </a:bodyPr>
          <a:lstStyle/>
          <a:p>
            <a:r>
              <a:rPr lang="en-US" altLang="en-US" sz="2800"/>
              <a:t>Breadth First</a:t>
            </a:r>
          </a:p>
          <a:p>
            <a:pPr lvl="1"/>
            <a:r>
              <a:rPr lang="en-US" altLang="en-US" sz="2400"/>
              <a:t>Starting at either the highest or lowest node and visiting each level until the other end is reached.</a:t>
            </a:r>
          </a:p>
          <a:p>
            <a:pPr lvl="2"/>
            <a:r>
              <a:rPr lang="en-US" altLang="en-US" sz="2000"/>
              <a:t>Lowest to Highest</a:t>
            </a:r>
          </a:p>
          <a:p>
            <a:pPr lvl="2"/>
            <a:r>
              <a:rPr lang="en-US" altLang="en-US" sz="2000"/>
              <a:t>Highest to Lowest</a:t>
            </a:r>
          </a:p>
          <a:p>
            <a:r>
              <a:rPr lang="en-US" altLang="en-US" sz="2800"/>
              <a:t>Depth First</a:t>
            </a:r>
          </a:p>
          <a:p>
            <a:pPr lvl="1"/>
            <a:r>
              <a:rPr lang="en-US" altLang="en-US" sz="2400"/>
              <a:t>Proceeding as far as possible to the right (or left), and then returning one level, stepping over and stepping down.</a:t>
            </a:r>
          </a:p>
          <a:p>
            <a:pPr lvl="2"/>
            <a:r>
              <a:rPr lang="en-US" altLang="en-US" sz="2000"/>
              <a:t>Left to Right</a:t>
            </a:r>
          </a:p>
          <a:p>
            <a:pPr lvl="2"/>
            <a:r>
              <a:rPr lang="en-US" altLang="en-US" sz="2000"/>
              <a:t>Right to Left</a:t>
            </a:r>
            <a:endParaRPr lang="en-AU" altLang="en-US" sz="2000"/>
          </a:p>
        </p:txBody>
      </p:sp>
    </p:spTree>
    <p:extLst>
      <p:ext uri="{BB962C8B-B14F-4D97-AF65-F5344CB8AC3E}">
        <p14:creationId xmlns:p14="http://schemas.microsoft.com/office/powerpoint/2010/main" val="4151095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Breadth First Traversal</a:t>
            </a:r>
            <a:endParaRPr lang="en-AU" altLang="en-US"/>
          </a:p>
        </p:txBody>
      </p:sp>
      <p:sp>
        <p:nvSpPr>
          <p:cNvPr id="23555" name="Rectangle 3"/>
          <p:cNvSpPr>
            <a:spLocks noGrp="1" noChangeArrowheads="1"/>
          </p:cNvSpPr>
          <p:nvPr>
            <p:ph type="body" idx="1"/>
          </p:nvPr>
        </p:nvSpPr>
        <p:spPr/>
        <p:txBody>
          <a:bodyPr/>
          <a:lstStyle/>
          <a:p>
            <a:r>
              <a:rPr lang="en-US" altLang="en-US"/>
              <a:t>Top Down, left to right</a:t>
            </a:r>
          </a:p>
          <a:p>
            <a:r>
              <a:rPr lang="en-US" altLang="en-US"/>
              <a:t>Top Down, right to left</a:t>
            </a:r>
          </a:p>
          <a:p>
            <a:r>
              <a:rPr lang="en-US" altLang="en-US"/>
              <a:t>Bottom up, left to right</a:t>
            </a:r>
          </a:p>
          <a:p>
            <a:r>
              <a:rPr lang="en-US" altLang="en-US"/>
              <a:t>Bottom up, right to left</a:t>
            </a:r>
          </a:p>
          <a:p>
            <a:endParaRPr lang="en-AU" altLang="en-US"/>
          </a:p>
        </p:txBody>
      </p:sp>
    </p:spTree>
    <p:extLst>
      <p:ext uri="{BB962C8B-B14F-4D97-AF65-F5344CB8AC3E}">
        <p14:creationId xmlns:p14="http://schemas.microsoft.com/office/powerpoint/2010/main" val="1035974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a:t>This week</a:t>
            </a:r>
            <a:endParaRPr lang="en-AU" altLang="en-US"/>
          </a:p>
        </p:txBody>
      </p:sp>
      <p:sp>
        <p:nvSpPr>
          <p:cNvPr id="4099" name="Rectangle 3"/>
          <p:cNvSpPr>
            <a:spLocks noGrp="1" noChangeArrowheads="1"/>
          </p:cNvSpPr>
          <p:nvPr>
            <p:ph type="body" idx="1"/>
          </p:nvPr>
        </p:nvSpPr>
        <p:spPr/>
        <p:txBody>
          <a:bodyPr/>
          <a:lstStyle/>
          <a:p>
            <a:r>
              <a:rPr lang="en-US" altLang="en-US"/>
              <a:t>Binary Trees</a:t>
            </a:r>
          </a:p>
          <a:p>
            <a:pPr lvl="1"/>
            <a:r>
              <a:rPr lang="en-US" altLang="en-US"/>
              <a:t>Implementing Binary Trees</a:t>
            </a:r>
          </a:p>
          <a:p>
            <a:pPr lvl="1"/>
            <a:r>
              <a:rPr lang="en-US" altLang="en-US"/>
              <a:t>Searching</a:t>
            </a:r>
          </a:p>
          <a:p>
            <a:pPr lvl="1"/>
            <a:r>
              <a:rPr lang="en-US" altLang="en-US"/>
              <a:t>Traversing</a:t>
            </a:r>
          </a:p>
          <a:p>
            <a:pPr lvl="1"/>
            <a:r>
              <a:rPr lang="en-US" altLang="en-US"/>
              <a:t>Insertion</a:t>
            </a:r>
          </a:p>
          <a:p>
            <a:pPr lvl="1"/>
            <a:r>
              <a:rPr lang="en-US" altLang="en-US"/>
              <a:t>Deletion</a:t>
            </a:r>
          </a:p>
          <a:p>
            <a:pPr lvl="1"/>
            <a:r>
              <a:rPr lang="en-US" altLang="en-US"/>
              <a:t>Balancing</a:t>
            </a:r>
          </a:p>
          <a:p>
            <a:pPr lvl="1"/>
            <a:r>
              <a:rPr lang="en-US" altLang="en-US"/>
              <a:t>Self-Adjusting</a:t>
            </a:r>
          </a:p>
        </p:txBody>
      </p:sp>
    </p:spTree>
    <p:extLst>
      <p:ext uri="{BB962C8B-B14F-4D97-AF65-F5344CB8AC3E}">
        <p14:creationId xmlns:p14="http://schemas.microsoft.com/office/powerpoint/2010/main" val="959591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Breadth First Traversal</a:t>
            </a:r>
            <a:endParaRPr lang="en-AU" altLang="en-US"/>
          </a:p>
        </p:txBody>
      </p:sp>
      <p:sp>
        <p:nvSpPr>
          <p:cNvPr id="24579" name="Rectangle 3"/>
          <p:cNvSpPr>
            <a:spLocks noGrp="1" noChangeArrowheads="1"/>
          </p:cNvSpPr>
          <p:nvPr>
            <p:ph type="body" idx="1"/>
          </p:nvPr>
        </p:nvSpPr>
        <p:spPr/>
        <p:txBody>
          <a:bodyPr/>
          <a:lstStyle/>
          <a:p>
            <a:r>
              <a:rPr lang="en-US" altLang="en-US"/>
              <a:t>Consider Top Down, left to right traversal.</a:t>
            </a:r>
          </a:p>
          <a:p>
            <a:pPr lvl="1"/>
            <a:r>
              <a:rPr lang="en-US" altLang="en-US"/>
              <a:t>Here we start with the root node and work downwards</a:t>
            </a:r>
          </a:p>
          <a:p>
            <a:pPr lvl="2"/>
            <a:r>
              <a:rPr lang="en-US" altLang="en-US"/>
              <a:t>The node’s children are placed in a queue.</a:t>
            </a:r>
          </a:p>
          <a:p>
            <a:pPr lvl="2"/>
            <a:r>
              <a:rPr lang="en-US" altLang="en-US"/>
              <a:t>Then the next node is removed from the front of the queue</a:t>
            </a:r>
            <a:endParaRPr lang="en-AU" altLang="en-US"/>
          </a:p>
        </p:txBody>
      </p:sp>
    </p:spTree>
    <p:extLst>
      <p:ext uri="{BB962C8B-B14F-4D97-AF65-F5344CB8AC3E}">
        <p14:creationId xmlns:p14="http://schemas.microsoft.com/office/powerpoint/2010/main" val="2192701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92313" y="0"/>
            <a:ext cx="8229600" cy="1143000"/>
          </a:xfrm>
        </p:spPr>
        <p:txBody>
          <a:bodyPr/>
          <a:lstStyle/>
          <a:p>
            <a:r>
              <a:rPr lang="en-US" altLang="en-US"/>
              <a:t>Breadth First Traversal</a:t>
            </a:r>
            <a:endParaRPr lang="en-AU" altLang="en-US"/>
          </a:p>
        </p:txBody>
      </p:sp>
      <p:sp>
        <p:nvSpPr>
          <p:cNvPr id="25603" name="Rectangle 3"/>
          <p:cNvSpPr>
            <a:spLocks noGrp="1" noChangeArrowheads="1"/>
          </p:cNvSpPr>
          <p:nvPr>
            <p:ph type="body" idx="1"/>
          </p:nvPr>
        </p:nvSpPr>
        <p:spPr>
          <a:xfrm>
            <a:off x="1992313" y="2108886"/>
            <a:ext cx="8229600" cy="4458603"/>
          </a:xfrm>
        </p:spPr>
        <p:txBody>
          <a:bodyPr>
            <a:normAutofit fontScale="62500" lnSpcReduction="20000"/>
          </a:bodyPr>
          <a:lstStyle/>
          <a:p>
            <a:pPr>
              <a:lnSpc>
                <a:spcPct val="80000"/>
              </a:lnSpc>
              <a:buFontTx/>
              <a:buNone/>
            </a:pPr>
            <a:r>
              <a:rPr lang="en-US" altLang="en-US" sz="2400" dirty="0"/>
              <a:t>template&lt;class T&gt;</a:t>
            </a:r>
          </a:p>
          <a:p>
            <a:pPr>
              <a:lnSpc>
                <a:spcPct val="80000"/>
              </a:lnSpc>
              <a:buFontTx/>
              <a:buNone/>
            </a:pPr>
            <a:r>
              <a:rPr lang="en-US" altLang="en-US" sz="2400" dirty="0"/>
              <a:t>void BST&lt;T&gt;::</a:t>
            </a:r>
            <a:r>
              <a:rPr lang="en-US" altLang="en-US" sz="2400" dirty="0" err="1"/>
              <a:t>breadthFirst</a:t>
            </a:r>
            <a:r>
              <a:rPr lang="en-US" altLang="en-US" sz="2400" dirty="0"/>
              <a:t>() {</a:t>
            </a:r>
          </a:p>
          <a:p>
            <a:pPr>
              <a:lnSpc>
                <a:spcPct val="80000"/>
              </a:lnSpc>
              <a:buFontTx/>
              <a:buNone/>
            </a:pPr>
            <a:r>
              <a:rPr lang="en-US" altLang="en-US" sz="2400" dirty="0"/>
              <a:t>	Queue&lt;</a:t>
            </a:r>
            <a:r>
              <a:rPr lang="en-US" altLang="en-US" sz="2400" dirty="0" err="1"/>
              <a:t>BSTNode</a:t>
            </a:r>
            <a:r>
              <a:rPr lang="en-US" altLang="en-US" sz="2400" dirty="0"/>
              <a:t>&lt;T&gt;*&gt; queue;</a:t>
            </a:r>
          </a:p>
          <a:p>
            <a:pPr>
              <a:lnSpc>
                <a:spcPct val="80000"/>
              </a:lnSpc>
              <a:buFontTx/>
              <a:buNone/>
            </a:pPr>
            <a:r>
              <a:rPr lang="en-US" altLang="en-US" sz="2400" dirty="0"/>
              <a:t>	</a:t>
            </a:r>
            <a:r>
              <a:rPr lang="en-US" altLang="en-US" sz="2400" dirty="0" err="1"/>
              <a:t>BSTNode</a:t>
            </a:r>
            <a:r>
              <a:rPr lang="en-US" altLang="en-US" sz="2400" dirty="0"/>
              <a:t>&lt;T&gt; *p = root;</a:t>
            </a:r>
          </a:p>
          <a:p>
            <a:pPr>
              <a:lnSpc>
                <a:spcPct val="80000"/>
              </a:lnSpc>
              <a:buFontTx/>
              <a:buNone/>
            </a:pPr>
            <a:r>
              <a:rPr lang="en-US" altLang="en-US" sz="2400" dirty="0"/>
              <a:t>	if(p != 0) {</a:t>
            </a:r>
          </a:p>
          <a:p>
            <a:pPr>
              <a:lnSpc>
                <a:spcPct val="80000"/>
              </a:lnSpc>
              <a:buFontTx/>
              <a:buNone/>
            </a:pPr>
            <a:r>
              <a:rPr lang="en-US" altLang="en-US" sz="2400" dirty="0"/>
              <a:t>		</a:t>
            </a:r>
            <a:r>
              <a:rPr lang="en-US" altLang="en-US" sz="2400" dirty="0" err="1"/>
              <a:t>queue.enqueue</a:t>
            </a:r>
            <a:r>
              <a:rPr lang="en-US" altLang="en-US" sz="2400" dirty="0"/>
              <a:t>(p);</a:t>
            </a:r>
          </a:p>
          <a:p>
            <a:pPr>
              <a:lnSpc>
                <a:spcPct val="80000"/>
              </a:lnSpc>
              <a:buFontTx/>
              <a:buNone/>
            </a:pPr>
            <a:r>
              <a:rPr lang="en-US" altLang="en-US" sz="2400" dirty="0"/>
              <a:t>		while (!</a:t>
            </a:r>
            <a:r>
              <a:rPr lang="en-US" altLang="en-US" sz="2400" dirty="0" err="1"/>
              <a:t>queue.empty</a:t>
            </a:r>
            <a:r>
              <a:rPr lang="en-US" altLang="en-US" sz="2400" dirty="0"/>
              <a:t>()) {</a:t>
            </a:r>
          </a:p>
          <a:p>
            <a:pPr>
              <a:lnSpc>
                <a:spcPct val="80000"/>
              </a:lnSpc>
              <a:buFontTx/>
              <a:buNone/>
            </a:pPr>
            <a:r>
              <a:rPr lang="en-US" altLang="en-US" sz="2400" dirty="0"/>
              <a:t>			p = </a:t>
            </a:r>
            <a:r>
              <a:rPr lang="en-US" altLang="en-US" sz="2400" dirty="0" err="1"/>
              <a:t>queue.dequeue</a:t>
            </a:r>
            <a:r>
              <a:rPr lang="en-US" altLang="en-US" sz="2400" dirty="0"/>
              <a:t>();</a:t>
            </a:r>
          </a:p>
          <a:p>
            <a:pPr>
              <a:lnSpc>
                <a:spcPct val="80000"/>
              </a:lnSpc>
              <a:buFontTx/>
              <a:buNone/>
            </a:pPr>
            <a:r>
              <a:rPr lang="en-US" altLang="en-US" sz="2400" dirty="0"/>
              <a:t>			visit(p);</a:t>
            </a:r>
          </a:p>
          <a:p>
            <a:pPr>
              <a:lnSpc>
                <a:spcPct val="80000"/>
              </a:lnSpc>
              <a:buFontTx/>
              <a:buNone/>
            </a:pPr>
            <a:r>
              <a:rPr lang="en-US" altLang="en-US" sz="2400" dirty="0"/>
              <a:t>			if (p-&gt;left != 0)</a:t>
            </a:r>
          </a:p>
          <a:p>
            <a:pPr>
              <a:lnSpc>
                <a:spcPct val="80000"/>
              </a:lnSpc>
              <a:buFontTx/>
              <a:buNone/>
            </a:pPr>
            <a:r>
              <a:rPr lang="en-US" altLang="en-US" sz="2400" dirty="0"/>
              <a:t>				</a:t>
            </a:r>
            <a:r>
              <a:rPr lang="en-US" altLang="en-US" sz="2400" dirty="0" err="1"/>
              <a:t>queue.enqueue</a:t>
            </a:r>
            <a:r>
              <a:rPr lang="en-US" altLang="en-US" sz="2400" dirty="0"/>
              <a:t>(p-&gt;left);</a:t>
            </a:r>
          </a:p>
          <a:p>
            <a:pPr>
              <a:lnSpc>
                <a:spcPct val="80000"/>
              </a:lnSpc>
              <a:buFontTx/>
              <a:buNone/>
            </a:pPr>
            <a:r>
              <a:rPr lang="en-US" altLang="en-US" sz="2400" dirty="0"/>
              <a:t>			if (p-&gt;right != 0)</a:t>
            </a:r>
          </a:p>
          <a:p>
            <a:pPr>
              <a:lnSpc>
                <a:spcPct val="80000"/>
              </a:lnSpc>
              <a:buFontTx/>
              <a:buNone/>
            </a:pPr>
            <a:r>
              <a:rPr lang="en-US" altLang="en-US" sz="2400" dirty="0"/>
              <a:t>				</a:t>
            </a:r>
            <a:r>
              <a:rPr lang="en-US" altLang="en-US" sz="2400" dirty="0" err="1"/>
              <a:t>queue.enqueue</a:t>
            </a:r>
            <a:r>
              <a:rPr lang="en-US" altLang="en-US" sz="2400" dirty="0"/>
              <a:t>(p-&gt;right);</a:t>
            </a:r>
          </a:p>
          <a:p>
            <a:pPr>
              <a:lnSpc>
                <a:spcPct val="80000"/>
              </a:lnSpc>
              <a:buFontTx/>
              <a:buNone/>
            </a:pPr>
            <a:r>
              <a:rPr lang="en-US" altLang="en-US" sz="2400" dirty="0"/>
              <a:t>		}</a:t>
            </a:r>
          </a:p>
          <a:p>
            <a:pPr>
              <a:lnSpc>
                <a:spcPct val="80000"/>
              </a:lnSpc>
              <a:buFontTx/>
              <a:buNone/>
            </a:pPr>
            <a:r>
              <a:rPr lang="en-US" altLang="en-US" sz="2400" dirty="0"/>
              <a:t>	}</a:t>
            </a:r>
          </a:p>
          <a:p>
            <a:pPr>
              <a:lnSpc>
                <a:spcPct val="80000"/>
              </a:lnSpc>
              <a:buFontTx/>
              <a:buNone/>
            </a:pPr>
            <a:r>
              <a:rPr lang="en-US" altLang="en-US" sz="2400" dirty="0"/>
              <a:t>}</a:t>
            </a:r>
            <a:endParaRPr lang="en-AU" altLang="en-US" sz="2400" dirty="0"/>
          </a:p>
        </p:txBody>
      </p:sp>
    </p:spTree>
    <p:extLst>
      <p:ext uri="{BB962C8B-B14F-4D97-AF65-F5344CB8AC3E}">
        <p14:creationId xmlns:p14="http://schemas.microsoft.com/office/powerpoint/2010/main" val="12346037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a:t>Depth First Traversal</a:t>
            </a:r>
            <a:endParaRPr lang="en-AU" altLang="en-US"/>
          </a:p>
        </p:txBody>
      </p:sp>
      <p:sp>
        <p:nvSpPr>
          <p:cNvPr id="26627" name="Rectangle 3"/>
          <p:cNvSpPr>
            <a:spLocks noGrp="1" noChangeArrowheads="1"/>
          </p:cNvSpPr>
          <p:nvPr>
            <p:ph type="body" idx="1"/>
          </p:nvPr>
        </p:nvSpPr>
        <p:spPr/>
        <p:txBody>
          <a:bodyPr>
            <a:normAutofit fontScale="77500" lnSpcReduction="20000"/>
          </a:bodyPr>
          <a:lstStyle/>
          <a:p>
            <a:pPr>
              <a:lnSpc>
                <a:spcPct val="80000"/>
              </a:lnSpc>
            </a:pPr>
            <a:r>
              <a:rPr lang="en-US" altLang="en-US" sz="2800"/>
              <a:t>V = visiting a node</a:t>
            </a:r>
          </a:p>
          <a:p>
            <a:pPr>
              <a:lnSpc>
                <a:spcPct val="80000"/>
              </a:lnSpc>
            </a:pPr>
            <a:r>
              <a:rPr lang="en-US" altLang="en-US" sz="2800"/>
              <a:t>L = traversing the left subtree</a:t>
            </a:r>
          </a:p>
          <a:p>
            <a:pPr>
              <a:lnSpc>
                <a:spcPct val="80000"/>
              </a:lnSpc>
            </a:pPr>
            <a:r>
              <a:rPr lang="en-US" altLang="en-US" sz="2800"/>
              <a:t>R = traversing the right subtree</a:t>
            </a:r>
          </a:p>
          <a:p>
            <a:pPr>
              <a:lnSpc>
                <a:spcPct val="80000"/>
              </a:lnSpc>
            </a:pPr>
            <a:endParaRPr lang="en-US" altLang="en-US" sz="2800"/>
          </a:p>
          <a:p>
            <a:pPr>
              <a:lnSpc>
                <a:spcPct val="80000"/>
              </a:lnSpc>
            </a:pPr>
            <a:r>
              <a:rPr lang="en-US" altLang="en-US" sz="2800"/>
              <a:t>Options</a:t>
            </a:r>
          </a:p>
          <a:p>
            <a:pPr lvl="1">
              <a:lnSpc>
                <a:spcPct val="80000"/>
              </a:lnSpc>
            </a:pPr>
            <a:r>
              <a:rPr lang="en-US" altLang="en-US" sz="2400" b="1"/>
              <a:t>VLR (Pre Order Tree Traversal)</a:t>
            </a:r>
          </a:p>
          <a:p>
            <a:pPr lvl="1">
              <a:lnSpc>
                <a:spcPct val="80000"/>
              </a:lnSpc>
            </a:pPr>
            <a:r>
              <a:rPr lang="en-US" altLang="en-US" sz="2400"/>
              <a:t>VRL</a:t>
            </a:r>
          </a:p>
          <a:p>
            <a:pPr lvl="1">
              <a:lnSpc>
                <a:spcPct val="80000"/>
              </a:lnSpc>
            </a:pPr>
            <a:r>
              <a:rPr lang="en-US" altLang="en-US" sz="2400" b="1"/>
              <a:t>LVR (In order Tree Traversal)</a:t>
            </a:r>
          </a:p>
          <a:p>
            <a:pPr lvl="1">
              <a:lnSpc>
                <a:spcPct val="80000"/>
              </a:lnSpc>
            </a:pPr>
            <a:r>
              <a:rPr lang="en-US" altLang="en-US" sz="2400"/>
              <a:t>RVL</a:t>
            </a:r>
          </a:p>
          <a:p>
            <a:pPr lvl="1">
              <a:lnSpc>
                <a:spcPct val="80000"/>
              </a:lnSpc>
            </a:pPr>
            <a:r>
              <a:rPr lang="en-US" altLang="en-US" sz="2400" b="1"/>
              <a:t>LRV (Post order Tree Traversal)</a:t>
            </a:r>
          </a:p>
          <a:p>
            <a:pPr lvl="1">
              <a:lnSpc>
                <a:spcPct val="80000"/>
              </a:lnSpc>
            </a:pPr>
            <a:r>
              <a:rPr lang="en-US" altLang="en-US" sz="2400"/>
              <a:t>RLV</a:t>
            </a:r>
            <a:endParaRPr lang="en-AU" altLang="en-US" sz="2400"/>
          </a:p>
        </p:txBody>
      </p:sp>
    </p:spTree>
    <p:extLst>
      <p:ext uri="{BB962C8B-B14F-4D97-AF65-F5344CB8AC3E}">
        <p14:creationId xmlns:p14="http://schemas.microsoft.com/office/powerpoint/2010/main" val="1396869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Depth First Traversal</a:t>
            </a:r>
            <a:endParaRPr lang="en-AU" altLang="en-US"/>
          </a:p>
        </p:txBody>
      </p:sp>
      <p:sp>
        <p:nvSpPr>
          <p:cNvPr id="30723" name="Rectangle 3"/>
          <p:cNvSpPr>
            <a:spLocks noGrp="1" noChangeArrowheads="1"/>
          </p:cNvSpPr>
          <p:nvPr>
            <p:ph type="body" idx="1"/>
          </p:nvPr>
        </p:nvSpPr>
        <p:spPr/>
        <p:txBody>
          <a:bodyPr/>
          <a:lstStyle/>
          <a:p>
            <a:r>
              <a:rPr lang="en-US" altLang="en-US"/>
              <a:t>These Depth first traversals can easily be implemented using recursion;</a:t>
            </a:r>
          </a:p>
          <a:p>
            <a:pPr lvl="1"/>
            <a:r>
              <a:rPr lang="en-US" altLang="en-US"/>
              <a:t>In fact Double Recursion!</a:t>
            </a:r>
            <a:endParaRPr lang="en-AU" altLang="en-US"/>
          </a:p>
        </p:txBody>
      </p:sp>
    </p:spTree>
    <p:extLst>
      <p:ext uri="{BB962C8B-B14F-4D97-AF65-F5344CB8AC3E}">
        <p14:creationId xmlns:p14="http://schemas.microsoft.com/office/powerpoint/2010/main" val="24982890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In Order</a:t>
            </a:r>
            <a:endParaRPr lang="en-AU" altLang="en-US"/>
          </a:p>
        </p:txBody>
      </p:sp>
      <p:sp>
        <p:nvSpPr>
          <p:cNvPr id="27651" name="Rectangle 3"/>
          <p:cNvSpPr>
            <a:spLocks noGrp="1" noChangeArrowheads="1"/>
          </p:cNvSpPr>
          <p:nvPr>
            <p:ph type="body" idx="1"/>
          </p:nvPr>
        </p:nvSpPr>
        <p:spPr/>
        <p:txBody>
          <a:bodyPr/>
          <a:lstStyle/>
          <a:p>
            <a:pPr>
              <a:lnSpc>
                <a:spcPct val="90000"/>
              </a:lnSpc>
              <a:buFontTx/>
              <a:buNone/>
            </a:pPr>
            <a:r>
              <a:rPr lang="en-US" altLang="en-US"/>
              <a:t>template&lt;class T&gt;</a:t>
            </a:r>
          </a:p>
          <a:p>
            <a:pPr>
              <a:lnSpc>
                <a:spcPct val="90000"/>
              </a:lnSpc>
              <a:buFontTx/>
              <a:buNone/>
            </a:pPr>
            <a:r>
              <a:rPr lang="en-US" altLang="en-US"/>
              <a:t>void BST&lt;T&gt;::inorder(BSTNode&lt;T&gt; *p) {</a:t>
            </a:r>
          </a:p>
          <a:p>
            <a:pPr>
              <a:lnSpc>
                <a:spcPct val="90000"/>
              </a:lnSpc>
              <a:buFontTx/>
              <a:buNone/>
            </a:pPr>
            <a:r>
              <a:rPr lang="en-US" altLang="en-US"/>
              <a:t>	if (p!=0) {</a:t>
            </a:r>
          </a:p>
          <a:p>
            <a:pPr>
              <a:lnSpc>
                <a:spcPct val="90000"/>
              </a:lnSpc>
              <a:buFontTx/>
              <a:buNone/>
            </a:pPr>
            <a:r>
              <a:rPr lang="en-US" altLang="en-US"/>
              <a:t>		inorder(p-&gt;left);</a:t>
            </a:r>
          </a:p>
          <a:p>
            <a:pPr>
              <a:lnSpc>
                <a:spcPct val="90000"/>
              </a:lnSpc>
              <a:buFontTx/>
              <a:buNone/>
            </a:pPr>
            <a:r>
              <a:rPr lang="en-US" altLang="en-US"/>
              <a:t>		visit(p);</a:t>
            </a:r>
          </a:p>
          <a:p>
            <a:pPr>
              <a:lnSpc>
                <a:spcPct val="90000"/>
              </a:lnSpc>
              <a:buFontTx/>
              <a:buNone/>
            </a:pPr>
            <a:r>
              <a:rPr lang="en-US" altLang="en-US"/>
              <a:t>		inorder(p-&gt;right);</a:t>
            </a:r>
          </a:p>
          <a:p>
            <a:pPr>
              <a:lnSpc>
                <a:spcPct val="90000"/>
              </a:lnSpc>
              <a:buFontTx/>
              <a:buNone/>
            </a:pPr>
            <a:r>
              <a:rPr lang="en-US" altLang="en-US"/>
              <a:t>	}</a:t>
            </a:r>
          </a:p>
          <a:p>
            <a:pPr>
              <a:lnSpc>
                <a:spcPct val="90000"/>
              </a:lnSpc>
              <a:buFontTx/>
              <a:buNone/>
            </a:pPr>
            <a:r>
              <a:rPr lang="en-US" altLang="en-US"/>
              <a:t>}</a:t>
            </a:r>
            <a:endParaRPr lang="en-AU" altLang="en-US"/>
          </a:p>
        </p:txBody>
      </p:sp>
    </p:spTree>
    <p:extLst>
      <p:ext uri="{BB962C8B-B14F-4D97-AF65-F5344CB8AC3E}">
        <p14:creationId xmlns:p14="http://schemas.microsoft.com/office/powerpoint/2010/main" val="35374599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Pre Order</a:t>
            </a:r>
            <a:endParaRPr lang="en-AU" altLang="en-US"/>
          </a:p>
        </p:txBody>
      </p:sp>
      <p:sp>
        <p:nvSpPr>
          <p:cNvPr id="28675" name="Rectangle 3"/>
          <p:cNvSpPr>
            <a:spLocks noGrp="1" noChangeArrowheads="1"/>
          </p:cNvSpPr>
          <p:nvPr>
            <p:ph type="body" idx="1"/>
          </p:nvPr>
        </p:nvSpPr>
        <p:spPr/>
        <p:txBody>
          <a:bodyPr/>
          <a:lstStyle/>
          <a:p>
            <a:pPr>
              <a:lnSpc>
                <a:spcPct val="90000"/>
              </a:lnSpc>
              <a:buFontTx/>
              <a:buNone/>
            </a:pPr>
            <a:r>
              <a:rPr lang="en-US" altLang="en-US"/>
              <a:t>template&lt;class T&gt;</a:t>
            </a:r>
          </a:p>
          <a:p>
            <a:pPr>
              <a:lnSpc>
                <a:spcPct val="90000"/>
              </a:lnSpc>
              <a:buFontTx/>
              <a:buNone/>
            </a:pPr>
            <a:r>
              <a:rPr lang="en-US" altLang="en-US"/>
              <a:t>void BST&lt;T&gt;::preorder(BSTNode&lt;T&gt; *p) {</a:t>
            </a:r>
          </a:p>
          <a:p>
            <a:pPr>
              <a:lnSpc>
                <a:spcPct val="90000"/>
              </a:lnSpc>
              <a:buFontTx/>
              <a:buNone/>
            </a:pPr>
            <a:r>
              <a:rPr lang="en-US" altLang="en-US"/>
              <a:t>	if (p!=0) {</a:t>
            </a:r>
          </a:p>
          <a:p>
            <a:pPr>
              <a:lnSpc>
                <a:spcPct val="90000"/>
              </a:lnSpc>
              <a:buFontTx/>
              <a:buNone/>
            </a:pPr>
            <a:r>
              <a:rPr lang="en-US" altLang="en-US"/>
              <a:t>		visit(p);</a:t>
            </a:r>
          </a:p>
          <a:p>
            <a:pPr>
              <a:lnSpc>
                <a:spcPct val="90000"/>
              </a:lnSpc>
              <a:buFontTx/>
              <a:buNone/>
            </a:pPr>
            <a:r>
              <a:rPr lang="en-US" altLang="en-US"/>
              <a:t>		preorder(p-&gt;left);</a:t>
            </a:r>
          </a:p>
          <a:p>
            <a:pPr>
              <a:lnSpc>
                <a:spcPct val="90000"/>
              </a:lnSpc>
              <a:buFontTx/>
              <a:buNone/>
            </a:pPr>
            <a:r>
              <a:rPr lang="en-US" altLang="en-US"/>
              <a:t>		preorder(p-&gt;right);</a:t>
            </a:r>
          </a:p>
          <a:p>
            <a:pPr>
              <a:lnSpc>
                <a:spcPct val="90000"/>
              </a:lnSpc>
              <a:buFontTx/>
              <a:buNone/>
            </a:pPr>
            <a:r>
              <a:rPr lang="en-US" altLang="en-US"/>
              <a:t>	}</a:t>
            </a:r>
          </a:p>
          <a:p>
            <a:pPr>
              <a:lnSpc>
                <a:spcPct val="90000"/>
              </a:lnSpc>
              <a:buFontTx/>
              <a:buNone/>
            </a:pPr>
            <a:r>
              <a:rPr lang="en-US" altLang="en-US"/>
              <a:t>}</a:t>
            </a:r>
            <a:endParaRPr lang="en-AU" altLang="en-US"/>
          </a:p>
        </p:txBody>
      </p:sp>
    </p:spTree>
    <p:extLst>
      <p:ext uri="{BB962C8B-B14F-4D97-AF65-F5344CB8AC3E}">
        <p14:creationId xmlns:p14="http://schemas.microsoft.com/office/powerpoint/2010/main" val="18721884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Post Order</a:t>
            </a:r>
            <a:endParaRPr lang="en-AU" altLang="en-US"/>
          </a:p>
        </p:txBody>
      </p:sp>
      <p:sp>
        <p:nvSpPr>
          <p:cNvPr id="29699" name="Rectangle 3"/>
          <p:cNvSpPr>
            <a:spLocks noGrp="1" noChangeArrowheads="1"/>
          </p:cNvSpPr>
          <p:nvPr>
            <p:ph type="body" idx="1"/>
          </p:nvPr>
        </p:nvSpPr>
        <p:spPr/>
        <p:txBody>
          <a:bodyPr/>
          <a:lstStyle/>
          <a:p>
            <a:pPr>
              <a:lnSpc>
                <a:spcPct val="90000"/>
              </a:lnSpc>
              <a:buFontTx/>
              <a:buNone/>
            </a:pPr>
            <a:r>
              <a:rPr lang="en-US" altLang="en-US"/>
              <a:t>template&lt;class T&gt;</a:t>
            </a:r>
          </a:p>
          <a:p>
            <a:pPr>
              <a:lnSpc>
                <a:spcPct val="90000"/>
              </a:lnSpc>
              <a:buFontTx/>
              <a:buNone/>
            </a:pPr>
            <a:r>
              <a:rPr lang="en-US" altLang="en-US"/>
              <a:t>void BST&lt;T&gt;::postorder(BSTNode&lt;T&gt; *p) {</a:t>
            </a:r>
          </a:p>
          <a:p>
            <a:pPr>
              <a:lnSpc>
                <a:spcPct val="90000"/>
              </a:lnSpc>
              <a:buFontTx/>
              <a:buNone/>
            </a:pPr>
            <a:r>
              <a:rPr lang="en-US" altLang="en-US"/>
              <a:t>	if (p!=0) {</a:t>
            </a:r>
          </a:p>
          <a:p>
            <a:pPr>
              <a:lnSpc>
                <a:spcPct val="90000"/>
              </a:lnSpc>
              <a:buFontTx/>
              <a:buNone/>
            </a:pPr>
            <a:r>
              <a:rPr lang="en-US" altLang="en-US"/>
              <a:t>		postorder(p-&gt;left);</a:t>
            </a:r>
          </a:p>
          <a:p>
            <a:pPr>
              <a:lnSpc>
                <a:spcPct val="90000"/>
              </a:lnSpc>
              <a:buFontTx/>
              <a:buNone/>
            </a:pPr>
            <a:r>
              <a:rPr lang="en-US" altLang="en-US"/>
              <a:t>		postorder(p-&gt;right); </a:t>
            </a:r>
          </a:p>
          <a:p>
            <a:pPr>
              <a:lnSpc>
                <a:spcPct val="90000"/>
              </a:lnSpc>
              <a:buFontTx/>
              <a:buNone/>
            </a:pPr>
            <a:r>
              <a:rPr lang="en-US" altLang="en-US"/>
              <a:t>		visit(p);</a:t>
            </a:r>
          </a:p>
          <a:p>
            <a:pPr>
              <a:lnSpc>
                <a:spcPct val="90000"/>
              </a:lnSpc>
              <a:buFontTx/>
              <a:buNone/>
            </a:pPr>
            <a:r>
              <a:rPr lang="en-US" altLang="en-US"/>
              <a:t>	}</a:t>
            </a:r>
          </a:p>
          <a:p>
            <a:pPr>
              <a:lnSpc>
                <a:spcPct val="90000"/>
              </a:lnSpc>
              <a:buFontTx/>
              <a:buNone/>
            </a:pPr>
            <a:r>
              <a:rPr lang="en-US" altLang="en-US"/>
              <a:t>}</a:t>
            </a:r>
            <a:endParaRPr lang="en-AU" altLang="en-US"/>
          </a:p>
        </p:txBody>
      </p:sp>
    </p:spTree>
    <p:extLst>
      <p:ext uri="{BB962C8B-B14F-4D97-AF65-F5344CB8AC3E}">
        <p14:creationId xmlns:p14="http://schemas.microsoft.com/office/powerpoint/2010/main" val="19313409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Recursion</a:t>
            </a:r>
            <a:endParaRPr lang="en-AU" altLang="en-US"/>
          </a:p>
        </p:txBody>
      </p:sp>
      <p:sp>
        <p:nvSpPr>
          <p:cNvPr id="31747" name="Rectangle 3"/>
          <p:cNvSpPr>
            <a:spLocks noGrp="1" noChangeArrowheads="1"/>
          </p:cNvSpPr>
          <p:nvPr>
            <p:ph type="body" idx="1"/>
          </p:nvPr>
        </p:nvSpPr>
        <p:spPr/>
        <p:txBody>
          <a:bodyPr/>
          <a:lstStyle/>
          <a:p>
            <a:r>
              <a:rPr lang="en-US" altLang="en-US"/>
              <a:t>These doubly recursive functions obviously make extensive use of the runtime stack, so it is worth investigating a non-recursive option.</a:t>
            </a:r>
            <a:endParaRPr lang="en-AU" altLang="en-US"/>
          </a:p>
        </p:txBody>
      </p:sp>
    </p:spTree>
    <p:extLst>
      <p:ext uri="{BB962C8B-B14F-4D97-AF65-F5344CB8AC3E}">
        <p14:creationId xmlns:p14="http://schemas.microsoft.com/office/powerpoint/2010/main" val="565795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992313" y="0"/>
            <a:ext cx="8229600" cy="1143000"/>
          </a:xfrm>
        </p:spPr>
        <p:txBody>
          <a:bodyPr/>
          <a:lstStyle/>
          <a:p>
            <a:r>
              <a:rPr lang="en-US" altLang="en-US"/>
              <a:t>Nonrecursive Pre Order</a:t>
            </a:r>
            <a:endParaRPr lang="en-AU" altLang="en-US"/>
          </a:p>
        </p:txBody>
      </p:sp>
      <p:sp>
        <p:nvSpPr>
          <p:cNvPr id="32771" name="Rectangle 3"/>
          <p:cNvSpPr>
            <a:spLocks noGrp="1" noChangeArrowheads="1"/>
          </p:cNvSpPr>
          <p:nvPr>
            <p:ph type="body" idx="1"/>
          </p:nvPr>
        </p:nvSpPr>
        <p:spPr>
          <a:xfrm>
            <a:off x="1981200" y="2150076"/>
            <a:ext cx="8229600" cy="4706338"/>
          </a:xfrm>
        </p:spPr>
        <p:txBody>
          <a:bodyPr>
            <a:normAutofit fontScale="70000" lnSpcReduction="20000"/>
          </a:bodyPr>
          <a:lstStyle/>
          <a:p>
            <a:pPr>
              <a:lnSpc>
                <a:spcPct val="80000"/>
              </a:lnSpc>
              <a:buFontTx/>
              <a:buNone/>
            </a:pPr>
            <a:r>
              <a:rPr lang="en-US" altLang="en-US" sz="2400" dirty="0"/>
              <a:t>template&lt;class T&gt;</a:t>
            </a:r>
          </a:p>
          <a:p>
            <a:pPr>
              <a:lnSpc>
                <a:spcPct val="80000"/>
              </a:lnSpc>
              <a:buFontTx/>
              <a:buNone/>
            </a:pPr>
            <a:r>
              <a:rPr lang="en-US" altLang="en-US" sz="2400" dirty="0"/>
              <a:t>void BST&lt;T&gt;::</a:t>
            </a:r>
            <a:r>
              <a:rPr lang="en-US" altLang="en-US" sz="2400" dirty="0" err="1"/>
              <a:t>iterativepreorder</a:t>
            </a:r>
            <a:r>
              <a:rPr lang="en-US" altLang="en-US" sz="2400" dirty="0"/>
              <a:t>() {</a:t>
            </a:r>
            <a:br>
              <a:rPr lang="en-US" altLang="en-US" sz="2400" dirty="0"/>
            </a:br>
            <a:r>
              <a:rPr lang="en-US" altLang="en-US" sz="2400" dirty="0"/>
              <a:t>Stack&lt;</a:t>
            </a:r>
            <a:r>
              <a:rPr lang="en-US" altLang="en-US" sz="2400" dirty="0" err="1"/>
              <a:t>BSTNode</a:t>
            </a:r>
            <a:r>
              <a:rPr lang="en-US" altLang="en-US" sz="2400" dirty="0"/>
              <a:t>&lt;T&gt;*&gt; </a:t>
            </a:r>
            <a:r>
              <a:rPr lang="en-US" altLang="en-US" sz="2400" dirty="0" err="1"/>
              <a:t>travStack</a:t>
            </a:r>
            <a:r>
              <a:rPr lang="en-US" altLang="en-US" sz="2400" dirty="0"/>
              <a:t>;</a:t>
            </a:r>
          </a:p>
          <a:p>
            <a:pPr>
              <a:lnSpc>
                <a:spcPct val="80000"/>
              </a:lnSpc>
              <a:buFontTx/>
              <a:buNone/>
            </a:pPr>
            <a:r>
              <a:rPr lang="en-US" altLang="en-US" sz="2400" dirty="0"/>
              <a:t>	</a:t>
            </a:r>
            <a:r>
              <a:rPr lang="en-US" altLang="en-US" sz="2400" dirty="0" err="1"/>
              <a:t>BSTNode</a:t>
            </a:r>
            <a:r>
              <a:rPr lang="en-US" altLang="en-US" sz="2400" dirty="0"/>
              <a:t>&lt;T&gt; *p = root;</a:t>
            </a:r>
          </a:p>
          <a:p>
            <a:pPr>
              <a:lnSpc>
                <a:spcPct val="80000"/>
              </a:lnSpc>
              <a:buFontTx/>
              <a:buNone/>
            </a:pPr>
            <a:r>
              <a:rPr lang="en-US" altLang="en-US" sz="2400" dirty="0"/>
              <a:t>	if(p != 0) {</a:t>
            </a:r>
          </a:p>
          <a:p>
            <a:pPr>
              <a:lnSpc>
                <a:spcPct val="80000"/>
              </a:lnSpc>
              <a:buFontTx/>
              <a:buNone/>
            </a:pPr>
            <a:r>
              <a:rPr lang="en-US" altLang="en-US" sz="2400" dirty="0"/>
              <a:t>		</a:t>
            </a:r>
            <a:r>
              <a:rPr lang="en-US" altLang="en-US" sz="2400" dirty="0" err="1"/>
              <a:t>travStack.push</a:t>
            </a:r>
            <a:r>
              <a:rPr lang="en-US" altLang="en-US" sz="2400" dirty="0"/>
              <a:t>(p);</a:t>
            </a:r>
          </a:p>
          <a:p>
            <a:pPr>
              <a:lnSpc>
                <a:spcPct val="80000"/>
              </a:lnSpc>
              <a:buFontTx/>
              <a:buNone/>
            </a:pPr>
            <a:r>
              <a:rPr lang="en-US" altLang="en-US" sz="2400" dirty="0"/>
              <a:t>		while(!</a:t>
            </a:r>
            <a:r>
              <a:rPr lang="en-US" altLang="en-US" sz="2400" dirty="0" err="1"/>
              <a:t>travStack.empty</a:t>
            </a:r>
            <a:r>
              <a:rPr lang="en-US" altLang="en-US" sz="2400" dirty="0"/>
              <a:t>()) {</a:t>
            </a:r>
          </a:p>
          <a:p>
            <a:pPr>
              <a:lnSpc>
                <a:spcPct val="80000"/>
              </a:lnSpc>
              <a:buFontTx/>
              <a:buNone/>
            </a:pPr>
            <a:r>
              <a:rPr lang="en-US" altLang="en-US" sz="2400" dirty="0"/>
              <a:t>			p = </a:t>
            </a:r>
            <a:r>
              <a:rPr lang="en-US" altLang="en-US" sz="2400" dirty="0" err="1"/>
              <a:t>travStack.pop</a:t>
            </a:r>
            <a:r>
              <a:rPr lang="en-US" altLang="en-US" sz="2400" dirty="0"/>
              <a:t>();</a:t>
            </a:r>
          </a:p>
          <a:p>
            <a:pPr>
              <a:lnSpc>
                <a:spcPct val="80000"/>
              </a:lnSpc>
              <a:buFontTx/>
              <a:buNone/>
            </a:pPr>
            <a:r>
              <a:rPr lang="en-US" altLang="en-US" sz="2400" dirty="0"/>
              <a:t>			visit(p);</a:t>
            </a:r>
          </a:p>
          <a:p>
            <a:pPr>
              <a:lnSpc>
                <a:spcPct val="80000"/>
              </a:lnSpc>
              <a:buFontTx/>
              <a:buNone/>
            </a:pPr>
            <a:r>
              <a:rPr lang="en-US" altLang="en-US" sz="2400" dirty="0"/>
              <a:t>			if (p-&gt;right != 0)</a:t>
            </a:r>
          </a:p>
          <a:p>
            <a:pPr>
              <a:lnSpc>
                <a:spcPct val="80000"/>
              </a:lnSpc>
              <a:buFontTx/>
              <a:buNone/>
            </a:pPr>
            <a:r>
              <a:rPr lang="en-US" altLang="en-US" sz="2400" dirty="0"/>
              <a:t>				</a:t>
            </a:r>
            <a:r>
              <a:rPr lang="en-US" altLang="en-US" sz="2400" dirty="0" err="1"/>
              <a:t>travStack.push</a:t>
            </a:r>
            <a:r>
              <a:rPr lang="en-US" altLang="en-US" sz="2400" dirty="0"/>
              <a:t>(p-&gt;right);</a:t>
            </a:r>
          </a:p>
          <a:p>
            <a:pPr>
              <a:lnSpc>
                <a:spcPct val="80000"/>
              </a:lnSpc>
              <a:buFontTx/>
              <a:buNone/>
            </a:pPr>
            <a:r>
              <a:rPr lang="en-US" altLang="en-US" sz="2400" dirty="0"/>
              <a:t>			if (p-&gt;left != 0)</a:t>
            </a:r>
          </a:p>
          <a:p>
            <a:pPr>
              <a:lnSpc>
                <a:spcPct val="80000"/>
              </a:lnSpc>
              <a:buFontTx/>
              <a:buNone/>
            </a:pPr>
            <a:r>
              <a:rPr lang="en-US" altLang="en-US" sz="2400" dirty="0"/>
              <a:t>				</a:t>
            </a:r>
            <a:r>
              <a:rPr lang="en-US" altLang="en-US" sz="2400" dirty="0" err="1"/>
              <a:t>travStack.push</a:t>
            </a:r>
            <a:r>
              <a:rPr lang="en-US" altLang="en-US" sz="2400" dirty="0"/>
              <a:t>(p-&gt;left);</a:t>
            </a:r>
          </a:p>
          <a:p>
            <a:pPr>
              <a:lnSpc>
                <a:spcPct val="80000"/>
              </a:lnSpc>
              <a:buFontTx/>
              <a:buNone/>
            </a:pPr>
            <a:r>
              <a:rPr lang="en-US" altLang="en-US" sz="2400" dirty="0"/>
              <a:t>		}</a:t>
            </a:r>
          </a:p>
          <a:p>
            <a:pPr>
              <a:lnSpc>
                <a:spcPct val="80000"/>
              </a:lnSpc>
              <a:buFontTx/>
              <a:buNone/>
            </a:pPr>
            <a:r>
              <a:rPr lang="en-US" altLang="en-US" sz="2400" dirty="0"/>
              <a:t>	}</a:t>
            </a:r>
          </a:p>
          <a:p>
            <a:pPr>
              <a:lnSpc>
                <a:spcPct val="80000"/>
              </a:lnSpc>
              <a:buFontTx/>
              <a:buNone/>
            </a:pPr>
            <a:r>
              <a:rPr lang="en-US" altLang="en-US" sz="2400" dirty="0"/>
              <a:t>}</a:t>
            </a:r>
            <a:endParaRPr lang="en-AU" altLang="en-US" sz="2400" dirty="0"/>
          </a:p>
        </p:txBody>
      </p:sp>
    </p:spTree>
    <p:extLst>
      <p:ext uri="{BB962C8B-B14F-4D97-AF65-F5344CB8AC3E}">
        <p14:creationId xmlns:p14="http://schemas.microsoft.com/office/powerpoint/2010/main" val="31865855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a:t>Nonrecursive</a:t>
            </a:r>
            <a:endParaRPr lang="en-AU" altLang="en-US"/>
          </a:p>
        </p:txBody>
      </p:sp>
      <p:sp>
        <p:nvSpPr>
          <p:cNvPr id="33795" name="Rectangle 3"/>
          <p:cNvSpPr>
            <a:spLocks noGrp="1" noChangeArrowheads="1"/>
          </p:cNvSpPr>
          <p:nvPr>
            <p:ph type="body" idx="1"/>
          </p:nvPr>
        </p:nvSpPr>
        <p:spPr/>
        <p:txBody>
          <a:bodyPr>
            <a:normAutofit fontScale="92500" lnSpcReduction="10000"/>
          </a:bodyPr>
          <a:lstStyle/>
          <a:p>
            <a:r>
              <a:rPr lang="en-US" altLang="en-US" sz="2800"/>
              <a:t>Obviously the non-recursive code is longer, but is it more efficient?</a:t>
            </a:r>
          </a:p>
          <a:p>
            <a:pPr lvl="1"/>
            <a:r>
              <a:rPr lang="en-US" altLang="en-US" sz="2400"/>
              <a:t>There is no double recursion</a:t>
            </a:r>
          </a:p>
          <a:p>
            <a:pPr lvl="1"/>
            <a:r>
              <a:rPr lang="en-US" altLang="en-US" sz="2400"/>
              <a:t>There is extensive use of a stack (in opposed to the runtime stack).</a:t>
            </a:r>
          </a:p>
          <a:p>
            <a:pPr lvl="1"/>
            <a:r>
              <a:rPr lang="en-US" altLang="en-US" sz="2400"/>
              <a:t>Support Stack functions are needed</a:t>
            </a:r>
          </a:p>
          <a:p>
            <a:pPr lvl="1"/>
            <a:r>
              <a:rPr lang="en-US" altLang="en-US" sz="2400"/>
              <a:t>Up to 4 calls per iteration.</a:t>
            </a:r>
          </a:p>
          <a:p>
            <a:pPr lvl="1"/>
            <a:r>
              <a:rPr lang="en-US" altLang="en-US" sz="2400"/>
              <a:t>In short no.</a:t>
            </a:r>
          </a:p>
          <a:p>
            <a:r>
              <a:rPr lang="en-US" altLang="en-US" sz="2800"/>
              <a:t>Similar nonrecursive functions can be produced for the other tree traversal strategies.</a:t>
            </a:r>
            <a:endParaRPr lang="en-AU" altLang="en-US" sz="2800"/>
          </a:p>
        </p:txBody>
      </p:sp>
    </p:spTree>
    <p:extLst>
      <p:ext uri="{BB962C8B-B14F-4D97-AF65-F5344CB8AC3E}">
        <p14:creationId xmlns:p14="http://schemas.microsoft.com/office/powerpoint/2010/main" val="242875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a:t>Linked Lists</a:t>
            </a:r>
            <a:endParaRPr lang="en-AU" altLang="en-US"/>
          </a:p>
        </p:txBody>
      </p:sp>
      <p:sp>
        <p:nvSpPr>
          <p:cNvPr id="5123" name="Rectangle 3"/>
          <p:cNvSpPr>
            <a:spLocks noGrp="1" noChangeArrowheads="1"/>
          </p:cNvSpPr>
          <p:nvPr>
            <p:ph type="body" idx="1"/>
          </p:nvPr>
        </p:nvSpPr>
        <p:spPr/>
        <p:txBody>
          <a:bodyPr>
            <a:normAutofit fontScale="77500" lnSpcReduction="20000"/>
          </a:bodyPr>
          <a:lstStyle/>
          <a:p>
            <a:r>
              <a:rPr lang="en-US" altLang="en-US" sz="2800" dirty="0"/>
              <a:t>Over previous weeks we have investigated Linked Lists </a:t>
            </a:r>
          </a:p>
          <a:p>
            <a:pPr lvl="1"/>
            <a:r>
              <a:rPr lang="en-US" altLang="en-US" sz="2400" dirty="0"/>
              <a:t>A </a:t>
            </a:r>
            <a:r>
              <a:rPr lang="en-US" altLang="en-US" sz="2400" b="1" i="1" dirty="0"/>
              <a:t>linear</a:t>
            </a:r>
            <a:r>
              <a:rPr lang="en-US" altLang="en-US" sz="2400" dirty="0"/>
              <a:t> data structure, used to implement queues or stacks etc.</a:t>
            </a:r>
          </a:p>
          <a:p>
            <a:r>
              <a:rPr lang="en-US" altLang="en-US" sz="2800" dirty="0"/>
              <a:t>Stacks and Queues do represent a hierarchy, it is however a one dimensional hierarchy.</a:t>
            </a:r>
          </a:p>
          <a:p>
            <a:r>
              <a:rPr lang="en-US" altLang="en-US" sz="2800" dirty="0"/>
              <a:t>Many fields contain hierarchical data structures, so this week we begin to investigate a new data structure called Trees.</a:t>
            </a:r>
          </a:p>
          <a:p>
            <a:pPr lvl="1"/>
            <a:r>
              <a:rPr lang="en-US" altLang="en-US" sz="2600" dirty="0"/>
              <a:t>Examples include</a:t>
            </a:r>
          </a:p>
          <a:p>
            <a:pPr lvl="2"/>
            <a:r>
              <a:rPr lang="en-US" altLang="en-US" sz="2400" dirty="0"/>
              <a:t>Genealogical Trees</a:t>
            </a:r>
          </a:p>
          <a:p>
            <a:pPr lvl="2"/>
            <a:r>
              <a:rPr lang="en-US" altLang="en-US" sz="2400" dirty="0"/>
              <a:t>Grammatical Structure of Sentences</a:t>
            </a:r>
          </a:p>
          <a:p>
            <a:pPr lvl="2"/>
            <a:r>
              <a:rPr lang="en-US" altLang="en-US" sz="2400" dirty="0"/>
              <a:t>Taxonomic structure of organisms, plants etc.</a:t>
            </a:r>
            <a:endParaRPr lang="en-AU" altLang="en-US" sz="2400" dirty="0"/>
          </a:p>
        </p:txBody>
      </p:sp>
    </p:spTree>
    <p:extLst>
      <p:ext uri="{BB962C8B-B14F-4D97-AF65-F5344CB8AC3E}">
        <p14:creationId xmlns:p14="http://schemas.microsoft.com/office/powerpoint/2010/main" val="17846711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a:t>Stackless Traversal</a:t>
            </a:r>
            <a:endParaRPr lang="en-AU" altLang="en-US"/>
          </a:p>
        </p:txBody>
      </p:sp>
      <p:sp>
        <p:nvSpPr>
          <p:cNvPr id="34819" name="Rectangle 3"/>
          <p:cNvSpPr>
            <a:spLocks noGrp="1" noChangeArrowheads="1"/>
          </p:cNvSpPr>
          <p:nvPr>
            <p:ph type="body" idx="1"/>
          </p:nvPr>
        </p:nvSpPr>
        <p:spPr/>
        <p:txBody>
          <a:bodyPr/>
          <a:lstStyle/>
          <a:p>
            <a:pPr>
              <a:lnSpc>
                <a:spcPct val="90000"/>
              </a:lnSpc>
            </a:pPr>
            <a:r>
              <a:rPr lang="en-US" altLang="en-US" dirty="0"/>
              <a:t>The recursive and </a:t>
            </a:r>
            <a:r>
              <a:rPr lang="en-US" altLang="en-US" dirty="0" err="1"/>
              <a:t>nonrecursive</a:t>
            </a:r>
            <a:r>
              <a:rPr lang="en-US" altLang="en-US" dirty="0"/>
              <a:t> functions discussed so far have both made extensive use of a stack</a:t>
            </a:r>
          </a:p>
          <a:p>
            <a:pPr lvl="1">
              <a:lnSpc>
                <a:spcPct val="90000"/>
              </a:lnSpc>
            </a:pPr>
            <a:r>
              <a:rPr lang="en-US" altLang="en-US" dirty="0"/>
              <a:t>To store info about nodes which haven’t yet been processed.</a:t>
            </a:r>
          </a:p>
          <a:p>
            <a:pPr>
              <a:lnSpc>
                <a:spcPct val="90000"/>
              </a:lnSpc>
            </a:pPr>
            <a:r>
              <a:rPr lang="en-US" altLang="en-US" dirty="0"/>
              <a:t>To enable a </a:t>
            </a:r>
            <a:r>
              <a:rPr lang="en-US" altLang="en-US" dirty="0" err="1"/>
              <a:t>stackless</a:t>
            </a:r>
            <a:r>
              <a:rPr lang="en-US" altLang="en-US" dirty="0"/>
              <a:t> traversal, we can </a:t>
            </a:r>
            <a:r>
              <a:rPr lang="en-US" altLang="en-US" dirty="0" err="1"/>
              <a:t>encorporate</a:t>
            </a:r>
            <a:r>
              <a:rPr lang="en-US" altLang="en-US" dirty="0"/>
              <a:t> the stack within the tree, creating a </a:t>
            </a:r>
            <a:r>
              <a:rPr lang="en-US" altLang="en-US" i="1" dirty="0"/>
              <a:t>threaded tree</a:t>
            </a:r>
            <a:r>
              <a:rPr lang="en-US" altLang="en-US" dirty="0"/>
              <a:t>.</a:t>
            </a:r>
          </a:p>
          <a:p>
            <a:pPr lvl="1">
              <a:lnSpc>
                <a:spcPct val="90000"/>
              </a:lnSpc>
            </a:pPr>
            <a:r>
              <a:rPr lang="en-US" altLang="en-US" dirty="0"/>
              <a:t>Threads are implemented using extra pointers – pointers to the next node in a traversal.</a:t>
            </a:r>
          </a:p>
          <a:p>
            <a:pPr lvl="1">
              <a:lnSpc>
                <a:spcPct val="90000"/>
              </a:lnSpc>
            </a:pPr>
            <a:r>
              <a:rPr lang="en-US" altLang="en-US" dirty="0"/>
              <a:t>4 pointers may be needed to be maintained</a:t>
            </a:r>
          </a:p>
          <a:p>
            <a:pPr lvl="2">
              <a:lnSpc>
                <a:spcPct val="90000"/>
              </a:lnSpc>
            </a:pPr>
            <a:r>
              <a:rPr lang="en-US" altLang="en-US" dirty="0"/>
              <a:t>Left Child, Right Child, Predecessor, Successor</a:t>
            </a:r>
          </a:p>
          <a:p>
            <a:pPr lvl="1">
              <a:lnSpc>
                <a:spcPct val="90000"/>
              </a:lnSpc>
            </a:pPr>
            <a:r>
              <a:rPr lang="en-US" altLang="en-US" dirty="0"/>
              <a:t>Or, pointers can be overloaded, to either point to Left and Right child, OR to Predecessor and Successor</a:t>
            </a:r>
          </a:p>
          <a:p>
            <a:pPr lvl="2">
              <a:lnSpc>
                <a:spcPct val="90000"/>
              </a:lnSpc>
            </a:pPr>
            <a:r>
              <a:rPr lang="en-US" altLang="en-US" dirty="0"/>
              <a:t>But in this case</a:t>
            </a:r>
            <a:r>
              <a:rPr lang="en-US" altLang="en-US"/>
              <a:t>, an </a:t>
            </a:r>
            <a:r>
              <a:rPr lang="en-US" altLang="en-US" dirty="0"/>
              <a:t>extra data member is needed to indicate which!</a:t>
            </a:r>
            <a:endParaRPr lang="en-AU" altLang="en-US" dirty="0"/>
          </a:p>
        </p:txBody>
      </p:sp>
    </p:spTree>
    <p:extLst>
      <p:ext uri="{BB962C8B-B14F-4D97-AF65-F5344CB8AC3E}">
        <p14:creationId xmlns:p14="http://schemas.microsoft.com/office/powerpoint/2010/main" val="36127728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a:t>Threaded Trees</a:t>
            </a:r>
            <a:endParaRPr lang="en-AU" altLang="en-US"/>
          </a:p>
        </p:txBody>
      </p:sp>
      <p:sp>
        <p:nvSpPr>
          <p:cNvPr id="35844" name="Oval 4"/>
          <p:cNvSpPr>
            <a:spLocks noChangeArrowheads="1"/>
          </p:cNvSpPr>
          <p:nvPr/>
        </p:nvSpPr>
        <p:spPr bwMode="auto">
          <a:xfrm>
            <a:off x="3531372" y="214454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35845" name="Oval 5"/>
          <p:cNvSpPr>
            <a:spLocks noChangeArrowheads="1"/>
          </p:cNvSpPr>
          <p:nvPr/>
        </p:nvSpPr>
        <p:spPr bwMode="auto">
          <a:xfrm>
            <a:off x="2739210" y="308116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35846" name="Oval 6"/>
          <p:cNvSpPr>
            <a:spLocks noChangeArrowheads="1"/>
          </p:cNvSpPr>
          <p:nvPr/>
        </p:nvSpPr>
        <p:spPr bwMode="auto">
          <a:xfrm>
            <a:off x="4252097" y="308116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35847" name="Oval 7"/>
          <p:cNvSpPr>
            <a:spLocks noChangeArrowheads="1"/>
          </p:cNvSpPr>
          <p:nvPr/>
        </p:nvSpPr>
        <p:spPr bwMode="auto">
          <a:xfrm>
            <a:off x="3891735" y="401620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35848" name="Oval 8"/>
          <p:cNvSpPr>
            <a:spLocks noChangeArrowheads="1"/>
          </p:cNvSpPr>
          <p:nvPr/>
        </p:nvSpPr>
        <p:spPr bwMode="auto">
          <a:xfrm>
            <a:off x="3099572" y="401620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35849" name="Oval 9"/>
          <p:cNvSpPr>
            <a:spLocks noChangeArrowheads="1"/>
          </p:cNvSpPr>
          <p:nvPr/>
        </p:nvSpPr>
        <p:spPr bwMode="auto">
          <a:xfrm>
            <a:off x="2234385" y="401620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35850" name="Oval 10"/>
          <p:cNvSpPr>
            <a:spLocks noChangeArrowheads="1"/>
          </p:cNvSpPr>
          <p:nvPr/>
        </p:nvSpPr>
        <p:spPr bwMode="auto">
          <a:xfrm>
            <a:off x="4755335" y="401620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35851" name="Oval 11"/>
          <p:cNvSpPr>
            <a:spLocks noChangeArrowheads="1"/>
          </p:cNvSpPr>
          <p:nvPr/>
        </p:nvSpPr>
        <p:spPr bwMode="auto">
          <a:xfrm>
            <a:off x="1731147" y="495282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35852" name="Oval 12"/>
          <p:cNvSpPr>
            <a:spLocks noChangeArrowheads="1"/>
          </p:cNvSpPr>
          <p:nvPr/>
        </p:nvSpPr>
        <p:spPr bwMode="auto">
          <a:xfrm>
            <a:off x="4323535" y="495282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35853" name="Line 13"/>
          <p:cNvSpPr>
            <a:spLocks noChangeShapeType="1"/>
          </p:cNvSpPr>
          <p:nvPr/>
        </p:nvSpPr>
        <p:spPr bwMode="auto">
          <a:xfrm flipH="1">
            <a:off x="3026548" y="2504904"/>
            <a:ext cx="50482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54" name="Line 14"/>
          <p:cNvSpPr>
            <a:spLocks noChangeShapeType="1"/>
          </p:cNvSpPr>
          <p:nvPr/>
        </p:nvSpPr>
        <p:spPr bwMode="auto">
          <a:xfrm flipH="1">
            <a:off x="2451873" y="3439941"/>
            <a:ext cx="35877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55" name="Line 15"/>
          <p:cNvSpPr>
            <a:spLocks noChangeShapeType="1"/>
          </p:cNvSpPr>
          <p:nvPr/>
        </p:nvSpPr>
        <p:spPr bwMode="auto">
          <a:xfrm>
            <a:off x="3026547" y="3512967"/>
            <a:ext cx="21590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56" name="Line 16"/>
          <p:cNvSpPr>
            <a:spLocks noChangeShapeType="1"/>
          </p:cNvSpPr>
          <p:nvPr/>
        </p:nvSpPr>
        <p:spPr bwMode="auto">
          <a:xfrm flipH="1">
            <a:off x="2018486" y="4449592"/>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57" name="Line 17"/>
          <p:cNvSpPr>
            <a:spLocks noChangeShapeType="1"/>
          </p:cNvSpPr>
          <p:nvPr/>
        </p:nvSpPr>
        <p:spPr bwMode="auto">
          <a:xfrm>
            <a:off x="3891735" y="2504904"/>
            <a:ext cx="43180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58" name="Line 18"/>
          <p:cNvSpPr>
            <a:spLocks noChangeShapeType="1"/>
          </p:cNvSpPr>
          <p:nvPr/>
        </p:nvSpPr>
        <p:spPr bwMode="auto">
          <a:xfrm flipH="1">
            <a:off x="4107635" y="3512967"/>
            <a:ext cx="21590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59" name="Line 19"/>
          <p:cNvSpPr>
            <a:spLocks noChangeShapeType="1"/>
          </p:cNvSpPr>
          <p:nvPr/>
        </p:nvSpPr>
        <p:spPr bwMode="auto">
          <a:xfrm>
            <a:off x="4610873" y="3439941"/>
            <a:ext cx="28892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60" name="Line 20"/>
          <p:cNvSpPr>
            <a:spLocks noChangeShapeType="1"/>
          </p:cNvSpPr>
          <p:nvPr/>
        </p:nvSpPr>
        <p:spPr bwMode="auto">
          <a:xfrm>
            <a:off x="4179073" y="4449592"/>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64" name="Line 24"/>
          <p:cNvSpPr>
            <a:spLocks noChangeShapeType="1"/>
          </p:cNvSpPr>
          <p:nvPr/>
        </p:nvSpPr>
        <p:spPr bwMode="auto">
          <a:xfrm flipV="1">
            <a:off x="2135188" y="4519441"/>
            <a:ext cx="243659" cy="43179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65" name="Line 25"/>
          <p:cNvSpPr>
            <a:spLocks noChangeShapeType="1"/>
          </p:cNvSpPr>
          <p:nvPr/>
        </p:nvSpPr>
        <p:spPr bwMode="auto">
          <a:xfrm flipV="1">
            <a:off x="2667772" y="3582817"/>
            <a:ext cx="215900" cy="4333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66" name="Line 26"/>
          <p:cNvSpPr>
            <a:spLocks noChangeShapeType="1"/>
          </p:cNvSpPr>
          <p:nvPr/>
        </p:nvSpPr>
        <p:spPr bwMode="auto">
          <a:xfrm flipV="1">
            <a:off x="3386910" y="2647778"/>
            <a:ext cx="215900" cy="1295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68" name="Line 28"/>
          <p:cNvSpPr>
            <a:spLocks noChangeShapeType="1"/>
          </p:cNvSpPr>
          <p:nvPr/>
        </p:nvSpPr>
        <p:spPr bwMode="auto">
          <a:xfrm>
            <a:off x="3818709" y="2646191"/>
            <a:ext cx="142877" cy="1333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69" name="Line 29"/>
          <p:cNvSpPr>
            <a:spLocks noChangeShapeType="1"/>
          </p:cNvSpPr>
          <p:nvPr/>
        </p:nvSpPr>
        <p:spPr bwMode="auto">
          <a:xfrm flipH="1" flipV="1">
            <a:off x="4539435" y="3655841"/>
            <a:ext cx="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5870" name="Text Box 30"/>
          <p:cNvSpPr txBox="1">
            <a:spLocks noChangeArrowheads="1"/>
          </p:cNvSpPr>
          <p:nvPr/>
        </p:nvSpPr>
        <p:spPr bwMode="auto">
          <a:xfrm>
            <a:off x="6672263" y="2276475"/>
            <a:ext cx="360045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dirty="0"/>
              <a:t>In this example, threads are the pointers.</a:t>
            </a:r>
          </a:p>
          <a:p>
            <a:pPr>
              <a:spcBef>
                <a:spcPct val="50000"/>
              </a:spcBef>
            </a:pPr>
            <a:r>
              <a:rPr lang="en-US" altLang="en-US" sz="2800" dirty="0"/>
              <a:t>Left nodes point to their predecessors, right nodes point to their successors.</a:t>
            </a:r>
          </a:p>
          <a:p>
            <a:pPr>
              <a:spcBef>
                <a:spcPct val="50000"/>
              </a:spcBef>
            </a:pPr>
            <a:r>
              <a:rPr lang="en-US" altLang="en-US" sz="2800" dirty="0"/>
              <a:t>Would this really save space?</a:t>
            </a:r>
            <a:endParaRPr lang="en-AU" altLang="en-US" sz="2800" dirty="0"/>
          </a:p>
        </p:txBody>
      </p:sp>
      <p:cxnSp>
        <p:nvCxnSpPr>
          <p:cNvPr id="3" name="Straight Arrow Connector 2"/>
          <p:cNvCxnSpPr>
            <a:cxnSpLocks/>
          </p:cNvCxnSpPr>
          <p:nvPr/>
        </p:nvCxnSpPr>
        <p:spPr>
          <a:xfrm>
            <a:off x="3099572" y="3582817"/>
            <a:ext cx="142875" cy="2967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cxnSpLocks/>
          </p:cNvCxnSpPr>
          <p:nvPr/>
        </p:nvCxnSpPr>
        <p:spPr>
          <a:xfrm>
            <a:off x="4079876" y="4519442"/>
            <a:ext cx="243659" cy="431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cxnSpLocks/>
          </p:cNvCxnSpPr>
          <p:nvPr/>
        </p:nvCxnSpPr>
        <p:spPr>
          <a:xfrm>
            <a:off x="4727576" y="3511378"/>
            <a:ext cx="215899" cy="368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5187135" y="4448003"/>
            <a:ext cx="287336" cy="431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cxnSpLocks/>
          </p:cNvCxnSpPr>
          <p:nvPr/>
        </p:nvCxnSpPr>
        <p:spPr>
          <a:xfrm flipV="1">
            <a:off x="1398839" y="5384628"/>
            <a:ext cx="332308" cy="3893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32096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a:t>Efficiency</a:t>
            </a:r>
            <a:endParaRPr lang="en-AU" altLang="en-US"/>
          </a:p>
        </p:txBody>
      </p:sp>
      <p:sp>
        <p:nvSpPr>
          <p:cNvPr id="36867" name="Rectangle 3"/>
          <p:cNvSpPr>
            <a:spLocks noGrp="1" noChangeArrowheads="1"/>
          </p:cNvSpPr>
          <p:nvPr>
            <p:ph type="body" idx="1"/>
          </p:nvPr>
        </p:nvSpPr>
        <p:spPr/>
        <p:txBody>
          <a:bodyPr>
            <a:normAutofit lnSpcReduction="10000"/>
          </a:bodyPr>
          <a:lstStyle/>
          <a:p>
            <a:pPr>
              <a:lnSpc>
                <a:spcPct val="90000"/>
              </a:lnSpc>
            </a:pPr>
            <a:r>
              <a:rPr lang="en-US" altLang="en-US" sz="2800"/>
              <a:t>Creating threaded tree is an alternative to the recursive, or iterative use of the stack.</a:t>
            </a:r>
          </a:p>
          <a:p>
            <a:pPr lvl="1">
              <a:lnSpc>
                <a:spcPct val="90000"/>
              </a:lnSpc>
            </a:pPr>
            <a:r>
              <a:rPr lang="en-US" altLang="en-US" sz="2400"/>
              <a:t>However the stack still exists, though now incorporated into the tree</a:t>
            </a:r>
          </a:p>
          <a:p>
            <a:pPr>
              <a:lnSpc>
                <a:spcPct val="90000"/>
              </a:lnSpc>
            </a:pPr>
            <a:r>
              <a:rPr lang="en-US" altLang="en-US" sz="2800"/>
              <a:t>So how efficient are the different approaches?</a:t>
            </a:r>
          </a:p>
          <a:p>
            <a:pPr lvl="1">
              <a:lnSpc>
                <a:spcPct val="90000"/>
              </a:lnSpc>
            </a:pPr>
            <a:r>
              <a:rPr lang="en-US" altLang="en-US" sz="2400"/>
              <a:t>All are O(n) for time.</a:t>
            </a:r>
          </a:p>
          <a:p>
            <a:pPr lvl="1">
              <a:lnSpc>
                <a:spcPct val="90000"/>
              </a:lnSpc>
            </a:pPr>
            <a:r>
              <a:rPr lang="en-US" altLang="en-US" sz="2400"/>
              <a:t>But when the recursive version is so much more intuitively simple, why not use it?</a:t>
            </a:r>
          </a:p>
          <a:p>
            <a:pPr>
              <a:lnSpc>
                <a:spcPct val="90000"/>
              </a:lnSpc>
            </a:pPr>
            <a:r>
              <a:rPr lang="en-US" altLang="en-US" sz="2800"/>
              <a:t>The issue with stack usage concerns space, rather than time.</a:t>
            </a:r>
          </a:p>
          <a:p>
            <a:pPr lvl="1">
              <a:lnSpc>
                <a:spcPct val="90000"/>
              </a:lnSpc>
            </a:pPr>
            <a:r>
              <a:rPr lang="en-US" altLang="en-US" sz="2400"/>
              <a:t>But can we find a solution which uses less space?</a:t>
            </a:r>
            <a:endParaRPr lang="en-AU" altLang="en-US" sz="2400"/>
          </a:p>
        </p:txBody>
      </p:sp>
    </p:spTree>
    <p:extLst>
      <p:ext uri="{BB962C8B-B14F-4D97-AF65-F5344CB8AC3E}">
        <p14:creationId xmlns:p14="http://schemas.microsoft.com/office/powerpoint/2010/main" val="14458285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altLang="en-US" sz="4000"/>
              <a:t>Traversal through Tree Transformation</a:t>
            </a:r>
            <a:endParaRPr lang="en-AU" altLang="en-US" sz="4000"/>
          </a:p>
        </p:txBody>
      </p:sp>
      <p:sp>
        <p:nvSpPr>
          <p:cNvPr id="37891" name="Rectangle 3"/>
          <p:cNvSpPr>
            <a:spLocks noGrp="1" noChangeArrowheads="1"/>
          </p:cNvSpPr>
          <p:nvPr>
            <p:ph type="body" idx="1"/>
          </p:nvPr>
        </p:nvSpPr>
        <p:spPr/>
        <p:txBody>
          <a:bodyPr/>
          <a:lstStyle/>
          <a:p>
            <a:r>
              <a:rPr lang="en-US" altLang="en-US"/>
              <a:t>Yes!</a:t>
            </a:r>
          </a:p>
          <a:p>
            <a:r>
              <a:rPr lang="en-US" altLang="en-US"/>
              <a:t>An alternative to using the stack to store tree movements, is to transform the tree to make it easier to traverse.</a:t>
            </a:r>
          </a:p>
          <a:p>
            <a:r>
              <a:rPr lang="en-US" altLang="en-US"/>
              <a:t>Obviously a tree with no left nodes is easy to traverse by stepping to the right.</a:t>
            </a:r>
          </a:p>
          <a:p>
            <a:r>
              <a:rPr lang="en-US" altLang="en-US"/>
              <a:t>Morris’s algorithm makes use of this by changing LVR to VR (no need to step left).</a:t>
            </a:r>
            <a:endParaRPr lang="en-AU" altLang="en-US"/>
          </a:p>
        </p:txBody>
      </p:sp>
    </p:spTree>
    <p:extLst>
      <p:ext uri="{BB962C8B-B14F-4D97-AF65-F5344CB8AC3E}">
        <p14:creationId xmlns:p14="http://schemas.microsoft.com/office/powerpoint/2010/main" val="2245540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a:t>Morris’s Pseudo-code</a:t>
            </a:r>
            <a:endParaRPr lang="en-AU" altLang="en-US"/>
          </a:p>
        </p:txBody>
      </p:sp>
      <p:sp>
        <p:nvSpPr>
          <p:cNvPr id="38915" name="Rectangle 3"/>
          <p:cNvSpPr>
            <a:spLocks noGrp="1" noChangeArrowheads="1"/>
          </p:cNvSpPr>
          <p:nvPr>
            <p:ph type="body" idx="1"/>
          </p:nvPr>
        </p:nvSpPr>
        <p:spPr/>
        <p:txBody>
          <a:bodyPr>
            <a:normAutofit fontScale="92500" lnSpcReduction="20000"/>
          </a:bodyPr>
          <a:lstStyle/>
          <a:p>
            <a:pPr>
              <a:lnSpc>
                <a:spcPct val="90000"/>
              </a:lnSpc>
              <a:buFontTx/>
              <a:buNone/>
            </a:pPr>
            <a:r>
              <a:rPr lang="en-US" altLang="en-US" sz="2800" dirty="0" err="1"/>
              <a:t>MorrisInOrder</a:t>
            </a:r>
            <a:r>
              <a:rPr lang="en-US" altLang="en-US" sz="2800" dirty="0"/>
              <a:t>()</a:t>
            </a:r>
          </a:p>
          <a:p>
            <a:pPr>
              <a:lnSpc>
                <a:spcPct val="90000"/>
              </a:lnSpc>
              <a:buFontTx/>
              <a:buNone/>
            </a:pPr>
            <a:r>
              <a:rPr lang="en-US" altLang="en-US" sz="2800" dirty="0"/>
              <a:t>	while </a:t>
            </a:r>
            <a:r>
              <a:rPr lang="en-US" altLang="en-US" sz="2800" i="1" dirty="0"/>
              <a:t>not finished</a:t>
            </a:r>
          </a:p>
          <a:p>
            <a:pPr>
              <a:lnSpc>
                <a:spcPct val="90000"/>
              </a:lnSpc>
              <a:buFontTx/>
              <a:buNone/>
            </a:pPr>
            <a:r>
              <a:rPr lang="en-US" altLang="en-US" sz="2800" i="1" dirty="0"/>
              <a:t>		</a:t>
            </a:r>
            <a:r>
              <a:rPr lang="en-US" altLang="en-US" sz="2800" dirty="0"/>
              <a:t>if </a:t>
            </a:r>
            <a:r>
              <a:rPr lang="en-US" altLang="en-US" sz="2800" i="1" dirty="0"/>
              <a:t>node has no left </a:t>
            </a:r>
            <a:r>
              <a:rPr lang="en-US" altLang="en-US" sz="2800" i="1" dirty="0" err="1"/>
              <a:t>decendant</a:t>
            </a:r>
            <a:endParaRPr lang="en-US" altLang="en-US" sz="2800" dirty="0"/>
          </a:p>
          <a:p>
            <a:pPr>
              <a:lnSpc>
                <a:spcPct val="90000"/>
              </a:lnSpc>
              <a:buFontTx/>
              <a:buNone/>
            </a:pPr>
            <a:r>
              <a:rPr lang="en-US" altLang="en-US" sz="2800" dirty="0"/>
              <a:t>			</a:t>
            </a:r>
            <a:r>
              <a:rPr lang="en-US" altLang="en-US" sz="2800" i="1" dirty="0"/>
              <a:t>visit it;</a:t>
            </a:r>
          </a:p>
          <a:p>
            <a:pPr>
              <a:lnSpc>
                <a:spcPct val="90000"/>
              </a:lnSpc>
              <a:buFontTx/>
              <a:buNone/>
            </a:pPr>
            <a:r>
              <a:rPr lang="en-US" altLang="en-US" sz="2800" i="1" dirty="0"/>
              <a:t>			go to the right;</a:t>
            </a:r>
          </a:p>
          <a:p>
            <a:pPr>
              <a:lnSpc>
                <a:spcPct val="90000"/>
              </a:lnSpc>
              <a:buFontTx/>
              <a:buNone/>
            </a:pPr>
            <a:r>
              <a:rPr lang="en-US" altLang="en-US" sz="2800" i="1" dirty="0"/>
              <a:t>		</a:t>
            </a:r>
            <a:r>
              <a:rPr lang="en-US" altLang="en-US" sz="2800" dirty="0"/>
              <a:t>else </a:t>
            </a:r>
          </a:p>
          <a:p>
            <a:pPr>
              <a:lnSpc>
                <a:spcPct val="90000"/>
              </a:lnSpc>
              <a:buFontTx/>
              <a:buNone/>
            </a:pPr>
            <a:r>
              <a:rPr lang="en-US" altLang="en-US" sz="2800" i="1" dirty="0"/>
              <a:t>			make this node the right child of the rightmost node in its left descendent;</a:t>
            </a:r>
          </a:p>
          <a:p>
            <a:pPr>
              <a:lnSpc>
                <a:spcPct val="90000"/>
              </a:lnSpc>
              <a:buFontTx/>
              <a:buNone/>
            </a:pPr>
            <a:r>
              <a:rPr lang="en-US" altLang="en-US" sz="2800" i="1" dirty="0"/>
              <a:t>			go to this left descendent;</a:t>
            </a:r>
            <a:endParaRPr lang="en-AU" altLang="en-US" sz="2800" i="1" dirty="0"/>
          </a:p>
        </p:txBody>
      </p:sp>
    </p:spTree>
    <p:extLst>
      <p:ext uri="{BB962C8B-B14F-4D97-AF65-F5344CB8AC3E}">
        <p14:creationId xmlns:p14="http://schemas.microsoft.com/office/powerpoint/2010/main" val="29313520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a:t>Morris’s Algorithm</a:t>
            </a:r>
            <a:endParaRPr lang="en-AU" altLang="en-US"/>
          </a:p>
        </p:txBody>
      </p:sp>
      <p:sp>
        <p:nvSpPr>
          <p:cNvPr id="39940" name="Oval 4"/>
          <p:cNvSpPr>
            <a:spLocks noChangeArrowheads="1"/>
          </p:cNvSpPr>
          <p:nvPr/>
        </p:nvSpPr>
        <p:spPr bwMode="auto">
          <a:xfrm>
            <a:off x="4644854" y="205542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39941" name="Oval 5"/>
          <p:cNvSpPr>
            <a:spLocks noChangeArrowheads="1"/>
          </p:cNvSpPr>
          <p:nvPr/>
        </p:nvSpPr>
        <p:spPr bwMode="auto">
          <a:xfrm>
            <a:off x="3852692" y="299205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39943" name="Oval 7"/>
          <p:cNvSpPr>
            <a:spLocks noChangeArrowheads="1"/>
          </p:cNvSpPr>
          <p:nvPr/>
        </p:nvSpPr>
        <p:spPr bwMode="auto">
          <a:xfrm>
            <a:off x="5292554" y="299046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39944" name="Oval 8"/>
          <p:cNvSpPr>
            <a:spLocks noChangeArrowheads="1"/>
          </p:cNvSpPr>
          <p:nvPr/>
        </p:nvSpPr>
        <p:spPr bwMode="auto">
          <a:xfrm>
            <a:off x="4213054" y="392708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39945" name="Oval 9"/>
          <p:cNvSpPr>
            <a:spLocks noChangeArrowheads="1"/>
          </p:cNvSpPr>
          <p:nvPr/>
        </p:nvSpPr>
        <p:spPr bwMode="auto">
          <a:xfrm>
            <a:off x="3347867" y="392708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39947" name="Oval 11"/>
          <p:cNvSpPr>
            <a:spLocks noChangeArrowheads="1"/>
          </p:cNvSpPr>
          <p:nvPr/>
        </p:nvSpPr>
        <p:spPr bwMode="auto">
          <a:xfrm>
            <a:off x="2844629" y="486371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39949" name="Line 13"/>
          <p:cNvSpPr>
            <a:spLocks noChangeShapeType="1"/>
          </p:cNvSpPr>
          <p:nvPr/>
        </p:nvSpPr>
        <p:spPr bwMode="auto">
          <a:xfrm flipH="1">
            <a:off x="4140030" y="2415789"/>
            <a:ext cx="50482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50" name="Line 14"/>
          <p:cNvSpPr>
            <a:spLocks noChangeShapeType="1"/>
          </p:cNvSpPr>
          <p:nvPr/>
        </p:nvSpPr>
        <p:spPr bwMode="auto">
          <a:xfrm flipH="1">
            <a:off x="3565355" y="3350827"/>
            <a:ext cx="3587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51" name="Line 15"/>
          <p:cNvSpPr>
            <a:spLocks noChangeShapeType="1"/>
          </p:cNvSpPr>
          <p:nvPr/>
        </p:nvSpPr>
        <p:spPr bwMode="auto">
          <a:xfrm>
            <a:off x="4140029" y="3423851"/>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52" name="Line 16"/>
          <p:cNvSpPr>
            <a:spLocks noChangeShapeType="1"/>
          </p:cNvSpPr>
          <p:nvPr/>
        </p:nvSpPr>
        <p:spPr bwMode="auto">
          <a:xfrm flipH="1">
            <a:off x="3131968" y="4360476"/>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53" name="Line 17"/>
          <p:cNvSpPr>
            <a:spLocks noChangeShapeType="1"/>
          </p:cNvSpPr>
          <p:nvPr/>
        </p:nvSpPr>
        <p:spPr bwMode="auto">
          <a:xfrm>
            <a:off x="5005217" y="2415789"/>
            <a:ext cx="43180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62" name="Rectangle 26"/>
          <p:cNvSpPr>
            <a:spLocks noChangeArrowheads="1"/>
          </p:cNvSpPr>
          <p:nvPr/>
        </p:nvSpPr>
        <p:spPr bwMode="auto">
          <a:xfrm>
            <a:off x="2771605" y="1910964"/>
            <a:ext cx="3025775" cy="36004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39963" name="Oval 27"/>
          <p:cNvSpPr>
            <a:spLocks noChangeArrowheads="1"/>
          </p:cNvSpPr>
          <p:nvPr/>
        </p:nvSpPr>
        <p:spPr bwMode="auto">
          <a:xfrm>
            <a:off x="7669042" y="392708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39964" name="Oval 28"/>
          <p:cNvSpPr>
            <a:spLocks noChangeArrowheads="1"/>
          </p:cNvSpPr>
          <p:nvPr/>
        </p:nvSpPr>
        <p:spPr bwMode="auto">
          <a:xfrm>
            <a:off x="6948317" y="198240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39965" name="Oval 29"/>
          <p:cNvSpPr>
            <a:spLocks noChangeArrowheads="1"/>
          </p:cNvSpPr>
          <p:nvPr/>
        </p:nvSpPr>
        <p:spPr bwMode="auto">
          <a:xfrm>
            <a:off x="8100842" y="493515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39966" name="Oval 30"/>
          <p:cNvSpPr>
            <a:spLocks noChangeArrowheads="1"/>
          </p:cNvSpPr>
          <p:nvPr/>
        </p:nvSpPr>
        <p:spPr bwMode="auto">
          <a:xfrm>
            <a:off x="7308679" y="291743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39967" name="Oval 31"/>
          <p:cNvSpPr>
            <a:spLocks noChangeArrowheads="1"/>
          </p:cNvSpPr>
          <p:nvPr/>
        </p:nvSpPr>
        <p:spPr bwMode="auto">
          <a:xfrm>
            <a:off x="6443492" y="291743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39968" name="Oval 32"/>
          <p:cNvSpPr>
            <a:spLocks noChangeArrowheads="1"/>
          </p:cNvSpPr>
          <p:nvPr/>
        </p:nvSpPr>
        <p:spPr bwMode="auto">
          <a:xfrm>
            <a:off x="5940254" y="385406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39969" name="Line 33"/>
          <p:cNvSpPr>
            <a:spLocks noChangeShapeType="1"/>
          </p:cNvSpPr>
          <p:nvPr/>
        </p:nvSpPr>
        <p:spPr bwMode="auto">
          <a:xfrm flipH="1" flipV="1">
            <a:off x="7596018" y="3349239"/>
            <a:ext cx="287337"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70" name="Line 34"/>
          <p:cNvSpPr>
            <a:spLocks noChangeShapeType="1"/>
          </p:cNvSpPr>
          <p:nvPr/>
        </p:nvSpPr>
        <p:spPr bwMode="auto">
          <a:xfrm flipH="1">
            <a:off x="6660980" y="2341177"/>
            <a:ext cx="3587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71" name="Line 35"/>
          <p:cNvSpPr>
            <a:spLocks noChangeShapeType="1"/>
          </p:cNvSpPr>
          <p:nvPr/>
        </p:nvSpPr>
        <p:spPr bwMode="auto">
          <a:xfrm>
            <a:off x="7235654" y="2414201"/>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72" name="Line 36"/>
          <p:cNvSpPr>
            <a:spLocks noChangeShapeType="1"/>
          </p:cNvSpPr>
          <p:nvPr/>
        </p:nvSpPr>
        <p:spPr bwMode="auto">
          <a:xfrm flipH="1">
            <a:off x="6227593" y="3350826"/>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73" name="Line 37"/>
          <p:cNvSpPr>
            <a:spLocks noChangeShapeType="1"/>
          </p:cNvSpPr>
          <p:nvPr/>
        </p:nvSpPr>
        <p:spPr bwMode="auto">
          <a:xfrm>
            <a:off x="8029404" y="4287451"/>
            <a:ext cx="287338" cy="717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74" name="Rectangle 38"/>
          <p:cNvSpPr>
            <a:spLocks noChangeArrowheads="1"/>
          </p:cNvSpPr>
          <p:nvPr/>
        </p:nvSpPr>
        <p:spPr bwMode="auto">
          <a:xfrm>
            <a:off x="5868818" y="1910964"/>
            <a:ext cx="2808287" cy="36004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39975" name="Oval 39"/>
          <p:cNvSpPr>
            <a:spLocks noChangeArrowheads="1"/>
          </p:cNvSpPr>
          <p:nvPr/>
        </p:nvSpPr>
        <p:spPr bwMode="auto">
          <a:xfrm>
            <a:off x="10550354" y="493673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39976" name="Oval 40"/>
          <p:cNvSpPr>
            <a:spLocks noChangeArrowheads="1"/>
          </p:cNvSpPr>
          <p:nvPr/>
        </p:nvSpPr>
        <p:spPr bwMode="auto">
          <a:xfrm>
            <a:off x="9829629" y="299205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39977" name="Oval 41"/>
          <p:cNvSpPr>
            <a:spLocks noChangeArrowheads="1"/>
          </p:cNvSpPr>
          <p:nvPr/>
        </p:nvSpPr>
        <p:spPr bwMode="auto">
          <a:xfrm>
            <a:off x="10189992" y="392708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39978" name="Oval 42"/>
          <p:cNvSpPr>
            <a:spLocks noChangeArrowheads="1"/>
          </p:cNvSpPr>
          <p:nvPr/>
        </p:nvSpPr>
        <p:spPr bwMode="auto">
          <a:xfrm>
            <a:off x="9396242" y="205542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39979" name="Oval 43"/>
          <p:cNvSpPr>
            <a:spLocks noChangeArrowheads="1"/>
          </p:cNvSpPr>
          <p:nvPr/>
        </p:nvSpPr>
        <p:spPr bwMode="auto">
          <a:xfrm>
            <a:off x="8893004" y="299205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39980" name="Line 44"/>
          <p:cNvSpPr>
            <a:spLocks noChangeShapeType="1"/>
          </p:cNvSpPr>
          <p:nvPr/>
        </p:nvSpPr>
        <p:spPr bwMode="auto">
          <a:xfrm flipH="1" flipV="1">
            <a:off x="10477329" y="4358889"/>
            <a:ext cx="287338"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81" name="Line 45"/>
          <p:cNvSpPr>
            <a:spLocks noChangeShapeType="1"/>
          </p:cNvSpPr>
          <p:nvPr/>
        </p:nvSpPr>
        <p:spPr bwMode="auto">
          <a:xfrm flipH="1" flipV="1">
            <a:off x="9755017" y="2487227"/>
            <a:ext cx="2159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82" name="Line 46"/>
          <p:cNvSpPr>
            <a:spLocks noChangeShapeType="1"/>
          </p:cNvSpPr>
          <p:nvPr/>
        </p:nvSpPr>
        <p:spPr bwMode="auto">
          <a:xfrm>
            <a:off x="10116967" y="3423851"/>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83" name="Line 47"/>
          <p:cNvSpPr>
            <a:spLocks noChangeShapeType="1"/>
          </p:cNvSpPr>
          <p:nvPr/>
        </p:nvSpPr>
        <p:spPr bwMode="auto">
          <a:xfrm flipH="1">
            <a:off x="9180343" y="2488815"/>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84" name="Line 48"/>
          <p:cNvSpPr>
            <a:spLocks noChangeShapeType="1"/>
          </p:cNvSpPr>
          <p:nvPr/>
        </p:nvSpPr>
        <p:spPr bwMode="auto">
          <a:xfrm>
            <a:off x="10910718" y="5297101"/>
            <a:ext cx="287337" cy="717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85" name="Oval 49"/>
          <p:cNvSpPr>
            <a:spLocks noChangeArrowheads="1"/>
          </p:cNvSpPr>
          <p:nvPr/>
        </p:nvSpPr>
        <p:spPr bwMode="auto">
          <a:xfrm>
            <a:off x="10907542" y="594321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39987" name="Rectangle 51"/>
          <p:cNvSpPr>
            <a:spLocks noChangeArrowheads="1"/>
          </p:cNvSpPr>
          <p:nvPr/>
        </p:nvSpPr>
        <p:spPr bwMode="auto">
          <a:xfrm>
            <a:off x="8748542" y="1910964"/>
            <a:ext cx="2665412" cy="48244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39988" name="Text Box 52"/>
          <p:cNvSpPr txBox="1">
            <a:spLocks noChangeArrowheads="1"/>
          </p:cNvSpPr>
          <p:nvPr/>
        </p:nvSpPr>
        <p:spPr bwMode="auto">
          <a:xfrm>
            <a:off x="5437017" y="500817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1</a:t>
            </a:r>
            <a:endParaRPr lang="en-AU" altLang="en-US"/>
          </a:p>
        </p:txBody>
      </p:sp>
      <p:sp>
        <p:nvSpPr>
          <p:cNvPr id="39989" name="Text Box 53"/>
          <p:cNvSpPr txBox="1">
            <a:spLocks noChangeArrowheads="1"/>
          </p:cNvSpPr>
          <p:nvPr/>
        </p:nvSpPr>
        <p:spPr bwMode="auto">
          <a:xfrm>
            <a:off x="6013279" y="500817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2</a:t>
            </a:r>
            <a:endParaRPr lang="en-AU" altLang="en-US"/>
          </a:p>
        </p:txBody>
      </p:sp>
      <p:sp>
        <p:nvSpPr>
          <p:cNvPr id="39990" name="Text Box 54"/>
          <p:cNvSpPr txBox="1">
            <a:spLocks noChangeArrowheads="1"/>
          </p:cNvSpPr>
          <p:nvPr/>
        </p:nvSpPr>
        <p:spPr bwMode="auto">
          <a:xfrm>
            <a:off x="8872367" y="6251189"/>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3</a:t>
            </a:r>
            <a:endParaRPr lang="en-AU" altLang="en-US"/>
          </a:p>
        </p:txBody>
      </p:sp>
      <p:sp>
        <p:nvSpPr>
          <p:cNvPr id="39991" name="Text Box 55"/>
          <p:cNvSpPr txBox="1">
            <a:spLocks noChangeArrowheads="1"/>
          </p:cNvSpPr>
          <p:nvPr/>
        </p:nvSpPr>
        <p:spPr bwMode="auto">
          <a:xfrm>
            <a:off x="2135189" y="5373689"/>
            <a:ext cx="637270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a:t>What happens next?</a:t>
            </a:r>
          </a:p>
          <a:p>
            <a:r>
              <a:rPr lang="en-US" altLang="en-US" sz="2400"/>
              <a:t>Notice the moved nodes retain their </a:t>
            </a:r>
          </a:p>
          <a:p>
            <a:r>
              <a:rPr lang="en-US" altLang="en-US" sz="2400"/>
              <a:t>left pointers so the original shape can be regained</a:t>
            </a:r>
            <a:endParaRPr lang="en-AU" altLang="en-US" sz="2400"/>
          </a:p>
        </p:txBody>
      </p:sp>
      <p:sp>
        <p:nvSpPr>
          <p:cNvPr id="39992" name="Line 56"/>
          <p:cNvSpPr>
            <a:spLocks noChangeShapeType="1"/>
          </p:cNvSpPr>
          <p:nvPr/>
        </p:nvSpPr>
        <p:spPr bwMode="auto">
          <a:xfrm flipH="1">
            <a:off x="7380117" y="4287451"/>
            <a:ext cx="360362"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3" name="Line 57"/>
          <p:cNvSpPr>
            <a:spLocks noChangeShapeType="1"/>
          </p:cNvSpPr>
          <p:nvPr/>
        </p:nvSpPr>
        <p:spPr bwMode="auto">
          <a:xfrm flipH="1" flipV="1">
            <a:off x="7092779" y="2342765"/>
            <a:ext cx="287338" cy="25923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4" name="Line 58"/>
          <p:cNvSpPr>
            <a:spLocks noChangeShapeType="1"/>
          </p:cNvSpPr>
          <p:nvPr/>
        </p:nvSpPr>
        <p:spPr bwMode="auto">
          <a:xfrm flipH="1">
            <a:off x="10188404" y="5366952"/>
            <a:ext cx="433388"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5" name="Line 59"/>
          <p:cNvSpPr>
            <a:spLocks noChangeShapeType="1"/>
          </p:cNvSpPr>
          <p:nvPr/>
        </p:nvSpPr>
        <p:spPr bwMode="auto">
          <a:xfrm flipH="1" flipV="1">
            <a:off x="9972504" y="3350827"/>
            <a:ext cx="215900" cy="266541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6" name="Line 60"/>
          <p:cNvSpPr>
            <a:spLocks noChangeShapeType="1"/>
          </p:cNvSpPr>
          <p:nvPr/>
        </p:nvSpPr>
        <p:spPr bwMode="auto">
          <a:xfrm flipH="1">
            <a:off x="9613729" y="3350827"/>
            <a:ext cx="287338"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7" name="Line 61"/>
          <p:cNvSpPr>
            <a:spLocks noChangeShapeType="1"/>
          </p:cNvSpPr>
          <p:nvPr/>
        </p:nvSpPr>
        <p:spPr bwMode="auto">
          <a:xfrm flipV="1">
            <a:off x="9613729" y="2487226"/>
            <a:ext cx="0" cy="15128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8" name="Line 62"/>
          <p:cNvSpPr>
            <a:spLocks noChangeShapeType="1"/>
          </p:cNvSpPr>
          <p:nvPr/>
        </p:nvSpPr>
        <p:spPr bwMode="auto">
          <a:xfrm flipH="1">
            <a:off x="7956379" y="3566727"/>
            <a:ext cx="21590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39999" name="Text Box 63"/>
          <p:cNvSpPr txBox="1">
            <a:spLocks noChangeArrowheads="1"/>
          </p:cNvSpPr>
          <p:nvPr/>
        </p:nvSpPr>
        <p:spPr bwMode="auto">
          <a:xfrm>
            <a:off x="8172279" y="335082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a:t>
            </a:r>
            <a:endParaRPr lang="en-AU" altLang="en-US"/>
          </a:p>
        </p:txBody>
      </p:sp>
      <p:sp>
        <p:nvSpPr>
          <p:cNvPr id="40000" name="Line 64"/>
          <p:cNvSpPr>
            <a:spLocks noChangeShapeType="1"/>
          </p:cNvSpPr>
          <p:nvPr/>
        </p:nvSpPr>
        <p:spPr bwMode="auto">
          <a:xfrm flipH="1">
            <a:off x="10837693" y="4647815"/>
            <a:ext cx="142875"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0001" name="Text Box 65"/>
          <p:cNvSpPr txBox="1">
            <a:spLocks noChangeArrowheads="1"/>
          </p:cNvSpPr>
          <p:nvPr/>
        </p:nvSpPr>
        <p:spPr bwMode="auto">
          <a:xfrm>
            <a:off x="10961517" y="437952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a:t>
            </a:r>
            <a:endParaRPr lang="en-AU" altLang="en-US"/>
          </a:p>
        </p:txBody>
      </p:sp>
    </p:spTree>
    <p:extLst>
      <p:ext uri="{BB962C8B-B14F-4D97-AF65-F5344CB8AC3E}">
        <p14:creationId xmlns:p14="http://schemas.microsoft.com/office/powerpoint/2010/main" val="13663928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a:t>Morris’s Algorithm</a:t>
            </a:r>
            <a:endParaRPr lang="en-AU" altLang="en-US"/>
          </a:p>
        </p:txBody>
      </p:sp>
      <p:sp>
        <p:nvSpPr>
          <p:cNvPr id="40963" name="Rectangle 3"/>
          <p:cNvSpPr>
            <a:spLocks noGrp="1" noChangeArrowheads="1"/>
          </p:cNvSpPr>
          <p:nvPr>
            <p:ph type="body" idx="1"/>
          </p:nvPr>
        </p:nvSpPr>
        <p:spPr/>
        <p:txBody>
          <a:bodyPr/>
          <a:lstStyle/>
          <a:p>
            <a:pPr>
              <a:lnSpc>
                <a:spcPct val="90000"/>
              </a:lnSpc>
            </a:pPr>
            <a:r>
              <a:rPr lang="en-US" altLang="en-US"/>
              <a:t>Notice that with Morris’s algorithm, time depends on the number of loops.</a:t>
            </a:r>
          </a:p>
          <a:p>
            <a:pPr>
              <a:lnSpc>
                <a:spcPct val="90000"/>
              </a:lnSpc>
            </a:pPr>
            <a:r>
              <a:rPr lang="en-US" altLang="en-US"/>
              <a:t>The number of loops depends on the number of left pointers.</a:t>
            </a:r>
          </a:p>
          <a:p>
            <a:pPr lvl="1">
              <a:lnSpc>
                <a:spcPct val="90000"/>
              </a:lnSpc>
            </a:pPr>
            <a:r>
              <a:rPr lang="en-US" altLang="en-US"/>
              <a:t>Some trees will be more efficient than others using this algorithm</a:t>
            </a:r>
          </a:p>
          <a:p>
            <a:pPr>
              <a:lnSpc>
                <a:spcPct val="90000"/>
              </a:lnSpc>
            </a:pPr>
            <a:r>
              <a:rPr lang="en-US" altLang="en-US"/>
              <a:t>Tests on 5,000 randomly generated trees showed a 5-10% saving, but a clear space saving.</a:t>
            </a:r>
            <a:endParaRPr lang="en-AU" altLang="en-US"/>
          </a:p>
        </p:txBody>
      </p:sp>
    </p:spTree>
    <p:extLst>
      <p:ext uri="{BB962C8B-B14F-4D97-AF65-F5344CB8AC3E}">
        <p14:creationId xmlns:p14="http://schemas.microsoft.com/office/powerpoint/2010/main" val="9820055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a:t>Changing a Binary Tree</a:t>
            </a:r>
            <a:endParaRPr lang="en-AU" altLang="en-US"/>
          </a:p>
        </p:txBody>
      </p:sp>
      <p:sp>
        <p:nvSpPr>
          <p:cNvPr id="41987" name="Rectangle 3"/>
          <p:cNvSpPr>
            <a:spLocks noGrp="1" noChangeArrowheads="1"/>
          </p:cNvSpPr>
          <p:nvPr>
            <p:ph type="body" idx="1"/>
          </p:nvPr>
        </p:nvSpPr>
        <p:spPr/>
        <p:txBody>
          <a:bodyPr/>
          <a:lstStyle/>
          <a:p>
            <a:r>
              <a:rPr lang="en-US" altLang="en-US"/>
              <a:t>Searching or Traversing a binary tree doesn’t affect the structure of a tree, unless instructed through the function visit().</a:t>
            </a:r>
          </a:p>
          <a:p>
            <a:r>
              <a:rPr lang="en-US" altLang="en-US"/>
              <a:t>There are several operations required which may change the structure of a tree, such as inserting or deleting nodes, merging or balancing trees.</a:t>
            </a:r>
            <a:endParaRPr lang="en-AU" altLang="en-US"/>
          </a:p>
        </p:txBody>
      </p:sp>
    </p:spTree>
    <p:extLst>
      <p:ext uri="{BB962C8B-B14F-4D97-AF65-F5344CB8AC3E}">
        <p14:creationId xmlns:p14="http://schemas.microsoft.com/office/powerpoint/2010/main" val="2487211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a:t>Node Insertion</a:t>
            </a:r>
            <a:endParaRPr lang="en-AU" altLang="en-US"/>
          </a:p>
        </p:txBody>
      </p:sp>
      <p:sp>
        <p:nvSpPr>
          <p:cNvPr id="43011" name="Rectangle 3"/>
          <p:cNvSpPr>
            <a:spLocks noGrp="1" noChangeArrowheads="1"/>
          </p:cNvSpPr>
          <p:nvPr>
            <p:ph type="body" idx="1"/>
          </p:nvPr>
        </p:nvSpPr>
        <p:spPr/>
        <p:txBody>
          <a:bodyPr/>
          <a:lstStyle/>
          <a:p>
            <a:r>
              <a:rPr lang="en-US" altLang="en-US" sz="2800"/>
              <a:t>Inserting a node into a tree means finding a node with a ‘dead-end’ or empty child node.</a:t>
            </a:r>
          </a:p>
          <a:p>
            <a:r>
              <a:rPr lang="en-US" altLang="en-US" sz="2800"/>
              <a:t>To find the appropriate node, we can following the searching algorithm.</a:t>
            </a:r>
          </a:p>
          <a:p>
            <a:pPr lvl="1"/>
            <a:r>
              <a:rPr lang="en-US" altLang="en-US" sz="2400"/>
              <a:t>If element to be inserted (el) is greater than the root, move right, if less than the root move left.</a:t>
            </a:r>
          </a:p>
          <a:p>
            <a:pPr lvl="1"/>
            <a:r>
              <a:rPr lang="en-US" altLang="en-US" sz="2400"/>
              <a:t>If the node is empty, insert el.</a:t>
            </a:r>
          </a:p>
          <a:p>
            <a:r>
              <a:rPr lang="en-US" altLang="en-US" sz="2800"/>
              <a:t>Obviously over time this could lead to a very unbalanced tree.</a:t>
            </a:r>
            <a:endParaRPr lang="en-AU" altLang="en-US" sz="2800"/>
          </a:p>
        </p:txBody>
      </p:sp>
    </p:spTree>
    <p:extLst>
      <p:ext uri="{BB962C8B-B14F-4D97-AF65-F5344CB8AC3E}">
        <p14:creationId xmlns:p14="http://schemas.microsoft.com/office/powerpoint/2010/main" val="22012536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Node Insertion</a:t>
            </a:r>
          </a:p>
        </p:txBody>
      </p:sp>
      <p:pic>
        <p:nvPicPr>
          <p:cNvPr id="4" name="Picture 3"/>
          <p:cNvPicPr>
            <a:picLocks noChangeAspect="1"/>
          </p:cNvPicPr>
          <p:nvPr/>
        </p:nvPicPr>
        <p:blipFill>
          <a:blip r:embed="rId2"/>
          <a:stretch>
            <a:fillRect/>
          </a:stretch>
        </p:blipFill>
        <p:spPr>
          <a:xfrm>
            <a:off x="2063321" y="1856892"/>
            <a:ext cx="6986459" cy="4325509"/>
          </a:xfrm>
          <a:prstGeom prst="rect">
            <a:avLst/>
          </a:prstGeom>
        </p:spPr>
      </p:pic>
    </p:spTree>
    <p:extLst>
      <p:ext uri="{BB962C8B-B14F-4D97-AF65-F5344CB8AC3E}">
        <p14:creationId xmlns:p14="http://schemas.microsoft.com/office/powerpoint/2010/main" val="2435069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a:t>Trees</a:t>
            </a:r>
            <a:endParaRPr lang="en-AU" altLang="en-US"/>
          </a:p>
        </p:txBody>
      </p:sp>
      <p:sp>
        <p:nvSpPr>
          <p:cNvPr id="6147" name="Rectangle 3"/>
          <p:cNvSpPr>
            <a:spLocks noGrp="1" noChangeArrowheads="1"/>
          </p:cNvSpPr>
          <p:nvPr>
            <p:ph type="body" idx="1"/>
          </p:nvPr>
        </p:nvSpPr>
        <p:spPr/>
        <p:txBody>
          <a:bodyPr>
            <a:normAutofit fontScale="92500" lnSpcReduction="20000"/>
          </a:bodyPr>
          <a:lstStyle/>
          <a:p>
            <a:pPr>
              <a:lnSpc>
                <a:spcPct val="90000"/>
              </a:lnSpc>
            </a:pPr>
            <a:r>
              <a:rPr lang="en-US" altLang="en-US" sz="2800" dirty="0"/>
              <a:t>Trees can be pictured like upside down trees;</a:t>
            </a:r>
          </a:p>
          <a:p>
            <a:pPr lvl="1">
              <a:lnSpc>
                <a:spcPct val="90000"/>
              </a:lnSpc>
            </a:pPr>
            <a:r>
              <a:rPr lang="en-US" altLang="en-US" sz="2400" dirty="0"/>
              <a:t>With a root at the top</a:t>
            </a:r>
          </a:p>
          <a:p>
            <a:pPr lvl="1">
              <a:lnSpc>
                <a:spcPct val="90000"/>
              </a:lnSpc>
            </a:pPr>
            <a:r>
              <a:rPr lang="en-US" altLang="en-US" sz="2400" dirty="0"/>
              <a:t>Branches pointing downwards</a:t>
            </a:r>
          </a:p>
          <a:p>
            <a:pPr lvl="1">
              <a:lnSpc>
                <a:spcPct val="90000"/>
              </a:lnSpc>
            </a:pPr>
            <a:r>
              <a:rPr lang="en-US" altLang="en-US" sz="2400" dirty="0"/>
              <a:t>And leaves at the bottom.</a:t>
            </a:r>
          </a:p>
          <a:p>
            <a:pPr>
              <a:lnSpc>
                <a:spcPct val="90000"/>
              </a:lnSpc>
            </a:pPr>
            <a:r>
              <a:rPr lang="en-US" altLang="en-US" sz="2800" dirty="0"/>
              <a:t>A tree consists of nodes and connecting arcs</a:t>
            </a:r>
          </a:p>
          <a:p>
            <a:pPr lvl="1">
              <a:lnSpc>
                <a:spcPct val="90000"/>
              </a:lnSpc>
            </a:pPr>
            <a:r>
              <a:rPr lang="en-US" altLang="en-US" sz="2400" dirty="0"/>
              <a:t>For each node there is a unique path from the root.</a:t>
            </a:r>
          </a:p>
          <a:p>
            <a:pPr lvl="1">
              <a:lnSpc>
                <a:spcPct val="90000"/>
              </a:lnSpc>
            </a:pPr>
            <a:r>
              <a:rPr lang="en-US" altLang="en-US" sz="2400" dirty="0"/>
              <a:t>The number of arcs in this sequence is known as the length of the path</a:t>
            </a:r>
          </a:p>
          <a:p>
            <a:pPr lvl="1">
              <a:lnSpc>
                <a:spcPct val="90000"/>
              </a:lnSpc>
            </a:pPr>
            <a:r>
              <a:rPr lang="en-US" altLang="en-US" sz="2400" dirty="0"/>
              <a:t>The level of the node is the length of the path + 1.</a:t>
            </a:r>
          </a:p>
          <a:p>
            <a:pPr lvl="1">
              <a:lnSpc>
                <a:spcPct val="90000"/>
              </a:lnSpc>
            </a:pPr>
            <a:r>
              <a:rPr lang="en-US" altLang="en-US" sz="2400" dirty="0"/>
              <a:t>The height of the tree is the same as the </a:t>
            </a:r>
            <a:r>
              <a:rPr lang="en-US" altLang="en-US" sz="2400"/>
              <a:t>highest length.</a:t>
            </a:r>
            <a:endParaRPr lang="en-AU" altLang="en-US" sz="2400" dirty="0"/>
          </a:p>
        </p:txBody>
      </p:sp>
    </p:spTree>
    <p:extLst>
      <p:ext uri="{BB962C8B-B14F-4D97-AF65-F5344CB8AC3E}">
        <p14:creationId xmlns:p14="http://schemas.microsoft.com/office/powerpoint/2010/main" val="36844949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a:t>Node Insertion (Threaded Tree)</a:t>
            </a:r>
            <a:endParaRPr lang="en-AU" altLang="en-US"/>
          </a:p>
        </p:txBody>
      </p:sp>
      <p:sp>
        <p:nvSpPr>
          <p:cNvPr id="44035" name="Rectangle 3"/>
          <p:cNvSpPr>
            <a:spLocks noGrp="1" noChangeArrowheads="1"/>
          </p:cNvSpPr>
          <p:nvPr>
            <p:ph type="body" idx="1"/>
          </p:nvPr>
        </p:nvSpPr>
        <p:spPr/>
        <p:txBody>
          <a:bodyPr/>
          <a:lstStyle/>
          <a:p>
            <a:r>
              <a:rPr lang="en-US" altLang="en-US"/>
              <a:t>If we are using a threaded tree, a further complication is set;</a:t>
            </a:r>
          </a:p>
          <a:p>
            <a:pPr lvl="1"/>
            <a:r>
              <a:rPr lang="en-US" altLang="en-US"/>
              <a:t>Adding the threads.</a:t>
            </a:r>
          </a:p>
          <a:p>
            <a:r>
              <a:rPr lang="en-US" altLang="en-US"/>
              <a:t>For each added node a thread pointer has to be included, which means;</a:t>
            </a:r>
          </a:p>
          <a:p>
            <a:pPr lvl="1"/>
            <a:r>
              <a:rPr lang="en-US" altLang="en-US"/>
              <a:t>For a left node, a pointer to the parent</a:t>
            </a:r>
          </a:p>
          <a:p>
            <a:pPr lvl="1"/>
            <a:r>
              <a:rPr lang="en-US" altLang="en-US"/>
              <a:t>For a right node, the node inherits its successor from its parent.</a:t>
            </a:r>
            <a:endParaRPr lang="en-AU" altLang="en-US"/>
          </a:p>
        </p:txBody>
      </p:sp>
    </p:spTree>
    <p:extLst>
      <p:ext uri="{BB962C8B-B14F-4D97-AF65-F5344CB8AC3E}">
        <p14:creationId xmlns:p14="http://schemas.microsoft.com/office/powerpoint/2010/main" val="1365576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a:t>Deletion</a:t>
            </a:r>
            <a:endParaRPr lang="en-AU" altLang="en-US"/>
          </a:p>
        </p:txBody>
      </p:sp>
      <p:sp>
        <p:nvSpPr>
          <p:cNvPr id="45059" name="Rectangle 3"/>
          <p:cNvSpPr>
            <a:spLocks noGrp="1" noChangeArrowheads="1"/>
          </p:cNvSpPr>
          <p:nvPr>
            <p:ph type="body" idx="1"/>
          </p:nvPr>
        </p:nvSpPr>
        <p:spPr>
          <a:xfrm>
            <a:off x="581192" y="1892172"/>
            <a:ext cx="11029615" cy="3678303"/>
          </a:xfrm>
        </p:spPr>
        <p:txBody>
          <a:bodyPr/>
          <a:lstStyle/>
          <a:p>
            <a:r>
              <a:rPr lang="en-US" altLang="en-US" dirty="0"/>
              <a:t>The complexity of deletion can vary depending on the node to be deleted.</a:t>
            </a:r>
          </a:p>
          <a:p>
            <a:r>
              <a:rPr lang="en-US" altLang="en-US" dirty="0"/>
              <a:t>Starting simply;</a:t>
            </a:r>
          </a:p>
          <a:p>
            <a:pPr lvl="1"/>
            <a:r>
              <a:rPr lang="en-US" altLang="en-US" dirty="0"/>
              <a:t>A node with no children (i.e. a leaf).</a:t>
            </a:r>
          </a:p>
          <a:p>
            <a:pPr lvl="2"/>
            <a:r>
              <a:rPr lang="en-US" altLang="en-US" dirty="0"/>
              <a:t>The node can be deleted, and the parent will point to null.</a:t>
            </a:r>
          </a:p>
          <a:p>
            <a:pPr lvl="2"/>
            <a:endParaRPr lang="en-US" altLang="en-US" dirty="0"/>
          </a:p>
          <a:p>
            <a:pPr lvl="2"/>
            <a:endParaRPr lang="en-US" altLang="en-US" dirty="0"/>
          </a:p>
          <a:p>
            <a:pPr lvl="2"/>
            <a:endParaRPr lang="en-US" altLang="en-US" dirty="0"/>
          </a:p>
          <a:p>
            <a:pPr lvl="2"/>
            <a:endParaRPr lang="en-US" altLang="en-US" dirty="0"/>
          </a:p>
          <a:p>
            <a:pPr lvl="1"/>
            <a:r>
              <a:rPr lang="en-US" altLang="en-US" dirty="0"/>
              <a:t>A node with one child.</a:t>
            </a:r>
          </a:p>
          <a:p>
            <a:pPr lvl="2"/>
            <a:r>
              <a:rPr lang="en-US" altLang="en-US" dirty="0"/>
              <a:t>The node can be deleted, and the parent will point to the former grandchild.</a:t>
            </a:r>
            <a:endParaRPr lang="en-AU" altLang="en-US" dirty="0"/>
          </a:p>
        </p:txBody>
      </p:sp>
      <p:pic>
        <p:nvPicPr>
          <p:cNvPr id="2" name="Picture 1"/>
          <p:cNvPicPr>
            <a:picLocks noChangeAspect="1"/>
          </p:cNvPicPr>
          <p:nvPr/>
        </p:nvPicPr>
        <p:blipFill>
          <a:blip r:embed="rId2"/>
          <a:stretch>
            <a:fillRect/>
          </a:stretch>
        </p:blipFill>
        <p:spPr>
          <a:xfrm>
            <a:off x="2022133" y="3490367"/>
            <a:ext cx="5762625" cy="1371600"/>
          </a:xfrm>
          <a:prstGeom prst="rect">
            <a:avLst/>
          </a:prstGeom>
        </p:spPr>
      </p:pic>
      <p:pic>
        <p:nvPicPr>
          <p:cNvPr id="3" name="Picture 2"/>
          <p:cNvPicPr>
            <a:picLocks noChangeAspect="1"/>
          </p:cNvPicPr>
          <p:nvPr/>
        </p:nvPicPr>
        <p:blipFill>
          <a:blip r:embed="rId3"/>
          <a:stretch>
            <a:fillRect/>
          </a:stretch>
        </p:blipFill>
        <p:spPr>
          <a:xfrm>
            <a:off x="1955440" y="5420652"/>
            <a:ext cx="5829318" cy="1276710"/>
          </a:xfrm>
          <a:prstGeom prst="rect">
            <a:avLst/>
          </a:prstGeom>
        </p:spPr>
      </p:pic>
    </p:spTree>
    <p:extLst>
      <p:ext uri="{BB962C8B-B14F-4D97-AF65-F5344CB8AC3E}">
        <p14:creationId xmlns:p14="http://schemas.microsoft.com/office/powerpoint/2010/main" val="13579738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en-US"/>
              <a:t>Deleting a node with 2 children</a:t>
            </a:r>
            <a:endParaRPr lang="en-AU" altLang="en-US"/>
          </a:p>
        </p:txBody>
      </p:sp>
      <p:sp>
        <p:nvSpPr>
          <p:cNvPr id="46083" name="Rectangle 3"/>
          <p:cNvSpPr>
            <a:spLocks noGrp="1" noChangeArrowheads="1"/>
          </p:cNvSpPr>
          <p:nvPr>
            <p:ph type="body" idx="1"/>
          </p:nvPr>
        </p:nvSpPr>
        <p:spPr/>
        <p:txBody>
          <a:bodyPr/>
          <a:lstStyle/>
          <a:p>
            <a:r>
              <a:rPr lang="en-US" altLang="en-US"/>
              <a:t>In this case there are 2 alternatives to deletion</a:t>
            </a:r>
          </a:p>
          <a:p>
            <a:pPr lvl="1"/>
            <a:r>
              <a:rPr lang="en-US" altLang="en-US"/>
              <a:t>Deletion by Merging</a:t>
            </a:r>
          </a:p>
          <a:p>
            <a:pPr lvl="2"/>
            <a:r>
              <a:rPr lang="en-US" altLang="en-US"/>
              <a:t>The two child trees are considered as separate trees which require merging.</a:t>
            </a:r>
          </a:p>
          <a:p>
            <a:pPr lvl="1"/>
            <a:r>
              <a:rPr lang="en-US" altLang="en-US"/>
              <a:t>Deletion by Copying</a:t>
            </a:r>
          </a:p>
          <a:p>
            <a:pPr lvl="2"/>
            <a:endParaRPr lang="en-US" altLang="en-US"/>
          </a:p>
        </p:txBody>
      </p:sp>
    </p:spTree>
    <p:extLst>
      <p:ext uri="{BB962C8B-B14F-4D97-AF65-F5344CB8AC3E}">
        <p14:creationId xmlns:p14="http://schemas.microsoft.com/office/powerpoint/2010/main" val="35113273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t>Deletion by Merging</a:t>
            </a:r>
            <a:endParaRPr lang="en-AU" altLang="en-US"/>
          </a:p>
        </p:txBody>
      </p:sp>
      <p:sp>
        <p:nvSpPr>
          <p:cNvPr id="47107" name="Rectangle 3"/>
          <p:cNvSpPr>
            <a:spLocks noGrp="1" noChangeArrowheads="1"/>
          </p:cNvSpPr>
          <p:nvPr>
            <p:ph type="body" idx="1"/>
          </p:nvPr>
        </p:nvSpPr>
        <p:spPr/>
        <p:txBody>
          <a:bodyPr/>
          <a:lstStyle/>
          <a:p>
            <a:r>
              <a:rPr lang="en-US" altLang="en-US"/>
              <a:t>When a node with two children is deleted, 2 subtrees are created, with the 2 children each becoming roots.</a:t>
            </a:r>
          </a:p>
          <a:p>
            <a:pPr lvl="1"/>
            <a:r>
              <a:rPr lang="en-US" altLang="en-US"/>
              <a:t>All values in the left subtree are lower than all values in the right subtree.</a:t>
            </a:r>
          </a:p>
          <a:p>
            <a:pPr lvl="1"/>
            <a:r>
              <a:rPr lang="en-US" altLang="en-US"/>
              <a:t>In deletion by merging, the root of the left tree replaces the node being deleted.</a:t>
            </a:r>
          </a:p>
          <a:p>
            <a:pPr lvl="1"/>
            <a:r>
              <a:rPr lang="en-US" altLang="en-US"/>
              <a:t>The rightmost child of this tree then becomes the parent of the right tree.</a:t>
            </a:r>
            <a:endParaRPr lang="en-AU" altLang="en-US"/>
          </a:p>
        </p:txBody>
      </p:sp>
    </p:spTree>
    <p:extLst>
      <p:ext uri="{BB962C8B-B14F-4D97-AF65-F5344CB8AC3E}">
        <p14:creationId xmlns:p14="http://schemas.microsoft.com/office/powerpoint/2010/main" val="20124122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043613" y="476250"/>
            <a:ext cx="6049961" cy="1143000"/>
          </a:xfrm>
        </p:spPr>
        <p:txBody>
          <a:bodyPr/>
          <a:lstStyle/>
          <a:p>
            <a:r>
              <a:rPr lang="en-US" altLang="en-US" dirty="0"/>
              <a:t>Deletion by Merging</a:t>
            </a:r>
            <a:endParaRPr lang="en-AU" altLang="en-US" dirty="0"/>
          </a:p>
        </p:txBody>
      </p:sp>
      <p:sp>
        <p:nvSpPr>
          <p:cNvPr id="48154" name="Oval 26"/>
          <p:cNvSpPr>
            <a:spLocks noChangeArrowheads="1"/>
          </p:cNvSpPr>
          <p:nvPr/>
        </p:nvSpPr>
        <p:spPr bwMode="auto">
          <a:xfrm>
            <a:off x="5838033" y="42005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48155" name="Oval 27"/>
          <p:cNvSpPr>
            <a:spLocks noChangeArrowheads="1"/>
          </p:cNvSpPr>
          <p:nvPr/>
        </p:nvSpPr>
        <p:spPr bwMode="auto">
          <a:xfrm>
            <a:off x="7350921" y="42005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48156" name="Oval 28"/>
          <p:cNvSpPr>
            <a:spLocks noChangeArrowheads="1"/>
          </p:cNvSpPr>
          <p:nvPr/>
        </p:nvSpPr>
        <p:spPr bwMode="auto">
          <a:xfrm>
            <a:off x="6990558" y="51355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48157" name="Oval 29"/>
          <p:cNvSpPr>
            <a:spLocks noChangeArrowheads="1"/>
          </p:cNvSpPr>
          <p:nvPr/>
        </p:nvSpPr>
        <p:spPr bwMode="auto">
          <a:xfrm>
            <a:off x="6198396" y="51355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48158" name="Oval 30"/>
          <p:cNvSpPr>
            <a:spLocks noChangeArrowheads="1"/>
          </p:cNvSpPr>
          <p:nvPr/>
        </p:nvSpPr>
        <p:spPr bwMode="auto">
          <a:xfrm>
            <a:off x="5333208" y="51355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48159" name="Oval 31"/>
          <p:cNvSpPr>
            <a:spLocks noChangeArrowheads="1"/>
          </p:cNvSpPr>
          <p:nvPr/>
        </p:nvSpPr>
        <p:spPr bwMode="auto">
          <a:xfrm>
            <a:off x="7854158" y="51355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48160" name="Oval 32"/>
          <p:cNvSpPr>
            <a:spLocks noChangeArrowheads="1"/>
          </p:cNvSpPr>
          <p:nvPr/>
        </p:nvSpPr>
        <p:spPr bwMode="auto">
          <a:xfrm>
            <a:off x="4829971" y="60721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48161" name="Oval 33"/>
          <p:cNvSpPr>
            <a:spLocks noChangeArrowheads="1"/>
          </p:cNvSpPr>
          <p:nvPr/>
        </p:nvSpPr>
        <p:spPr bwMode="auto">
          <a:xfrm>
            <a:off x="7422358" y="60721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48163" name="Line 35"/>
          <p:cNvSpPr>
            <a:spLocks noChangeShapeType="1"/>
          </p:cNvSpPr>
          <p:nvPr/>
        </p:nvSpPr>
        <p:spPr bwMode="auto">
          <a:xfrm flipH="1">
            <a:off x="5550697" y="4559300"/>
            <a:ext cx="3587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64" name="Line 36"/>
          <p:cNvSpPr>
            <a:spLocks noChangeShapeType="1"/>
          </p:cNvSpPr>
          <p:nvPr/>
        </p:nvSpPr>
        <p:spPr bwMode="auto">
          <a:xfrm>
            <a:off x="6125371" y="4632324"/>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65" name="Line 37"/>
          <p:cNvSpPr>
            <a:spLocks noChangeShapeType="1"/>
          </p:cNvSpPr>
          <p:nvPr/>
        </p:nvSpPr>
        <p:spPr bwMode="auto">
          <a:xfrm flipH="1">
            <a:off x="5117309" y="5568949"/>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67" name="Line 39"/>
          <p:cNvSpPr>
            <a:spLocks noChangeShapeType="1"/>
          </p:cNvSpPr>
          <p:nvPr/>
        </p:nvSpPr>
        <p:spPr bwMode="auto">
          <a:xfrm flipH="1">
            <a:off x="7206458" y="4632324"/>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68" name="Line 40"/>
          <p:cNvSpPr>
            <a:spLocks noChangeShapeType="1"/>
          </p:cNvSpPr>
          <p:nvPr/>
        </p:nvSpPr>
        <p:spPr bwMode="auto">
          <a:xfrm>
            <a:off x="7709697" y="4559300"/>
            <a:ext cx="28892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69" name="Line 41"/>
          <p:cNvSpPr>
            <a:spLocks noChangeShapeType="1"/>
          </p:cNvSpPr>
          <p:nvPr/>
        </p:nvSpPr>
        <p:spPr bwMode="auto">
          <a:xfrm>
            <a:off x="7277897" y="5568949"/>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73" name="Text Box 45"/>
          <p:cNvSpPr txBox="1">
            <a:spLocks noChangeArrowheads="1"/>
          </p:cNvSpPr>
          <p:nvPr/>
        </p:nvSpPr>
        <p:spPr bwMode="auto">
          <a:xfrm>
            <a:off x="5745959" y="5875337"/>
            <a:ext cx="11562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2 subtrees</a:t>
            </a:r>
            <a:endParaRPr lang="en-AU" altLang="en-US"/>
          </a:p>
        </p:txBody>
      </p:sp>
      <p:sp>
        <p:nvSpPr>
          <p:cNvPr id="48174" name="Oval 46"/>
          <p:cNvSpPr>
            <a:spLocks noChangeArrowheads="1"/>
          </p:cNvSpPr>
          <p:nvPr/>
        </p:nvSpPr>
        <p:spPr bwMode="auto">
          <a:xfrm>
            <a:off x="10098089" y="2079624"/>
            <a:ext cx="44291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48175" name="Oval 47"/>
          <p:cNvSpPr>
            <a:spLocks noChangeArrowheads="1"/>
          </p:cNvSpPr>
          <p:nvPr/>
        </p:nvSpPr>
        <p:spPr bwMode="auto">
          <a:xfrm>
            <a:off x="10890251" y="4024311"/>
            <a:ext cx="442912"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48176" name="Oval 48"/>
          <p:cNvSpPr>
            <a:spLocks noChangeArrowheads="1"/>
          </p:cNvSpPr>
          <p:nvPr/>
        </p:nvSpPr>
        <p:spPr bwMode="auto">
          <a:xfrm>
            <a:off x="10529889" y="4959349"/>
            <a:ext cx="44291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48177" name="Oval 49"/>
          <p:cNvSpPr>
            <a:spLocks noChangeArrowheads="1"/>
          </p:cNvSpPr>
          <p:nvPr/>
        </p:nvSpPr>
        <p:spPr bwMode="auto">
          <a:xfrm>
            <a:off x="10458451" y="3014661"/>
            <a:ext cx="442912"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48178" name="Oval 50"/>
          <p:cNvSpPr>
            <a:spLocks noChangeArrowheads="1"/>
          </p:cNvSpPr>
          <p:nvPr/>
        </p:nvSpPr>
        <p:spPr bwMode="auto">
          <a:xfrm>
            <a:off x="9593264" y="3014661"/>
            <a:ext cx="44291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48179" name="Oval 51"/>
          <p:cNvSpPr>
            <a:spLocks noChangeArrowheads="1"/>
          </p:cNvSpPr>
          <p:nvPr/>
        </p:nvSpPr>
        <p:spPr bwMode="auto">
          <a:xfrm>
            <a:off x="11393489" y="4959349"/>
            <a:ext cx="44291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48180" name="Oval 52"/>
          <p:cNvSpPr>
            <a:spLocks noChangeArrowheads="1"/>
          </p:cNvSpPr>
          <p:nvPr/>
        </p:nvSpPr>
        <p:spPr bwMode="auto">
          <a:xfrm>
            <a:off x="9090026" y="3951286"/>
            <a:ext cx="442912"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48181" name="Oval 53"/>
          <p:cNvSpPr>
            <a:spLocks noChangeArrowheads="1"/>
          </p:cNvSpPr>
          <p:nvPr/>
        </p:nvSpPr>
        <p:spPr bwMode="auto">
          <a:xfrm>
            <a:off x="10961689" y="5895974"/>
            <a:ext cx="44291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48182" name="Line 54"/>
          <p:cNvSpPr>
            <a:spLocks noChangeShapeType="1"/>
          </p:cNvSpPr>
          <p:nvPr/>
        </p:nvSpPr>
        <p:spPr bwMode="auto">
          <a:xfrm flipH="1">
            <a:off x="9810751" y="2438399"/>
            <a:ext cx="366712"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83" name="Line 55"/>
          <p:cNvSpPr>
            <a:spLocks noChangeShapeType="1"/>
          </p:cNvSpPr>
          <p:nvPr/>
        </p:nvSpPr>
        <p:spPr bwMode="auto">
          <a:xfrm>
            <a:off x="10385426" y="2511425"/>
            <a:ext cx="220662"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84" name="Line 56"/>
          <p:cNvSpPr>
            <a:spLocks noChangeShapeType="1"/>
          </p:cNvSpPr>
          <p:nvPr/>
        </p:nvSpPr>
        <p:spPr bwMode="auto">
          <a:xfrm flipH="1">
            <a:off x="9377364" y="3448050"/>
            <a:ext cx="29527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85" name="Line 57"/>
          <p:cNvSpPr>
            <a:spLocks noChangeShapeType="1"/>
          </p:cNvSpPr>
          <p:nvPr/>
        </p:nvSpPr>
        <p:spPr bwMode="auto">
          <a:xfrm flipH="1">
            <a:off x="10745789" y="4456111"/>
            <a:ext cx="220663"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86" name="Line 58"/>
          <p:cNvSpPr>
            <a:spLocks noChangeShapeType="1"/>
          </p:cNvSpPr>
          <p:nvPr/>
        </p:nvSpPr>
        <p:spPr bwMode="auto">
          <a:xfrm>
            <a:off x="11249027" y="4383087"/>
            <a:ext cx="2952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87" name="Line 59"/>
          <p:cNvSpPr>
            <a:spLocks noChangeShapeType="1"/>
          </p:cNvSpPr>
          <p:nvPr/>
        </p:nvSpPr>
        <p:spPr bwMode="auto">
          <a:xfrm>
            <a:off x="10817227" y="5392736"/>
            <a:ext cx="29527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89" name="Line 61"/>
          <p:cNvSpPr>
            <a:spLocks noChangeShapeType="1"/>
          </p:cNvSpPr>
          <p:nvPr/>
        </p:nvSpPr>
        <p:spPr bwMode="auto">
          <a:xfrm>
            <a:off x="10745788" y="3446462"/>
            <a:ext cx="293688"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90" name="Rectangle 62"/>
          <p:cNvSpPr>
            <a:spLocks noChangeArrowheads="1"/>
          </p:cNvSpPr>
          <p:nvPr/>
        </p:nvSpPr>
        <p:spPr bwMode="auto">
          <a:xfrm>
            <a:off x="9017001" y="2008187"/>
            <a:ext cx="2881312" cy="4391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grpSp>
        <p:nvGrpSpPr>
          <p:cNvPr id="2" name="Group 1"/>
          <p:cNvGrpSpPr/>
          <p:nvPr/>
        </p:nvGrpSpPr>
        <p:grpSpPr>
          <a:xfrm>
            <a:off x="421484" y="2079624"/>
            <a:ext cx="3600450" cy="3455988"/>
            <a:chOff x="421484" y="2079624"/>
            <a:chExt cx="3600450" cy="3455988"/>
          </a:xfrm>
        </p:grpSpPr>
        <p:sp>
          <p:nvSpPr>
            <p:cNvPr id="48132" name="Oval 4"/>
            <p:cNvSpPr>
              <a:spLocks noChangeArrowheads="1"/>
            </p:cNvSpPr>
            <p:nvPr/>
          </p:nvSpPr>
          <p:spPr bwMode="auto">
            <a:xfrm>
              <a:off x="2293147" y="21510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48133" name="Oval 5"/>
            <p:cNvSpPr>
              <a:spLocks noChangeArrowheads="1"/>
            </p:cNvSpPr>
            <p:nvPr/>
          </p:nvSpPr>
          <p:spPr bwMode="auto">
            <a:xfrm>
              <a:off x="1500984" y="30876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48134" name="Oval 6"/>
            <p:cNvSpPr>
              <a:spLocks noChangeArrowheads="1"/>
            </p:cNvSpPr>
            <p:nvPr/>
          </p:nvSpPr>
          <p:spPr bwMode="auto">
            <a:xfrm>
              <a:off x="3013872" y="30876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48135" name="Oval 7"/>
            <p:cNvSpPr>
              <a:spLocks noChangeArrowheads="1"/>
            </p:cNvSpPr>
            <p:nvPr/>
          </p:nvSpPr>
          <p:spPr bwMode="auto">
            <a:xfrm>
              <a:off x="2653509" y="40227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48136" name="Oval 8"/>
            <p:cNvSpPr>
              <a:spLocks noChangeArrowheads="1"/>
            </p:cNvSpPr>
            <p:nvPr/>
          </p:nvSpPr>
          <p:spPr bwMode="auto">
            <a:xfrm>
              <a:off x="1861347" y="40227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48137" name="Oval 9"/>
            <p:cNvSpPr>
              <a:spLocks noChangeArrowheads="1"/>
            </p:cNvSpPr>
            <p:nvPr/>
          </p:nvSpPr>
          <p:spPr bwMode="auto">
            <a:xfrm>
              <a:off x="996159" y="40227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48138" name="Oval 10"/>
            <p:cNvSpPr>
              <a:spLocks noChangeArrowheads="1"/>
            </p:cNvSpPr>
            <p:nvPr/>
          </p:nvSpPr>
          <p:spPr bwMode="auto">
            <a:xfrm>
              <a:off x="3517109" y="40227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48139" name="Oval 11"/>
            <p:cNvSpPr>
              <a:spLocks noChangeArrowheads="1"/>
            </p:cNvSpPr>
            <p:nvPr/>
          </p:nvSpPr>
          <p:spPr bwMode="auto">
            <a:xfrm>
              <a:off x="492922" y="49593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48140" name="Oval 12"/>
            <p:cNvSpPr>
              <a:spLocks noChangeArrowheads="1"/>
            </p:cNvSpPr>
            <p:nvPr/>
          </p:nvSpPr>
          <p:spPr bwMode="auto">
            <a:xfrm>
              <a:off x="3085309" y="49593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48141" name="Line 13"/>
            <p:cNvSpPr>
              <a:spLocks noChangeShapeType="1"/>
            </p:cNvSpPr>
            <p:nvPr/>
          </p:nvSpPr>
          <p:spPr bwMode="auto">
            <a:xfrm flipH="1">
              <a:off x="1788323" y="2511425"/>
              <a:ext cx="50482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2" name="Line 14"/>
            <p:cNvSpPr>
              <a:spLocks noChangeShapeType="1"/>
            </p:cNvSpPr>
            <p:nvPr/>
          </p:nvSpPr>
          <p:spPr bwMode="auto">
            <a:xfrm flipH="1">
              <a:off x="1213648" y="3446462"/>
              <a:ext cx="35877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3" name="Line 15"/>
            <p:cNvSpPr>
              <a:spLocks noChangeShapeType="1"/>
            </p:cNvSpPr>
            <p:nvPr/>
          </p:nvSpPr>
          <p:spPr bwMode="auto">
            <a:xfrm>
              <a:off x="1788322" y="3519488"/>
              <a:ext cx="21590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4" name="Line 16"/>
            <p:cNvSpPr>
              <a:spLocks noChangeShapeType="1"/>
            </p:cNvSpPr>
            <p:nvPr/>
          </p:nvSpPr>
          <p:spPr bwMode="auto">
            <a:xfrm flipH="1">
              <a:off x="780260" y="4456113"/>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5" name="Line 17"/>
            <p:cNvSpPr>
              <a:spLocks noChangeShapeType="1"/>
            </p:cNvSpPr>
            <p:nvPr/>
          </p:nvSpPr>
          <p:spPr bwMode="auto">
            <a:xfrm>
              <a:off x="2653509" y="2511425"/>
              <a:ext cx="43180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6" name="Line 18"/>
            <p:cNvSpPr>
              <a:spLocks noChangeShapeType="1"/>
            </p:cNvSpPr>
            <p:nvPr/>
          </p:nvSpPr>
          <p:spPr bwMode="auto">
            <a:xfrm flipH="1">
              <a:off x="2869409" y="3519488"/>
              <a:ext cx="21590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7" name="Line 19"/>
            <p:cNvSpPr>
              <a:spLocks noChangeShapeType="1"/>
            </p:cNvSpPr>
            <p:nvPr/>
          </p:nvSpPr>
          <p:spPr bwMode="auto">
            <a:xfrm>
              <a:off x="3372648" y="3446462"/>
              <a:ext cx="28892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48" name="Line 20"/>
            <p:cNvSpPr>
              <a:spLocks noChangeShapeType="1"/>
            </p:cNvSpPr>
            <p:nvPr/>
          </p:nvSpPr>
          <p:spPr bwMode="auto">
            <a:xfrm>
              <a:off x="2940848" y="4456113"/>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52" name="Text Box 24"/>
            <p:cNvSpPr txBox="1">
              <a:spLocks noChangeArrowheads="1"/>
            </p:cNvSpPr>
            <p:nvPr/>
          </p:nvSpPr>
          <p:spPr bwMode="auto">
            <a:xfrm>
              <a:off x="1140622" y="4743450"/>
              <a:ext cx="170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Delete Node 5.</a:t>
              </a:r>
              <a:endParaRPr lang="en-AU" altLang="en-US"/>
            </a:p>
          </p:txBody>
        </p:sp>
        <p:sp>
          <p:nvSpPr>
            <p:cNvPr id="48191" name="Rectangle 63"/>
            <p:cNvSpPr>
              <a:spLocks noChangeArrowheads="1"/>
            </p:cNvSpPr>
            <p:nvPr/>
          </p:nvSpPr>
          <p:spPr bwMode="auto">
            <a:xfrm>
              <a:off x="421484" y="2079624"/>
              <a:ext cx="3600450" cy="34559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grpSp>
      <p:sp>
        <p:nvSpPr>
          <p:cNvPr id="48192" name="Rectangle 64"/>
          <p:cNvSpPr>
            <a:spLocks noChangeArrowheads="1"/>
          </p:cNvSpPr>
          <p:nvPr/>
        </p:nvSpPr>
        <p:spPr bwMode="auto">
          <a:xfrm>
            <a:off x="4737896" y="4146550"/>
            <a:ext cx="3600450" cy="24479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48193" name="Line 65"/>
          <p:cNvSpPr>
            <a:spLocks noChangeShapeType="1"/>
          </p:cNvSpPr>
          <p:nvPr/>
        </p:nvSpPr>
        <p:spPr bwMode="auto">
          <a:xfrm>
            <a:off x="4096698" y="4454525"/>
            <a:ext cx="568173" cy="28892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48194" name="Line 66"/>
          <p:cNvSpPr>
            <a:spLocks noChangeShapeType="1"/>
          </p:cNvSpPr>
          <p:nvPr/>
        </p:nvSpPr>
        <p:spPr bwMode="auto">
          <a:xfrm flipV="1">
            <a:off x="8382967" y="3914774"/>
            <a:ext cx="574675"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Tree>
    <p:extLst>
      <p:ext uri="{BB962C8B-B14F-4D97-AF65-F5344CB8AC3E}">
        <p14:creationId xmlns:p14="http://schemas.microsoft.com/office/powerpoint/2010/main" val="21651731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a:t>Deletion By Merging</a:t>
            </a:r>
            <a:endParaRPr lang="en-AU" altLang="en-US"/>
          </a:p>
        </p:txBody>
      </p:sp>
      <p:sp>
        <p:nvSpPr>
          <p:cNvPr id="49155" name="Rectangle 3"/>
          <p:cNvSpPr>
            <a:spLocks noGrp="1" noChangeArrowheads="1"/>
          </p:cNvSpPr>
          <p:nvPr>
            <p:ph type="body" idx="1"/>
          </p:nvPr>
        </p:nvSpPr>
        <p:spPr/>
        <p:txBody>
          <a:bodyPr/>
          <a:lstStyle/>
          <a:p>
            <a:r>
              <a:rPr lang="en-US" altLang="en-US"/>
              <a:t>When deleting by merging, the resulting tree may gain height, as in the previous example.</a:t>
            </a:r>
          </a:p>
          <a:p>
            <a:r>
              <a:rPr lang="en-US" altLang="en-US"/>
              <a:t>Or it may lose height.</a:t>
            </a:r>
          </a:p>
          <a:p>
            <a:r>
              <a:rPr lang="en-US" altLang="en-US"/>
              <a:t>The algorithm may produce a highly unbalanced tree, so while it isn’t inefficient, it isn’t perfect.</a:t>
            </a:r>
            <a:endParaRPr lang="en-AU" altLang="en-US"/>
          </a:p>
        </p:txBody>
      </p:sp>
    </p:spTree>
    <p:extLst>
      <p:ext uri="{BB962C8B-B14F-4D97-AF65-F5344CB8AC3E}">
        <p14:creationId xmlns:p14="http://schemas.microsoft.com/office/powerpoint/2010/main" val="13867351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en-US"/>
              <a:t>Deletion By Copying</a:t>
            </a:r>
            <a:endParaRPr lang="en-AU" altLang="en-US"/>
          </a:p>
        </p:txBody>
      </p:sp>
      <p:sp>
        <p:nvSpPr>
          <p:cNvPr id="50179" name="Rectangle 3"/>
          <p:cNvSpPr>
            <a:spLocks noGrp="1" noChangeArrowheads="1"/>
          </p:cNvSpPr>
          <p:nvPr>
            <p:ph type="body" idx="1"/>
          </p:nvPr>
        </p:nvSpPr>
        <p:spPr>
          <a:xfrm>
            <a:off x="1981200" y="1993557"/>
            <a:ext cx="8229600" cy="4604094"/>
          </a:xfrm>
        </p:spPr>
        <p:txBody>
          <a:bodyPr>
            <a:normAutofit lnSpcReduction="10000"/>
          </a:bodyPr>
          <a:lstStyle/>
          <a:p>
            <a:r>
              <a:rPr lang="en-US" altLang="en-US" sz="2800" dirty="0"/>
              <a:t>Again 2 </a:t>
            </a:r>
            <a:r>
              <a:rPr lang="en-US" altLang="en-US" sz="2800" dirty="0" err="1"/>
              <a:t>subtrees</a:t>
            </a:r>
            <a:r>
              <a:rPr lang="en-US" altLang="en-US" sz="2800" dirty="0"/>
              <a:t> are created.</a:t>
            </a:r>
          </a:p>
          <a:p>
            <a:pPr lvl="1"/>
            <a:r>
              <a:rPr lang="en-US" altLang="en-US" sz="2400" dirty="0"/>
              <a:t>This time, we notice that the leftmost node of the right </a:t>
            </a:r>
            <a:r>
              <a:rPr lang="en-US" altLang="en-US" sz="2400" dirty="0" err="1"/>
              <a:t>subtree</a:t>
            </a:r>
            <a:r>
              <a:rPr lang="en-US" altLang="en-US" sz="2400" dirty="0"/>
              <a:t> is the immediate successor of the rightmost leaf of the left </a:t>
            </a:r>
            <a:r>
              <a:rPr lang="en-US" altLang="en-US" sz="2400" dirty="0" err="1"/>
              <a:t>subtree</a:t>
            </a:r>
            <a:r>
              <a:rPr lang="en-US" altLang="en-US" sz="2400" dirty="0"/>
              <a:t> (and vice versa).</a:t>
            </a:r>
          </a:p>
          <a:p>
            <a:pPr lvl="1"/>
            <a:r>
              <a:rPr lang="en-US" altLang="en-US" sz="2400" dirty="0"/>
              <a:t>Ergo, we could replace the root of the new tree, with the rightmost leaf of the left </a:t>
            </a:r>
            <a:r>
              <a:rPr lang="en-US" altLang="en-US" sz="2400" dirty="0" err="1"/>
              <a:t>subtree</a:t>
            </a:r>
            <a:r>
              <a:rPr lang="en-US" altLang="en-US" sz="2400" dirty="0"/>
              <a:t> (or with the leftmost leaf of the right </a:t>
            </a:r>
            <a:r>
              <a:rPr lang="en-US" altLang="en-US" sz="2400" dirty="0" err="1"/>
              <a:t>subtree</a:t>
            </a:r>
            <a:r>
              <a:rPr lang="en-US" altLang="en-US" sz="2400" dirty="0"/>
              <a:t>).</a:t>
            </a:r>
          </a:p>
          <a:p>
            <a:pPr lvl="1"/>
            <a:r>
              <a:rPr lang="en-US" altLang="en-US" sz="2400" dirty="0"/>
              <a:t>This will not extend the height of the tree, but may lead to a bushier left side.</a:t>
            </a:r>
          </a:p>
          <a:p>
            <a:pPr lvl="1"/>
            <a:r>
              <a:rPr lang="en-US" altLang="en-US" sz="2400" dirty="0"/>
              <a:t>To avoid this, we can alternate between making the root the predecessor or successor of the deleted node.</a:t>
            </a:r>
            <a:endParaRPr lang="en-AU" altLang="en-US" sz="2400" dirty="0"/>
          </a:p>
        </p:txBody>
      </p:sp>
    </p:spTree>
    <p:extLst>
      <p:ext uri="{BB962C8B-B14F-4D97-AF65-F5344CB8AC3E}">
        <p14:creationId xmlns:p14="http://schemas.microsoft.com/office/powerpoint/2010/main" val="13255605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863975" y="260350"/>
            <a:ext cx="8229600" cy="1143000"/>
          </a:xfrm>
        </p:spPr>
        <p:txBody>
          <a:bodyPr/>
          <a:lstStyle/>
          <a:p>
            <a:r>
              <a:rPr lang="en-US" altLang="en-US"/>
              <a:t>Deletion by Copying</a:t>
            </a:r>
            <a:endParaRPr lang="en-AU" altLang="en-US"/>
          </a:p>
        </p:txBody>
      </p:sp>
      <p:sp>
        <p:nvSpPr>
          <p:cNvPr id="51204" name="Oval 4"/>
          <p:cNvSpPr>
            <a:spLocks noChangeArrowheads="1"/>
          </p:cNvSpPr>
          <p:nvPr/>
        </p:nvSpPr>
        <p:spPr bwMode="auto">
          <a:xfrm>
            <a:off x="5619686" y="217011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51205" name="Oval 5"/>
          <p:cNvSpPr>
            <a:spLocks noChangeArrowheads="1"/>
          </p:cNvSpPr>
          <p:nvPr/>
        </p:nvSpPr>
        <p:spPr bwMode="auto">
          <a:xfrm>
            <a:off x="7132573" y="217011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51206" name="Oval 6"/>
          <p:cNvSpPr>
            <a:spLocks noChangeArrowheads="1"/>
          </p:cNvSpPr>
          <p:nvPr/>
        </p:nvSpPr>
        <p:spPr bwMode="auto">
          <a:xfrm>
            <a:off x="6772211" y="31051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51207" name="Oval 7"/>
          <p:cNvSpPr>
            <a:spLocks noChangeArrowheads="1"/>
          </p:cNvSpPr>
          <p:nvPr/>
        </p:nvSpPr>
        <p:spPr bwMode="auto">
          <a:xfrm>
            <a:off x="5980048" y="31051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51208" name="Oval 8"/>
          <p:cNvSpPr>
            <a:spLocks noChangeArrowheads="1"/>
          </p:cNvSpPr>
          <p:nvPr/>
        </p:nvSpPr>
        <p:spPr bwMode="auto">
          <a:xfrm>
            <a:off x="5114861" y="31051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51209" name="Oval 9"/>
          <p:cNvSpPr>
            <a:spLocks noChangeArrowheads="1"/>
          </p:cNvSpPr>
          <p:nvPr/>
        </p:nvSpPr>
        <p:spPr bwMode="auto">
          <a:xfrm>
            <a:off x="7635811" y="31051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51210" name="Oval 10"/>
          <p:cNvSpPr>
            <a:spLocks noChangeArrowheads="1"/>
          </p:cNvSpPr>
          <p:nvPr/>
        </p:nvSpPr>
        <p:spPr bwMode="auto">
          <a:xfrm>
            <a:off x="4611623" y="404177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51211" name="Oval 11"/>
          <p:cNvSpPr>
            <a:spLocks noChangeArrowheads="1"/>
          </p:cNvSpPr>
          <p:nvPr/>
        </p:nvSpPr>
        <p:spPr bwMode="auto">
          <a:xfrm>
            <a:off x="7204011" y="404177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51212" name="Line 12"/>
          <p:cNvSpPr>
            <a:spLocks noChangeShapeType="1"/>
          </p:cNvSpPr>
          <p:nvPr/>
        </p:nvSpPr>
        <p:spPr bwMode="auto">
          <a:xfrm flipH="1">
            <a:off x="5332349" y="2528887"/>
            <a:ext cx="3587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13" name="Line 13"/>
          <p:cNvSpPr>
            <a:spLocks noChangeShapeType="1"/>
          </p:cNvSpPr>
          <p:nvPr/>
        </p:nvSpPr>
        <p:spPr bwMode="auto">
          <a:xfrm>
            <a:off x="5907023" y="2601911"/>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14" name="Line 14"/>
          <p:cNvSpPr>
            <a:spLocks noChangeShapeType="1"/>
          </p:cNvSpPr>
          <p:nvPr/>
        </p:nvSpPr>
        <p:spPr bwMode="auto">
          <a:xfrm flipH="1">
            <a:off x="4898962" y="3538536"/>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15" name="Line 15"/>
          <p:cNvSpPr>
            <a:spLocks noChangeShapeType="1"/>
          </p:cNvSpPr>
          <p:nvPr/>
        </p:nvSpPr>
        <p:spPr bwMode="auto">
          <a:xfrm flipH="1">
            <a:off x="6988111" y="2601911"/>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16" name="Line 16"/>
          <p:cNvSpPr>
            <a:spLocks noChangeShapeType="1"/>
          </p:cNvSpPr>
          <p:nvPr/>
        </p:nvSpPr>
        <p:spPr bwMode="auto">
          <a:xfrm>
            <a:off x="7491349" y="2528887"/>
            <a:ext cx="28892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17" name="Line 17"/>
          <p:cNvSpPr>
            <a:spLocks noChangeShapeType="1"/>
          </p:cNvSpPr>
          <p:nvPr/>
        </p:nvSpPr>
        <p:spPr bwMode="auto">
          <a:xfrm>
            <a:off x="7059549" y="3538536"/>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18" name="Text Box 18"/>
          <p:cNvSpPr txBox="1">
            <a:spLocks noChangeArrowheads="1"/>
          </p:cNvSpPr>
          <p:nvPr/>
        </p:nvSpPr>
        <p:spPr bwMode="auto">
          <a:xfrm>
            <a:off x="5527612" y="3844924"/>
            <a:ext cx="11562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2 subtrees</a:t>
            </a:r>
            <a:endParaRPr lang="en-AU" altLang="en-US"/>
          </a:p>
        </p:txBody>
      </p:sp>
      <p:sp>
        <p:nvSpPr>
          <p:cNvPr id="51219" name="Rectangle 19"/>
          <p:cNvSpPr>
            <a:spLocks noChangeArrowheads="1"/>
          </p:cNvSpPr>
          <p:nvPr/>
        </p:nvSpPr>
        <p:spPr bwMode="auto">
          <a:xfrm>
            <a:off x="4519548" y="2116137"/>
            <a:ext cx="3600450" cy="24479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51220" name="Oval 20"/>
          <p:cNvSpPr>
            <a:spLocks noChangeArrowheads="1"/>
          </p:cNvSpPr>
          <p:nvPr/>
        </p:nvSpPr>
        <p:spPr bwMode="auto">
          <a:xfrm>
            <a:off x="9343125" y="41322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51221" name="Oval 21"/>
          <p:cNvSpPr>
            <a:spLocks noChangeArrowheads="1"/>
          </p:cNvSpPr>
          <p:nvPr/>
        </p:nvSpPr>
        <p:spPr bwMode="auto">
          <a:xfrm>
            <a:off x="10856012" y="41322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51222" name="Oval 22"/>
          <p:cNvSpPr>
            <a:spLocks noChangeArrowheads="1"/>
          </p:cNvSpPr>
          <p:nvPr/>
        </p:nvSpPr>
        <p:spPr bwMode="auto">
          <a:xfrm>
            <a:off x="10495650" y="506729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51223" name="Oval 23"/>
          <p:cNvSpPr>
            <a:spLocks noChangeArrowheads="1"/>
          </p:cNvSpPr>
          <p:nvPr/>
        </p:nvSpPr>
        <p:spPr bwMode="auto">
          <a:xfrm>
            <a:off x="10043212" y="32861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51224" name="Oval 24"/>
          <p:cNvSpPr>
            <a:spLocks noChangeArrowheads="1"/>
          </p:cNvSpPr>
          <p:nvPr/>
        </p:nvSpPr>
        <p:spPr bwMode="auto">
          <a:xfrm>
            <a:off x="8838300" y="506729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51225" name="Oval 25"/>
          <p:cNvSpPr>
            <a:spLocks noChangeArrowheads="1"/>
          </p:cNvSpPr>
          <p:nvPr/>
        </p:nvSpPr>
        <p:spPr bwMode="auto">
          <a:xfrm>
            <a:off x="11359250" y="506729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51226" name="Oval 26"/>
          <p:cNvSpPr>
            <a:spLocks noChangeArrowheads="1"/>
          </p:cNvSpPr>
          <p:nvPr/>
        </p:nvSpPr>
        <p:spPr bwMode="auto">
          <a:xfrm>
            <a:off x="8335062" y="60039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51227" name="Oval 27"/>
          <p:cNvSpPr>
            <a:spLocks noChangeArrowheads="1"/>
          </p:cNvSpPr>
          <p:nvPr/>
        </p:nvSpPr>
        <p:spPr bwMode="auto">
          <a:xfrm>
            <a:off x="10927450" y="600392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51228" name="Line 28"/>
          <p:cNvSpPr>
            <a:spLocks noChangeShapeType="1"/>
          </p:cNvSpPr>
          <p:nvPr/>
        </p:nvSpPr>
        <p:spPr bwMode="auto">
          <a:xfrm flipH="1">
            <a:off x="9055788" y="4491037"/>
            <a:ext cx="35877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29" name="Line 29"/>
          <p:cNvSpPr>
            <a:spLocks noChangeShapeType="1"/>
          </p:cNvSpPr>
          <p:nvPr/>
        </p:nvSpPr>
        <p:spPr bwMode="auto">
          <a:xfrm flipV="1">
            <a:off x="9682851" y="3646488"/>
            <a:ext cx="433387"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30" name="Line 30"/>
          <p:cNvSpPr>
            <a:spLocks noChangeShapeType="1"/>
          </p:cNvSpPr>
          <p:nvPr/>
        </p:nvSpPr>
        <p:spPr bwMode="auto">
          <a:xfrm flipH="1">
            <a:off x="8622401" y="5500688"/>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31" name="Line 31"/>
          <p:cNvSpPr>
            <a:spLocks noChangeShapeType="1"/>
          </p:cNvSpPr>
          <p:nvPr/>
        </p:nvSpPr>
        <p:spPr bwMode="auto">
          <a:xfrm flipH="1">
            <a:off x="10711550" y="4564063"/>
            <a:ext cx="21590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32" name="Line 32"/>
          <p:cNvSpPr>
            <a:spLocks noChangeShapeType="1"/>
          </p:cNvSpPr>
          <p:nvPr/>
        </p:nvSpPr>
        <p:spPr bwMode="auto">
          <a:xfrm>
            <a:off x="11214788" y="4491037"/>
            <a:ext cx="28892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33" name="Line 33"/>
          <p:cNvSpPr>
            <a:spLocks noChangeShapeType="1"/>
          </p:cNvSpPr>
          <p:nvPr/>
        </p:nvSpPr>
        <p:spPr bwMode="auto">
          <a:xfrm>
            <a:off x="10782988" y="5500688"/>
            <a:ext cx="288925"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35" name="Rectangle 35"/>
          <p:cNvSpPr>
            <a:spLocks noChangeArrowheads="1"/>
          </p:cNvSpPr>
          <p:nvPr/>
        </p:nvSpPr>
        <p:spPr bwMode="auto">
          <a:xfrm>
            <a:off x="8242987" y="2997200"/>
            <a:ext cx="3600450" cy="35290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51236" name="Line 36"/>
          <p:cNvSpPr>
            <a:spLocks noChangeShapeType="1"/>
          </p:cNvSpPr>
          <p:nvPr/>
        </p:nvSpPr>
        <p:spPr bwMode="auto">
          <a:xfrm>
            <a:off x="10403576" y="3646488"/>
            <a:ext cx="504825" cy="574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37" name="Oval 37"/>
          <p:cNvSpPr>
            <a:spLocks noChangeArrowheads="1"/>
          </p:cNvSpPr>
          <p:nvPr/>
        </p:nvSpPr>
        <p:spPr bwMode="auto">
          <a:xfrm>
            <a:off x="1372392" y="436244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51238" name="Oval 38"/>
          <p:cNvSpPr>
            <a:spLocks noChangeArrowheads="1"/>
          </p:cNvSpPr>
          <p:nvPr/>
        </p:nvSpPr>
        <p:spPr bwMode="auto">
          <a:xfrm>
            <a:off x="2883692" y="43608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51239" name="Oval 39"/>
          <p:cNvSpPr>
            <a:spLocks noChangeArrowheads="1"/>
          </p:cNvSpPr>
          <p:nvPr/>
        </p:nvSpPr>
        <p:spPr bwMode="auto">
          <a:xfrm>
            <a:off x="2164555" y="342423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51240" name="Oval 40"/>
          <p:cNvSpPr>
            <a:spLocks noChangeArrowheads="1"/>
          </p:cNvSpPr>
          <p:nvPr/>
        </p:nvSpPr>
        <p:spPr bwMode="auto">
          <a:xfrm>
            <a:off x="1732755" y="52974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51241" name="Oval 41"/>
          <p:cNvSpPr>
            <a:spLocks noChangeArrowheads="1"/>
          </p:cNvSpPr>
          <p:nvPr/>
        </p:nvSpPr>
        <p:spPr bwMode="auto">
          <a:xfrm>
            <a:off x="867567" y="52974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51242" name="Oval 42"/>
          <p:cNvSpPr>
            <a:spLocks noChangeArrowheads="1"/>
          </p:cNvSpPr>
          <p:nvPr/>
        </p:nvSpPr>
        <p:spPr bwMode="auto">
          <a:xfrm>
            <a:off x="3388517" y="522446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51243" name="Oval 43"/>
          <p:cNvSpPr>
            <a:spLocks noChangeArrowheads="1"/>
          </p:cNvSpPr>
          <p:nvPr/>
        </p:nvSpPr>
        <p:spPr bwMode="auto">
          <a:xfrm>
            <a:off x="364330" y="623411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51244" name="Oval 44"/>
          <p:cNvSpPr>
            <a:spLocks noChangeArrowheads="1"/>
          </p:cNvSpPr>
          <p:nvPr/>
        </p:nvSpPr>
        <p:spPr bwMode="auto">
          <a:xfrm>
            <a:off x="2451892" y="529748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51245" name="Line 45"/>
          <p:cNvSpPr>
            <a:spLocks noChangeShapeType="1"/>
          </p:cNvSpPr>
          <p:nvPr/>
        </p:nvSpPr>
        <p:spPr bwMode="auto">
          <a:xfrm flipH="1">
            <a:off x="1085056" y="4721225"/>
            <a:ext cx="3587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46" name="Line 46"/>
          <p:cNvSpPr>
            <a:spLocks noChangeShapeType="1"/>
          </p:cNvSpPr>
          <p:nvPr/>
        </p:nvSpPr>
        <p:spPr bwMode="auto">
          <a:xfrm>
            <a:off x="1659730" y="4794249"/>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47" name="Line 47"/>
          <p:cNvSpPr>
            <a:spLocks noChangeShapeType="1"/>
          </p:cNvSpPr>
          <p:nvPr/>
        </p:nvSpPr>
        <p:spPr bwMode="auto">
          <a:xfrm flipH="1">
            <a:off x="651668" y="5730874"/>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48" name="Line 48"/>
          <p:cNvSpPr>
            <a:spLocks noChangeShapeType="1"/>
          </p:cNvSpPr>
          <p:nvPr/>
        </p:nvSpPr>
        <p:spPr bwMode="auto">
          <a:xfrm flipH="1">
            <a:off x="2740817" y="4792663"/>
            <a:ext cx="28733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49" name="Line 49"/>
          <p:cNvSpPr>
            <a:spLocks noChangeShapeType="1"/>
          </p:cNvSpPr>
          <p:nvPr/>
        </p:nvSpPr>
        <p:spPr bwMode="auto">
          <a:xfrm>
            <a:off x="3244056" y="4721224"/>
            <a:ext cx="288925"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52" name="Rectangle 52"/>
          <p:cNvSpPr>
            <a:spLocks noChangeArrowheads="1"/>
          </p:cNvSpPr>
          <p:nvPr/>
        </p:nvSpPr>
        <p:spPr bwMode="auto">
          <a:xfrm>
            <a:off x="272256" y="3328987"/>
            <a:ext cx="4052887" cy="34274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51253" name="Line 53"/>
          <p:cNvSpPr>
            <a:spLocks noChangeShapeType="1"/>
          </p:cNvSpPr>
          <p:nvPr/>
        </p:nvSpPr>
        <p:spPr bwMode="auto">
          <a:xfrm flipH="1">
            <a:off x="1712118" y="3760788"/>
            <a:ext cx="504825"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54" name="Line 54"/>
          <p:cNvSpPr>
            <a:spLocks noChangeShapeType="1"/>
          </p:cNvSpPr>
          <p:nvPr/>
        </p:nvSpPr>
        <p:spPr bwMode="auto">
          <a:xfrm>
            <a:off x="2504281" y="3760787"/>
            <a:ext cx="504825"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55" name="Line 55"/>
          <p:cNvSpPr>
            <a:spLocks noChangeShapeType="1"/>
          </p:cNvSpPr>
          <p:nvPr/>
        </p:nvSpPr>
        <p:spPr bwMode="auto">
          <a:xfrm>
            <a:off x="8213660" y="2474912"/>
            <a:ext cx="624639" cy="43179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1256" name="Line 56"/>
          <p:cNvSpPr>
            <a:spLocks noChangeShapeType="1"/>
          </p:cNvSpPr>
          <p:nvPr/>
        </p:nvSpPr>
        <p:spPr bwMode="auto">
          <a:xfrm flipH="1">
            <a:off x="4006850" y="2924176"/>
            <a:ext cx="503237" cy="36274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Tree>
    <p:extLst>
      <p:ext uri="{BB962C8B-B14F-4D97-AF65-F5344CB8AC3E}">
        <p14:creationId xmlns:p14="http://schemas.microsoft.com/office/powerpoint/2010/main" val="37061303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a:t>Balancing a Tree</a:t>
            </a:r>
            <a:endParaRPr lang="en-AU" altLang="en-US"/>
          </a:p>
        </p:txBody>
      </p:sp>
      <p:sp>
        <p:nvSpPr>
          <p:cNvPr id="52227" name="Rectangle 3"/>
          <p:cNvSpPr>
            <a:spLocks noGrp="1" noChangeArrowheads="1"/>
          </p:cNvSpPr>
          <p:nvPr>
            <p:ph type="body" idx="1"/>
          </p:nvPr>
        </p:nvSpPr>
        <p:spPr/>
        <p:txBody>
          <a:bodyPr/>
          <a:lstStyle/>
          <a:p>
            <a:pPr>
              <a:lnSpc>
                <a:spcPct val="90000"/>
              </a:lnSpc>
            </a:pPr>
            <a:r>
              <a:rPr lang="en-US" altLang="en-US"/>
              <a:t>We have seen the searching benefits of a balanced tree, but how to we balance a tree?</a:t>
            </a:r>
          </a:p>
          <a:p>
            <a:pPr>
              <a:lnSpc>
                <a:spcPct val="90000"/>
              </a:lnSpc>
            </a:pPr>
            <a:r>
              <a:rPr lang="en-US" altLang="en-US"/>
              <a:t>Consider a tree with 10,000 nodes.</a:t>
            </a:r>
          </a:p>
          <a:p>
            <a:pPr lvl="1">
              <a:lnSpc>
                <a:spcPct val="90000"/>
              </a:lnSpc>
            </a:pPr>
            <a:r>
              <a:rPr lang="en-US" altLang="en-US"/>
              <a:t>At its least efficient (linked list) at most 10,000 elements need to be tested to find an element.</a:t>
            </a:r>
          </a:p>
          <a:p>
            <a:pPr lvl="1">
              <a:lnSpc>
                <a:spcPct val="90000"/>
              </a:lnSpc>
            </a:pPr>
            <a:r>
              <a:rPr lang="en-US" altLang="en-US"/>
              <a:t>When balanced, just 14 tests need be performed.</a:t>
            </a:r>
          </a:p>
          <a:p>
            <a:pPr lvl="2">
              <a:lnSpc>
                <a:spcPct val="90000"/>
              </a:lnSpc>
            </a:pPr>
            <a:r>
              <a:rPr lang="en-US" altLang="en-US"/>
              <a:t>The height of the tree is lg(10,001) = 13.289 = 14.</a:t>
            </a:r>
            <a:endParaRPr lang="en-AU" altLang="en-US"/>
          </a:p>
        </p:txBody>
      </p:sp>
    </p:spTree>
    <p:extLst>
      <p:ext uri="{BB962C8B-B14F-4D97-AF65-F5344CB8AC3E}">
        <p14:creationId xmlns:p14="http://schemas.microsoft.com/office/powerpoint/2010/main" val="20618836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a:t>Creating a balanced tree</a:t>
            </a:r>
            <a:endParaRPr lang="en-AU" altLang="en-US"/>
          </a:p>
        </p:txBody>
      </p:sp>
      <p:sp>
        <p:nvSpPr>
          <p:cNvPr id="53251" name="Rectangle 3"/>
          <p:cNvSpPr>
            <a:spLocks noGrp="1" noChangeArrowheads="1"/>
          </p:cNvSpPr>
          <p:nvPr>
            <p:ph type="body" idx="1"/>
          </p:nvPr>
        </p:nvSpPr>
        <p:spPr/>
        <p:txBody>
          <a:bodyPr/>
          <a:lstStyle/>
          <a:p>
            <a:r>
              <a:rPr lang="en-US" altLang="en-US"/>
              <a:t>Assume all the data is in a sorted array.</a:t>
            </a:r>
          </a:p>
          <a:p>
            <a:pPr lvl="1"/>
            <a:r>
              <a:rPr lang="en-US" altLang="en-US"/>
              <a:t>The middle element becomes the root.</a:t>
            </a:r>
          </a:p>
          <a:p>
            <a:pPr lvl="1"/>
            <a:r>
              <a:rPr lang="en-US" altLang="en-US"/>
              <a:t>The middle element of one half becomes a child.</a:t>
            </a:r>
          </a:p>
          <a:p>
            <a:pPr lvl="1"/>
            <a:r>
              <a:rPr lang="en-US" altLang="en-US"/>
              <a:t>The middle element of the other half becomes the other child.</a:t>
            </a:r>
          </a:p>
          <a:p>
            <a:pPr lvl="1"/>
            <a:r>
              <a:rPr lang="en-US" altLang="en-US"/>
              <a:t>Recurse…</a:t>
            </a:r>
            <a:endParaRPr lang="en-AU" altLang="en-US"/>
          </a:p>
        </p:txBody>
      </p:sp>
    </p:spTree>
    <p:extLst>
      <p:ext uri="{BB962C8B-B14F-4D97-AF65-F5344CB8AC3E}">
        <p14:creationId xmlns:p14="http://schemas.microsoft.com/office/powerpoint/2010/main" val="1776605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Trees</a:t>
            </a:r>
          </a:p>
        </p:txBody>
      </p:sp>
      <p:sp>
        <p:nvSpPr>
          <p:cNvPr id="3" name="Content Placeholder 2"/>
          <p:cNvSpPr>
            <a:spLocks noGrp="1"/>
          </p:cNvSpPr>
          <p:nvPr>
            <p:ph idx="1"/>
          </p:nvPr>
        </p:nvSpPr>
        <p:spPr/>
        <p:txBody>
          <a:bodyPr/>
          <a:lstStyle/>
          <a:p>
            <a:r>
              <a:rPr lang="en-US" dirty="0"/>
              <a:t>The Root node is the only node which has no parent</a:t>
            </a:r>
          </a:p>
          <a:p>
            <a:r>
              <a:rPr lang="en-US" dirty="0"/>
              <a:t>The Leaf nodes are nodes with no children</a:t>
            </a:r>
          </a:p>
          <a:p>
            <a:endParaRPr lang="en-US" dirty="0"/>
          </a:p>
          <a:p>
            <a:r>
              <a:rPr lang="en-US" dirty="0"/>
              <a:t>A tree could be an empty structure (just the same as an empty list)</a:t>
            </a:r>
          </a:p>
          <a:p>
            <a:r>
              <a:rPr lang="en-US" dirty="0"/>
              <a:t>A tree could be a single node</a:t>
            </a:r>
          </a:p>
          <a:p>
            <a:pPr lvl="1"/>
            <a:r>
              <a:rPr lang="en-US" dirty="0"/>
              <a:t>In which case the node is both the root and a leaf</a:t>
            </a:r>
          </a:p>
        </p:txBody>
      </p:sp>
    </p:spTree>
    <p:extLst>
      <p:ext uri="{BB962C8B-B14F-4D97-AF65-F5344CB8AC3E}">
        <p14:creationId xmlns:p14="http://schemas.microsoft.com/office/powerpoint/2010/main" val="6455440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en-US"/>
              <a:t>Balance</a:t>
            </a:r>
            <a:endParaRPr lang="en-AU" altLang="en-US"/>
          </a:p>
        </p:txBody>
      </p:sp>
      <p:sp>
        <p:nvSpPr>
          <p:cNvPr id="54275" name="Rectangle 3"/>
          <p:cNvSpPr>
            <a:spLocks noGrp="1" noChangeArrowheads="1"/>
          </p:cNvSpPr>
          <p:nvPr>
            <p:ph type="body" idx="1"/>
          </p:nvPr>
        </p:nvSpPr>
        <p:spPr/>
        <p:txBody>
          <a:bodyPr>
            <a:normAutofit fontScale="85000" lnSpcReduction="20000"/>
          </a:bodyPr>
          <a:lstStyle/>
          <a:p>
            <a:pPr>
              <a:lnSpc>
                <a:spcPct val="90000"/>
              </a:lnSpc>
              <a:buFontTx/>
              <a:buNone/>
            </a:pPr>
            <a:r>
              <a:rPr lang="en-US" altLang="en-US" sz="2800"/>
              <a:t>template&lt;class T&gt;</a:t>
            </a:r>
          </a:p>
          <a:p>
            <a:pPr>
              <a:lnSpc>
                <a:spcPct val="90000"/>
              </a:lnSpc>
              <a:buFontTx/>
              <a:buNone/>
            </a:pPr>
            <a:r>
              <a:rPr lang="en-US" altLang="en-US" sz="2800"/>
              <a:t>void BST&lt;T&gt;::balance(T data[], int first, int last) {</a:t>
            </a:r>
          </a:p>
          <a:p>
            <a:pPr>
              <a:lnSpc>
                <a:spcPct val="90000"/>
              </a:lnSpc>
              <a:buFontTx/>
              <a:buNone/>
            </a:pPr>
            <a:r>
              <a:rPr lang="en-US" altLang="en-US" sz="2800"/>
              <a:t>	if (first &lt;= last) {</a:t>
            </a:r>
          </a:p>
          <a:p>
            <a:pPr>
              <a:lnSpc>
                <a:spcPct val="90000"/>
              </a:lnSpc>
              <a:buFontTx/>
              <a:buNone/>
            </a:pPr>
            <a:r>
              <a:rPr lang="en-US" altLang="en-US" sz="2800"/>
              <a:t>		int middle = (first + last)/2;</a:t>
            </a:r>
          </a:p>
          <a:p>
            <a:pPr>
              <a:lnSpc>
                <a:spcPct val="90000"/>
              </a:lnSpc>
              <a:buFontTx/>
              <a:buNone/>
            </a:pPr>
            <a:r>
              <a:rPr lang="en-US" altLang="en-US" sz="2800"/>
              <a:t>		insert(data[middle]);</a:t>
            </a:r>
          </a:p>
          <a:p>
            <a:pPr>
              <a:lnSpc>
                <a:spcPct val="90000"/>
              </a:lnSpc>
              <a:buFontTx/>
              <a:buNone/>
            </a:pPr>
            <a:r>
              <a:rPr lang="en-US" altLang="en-US" sz="2800"/>
              <a:t>		balance(data, first, middle-1);</a:t>
            </a:r>
          </a:p>
          <a:p>
            <a:pPr>
              <a:lnSpc>
                <a:spcPct val="90000"/>
              </a:lnSpc>
              <a:buFontTx/>
              <a:buNone/>
            </a:pPr>
            <a:r>
              <a:rPr lang="en-US" altLang="en-US" sz="2800"/>
              <a:t>		balance(data, middle+1, last);</a:t>
            </a:r>
          </a:p>
          <a:p>
            <a:pPr>
              <a:lnSpc>
                <a:spcPct val="90000"/>
              </a:lnSpc>
              <a:buFontTx/>
              <a:buNone/>
            </a:pPr>
            <a:r>
              <a:rPr lang="en-US" altLang="en-US" sz="2800"/>
              <a:t>	}</a:t>
            </a:r>
          </a:p>
          <a:p>
            <a:pPr>
              <a:lnSpc>
                <a:spcPct val="90000"/>
              </a:lnSpc>
              <a:buFontTx/>
              <a:buNone/>
            </a:pPr>
            <a:r>
              <a:rPr lang="en-US" altLang="en-US" sz="2800"/>
              <a:t>}</a:t>
            </a:r>
            <a:endParaRPr lang="en-AU" altLang="en-US" sz="2800"/>
          </a:p>
        </p:txBody>
      </p:sp>
    </p:spTree>
    <p:extLst>
      <p:ext uri="{BB962C8B-B14F-4D97-AF65-F5344CB8AC3E}">
        <p14:creationId xmlns:p14="http://schemas.microsoft.com/office/powerpoint/2010/main" val="119703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ltLang="en-US"/>
              <a:t>Weakness</a:t>
            </a:r>
            <a:endParaRPr lang="en-AU" altLang="en-US"/>
          </a:p>
        </p:txBody>
      </p:sp>
      <p:sp>
        <p:nvSpPr>
          <p:cNvPr id="55299" name="Rectangle 3"/>
          <p:cNvSpPr>
            <a:spLocks noGrp="1" noChangeArrowheads="1"/>
          </p:cNvSpPr>
          <p:nvPr>
            <p:ph type="body" idx="1"/>
          </p:nvPr>
        </p:nvSpPr>
        <p:spPr/>
        <p:txBody>
          <a:bodyPr/>
          <a:lstStyle/>
          <a:p>
            <a:r>
              <a:rPr lang="en-US" altLang="en-US"/>
              <a:t>This algorithm is quite inefficient as it relies on using extra space to store an array of values, and all values must be in this array (perhaps by an inorder traversal).</a:t>
            </a:r>
          </a:p>
          <a:p>
            <a:r>
              <a:rPr lang="en-US" altLang="en-US"/>
              <a:t>Lets look at some alternatives.</a:t>
            </a:r>
            <a:endParaRPr lang="en-AU" altLang="en-US"/>
          </a:p>
        </p:txBody>
      </p:sp>
    </p:spTree>
    <p:extLst>
      <p:ext uri="{BB962C8B-B14F-4D97-AF65-F5344CB8AC3E}">
        <p14:creationId xmlns:p14="http://schemas.microsoft.com/office/powerpoint/2010/main" val="36814523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en-US"/>
              <a:t>The DSW Algorithm</a:t>
            </a:r>
            <a:endParaRPr lang="en-AU" altLang="en-US"/>
          </a:p>
        </p:txBody>
      </p:sp>
      <p:sp>
        <p:nvSpPr>
          <p:cNvPr id="56323" name="Rectangle 3"/>
          <p:cNvSpPr>
            <a:spLocks noGrp="1" noChangeArrowheads="1"/>
          </p:cNvSpPr>
          <p:nvPr>
            <p:ph type="body" idx="1"/>
          </p:nvPr>
        </p:nvSpPr>
        <p:spPr/>
        <p:txBody>
          <a:bodyPr/>
          <a:lstStyle/>
          <a:p>
            <a:r>
              <a:rPr lang="en-US" altLang="en-US"/>
              <a:t>The DSW algorithm was devised by Day, and improved by Stout and Warren.</a:t>
            </a:r>
          </a:p>
          <a:p>
            <a:r>
              <a:rPr lang="en-US" altLang="en-US"/>
              <a:t>In this algorithm first the tree is stretched into a linked list like tree.</a:t>
            </a:r>
          </a:p>
          <a:p>
            <a:r>
              <a:rPr lang="en-US" altLang="en-US"/>
              <a:t>Then it is balanced.</a:t>
            </a:r>
          </a:p>
          <a:p>
            <a:r>
              <a:rPr lang="en-US" altLang="en-US"/>
              <a:t>The key to the operation comes from a rotation function, where a child is rotated around its parent.</a:t>
            </a:r>
            <a:endParaRPr lang="en-AU" altLang="en-US"/>
          </a:p>
        </p:txBody>
      </p:sp>
    </p:spTree>
    <p:extLst>
      <p:ext uri="{BB962C8B-B14F-4D97-AF65-F5344CB8AC3E}">
        <p14:creationId xmlns:p14="http://schemas.microsoft.com/office/powerpoint/2010/main" val="5718229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a:t>Rotation</a:t>
            </a:r>
            <a:endParaRPr lang="th-TH" altLang="en-US"/>
          </a:p>
        </p:txBody>
      </p:sp>
      <p:sp>
        <p:nvSpPr>
          <p:cNvPr id="57348" name="Oval 4"/>
          <p:cNvSpPr>
            <a:spLocks noChangeArrowheads="1"/>
          </p:cNvSpPr>
          <p:nvPr/>
        </p:nvSpPr>
        <p:spPr bwMode="auto">
          <a:xfrm>
            <a:off x="1907315" y="229110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G</a:t>
            </a:r>
            <a:endParaRPr lang="th-TH" altLang="en-US">
              <a:solidFill>
                <a:schemeClr val="bg1"/>
              </a:solidFill>
            </a:endParaRPr>
          </a:p>
        </p:txBody>
      </p:sp>
      <p:sp>
        <p:nvSpPr>
          <p:cNvPr id="57349" name="Oval 5"/>
          <p:cNvSpPr>
            <a:spLocks noChangeArrowheads="1"/>
          </p:cNvSpPr>
          <p:nvPr/>
        </p:nvSpPr>
        <p:spPr bwMode="auto">
          <a:xfrm>
            <a:off x="1475515" y="581853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X</a:t>
            </a:r>
            <a:endParaRPr lang="th-TH" altLang="en-US">
              <a:solidFill>
                <a:schemeClr val="bg1"/>
              </a:solidFill>
            </a:endParaRPr>
          </a:p>
        </p:txBody>
      </p:sp>
      <p:sp>
        <p:nvSpPr>
          <p:cNvPr id="57350" name="Oval 6"/>
          <p:cNvSpPr>
            <a:spLocks noChangeArrowheads="1"/>
          </p:cNvSpPr>
          <p:nvPr/>
        </p:nvSpPr>
        <p:spPr bwMode="auto">
          <a:xfrm>
            <a:off x="3564665" y="452313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Y</a:t>
            </a:r>
            <a:endParaRPr lang="th-TH" altLang="en-US">
              <a:solidFill>
                <a:schemeClr val="bg1"/>
              </a:solidFill>
            </a:endParaRPr>
          </a:p>
        </p:txBody>
      </p:sp>
      <p:sp>
        <p:nvSpPr>
          <p:cNvPr id="57351" name="Oval 7"/>
          <p:cNvSpPr>
            <a:spLocks noChangeArrowheads="1"/>
          </p:cNvSpPr>
          <p:nvPr/>
        </p:nvSpPr>
        <p:spPr bwMode="auto">
          <a:xfrm>
            <a:off x="2267678" y="452313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C</a:t>
            </a:r>
            <a:endParaRPr lang="th-TH" altLang="en-US">
              <a:solidFill>
                <a:schemeClr val="bg1"/>
              </a:solidFill>
            </a:endParaRPr>
          </a:p>
        </p:txBody>
      </p:sp>
      <p:sp>
        <p:nvSpPr>
          <p:cNvPr id="57352" name="Oval 8"/>
          <p:cNvSpPr>
            <a:spLocks noChangeArrowheads="1"/>
          </p:cNvSpPr>
          <p:nvPr/>
        </p:nvSpPr>
        <p:spPr bwMode="auto">
          <a:xfrm>
            <a:off x="2988403" y="322614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P</a:t>
            </a:r>
            <a:endParaRPr lang="th-TH" altLang="en-US">
              <a:solidFill>
                <a:schemeClr val="bg1"/>
              </a:solidFill>
            </a:endParaRPr>
          </a:p>
        </p:txBody>
      </p:sp>
      <p:sp>
        <p:nvSpPr>
          <p:cNvPr id="57353" name="Line 9"/>
          <p:cNvSpPr>
            <a:spLocks noChangeShapeType="1"/>
          </p:cNvSpPr>
          <p:nvPr/>
        </p:nvSpPr>
        <p:spPr bwMode="auto">
          <a:xfrm flipH="1">
            <a:off x="2556604" y="3586506"/>
            <a:ext cx="503237"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54" name="Line 10"/>
          <p:cNvSpPr>
            <a:spLocks noChangeShapeType="1"/>
          </p:cNvSpPr>
          <p:nvPr/>
        </p:nvSpPr>
        <p:spPr bwMode="auto">
          <a:xfrm>
            <a:off x="3275740" y="3657943"/>
            <a:ext cx="431800"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55" name="Line 11"/>
          <p:cNvSpPr>
            <a:spLocks noChangeShapeType="1"/>
          </p:cNvSpPr>
          <p:nvPr/>
        </p:nvSpPr>
        <p:spPr bwMode="auto">
          <a:xfrm flipH="1">
            <a:off x="1835878" y="4954932"/>
            <a:ext cx="576262"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56" name="Line 12"/>
          <p:cNvSpPr>
            <a:spLocks noChangeShapeType="1"/>
          </p:cNvSpPr>
          <p:nvPr/>
        </p:nvSpPr>
        <p:spPr bwMode="auto">
          <a:xfrm>
            <a:off x="2340704" y="2578444"/>
            <a:ext cx="719137"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62" name="Line 18"/>
          <p:cNvSpPr>
            <a:spLocks noChangeShapeType="1"/>
          </p:cNvSpPr>
          <p:nvPr/>
        </p:nvSpPr>
        <p:spPr bwMode="auto">
          <a:xfrm flipV="1">
            <a:off x="2556603" y="3657944"/>
            <a:ext cx="360362"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63" name="Line 19"/>
          <p:cNvSpPr>
            <a:spLocks noChangeShapeType="1"/>
          </p:cNvSpPr>
          <p:nvPr/>
        </p:nvSpPr>
        <p:spPr bwMode="auto">
          <a:xfrm>
            <a:off x="3420203" y="3729382"/>
            <a:ext cx="360362" cy="6492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64" name="Oval 20"/>
          <p:cNvSpPr>
            <a:spLocks noChangeArrowheads="1"/>
          </p:cNvSpPr>
          <p:nvPr/>
        </p:nvSpPr>
        <p:spPr bwMode="auto">
          <a:xfrm>
            <a:off x="7385265" y="206267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G</a:t>
            </a:r>
            <a:endParaRPr lang="th-TH" altLang="en-US">
              <a:solidFill>
                <a:schemeClr val="bg1"/>
              </a:solidFill>
            </a:endParaRPr>
          </a:p>
        </p:txBody>
      </p:sp>
      <p:sp>
        <p:nvSpPr>
          <p:cNvPr id="57365" name="Oval 21"/>
          <p:cNvSpPr>
            <a:spLocks noChangeArrowheads="1"/>
          </p:cNvSpPr>
          <p:nvPr/>
        </p:nvSpPr>
        <p:spPr bwMode="auto">
          <a:xfrm>
            <a:off x="7602752" y="429470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X</a:t>
            </a:r>
            <a:endParaRPr lang="th-TH" altLang="en-US">
              <a:solidFill>
                <a:schemeClr val="bg1"/>
              </a:solidFill>
            </a:endParaRPr>
          </a:p>
        </p:txBody>
      </p:sp>
      <p:sp>
        <p:nvSpPr>
          <p:cNvPr id="57366" name="Oval 22"/>
          <p:cNvSpPr>
            <a:spLocks noChangeArrowheads="1"/>
          </p:cNvSpPr>
          <p:nvPr/>
        </p:nvSpPr>
        <p:spPr bwMode="auto">
          <a:xfrm>
            <a:off x="9834777" y="573615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Y</a:t>
            </a:r>
            <a:endParaRPr lang="th-TH" altLang="en-US">
              <a:solidFill>
                <a:schemeClr val="bg1"/>
              </a:solidFill>
            </a:endParaRPr>
          </a:p>
        </p:txBody>
      </p:sp>
      <p:sp>
        <p:nvSpPr>
          <p:cNvPr id="57367" name="Oval 23"/>
          <p:cNvSpPr>
            <a:spLocks noChangeArrowheads="1"/>
          </p:cNvSpPr>
          <p:nvPr/>
        </p:nvSpPr>
        <p:spPr bwMode="auto">
          <a:xfrm>
            <a:off x="8466352" y="299930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C</a:t>
            </a:r>
            <a:endParaRPr lang="th-TH" altLang="en-US">
              <a:solidFill>
                <a:schemeClr val="bg1"/>
              </a:solidFill>
            </a:endParaRPr>
          </a:p>
        </p:txBody>
      </p:sp>
      <p:sp>
        <p:nvSpPr>
          <p:cNvPr id="57368" name="Oval 24"/>
          <p:cNvSpPr>
            <a:spLocks noChangeArrowheads="1"/>
          </p:cNvSpPr>
          <p:nvPr/>
        </p:nvSpPr>
        <p:spPr bwMode="auto">
          <a:xfrm>
            <a:off x="9258515" y="4439165"/>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P</a:t>
            </a:r>
            <a:endParaRPr lang="th-TH" altLang="en-US">
              <a:solidFill>
                <a:schemeClr val="bg1"/>
              </a:solidFill>
            </a:endParaRPr>
          </a:p>
        </p:txBody>
      </p:sp>
      <p:sp>
        <p:nvSpPr>
          <p:cNvPr id="57369" name="Line 25"/>
          <p:cNvSpPr>
            <a:spLocks noChangeShapeType="1"/>
          </p:cNvSpPr>
          <p:nvPr/>
        </p:nvSpPr>
        <p:spPr bwMode="auto">
          <a:xfrm>
            <a:off x="8755277" y="3431103"/>
            <a:ext cx="647700"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70" name="Line 26"/>
          <p:cNvSpPr>
            <a:spLocks noChangeShapeType="1"/>
          </p:cNvSpPr>
          <p:nvPr/>
        </p:nvSpPr>
        <p:spPr bwMode="auto">
          <a:xfrm>
            <a:off x="9545852" y="4870965"/>
            <a:ext cx="431800"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71" name="Line 27"/>
          <p:cNvSpPr>
            <a:spLocks noChangeShapeType="1"/>
          </p:cNvSpPr>
          <p:nvPr/>
        </p:nvSpPr>
        <p:spPr bwMode="auto">
          <a:xfrm flipH="1">
            <a:off x="7963115" y="3431104"/>
            <a:ext cx="64770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72" name="Line 28"/>
          <p:cNvSpPr>
            <a:spLocks noChangeShapeType="1"/>
          </p:cNvSpPr>
          <p:nvPr/>
        </p:nvSpPr>
        <p:spPr bwMode="auto">
          <a:xfrm>
            <a:off x="7818652" y="2350016"/>
            <a:ext cx="719138"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57375" name="Text Box 31"/>
          <p:cNvSpPr txBox="1">
            <a:spLocks noChangeArrowheads="1"/>
          </p:cNvSpPr>
          <p:nvPr/>
        </p:nvSpPr>
        <p:spPr bwMode="auto">
          <a:xfrm>
            <a:off x="3482975" y="5176838"/>
            <a:ext cx="485530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This is Right Rotation, the reverse is Left Rotation</a:t>
            </a:r>
            <a:endParaRPr lang="th-TH" altLang="en-US"/>
          </a:p>
        </p:txBody>
      </p:sp>
    </p:spTree>
    <p:extLst>
      <p:ext uri="{BB962C8B-B14F-4D97-AF65-F5344CB8AC3E}">
        <p14:creationId xmlns:p14="http://schemas.microsoft.com/office/powerpoint/2010/main" val="20667232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sz="4000"/>
              <a:t>Create Backbone (Linked list like tree)</a:t>
            </a:r>
            <a:endParaRPr lang="th-TH" altLang="en-US" sz="4000"/>
          </a:p>
        </p:txBody>
      </p:sp>
      <p:sp>
        <p:nvSpPr>
          <p:cNvPr id="58371" name="Rectangle 3"/>
          <p:cNvSpPr>
            <a:spLocks noGrp="1" noChangeArrowheads="1"/>
          </p:cNvSpPr>
          <p:nvPr>
            <p:ph type="body" idx="1"/>
          </p:nvPr>
        </p:nvSpPr>
        <p:spPr/>
        <p:txBody>
          <a:bodyPr>
            <a:normAutofit fontScale="85000" lnSpcReduction="20000"/>
          </a:bodyPr>
          <a:lstStyle/>
          <a:p>
            <a:pPr>
              <a:lnSpc>
                <a:spcPct val="80000"/>
              </a:lnSpc>
              <a:buFontTx/>
              <a:buNone/>
            </a:pPr>
            <a:r>
              <a:rPr lang="en-US" altLang="en-US" sz="2800"/>
              <a:t>createBackbone(root, n)</a:t>
            </a:r>
          </a:p>
          <a:p>
            <a:pPr>
              <a:lnSpc>
                <a:spcPct val="80000"/>
              </a:lnSpc>
              <a:buFontTx/>
              <a:buNone/>
            </a:pPr>
            <a:r>
              <a:rPr lang="en-US" altLang="en-US" sz="2800"/>
              <a:t>{</a:t>
            </a:r>
          </a:p>
          <a:p>
            <a:pPr>
              <a:lnSpc>
                <a:spcPct val="80000"/>
              </a:lnSpc>
              <a:buFontTx/>
              <a:buNone/>
            </a:pPr>
            <a:r>
              <a:rPr lang="en-US" altLang="en-US" sz="2800"/>
              <a:t>	tmp = root;</a:t>
            </a:r>
          </a:p>
          <a:p>
            <a:pPr>
              <a:lnSpc>
                <a:spcPct val="80000"/>
              </a:lnSpc>
              <a:buFontTx/>
              <a:buNone/>
            </a:pPr>
            <a:r>
              <a:rPr lang="en-US" altLang="en-US" sz="2800"/>
              <a:t>	while(tmp!=0)</a:t>
            </a:r>
          </a:p>
          <a:p>
            <a:pPr>
              <a:lnSpc>
                <a:spcPct val="80000"/>
              </a:lnSpc>
              <a:buFontTx/>
              <a:buNone/>
            </a:pPr>
            <a:r>
              <a:rPr lang="en-US" altLang="en-US" sz="2800"/>
              <a:t>		if(tmp </a:t>
            </a:r>
            <a:r>
              <a:rPr lang="en-US" altLang="en-US" sz="2800" i="1"/>
              <a:t>has left child</a:t>
            </a:r>
            <a:r>
              <a:rPr lang="en-US" altLang="en-US" sz="2800"/>
              <a:t>)</a:t>
            </a:r>
          </a:p>
          <a:p>
            <a:pPr>
              <a:lnSpc>
                <a:spcPct val="80000"/>
              </a:lnSpc>
              <a:buFontTx/>
              <a:buNone/>
            </a:pPr>
            <a:r>
              <a:rPr lang="en-US" altLang="en-US" sz="2800"/>
              <a:t>			</a:t>
            </a:r>
            <a:r>
              <a:rPr lang="en-US" altLang="en-US" sz="2800" i="1"/>
              <a:t>rotate left child around </a:t>
            </a:r>
            <a:r>
              <a:rPr lang="en-US" altLang="en-US" sz="2800"/>
              <a:t>tmp</a:t>
            </a:r>
            <a:r>
              <a:rPr lang="en-US" altLang="en-US" sz="2800" i="1"/>
              <a:t>;</a:t>
            </a:r>
            <a:endParaRPr lang="en-US" altLang="en-US" sz="2800"/>
          </a:p>
          <a:p>
            <a:pPr>
              <a:lnSpc>
                <a:spcPct val="80000"/>
              </a:lnSpc>
              <a:buFontTx/>
              <a:buNone/>
            </a:pPr>
            <a:r>
              <a:rPr lang="en-US" altLang="en-US" sz="2800"/>
              <a:t>			</a:t>
            </a:r>
            <a:r>
              <a:rPr lang="en-US" altLang="en-US" sz="2800" i="1"/>
              <a:t>set </a:t>
            </a:r>
            <a:r>
              <a:rPr lang="en-US" altLang="en-US" sz="2800"/>
              <a:t>tmp</a:t>
            </a:r>
            <a:r>
              <a:rPr lang="en-US" altLang="en-US" sz="2800" i="1"/>
              <a:t> = new parent;</a:t>
            </a:r>
          </a:p>
          <a:p>
            <a:pPr>
              <a:lnSpc>
                <a:spcPct val="80000"/>
              </a:lnSpc>
              <a:buFontTx/>
              <a:buNone/>
            </a:pPr>
            <a:r>
              <a:rPr lang="en-US" altLang="en-US" sz="2800"/>
              <a:t>		else</a:t>
            </a:r>
          </a:p>
          <a:p>
            <a:pPr>
              <a:lnSpc>
                <a:spcPct val="80000"/>
              </a:lnSpc>
              <a:buFontTx/>
              <a:buNone/>
            </a:pPr>
            <a:r>
              <a:rPr lang="en-US" altLang="en-US" sz="2800"/>
              <a:t>			</a:t>
            </a:r>
            <a:r>
              <a:rPr lang="en-US" altLang="en-US" sz="2800" i="1"/>
              <a:t>set </a:t>
            </a:r>
            <a:r>
              <a:rPr lang="en-US" altLang="en-US" sz="2800"/>
              <a:t>tmp </a:t>
            </a:r>
            <a:r>
              <a:rPr lang="en-US" altLang="en-US" sz="2800" i="1"/>
              <a:t>= right child.</a:t>
            </a:r>
            <a:endParaRPr lang="th-TH" altLang="en-US" sz="2800" i="1">
              <a:cs typeface="Angsana New" panose="02020603050405020304" pitchFamily="18" charset="-34"/>
            </a:endParaRPr>
          </a:p>
          <a:p>
            <a:pPr>
              <a:lnSpc>
                <a:spcPct val="80000"/>
              </a:lnSpc>
              <a:buFontTx/>
              <a:buNone/>
            </a:pPr>
            <a:r>
              <a:rPr lang="en-US" altLang="en-US" sz="2800">
                <a:cs typeface="Angsana New" panose="02020603050405020304" pitchFamily="18" charset="-34"/>
              </a:rPr>
              <a:t>}</a:t>
            </a:r>
            <a:endParaRPr lang="th-TH" altLang="en-US" sz="2800">
              <a:cs typeface="Angsana New" panose="02020603050405020304" pitchFamily="18" charset="-34"/>
            </a:endParaRPr>
          </a:p>
        </p:txBody>
      </p:sp>
    </p:spTree>
    <p:extLst>
      <p:ext uri="{BB962C8B-B14F-4D97-AF65-F5344CB8AC3E}">
        <p14:creationId xmlns:p14="http://schemas.microsoft.com/office/powerpoint/2010/main" val="13022928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Phase 2</a:t>
            </a:r>
            <a:endParaRPr lang="th-TH" altLang="en-US"/>
          </a:p>
        </p:txBody>
      </p:sp>
      <p:sp>
        <p:nvSpPr>
          <p:cNvPr id="59395" name="Rectangle 3"/>
          <p:cNvSpPr>
            <a:spLocks noGrp="1" noChangeArrowheads="1"/>
          </p:cNvSpPr>
          <p:nvPr>
            <p:ph type="body" idx="1"/>
          </p:nvPr>
        </p:nvSpPr>
        <p:spPr/>
        <p:txBody>
          <a:bodyPr/>
          <a:lstStyle/>
          <a:p>
            <a:r>
              <a:rPr lang="en-US" altLang="en-US"/>
              <a:t>Phase 2 is to turn the linked list like tree into a perfectly balanced tree, once again using the rotate function.</a:t>
            </a:r>
          </a:p>
          <a:p>
            <a:r>
              <a:rPr lang="en-US" altLang="en-US"/>
              <a:t>Here every other node is rotated around its parent.</a:t>
            </a:r>
          </a:p>
          <a:p>
            <a:r>
              <a:rPr lang="en-US" altLang="en-US"/>
              <a:t>This process is repeated down the right branch until a balanced tree is reached.</a:t>
            </a:r>
            <a:endParaRPr lang="th-TH" altLang="en-US"/>
          </a:p>
        </p:txBody>
      </p:sp>
    </p:spTree>
    <p:extLst>
      <p:ext uri="{BB962C8B-B14F-4D97-AF65-F5344CB8AC3E}">
        <p14:creationId xmlns:p14="http://schemas.microsoft.com/office/powerpoint/2010/main" val="19230906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a:t>Balancing</a:t>
            </a:r>
            <a:endParaRPr lang="th-TH" altLang="en-US"/>
          </a:p>
        </p:txBody>
      </p:sp>
      <p:sp>
        <p:nvSpPr>
          <p:cNvPr id="60420" name="Oval 4"/>
          <p:cNvSpPr>
            <a:spLocks noChangeArrowheads="1"/>
          </p:cNvSpPr>
          <p:nvPr/>
        </p:nvSpPr>
        <p:spPr bwMode="auto">
          <a:xfrm>
            <a:off x="3436403" y="358163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60421" name="Oval 5"/>
          <p:cNvSpPr>
            <a:spLocks noChangeArrowheads="1"/>
          </p:cNvSpPr>
          <p:nvPr/>
        </p:nvSpPr>
        <p:spPr bwMode="auto">
          <a:xfrm>
            <a:off x="2525116" y="2726160"/>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60422" name="Oval 6"/>
          <p:cNvSpPr>
            <a:spLocks noChangeArrowheads="1"/>
          </p:cNvSpPr>
          <p:nvPr/>
        </p:nvSpPr>
        <p:spPr bwMode="auto">
          <a:xfrm>
            <a:off x="3076040" y="2932346"/>
            <a:ext cx="431800" cy="431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60423" name="Oval 7"/>
          <p:cNvSpPr>
            <a:spLocks noChangeArrowheads="1"/>
          </p:cNvSpPr>
          <p:nvPr/>
        </p:nvSpPr>
        <p:spPr bwMode="auto">
          <a:xfrm>
            <a:off x="1904152" y="2408193"/>
            <a:ext cx="431800" cy="431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60424" name="Oval 8"/>
          <p:cNvSpPr>
            <a:spLocks noChangeArrowheads="1"/>
          </p:cNvSpPr>
          <p:nvPr/>
        </p:nvSpPr>
        <p:spPr bwMode="auto">
          <a:xfrm>
            <a:off x="1228129" y="214238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60425" name="Line 9"/>
          <p:cNvSpPr>
            <a:spLocks noChangeShapeType="1"/>
          </p:cNvSpPr>
          <p:nvPr/>
        </p:nvSpPr>
        <p:spPr bwMode="auto">
          <a:xfrm flipH="1" flipV="1">
            <a:off x="3364966" y="3365734"/>
            <a:ext cx="144463"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26" name="Line 10"/>
          <p:cNvSpPr>
            <a:spLocks noChangeShapeType="1"/>
          </p:cNvSpPr>
          <p:nvPr/>
        </p:nvSpPr>
        <p:spPr bwMode="auto">
          <a:xfrm flipH="1" flipV="1">
            <a:off x="2335952" y="2726160"/>
            <a:ext cx="187574" cy="1138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27" name="Line 11"/>
          <p:cNvSpPr>
            <a:spLocks noChangeShapeType="1"/>
          </p:cNvSpPr>
          <p:nvPr/>
        </p:nvSpPr>
        <p:spPr bwMode="auto">
          <a:xfrm>
            <a:off x="2931576" y="3015050"/>
            <a:ext cx="169802" cy="617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28" name="Line 12"/>
          <p:cNvSpPr>
            <a:spLocks noChangeShapeType="1"/>
          </p:cNvSpPr>
          <p:nvPr/>
        </p:nvSpPr>
        <p:spPr bwMode="auto">
          <a:xfrm flipH="1" flipV="1">
            <a:off x="1588490" y="2502744"/>
            <a:ext cx="315661" cy="692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29" name="Line 13"/>
          <p:cNvSpPr>
            <a:spLocks noChangeShapeType="1"/>
          </p:cNvSpPr>
          <p:nvPr/>
        </p:nvSpPr>
        <p:spPr bwMode="auto">
          <a:xfrm>
            <a:off x="3725329" y="4013433"/>
            <a:ext cx="14287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30" name="Oval 14"/>
          <p:cNvSpPr>
            <a:spLocks noChangeArrowheads="1"/>
          </p:cNvSpPr>
          <p:nvPr/>
        </p:nvSpPr>
        <p:spPr bwMode="auto">
          <a:xfrm>
            <a:off x="3796765" y="4300771"/>
            <a:ext cx="431800" cy="431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60440" name="Oval 24"/>
          <p:cNvSpPr>
            <a:spLocks noChangeArrowheads="1"/>
          </p:cNvSpPr>
          <p:nvPr/>
        </p:nvSpPr>
        <p:spPr bwMode="auto">
          <a:xfrm>
            <a:off x="5163603" y="638833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60442" name="Oval 26"/>
          <p:cNvSpPr>
            <a:spLocks noChangeArrowheads="1"/>
          </p:cNvSpPr>
          <p:nvPr/>
        </p:nvSpPr>
        <p:spPr bwMode="auto">
          <a:xfrm>
            <a:off x="4660365" y="5669196"/>
            <a:ext cx="431800" cy="431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60443" name="Oval 27"/>
          <p:cNvSpPr>
            <a:spLocks noChangeArrowheads="1"/>
          </p:cNvSpPr>
          <p:nvPr/>
        </p:nvSpPr>
        <p:spPr bwMode="auto">
          <a:xfrm>
            <a:off x="4155540" y="501990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60445" name="Line 29"/>
          <p:cNvSpPr>
            <a:spLocks noChangeShapeType="1"/>
          </p:cNvSpPr>
          <p:nvPr/>
        </p:nvSpPr>
        <p:spPr bwMode="auto">
          <a:xfrm flipH="1" flipV="1">
            <a:off x="4947704" y="6100996"/>
            <a:ext cx="288925"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47" name="Line 31"/>
          <p:cNvSpPr>
            <a:spLocks noChangeShapeType="1"/>
          </p:cNvSpPr>
          <p:nvPr/>
        </p:nvSpPr>
        <p:spPr bwMode="auto">
          <a:xfrm flipH="1" flipV="1">
            <a:off x="4515903" y="5380271"/>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50" name="Line 34"/>
          <p:cNvSpPr>
            <a:spLocks noChangeShapeType="1"/>
          </p:cNvSpPr>
          <p:nvPr/>
        </p:nvSpPr>
        <p:spPr bwMode="auto">
          <a:xfrm>
            <a:off x="4084103" y="4732571"/>
            <a:ext cx="144462"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51" name="Oval 35"/>
          <p:cNvSpPr>
            <a:spLocks noChangeArrowheads="1"/>
          </p:cNvSpPr>
          <p:nvPr/>
        </p:nvSpPr>
        <p:spPr bwMode="auto">
          <a:xfrm>
            <a:off x="6792784" y="494846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60452" name="Oval 36"/>
          <p:cNvSpPr>
            <a:spLocks noChangeArrowheads="1"/>
          </p:cNvSpPr>
          <p:nvPr/>
        </p:nvSpPr>
        <p:spPr bwMode="auto">
          <a:xfrm>
            <a:off x="6505447" y="4156307"/>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60453" name="Oval 37"/>
          <p:cNvSpPr>
            <a:spLocks noChangeArrowheads="1"/>
          </p:cNvSpPr>
          <p:nvPr/>
        </p:nvSpPr>
        <p:spPr bwMode="auto">
          <a:xfrm>
            <a:off x="6937247" y="3437169"/>
            <a:ext cx="431800" cy="431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60454" name="Oval 38"/>
          <p:cNvSpPr>
            <a:spLocks noChangeArrowheads="1"/>
          </p:cNvSpPr>
          <p:nvPr/>
        </p:nvSpPr>
        <p:spPr bwMode="auto">
          <a:xfrm>
            <a:off x="6434009" y="271803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60455" name="Oval 39"/>
          <p:cNvSpPr>
            <a:spLocks noChangeArrowheads="1"/>
          </p:cNvSpPr>
          <p:nvPr/>
        </p:nvSpPr>
        <p:spPr bwMode="auto">
          <a:xfrm>
            <a:off x="5857747" y="343716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60456" name="Line 40"/>
          <p:cNvSpPr>
            <a:spLocks noChangeShapeType="1"/>
          </p:cNvSpPr>
          <p:nvPr/>
        </p:nvSpPr>
        <p:spPr bwMode="auto">
          <a:xfrm flipH="1" flipV="1">
            <a:off x="7657972" y="4518258"/>
            <a:ext cx="144462"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57" name="Line 41"/>
          <p:cNvSpPr>
            <a:spLocks noChangeShapeType="1"/>
          </p:cNvSpPr>
          <p:nvPr/>
        </p:nvSpPr>
        <p:spPr bwMode="auto">
          <a:xfrm flipH="1" flipV="1">
            <a:off x="6721348" y="3149832"/>
            <a:ext cx="288925"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58" name="Line 42"/>
          <p:cNvSpPr>
            <a:spLocks noChangeShapeType="1"/>
          </p:cNvSpPr>
          <p:nvPr/>
        </p:nvSpPr>
        <p:spPr bwMode="auto">
          <a:xfrm>
            <a:off x="7226172" y="3868970"/>
            <a:ext cx="2159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59" name="Line 43"/>
          <p:cNvSpPr>
            <a:spLocks noChangeShapeType="1"/>
          </p:cNvSpPr>
          <p:nvPr/>
        </p:nvSpPr>
        <p:spPr bwMode="auto">
          <a:xfrm flipH="1">
            <a:off x="6145085" y="3076807"/>
            <a:ext cx="360363"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60" name="Line 44"/>
          <p:cNvSpPr>
            <a:spLocks noChangeShapeType="1"/>
          </p:cNvSpPr>
          <p:nvPr/>
        </p:nvSpPr>
        <p:spPr bwMode="auto">
          <a:xfrm>
            <a:off x="8018335" y="5165958"/>
            <a:ext cx="14287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61" name="Oval 45"/>
          <p:cNvSpPr>
            <a:spLocks noChangeArrowheads="1"/>
          </p:cNvSpPr>
          <p:nvPr/>
        </p:nvSpPr>
        <p:spPr bwMode="auto">
          <a:xfrm>
            <a:off x="7369047" y="408486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60462" name="Oval 46"/>
          <p:cNvSpPr>
            <a:spLocks noChangeArrowheads="1"/>
          </p:cNvSpPr>
          <p:nvPr/>
        </p:nvSpPr>
        <p:spPr bwMode="auto">
          <a:xfrm>
            <a:off x="8016747" y="5453294"/>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60463" name="Oval 47"/>
          <p:cNvSpPr>
            <a:spLocks noChangeArrowheads="1"/>
          </p:cNvSpPr>
          <p:nvPr/>
        </p:nvSpPr>
        <p:spPr bwMode="auto">
          <a:xfrm>
            <a:off x="7657972" y="4805594"/>
            <a:ext cx="431800" cy="431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60464" name="Oval 48"/>
          <p:cNvSpPr>
            <a:spLocks noChangeArrowheads="1"/>
          </p:cNvSpPr>
          <p:nvPr/>
        </p:nvSpPr>
        <p:spPr bwMode="auto">
          <a:xfrm>
            <a:off x="7297609" y="5524732"/>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60468" name="Line 52"/>
          <p:cNvSpPr>
            <a:spLocks noChangeShapeType="1"/>
          </p:cNvSpPr>
          <p:nvPr/>
        </p:nvSpPr>
        <p:spPr bwMode="auto">
          <a:xfrm flipH="1">
            <a:off x="6721348" y="3797533"/>
            <a:ext cx="287337"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69" name="Line 53"/>
          <p:cNvSpPr>
            <a:spLocks noChangeShapeType="1"/>
          </p:cNvSpPr>
          <p:nvPr/>
        </p:nvSpPr>
        <p:spPr bwMode="auto">
          <a:xfrm flipH="1">
            <a:off x="7081710" y="4445232"/>
            <a:ext cx="360363"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70" name="Line 54"/>
          <p:cNvSpPr>
            <a:spLocks noChangeShapeType="1"/>
          </p:cNvSpPr>
          <p:nvPr/>
        </p:nvSpPr>
        <p:spPr bwMode="auto">
          <a:xfrm flipH="1">
            <a:off x="7513509" y="5164370"/>
            <a:ext cx="21590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71" name="Oval 55"/>
          <p:cNvSpPr>
            <a:spLocks noChangeArrowheads="1"/>
          </p:cNvSpPr>
          <p:nvPr/>
        </p:nvSpPr>
        <p:spPr bwMode="auto">
          <a:xfrm>
            <a:off x="10399155" y="502149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5</a:t>
            </a:r>
            <a:endParaRPr lang="en-AU" altLang="en-US">
              <a:solidFill>
                <a:schemeClr val="bg1"/>
              </a:solidFill>
            </a:endParaRPr>
          </a:p>
        </p:txBody>
      </p:sp>
      <p:sp>
        <p:nvSpPr>
          <p:cNvPr id="60472" name="Oval 56"/>
          <p:cNvSpPr>
            <a:spLocks noChangeArrowheads="1"/>
          </p:cNvSpPr>
          <p:nvPr/>
        </p:nvSpPr>
        <p:spPr bwMode="auto">
          <a:xfrm>
            <a:off x="9967355" y="408645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3</a:t>
            </a:r>
            <a:endParaRPr lang="en-AU" altLang="en-US">
              <a:solidFill>
                <a:schemeClr val="bg1"/>
              </a:solidFill>
            </a:endParaRPr>
          </a:p>
        </p:txBody>
      </p:sp>
      <p:sp>
        <p:nvSpPr>
          <p:cNvPr id="60473" name="Oval 57"/>
          <p:cNvSpPr>
            <a:spLocks noChangeArrowheads="1"/>
          </p:cNvSpPr>
          <p:nvPr/>
        </p:nvSpPr>
        <p:spPr bwMode="auto">
          <a:xfrm>
            <a:off x="10183255" y="271803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4</a:t>
            </a:r>
            <a:endParaRPr lang="en-AU" altLang="en-US">
              <a:solidFill>
                <a:schemeClr val="bg1"/>
              </a:solidFill>
            </a:endParaRPr>
          </a:p>
        </p:txBody>
      </p:sp>
      <p:sp>
        <p:nvSpPr>
          <p:cNvPr id="60474" name="Oval 58"/>
          <p:cNvSpPr>
            <a:spLocks noChangeArrowheads="1"/>
          </p:cNvSpPr>
          <p:nvPr/>
        </p:nvSpPr>
        <p:spPr bwMode="auto">
          <a:xfrm>
            <a:off x="9751455" y="336573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2</a:t>
            </a:r>
            <a:endParaRPr lang="en-AU" altLang="en-US">
              <a:solidFill>
                <a:schemeClr val="bg1"/>
              </a:solidFill>
            </a:endParaRPr>
          </a:p>
        </p:txBody>
      </p:sp>
      <p:sp>
        <p:nvSpPr>
          <p:cNvPr id="60475" name="Oval 59"/>
          <p:cNvSpPr>
            <a:spLocks noChangeArrowheads="1"/>
          </p:cNvSpPr>
          <p:nvPr/>
        </p:nvSpPr>
        <p:spPr bwMode="auto">
          <a:xfrm>
            <a:off x="9175193" y="408645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1</a:t>
            </a:r>
            <a:endParaRPr lang="en-AU" altLang="en-US">
              <a:solidFill>
                <a:schemeClr val="bg1"/>
              </a:solidFill>
            </a:endParaRPr>
          </a:p>
        </p:txBody>
      </p:sp>
      <p:sp>
        <p:nvSpPr>
          <p:cNvPr id="60479" name="Line 63"/>
          <p:cNvSpPr>
            <a:spLocks noChangeShapeType="1"/>
          </p:cNvSpPr>
          <p:nvPr/>
        </p:nvSpPr>
        <p:spPr bwMode="auto">
          <a:xfrm flipH="1">
            <a:off x="9462531" y="3726096"/>
            <a:ext cx="360363"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80" name="Line 64"/>
          <p:cNvSpPr>
            <a:spLocks noChangeShapeType="1"/>
          </p:cNvSpPr>
          <p:nvPr/>
        </p:nvSpPr>
        <p:spPr bwMode="auto">
          <a:xfrm>
            <a:off x="11624706" y="3799122"/>
            <a:ext cx="14287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81" name="Oval 65"/>
          <p:cNvSpPr>
            <a:spLocks noChangeArrowheads="1"/>
          </p:cNvSpPr>
          <p:nvPr/>
        </p:nvSpPr>
        <p:spPr bwMode="auto">
          <a:xfrm>
            <a:off x="10903980" y="415789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6</a:t>
            </a:r>
            <a:endParaRPr lang="en-AU" altLang="en-US">
              <a:solidFill>
                <a:schemeClr val="bg1"/>
              </a:solidFill>
            </a:endParaRPr>
          </a:p>
        </p:txBody>
      </p:sp>
      <p:sp>
        <p:nvSpPr>
          <p:cNvPr id="60482" name="Oval 66"/>
          <p:cNvSpPr>
            <a:spLocks noChangeArrowheads="1"/>
          </p:cNvSpPr>
          <p:nvPr/>
        </p:nvSpPr>
        <p:spPr bwMode="auto">
          <a:xfrm>
            <a:off x="11623118" y="408645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9</a:t>
            </a:r>
            <a:endParaRPr lang="en-AU" altLang="en-US">
              <a:solidFill>
                <a:schemeClr val="bg1"/>
              </a:solidFill>
            </a:endParaRPr>
          </a:p>
        </p:txBody>
      </p:sp>
      <p:sp>
        <p:nvSpPr>
          <p:cNvPr id="60483" name="Oval 67"/>
          <p:cNvSpPr>
            <a:spLocks noChangeArrowheads="1"/>
          </p:cNvSpPr>
          <p:nvPr/>
        </p:nvSpPr>
        <p:spPr bwMode="auto">
          <a:xfrm>
            <a:off x="11262755" y="343717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8</a:t>
            </a:r>
            <a:endParaRPr lang="en-AU" altLang="en-US">
              <a:solidFill>
                <a:schemeClr val="bg1"/>
              </a:solidFill>
            </a:endParaRPr>
          </a:p>
        </p:txBody>
      </p:sp>
      <p:sp>
        <p:nvSpPr>
          <p:cNvPr id="60484" name="Oval 68"/>
          <p:cNvSpPr>
            <a:spLocks noChangeArrowheads="1"/>
          </p:cNvSpPr>
          <p:nvPr/>
        </p:nvSpPr>
        <p:spPr bwMode="auto">
          <a:xfrm>
            <a:off x="11335780" y="502149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1"/>
                </a:solidFill>
              </a:rPr>
              <a:t>7</a:t>
            </a:r>
            <a:endParaRPr lang="en-AU" altLang="en-US">
              <a:solidFill>
                <a:schemeClr val="bg1"/>
              </a:solidFill>
            </a:endParaRPr>
          </a:p>
        </p:txBody>
      </p:sp>
      <p:sp>
        <p:nvSpPr>
          <p:cNvPr id="60487" name="Line 71"/>
          <p:cNvSpPr>
            <a:spLocks noChangeShapeType="1"/>
          </p:cNvSpPr>
          <p:nvPr/>
        </p:nvSpPr>
        <p:spPr bwMode="auto">
          <a:xfrm>
            <a:off x="11191318" y="4589696"/>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88" name="Line 72"/>
          <p:cNvSpPr>
            <a:spLocks noChangeShapeType="1"/>
          </p:cNvSpPr>
          <p:nvPr/>
        </p:nvSpPr>
        <p:spPr bwMode="auto">
          <a:xfrm>
            <a:off x="10038794" y="3797534"/>
            <a:ext cx="730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89" name="Line 73"/>
          <p:cNvSpPr>
            <a:spLocks noChangeShapeType="1"/>
          </p:cNvSpPr>
          <p:nvPr/>
        </p:nvSpPr>
        <p:spPr bwMode="auto">
          <a:xfrm flipV="1">
            <a:off x="10038793" y="3078397"/>
            <a:ext cx="21590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90" name="Line 74"/>
          <p:cNvSpPr>
            <a:spLocks noChangeShapeType="1"/>
          </p:cNvSpPr>
          <p:nvPr/>
        </p:nvSpPr>
        <p:spPr bwMode="auto">
          <a:xfrm flipH="1">
            <a:off x="10688080" y="4589696"/>
            <a:ext cx="287338"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91" name="Line 75"/>
          <p:cNvSpPr>
            <a:spLocks noChangeShapeType="1"/>
          </p:cNvSpPr>
          <p:nvPr/>
        </p:nvSpPr>
        <p:spPr bwMode="auto">
          <a:xfrm flipH="1">
            <a:off x="11191318" y="3868972"/>
            <a:ext cx="2159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92" name="Line 76"/>
          <p:cNvSpPr>
            <a:spLocks noChangeShapeType="1"/>
          </p:cNvSpPr>
          <p:nvPr/>
        </p:nvSpPr>
        <p:spPr bwMode="auto">
          <a:xfrm>
            <a:off x="10543619" y="3078397"/>
            <a:ext cx="719137"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93" name="Line 77"/>
          <p:cNvSpPr>
            <a:spLocks noChangeShapeType="1"/>
          </p:cNvSpPr>
          <p:nvPr/>
        </p:nvSpPr>
        <p:spPr bwMode="auto">
          <a:xfrm>
            <a:off x="3580866" y="2500547"/>
            <a:ext cx="1223963"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60494" name="Line 78"/>
          <p:cNvSpPr>
            <a:spLocks noChangeShapeType="1"/>
          </p:cNvSpPr>
          <p:nvPr/>
        </p:nvSpPr>
        <p:spPr bwMode="auto">
          <a:xfrm flipV="1">
            <a:off x="8592216" y="5094818"/>
            <a:ext cx="1050496" cy="1645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Tree>
    <p:extLst>
      <p:ext uri="{BB962C8B-B14F-4D97-AF65-F5344CB8AC3E}">
        <p14:creationId xmlns:p14="http://schemas.microsoft.com/office/powerpoint/2010/main" val="6278459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a:t>DSW Algorithm</a:t>
            </a:r>
            <a:endParaRPr lang="th-TH" altLang="en-US"/>
          </a:p>
        </p:txBody>
      </p:sp>
      <p:sp>
        <p:nvSpPr>
          <p:cNvPr id="61443" name="Rectangle 3"/>
          <p:cNvSpPr>
            <a:spLocks noGrp="1" noChangeArrowheads="1"/>
          </p:cNvSpPr>
          <p:nvPr>
            <p:ph type="body" idx="1"/>
          </p:nvPr>
        </p:nvSpPr>
        <p:spPr/>
        <p:txBody>
          <a:bodyPr/>
          <a:lstStyle/>
          <a:p>
            <a:pPr>
              <a:lnSpc>
                <a:spcPct val="90000"/>
              </a:lnSpc>
            </a:pPr>
            <a:r>
              <a:rPr lang="en-US" altLang="en-US"/>
              <a:t>The DSW Algorithm is effective at balancing an entire tree.  (Actually O(n))</a:t>
            </a:r>
          </a:p>
          <a:p>
            <a:pPr>
              <a:lnSpc>
                <a:spcPct val="90000"/>
              </a:lnSpc>
            </a:pPr>
            <a:r>
              <a:rPr lang="en-US" altLang="en-US"/>
              <a:t>Sometimes trees need only be balanced periodically, in which case this cost can be amortised.</a:t>
            </a:r>
          </a:p>
          <a:p>
            <a:pPr>
              <a:lnSpc>
                <a:spcPct val="90000"/>
              </a:lnSpc>
            </a:pPr>
            <a:r>
              <a:rPr lang="en-US" altLang="en-US"/>
              <a:t>Alternatively the tree may only become unstable after a series of insertions and deletions, in which case a DSW balancing may be appropriate.</a:t>
            </a:r>
            <a:endParaRPr lang="th-TH" altLang="en-US"/>
          </a:p>
        </p:txBody>
      </p:sp>
    </p:spTree>
    <p:extLst>
      <p:ext uri="{BB962C8B-B14F-4D97-AF65-F5344CB8AC3E}">
        <p14:creationId xmlns:p14="http://schemas.microsoft.com/office/powerpoint/2010/main" val="11345449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en-US"/>
              <a:t>Alternatives</a:t>
            </a:r>
            <a:endParaRPr lang="th-TH" altLang="en-US"/>
          </a:p>
        </p:txBody>
      </p:sp>
      <p:sp>
        <p:nvSpPr>
          <p:cNvPr id="62467" name="Rectangle 3"/>
          <p:cNvSpPr>
            <a:spLocks noGrp="1" noChangeArrowheads="1"/>
          </p:cNvSpPr>
          <p:nvPr>
            <p:ph type="body" idx="1"/>
          </p:nvPr>
        </p:nvSpPr>
        <p:spPr/>
        <p:txBody>
          <a:bodyPr>
            <a:normAutofit fontScale="92500" lnSpcReduction="10000"/>
          </a:bodyPr>
          <a:lstStyle/>
          <a:p>
            <a:r>
              <a:rPr lang="en-US" altLang="en-US" sz="2800" dirty="0"/>
              <a:t>While the DSW is effective at rebalancing the whole tree, sometimes rebalancing only need affect a portion of the tree.</a:t>
            </a:r>
          </a:p>
          <a:p>
            <a:r>
              <a:rPr lang="en-US" altLang="en-US" sz="2800" dirty="0"/>
              <a:t>An alternative approach is to ensure the tree remains balanced by incorporating balancing into any insertion / deletion algorithms.</a:t>
            </a:r>
          </a:p>
          <a:p>
            <a:pPr lvl="1"/>
            <a:r>
              <a:rPr lang="en-US" altLang="en-US" sz="2400" dirty="0"/>
              <a:t>In an AVL insertion and deletion considers the structure of the tree.</a:t>
            </a:r>
          </a:p>
          <a:p>
            <a:pPr lvl="2"/>
            <a:r>
              <a:rPr lang="en-US" altLang="en-US" sz="2000" dirty="0"/>
              <a:t>All nodes have a balance factor – i.e. a difference between the height of the right </a:t>
            </a:r>
            <a:r>
              <a:rPr lang="en-US" altLang="en-US" sz="2000" dirty="0" err="1"/>
              <a:t>subtree</a:t>
            </a:r>
            <a:r>
              <a:rPr lang="en-US" altLang="en-US" sz="2000" dirty="0"/>
              <a:t> and the height of the left </a:t>
            </a:r>
            <a:r>
              <a:rPr lang="en-US" altLang="en-US" sz="2000" dirty="0" err="1"/>
              <a:t>subtree</a:t>
            </a:r>
            <a:r>
              <a:rPr lang="en-US" altLang="en-US" sz="2000" dirty="0"/>
              <a:t>.  This difference must remain at +1, 0 or -1.</a:t>
            </a:r>
          </a:p>
          <a:p>
            <a:pPr lvl="3"/>
            <a:r>
              <a:rPr lang="en-US" altLang="en-US" sz="1800" dirty="0"/>
              <a:t>Balance(tree) = </a:t>
            </a:r>
            <a:r>
              <a:rPr lang="en-US" altLang="en-US" sz="1800" dirty="0" err="1"/>
              <a:t>HeightOf</a:t>
            </a:r>
            <a:r>
              <a:rPr lang="en-US" altLang="en-US" sz="1800" dirty="0"/>
              <a:t>(</a:t>
            </a:r>
            <a:r>
              <a:rPr lang="en-US" altLang="en-US" sz="1800" dirty="0" err="1"/>
              <a:t>tree.Left</a:t>
            </a:r>
            <a:r>
              <a:rPr lang="en-US" altLang="en-US" sz="1800" dirty="0"/>
              <a:t>) – </a:t>
            </a:r>
            <a:r>
              <a:rPr lang="en-US" altLang="en-US" sz="1800" dirty="0" err="1"/>
              <a:t>HeightOf</a:t>
            </a:r>
            <a:r>
              <a:rPr lang="en-US" altLang="en-US" sz="1800" dirty="0"/>
              <a:t>(</a:t>
            </a:r>
            <a:r>
              <a:rPr lang="en-US" altLang="en-US" sz="1800" dirty="0" err="1"/>
              <a:t>tree.Right</a:t>
            </a:r>
            <a:r>
              <a:rPr lang="en-US" altLang="en-US" sz="1800" dirty="0"/>
              <a:t>)</a:t>
            </a:r>
          </a:p>
          <a:p>
            <a:pPr lvl="2"/>
            <a:r>
              <a:rPr lang="en-US" altLang="en-US" sz="2000" dirty="0"/>
              <a:t>An AVL tree may not appear completely balanced as after the DSW algorithm.</a:t>
            </a:r>
            <a:endParaRPr lang="th-TH" altLang="en-US" sz="2000" dirty="0"/>
          </a:p>
        </p:txBody>
      </p:sp>
    </p:spTree>
    <p:extLst>
      <p:ext uri="{BB962C8B-B14F-4D97-AF65-F5344CB8AC3E}">
        <p14:creationId xmlns:p14="http://schemas.microsoft.com/office/powerpoint/2010/main" val="30480749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AVL Trees</a:t>
            </a:r>
          </a:p>
        </p:txBody>
      </p:sp>
      <p:sp>
        <p:nvSpPr>
          <p:cNvPr id="3" name="Content Placeholder 2"/>
          <p:cNvSpPr>
            <a:spLocks noGrp="1"/>
          </p:cNvSpPr>
          <p:nvPr>
            <p:ph idx="1"/>
          </p:nvPr>
        </p:nvSpPr>
        <p:spPr/>
        <p:txBody>
          <a:bodyPr/>
          <a:lstStyle/>
          <a:p>
            <a:r>
              <a:rPr lang="en-US" dirty="0"/>
              <a:t>Named after </a:t>
            </a:r>
            <a:r>
              <a:rPr lang="en-US" dirty="0" err="1"/>
              <a:t>Adel’son-Vel’ski</a:t>
            </a:r>
            <a:r>
              <a:rPr lang="en-US" dirty="0"/>
              <a:t> and Landis</a:t>
            </a:r>
          </a:p>
          <a:p>
            <a:endParaRPr lang="en-US" dirty="0"/>
          </a:p>
          <a:p>
            <a:endParaRPr lang="en-US" dirty="0"/>
          </a:p>
          <a:p>
            <a:endParaRPr lang="en-US" dirty="0"/>
          </a:p>
          <a:p>
            <a:endParaRPr lang="en-US" dirty="0"/>
          </a:p>
          <a:p>
            <a:endParaRPr lang="en-US" dirty="0"/>
          </a:p>
          <a:p>
            <a:endParaRPr lang="en-US" dirty="0"/>
          </a:p>
          <a:p>
            <a:endParaRPr lang="en-US" dirty="0"/>
          </a:p>
        </p:txBody>
      </p:sp>
      <p:pic>
        <p:nvPicPr>
          <p:cNvPr id="4" name="Picture 3"/>
          <p:cNvPicPr>
            <a:picLocks noChangeAspect="1"/>
          </p:cNvPicPr>
          <p:nvPr/>
        </p:nvPicPr>
        <p:blipFill>
          <a:blip r:embed="rId2"/>
          <a:stretch>
            <a:fillRect/>
          </a:stretch>
        </p:blipFill>
        <p:spPr>
          <a:xfrm>
            <a:off x="3149557" y="3697373"/>
            <a:ext cx="5019675" cy="1819275"/>
          </a:xfrm>
          <a:prstGeom prst="rect">
            <a:avLst/>
          </a:prstGeom>
        </p:spPr>
      </p:pic>
    </p:spTree>
    <p:extLst>
      <p:ext uri="{BB962C8B-B14F-4D97-AF65-F5344CB8AC3E}">
        <p14:creationId xmlns:p14="http://schemas.microsoft.com/office/powerpoint/2010/main" val="3868383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a:t>A Tree</a:t>
            </a:r>
            <a:endParaRPr lang="en-AU" altLang="en-US"/>
          </a:p>
        </p:txBody>
      </p:sp>
      <p:sp>
        <p:nvSpPr>
          <p:cNvPr id="7172" name="Oval 4"/>
          <p:cNvSpPr>
            <a:spLocks noChangeArrowheads="1"/>
          </p:cNvSpPr>
          <p:nvPr/>
        </p:nvSpPr>
        <p:spPr bwMode="auto">
          <a:xfrm>
            <a:off x="5789484" y="215599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Oval 5"/>
          <p:cNvSpPr>
            <a:spLocks noChangeArrowheads="1"/>
          </p:cNvSpPr>
          <p:nvPr/>
        </p:nvSpPr>
        <p:spPr bwMode="auto">
          <a:xfrm>
            <a:off x="3773359" y="309262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Oval 6"/>
          <p:cNvSpPr>
            <a:spLocks noChangeArrowheads="1"/>
          </p:cNvSpPr>
          <p:nvPr/>
        </p:nvSpPr>
        <p:spPr bwMode="auto">
          <a:xfrm>
            <a:off x="2765297" y="424355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Oval 7"/>
          <p:cNvSpPr>
            <a:spLocks noChangeArrowheads="1"/>
          </p:cNvSpPr>
          <p:nvPr/>
        </p:nvSpPr>
        <p:spPr bwMode="auto">
          <a:xfrm>
            <a:off x="5068759" y="309262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Oval 8"/>
          <p:cNvSpPr>
            <a:spLocks noChangeArrowheads="1"/>
          </p:cNvSpPr>
          <p:nvPr/>
        </p:nvSpPr>
        <p:spPr bwMode="auto">
          <a:xfrm>
            <a:off x="4276597" y="424355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7" name="Oval 9"/>
          <p:cNvSpPr>
            <a:spLocks noChangeArrowheads="1"/>
          </p:cNvSpPr>
          <p:nvPr/>
        </p:nvSpPr>
        <p:spPr bwMode="auto">
          <a:xfrm>
            <a:off x="3557459" y="55405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Oval 10"/>
          <p:cNvSpPr>
            <a:spLocks noChangeArrowheads="1"/>
          </p:cNvSpPr>
          <p:nvPr/>
        </p:nvSpPr>
        <p:spPr bwMode="auto">
          <a:xfrm>
            <a:off x="4276597" y="55405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9" name="Oval 11"/>
          <p:cNvSpPr>
            <a:spLocks noChangeArrowheads="1"/>
          </p:cNvSpPr>
          <p:nvPr/>
        </p:nvSpPr>
        <p:spPr bwMode="auto">
          <a:xfrm>
            <a:off x="4997322" y="55405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0" name="Oval 12"/>
          <p:cNvSpPr>
            <a:spLocks noChangeArrowheads="1"/>
          </p:cNvSpPr>
          <p:nvPr/>
        </p:nvSpPr>
        <p:spPr bwMode="auto">
          <a:xfrm>
            <a:off x="6653084" y="309262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1" name="Oval 13"/>
          <p:cNvSpPr>
            <a:spLocks noChangeArrowheads="1"/>
          </p:cNvSpPr>
          <p:nvPr/>
        </p:nvSpPr>
        <p:spPr bwMode="auto">
          <a:xfrm>
            <a:off x="7950072" y="3092621"/>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2" name="Oval 14"/>
          <p:cNvSpPr>
            <a:spLocks noChangeArrowheads="1"/>
          </p:cNvSpPr>
          <p:nvPr/>
        </p:nvSpPr>
        <p:spPr bwMode="auto">
          <a:xfrm>
            <a:off x="6292722" y="424355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3" name="Oval 15"/>
          <p:cNvSpPr>
            <a:spLocks noChangeArrowheads="1"/>
          </p:cNvSpPr>
          <p:nvPr/>
        </p:nvSpPr>
        <p:spPr bwMode="auto">
          <a:xfrm>
            <a:off x="7013447" y="424355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4" name="Oval 16"/>
          <p:cNvSpPr>
            <a:spLocks noChangeArrowheads="1"/>
          </p:cNvSpPr>
          <p:nvPr/>
        </p:nvSpPr>
        <p:spPr bwMode="auto">
          <a:xfrm>
            <a:off x="6797547" y="55405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5" name="Oval 17"/>
          <p:cNvSpPr>
            <a:spLocks noChangeArrowheads="1"/>
          </p:cNvSpPr>
          <p:nvPr/>
        </p:nvSpPr>
        <p:spPr bwMode="auto">
          <a:xfrm>
            <a:off x="7373809" y="55405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6" name="Oval 18"/>
          <p:cNvSpPr>
            <a:spLocks noChangeArrowheads="1"/>
          </p:cNvSpPr>
          <p:nvPr/>
        </p:nvSpPr>
        <p:spPr bwMode="auto">
          <a:xfrm>
            <a:off x="8237409" y="4243559"/>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7" name="Oval 19"/>
          <p:cNvSpPr>
            <a:spLocks noChangeArrowheads="1"/>
          </p:cNvSpPr>
          <p:nvPr/>
        </p:nvSpPr>
        <p:spPr bwMode="auto">
          <a:xfrm>
            <a:off x="8526334" y="5540546"/>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8" name="Line 20"/>
          <p:cNvSpPr>
            <a:spLocks noChangeShapeType="1"/>
          </p:cNvSpPr>
          <p:nvPr/>
        </p:nvSpPr>
        <p:spPr bwMode="auto">
          <a:xfrm flipV="1">
            <a:off x="4060698" y="2443335"/>
            <a:ext cx="1728787" cy="649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9" name="Line 21"/>
          <p:cNvSpPr>
            <a:spLocks noChangeShapeType="1"/>
          </p:cNvSpPr>
          <p:nvPr/>
        </p:nvSpPr>
        <p:spPr bwMode="auto">
          <a:xfrm flipV="1">
            <a:off x="5357684" y="2516359"/>
            <a:ext cx="503238"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0" name="Line 22"/>
          <p:cNvSpPr>
            <a:spLocks noChangeShapeType="1"/>
          </p:cNvSpPr>
          <p:nvPr/>
        </p:nvSpPr>
        <p:spPr bwMode="auto">
          <a:xfrm>
            <a:off x="6149847" y="2516359"/>
            <a:ext cx="576262"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1" name="Line 23"/>
          <p:cNvSpPr>
            <a:spLocks noChangeShapeType="1"/>
          </p:cNvSpPr>
          <p:nvPr/>
        </p:nvSpPr>
        <p:spPr bwMode="auto">
          <a:xfrm>
            <a:off x="6221284" y="2371897"/>
            <a:ext cx="1728788"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2" name="Line 24"/>
          <p:cNvSpPr>
            <a:spLocks noChangeShapeType="1"/>
          </p:cNvSpPr>
          <p:nvPr/>
        </p:nvSpPr>
        <p:spPr bwMode="auto">
          <a:xfrm flipH="1">
            <a:off x="3052635" y="3451397"/>
            <a:ext cx="792163"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3" name="Line 25"/>
          <p:cNvSpPr>
            <a:spLocks noChangeShapeType="1"/>
          </p:cNvSpPr>
          <p:nvPr/>
        </p:nvSpPr>
        <p:spPr bwMode="auto">
          <a:xfrm>
            <a:off x="4060698" y="3524421"/>
            <a:ext cx="288925"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4" name="Line 26"/>
          <p:cNvSpPr>
            <a:spLocks noChangeShapeType="1"/>
          </p:cNvSpPr>
          <p:nvPr/>
        </p:nvSpPr>
        <p:spPr bwMode="auto">
          <a:xfrm flipH="1">
            <a:off x="3844798" y="4676946"/>
            <a:ext cx="504825"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5" name="Line 27"/>
          <p:cNvSpPr>
            <a:spLocks noChangeShapeType="1"/>
          </p:cNvSpPr>
          <p:nvPr/>
        </p:nvSpPr>
        <p:spPr bwMode="auto">
          <a:xfrm>
            <a:off x="4492497" y="4676946"/>
            <a:ext cx="0"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6" name="Line 28"/>
          <p:cNvSpPr>
            <a:spLocks noChangeShapeType="1"/>
          </p:cNvSpPr>
          <p:nvPr/>
        </p:nvSpPr>
        <p:spPr bwMode="auto">
          <a:xfrm>
            <a:off x="4636960" y="4603922"/>
            <a:ext cx="504825"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7" name="Line 29"/>
          <p:cNvSpPr>
            <a:spLocks noChangeShapeType="1"/>
          </p:cNvSpPr>
          <p:nvPr/>
        </p:nvSpPr>
        <p:spPr bwMode="auto">
          <a:xfrm flipH="1">
            <a:off x="6581648" y="3524421"/>
            <a:ext cx="287337"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8" name="Line 30"/>
          <p:cNvSpPr>
            <a:spLocks noChangeShapeType="1"/>
          </p:cNvSpPr>
          <p:nvPr/>
        </p:nvSpPr>
        <p:spPr bwMode="auto">
          <a:xfrm>
            <a:off x="6868985" y="3524421"/>
            <a:ext cx="360363"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9" name="Line 31"/>
          <p:cNvSpPr>
            <a:spLocks noChangeShapeType="1"/>
          </p:cNvSpPr>
          <p:nvPr/>
        </p:nvSpPr>
        <p:spPr bwMode="auto">
          <a:xfrm flipH="1">
            <a:off x="7013447" y="4603922"/>
            <a:ext cx="21590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00" name="Line 32"/>
          <p:cNvSpPr>
            <a:spLocks noChangeShapeType="1"/>
          </p:cNvSpPr>
          <p:nvPr/>
        </p:nvSpPr>
        <p:spPr bwMode="auto">
          <a:xfrm>
            <a:off x="7229347" y="4603922"/>
            <a:ext cx="360362"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01" name="Line 33"/>
          <p:cNvSpPr>
            <a:spLocks noChangeShapeType="1"/>
          </p:cNvSpPr>
          <p:nvPr/>
        </p:nvSpPr>
        <p:spPr bwMode="auto">
          <a:xfrm>
            <a:off x="8237410" y="3524421"/>
            <a:ext cx="144463"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02" name="Line 34"/>
          <p:cNvSpPr>
            <a:spLocks noChangeShapeType="1"/>
          </p:cNvSpPr>
          <p:nvPr/>
        </p:nvSpPr>
        <p:spPr bwMode="auto">
          <a:xfrm>
            <a:off x="8526334" y="4676946"/>
            <a:ext cx="215900"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09791659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AVL Trees</a:t>
            </a:r>
          </a:p>
        </p:txBody>
      </p:sp>
      <p:sp>
        <p:nvSpPr>
          <p:cNvPr id="3" name="Content Placeholder 2"/>
          <p:cNvSpPr>
            <a:spLocks noGrp="1"/>
          </p:cNvSpPr>
          <p:nvPr>
            <p:ph idx="1"/>
          </p:nvPr>
        </p:nvSpPr>
        <p:spPr/>
        <p:txBody>
          <a:bodyPr>
            <a:normAutofit lnSpcReduction="10000"/>
          </a:bodyPr>
          <a:lstStyle/>
          <a:p>
            <a:r>
              <a:rPr lang="en-US" dirty="0"/>
              <a:t>If the balance factor of any node in an AVL tree becomes &gt;1 or &lt;-1, the tree has to be balanced</a:t>
            </a:r>
          </a:p>
          <a:p>
            <a:endParaRPr lang="en-US" dirty="0"/>
          </a:p>
          <a:p>
            <a:r>
              <a:rPr lang="en-US" dirty="0"/>
              <a:t>An AVL Tree can become out of balance in 4 situations</a:t>
            </a:r>
          </a:p>
          <a:p>
            <a:pPr lvl="1"/>
            <a:r>
              <a:rPr lang="en-US" dirty="0"/>
              <a:t>Insertion into Right </a:t>
            </a:r>
            <a:r>
              <a:rPr lang="en-US" dirty="0" err="1"/>
              <a:t>Subtree</a:t>
            </a:r>
            <a:r>
              <a:rPr lang="en-US" dirty="0"/>
              <a:t> of the Right Child</a:t>
            </a:r>
          </a:p>
          <a:p>
            <a:pPr lvl="1"/>
            <a:r>
              <a:rPr lang="en-US" dirty="0"/>
              <a:t>Insertion into Left </a:t>
            </a:r>
            <a:r>
              <a:rPr lang="en-US" dirty="0" err="1"/>
              <a:t>Subtree</a:t>
            </a:r>
            <a:r>
              <a:rPr lang="en-US" dirty="0"/>
              <a:t> of the Left Child</a:t>
            </a:r>
          </a:p>
          <a:p>
            <a:pPr lvl="1"/>
            <a:r>
              <a:rPr lang="en-US" dirty="0"/>
              <a:t>Insertion into Right </a:t>
            </a:r>
            <a:r>
              <a:rPr lang="en-US" dirty="0" err="1"/>
              <a:t>Subtree</a:t>
            </a:r>
            <a:r>
              <a:rPr lang="en-US" dirty="0"/>
              <a:t> of the Left Child</a:t>
            </a:r>
          </a:p>
          <a:p>
            <a:pPr lvl="1"/>
            <a:r>
              <a:rPr lang="en-US" dirty="0"/>
              <a:t>Insertion into the Left </a:t>
            </a:r>
            <a:r>
              <a:rPr lang="en-US" dirty="0" err="1"/>
              <a:t>Subtree</a:t>
            </a:r>
            <a:r>
              <a:rPr lang="en-US" dirty="0"/>
              <a:t> of the Right Child</a:t>
            </a:r>
          </a:p>
          <a:p>
            <a:endParaRPr lang="en-US" dirty="0"/>
          </a:p>
          <a:p>
            <a:r>
              <a:rPr lang="en-US" dirty="0"/>
              <a:t>There are therefore 4 rotations which can rebalance the tree</a:t>
            </a:r>
          </a:p>
          <a:p>
            <a:pPr lvl="1"/>
            <a:r>
              <a:rPr lang="en-US" dirty="0"/>
              <a:t>RR, LL, RL, LR</a:t>
            </a:r>
          </a:p>
        </p:txBody>
      </p:sp>
    </p:spTree>
    <p:extLst>
      <p:ext uri="{BB962C8B-B14F-4D97-AF65-F5344CB8AC3E}">
        <p14:creationId xmlns:p14="http://schemas.microsoft.com/office/powerpoint/2010/main" val="41647270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LL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897130"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4885038" y="5317524"/>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9" idx="7"/>
          </p:cNvCxnSpPr>
          <p:nvPr/>
        </p:nvCxnSpPr>
        <p:spPr>
          <a:xfrm flipH="1">
            <a:off x="5398333" y="4899651"/>
            <a:ext cx="324415" cy="493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2720378774"/>
              </p:ext>
            </p:extLst>
          </p:nvPr>
        </p:nvGraphicFramePr>
        <p:xfrm>
          <a:off x="441608" y="2633421"/>
          <a:ext cx="3776166" cy="292608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3</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4</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3"/>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2053807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LL Rotation</a:t>
            </a:r>
          </a:p>
        </p:txBody>
      </p:sp>
      <p:sp>
        <p:nvSpPr>
          <p:cNvPr id="4" name="Oval 3"/>
          <p:cNvSpPr/>
          <p:nvPr/>
        </p:nvSpPr>
        <p:spPr>
          <a:xfrm>
            <a:off x="7727092" y="2298356"/>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7053649"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9251092" y="392533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8530282"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7613822"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5601730" y="479030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 name="Oval 9"/>
          <p:cNvSpPr/>
          <p:nvPr/>
        </p:nvSpPr>
        <p:spPr>
          <a:xfrm>
            <a:off x="6351373"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7566944" y="2741337"/>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864668" y="3569239"/>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9" idx="7"/>
          </p:cNvCxnSpPr>
          <p:nvPr/>
        </p:nvCxnSpPr>
        <p:spPr>
          <a:xfrm flipH="1">
            <a:off x="6115025" y="4372429"/>
            <a:ext cx="324415" cy="493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7566944" y="3569239"/>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8240387" y="2741337"/>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9043577" y="3569239"/>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1764311125"/>
              </p:ext>
            </p:extLst>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2</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3</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4</a:t>
                      </a:r>
                    </a:p>
                  </a:txBody>
                  <a:tcPr/>
                </a:tc>
                <a:tc>
                  <a:txBody>
                    <a:bodyPr/>
                    <a:lstStyle/>
                    <a:p>
                      <a:pPr algn="ctr"/>
                      <a:r>
                        <a:rPr lang="en-US" dirty="0"/>
                        <a:t>2</a:t>
                      </a:r>
                    </a:p>
                  </a:txBody>
                  <a:tcPr/>
                </a:tc>
                <a:extLst>
                  <a:ext uri="{0D108BD9-81ED-4DB2-BD59-A6C34878D82A}">
                    <a16:rowId xmlns:a16="http://schemas.microsoft.com/office/drawing/2014/main" val="10003"/>
                  </a:ext>
                </a:extLst>
              </a:tr>
              <a:tr h="315606">
                <a:tc>
                  <a:txBody>
                    <a:bodyPr/>
                    <a:lstStyle/>
                    <a:p>
                      <a:pPr algn="ctr"/>
                      <a:r>
                        <a:rPr lang="en-US" dirty="0"/>
                        <a:t>5</a:t>
                      </a:r>
                    </a:p>
                  </a:txBody>
                  <a:tcPr/>
                </a:tc>
                <a:tc>
                  <a:txBody>
                    <a:bodyPr/>
                    <a:lstStyle/>
                    <a:p>
                      <a:pPr algn="ctr"/>
                      <a:r>
                        <a:rPr lang="en-US" dirty="0"/>
                        <a:t>2</a:t>
                      </a:r>
                    </a:p>
                  </a:txBody>
                  <a:tcPr/>
                </a:tc>
                <a:extLst>
                  <a:ext uri="{0D108BD9-81ED-4DB2-BD59-A6C34878D82A}">
                    <a16:rowId xmlns:a16="http://schemas.microsoft.com/office/drawing/2014/main" val="10004"/>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2</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4852087" y="5651156"/>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cxnSp>
        <p:nvCxnSpPr>
          <p:cNvPr id="18" name="Straight Connector 17"/>
          <p:cNvCxnSpPr>
            <a:endCxn id="17" idx="7"/>
          </p:cNvCxnSpPr>
          <p:nvPr/>
        </p:nvCxnSpPr>
        <p:spPr>
          <a:xfrm flipH="1">
            <a:off x="5365382" y="5233283"/>
            <a:ext cx="324415" cy="493876"/>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601730" y="5910648"/>
            <a:ext cx="971548" cy="369332"/>
          </a:xfrm>
          <a:prstGeom prst="rect">
            <a:avLst/>
          </a:prstGeom>
          <a:noFill/>
        </p:spPr>
        <p:txBody>
          <a:bodyPr wrap="none" rtlCol="0">
            <a:spAutoFit/>
          </a:bodyPr>
          <a:lstStyle/>
          <a:p>
            <a:r>
              <a:rPr lang="en-US" dirty="0"/>
              <a:t>Insert 2!</a:t>
            </a:r>
          </a:p>
        </p:txBody>
      </p:sp>
      <p:grpSp>
        <p:nvGrpSpPr>
          <p:cNvPr id="25" name="Group 24"/>
          <p:cNvGrpSpPr/>
          <p:nvPr/>
        </p:nvGrpSpPr>
        <p:grpSpPr>
          <a:xfrm>
            <a:off x="3023286" y="3596941"/>
            <a:ext cx="3263704" cy="521978"/>
            <a:chOff x="3023286" y="3596941"/>
            <a:chExt cx="3263704" cy="521978"/>
          </a:xfrm>
        </p:grpSpPr>
        <p:grpSp>
          <p:nvGrpSpPr>
            <p:cNvPr id="20" name="Group 19"/>
            <p:cNvGrpSpPr/>
            <p:nvPr/>
          </p:nvGrpSpPr>
          <p:grpSpPr>
            <a:xfrm>
              <a:off x="3023286" y="3754394"/>
              <a:ext cx="3263704" cy="364525"/>
              <a:chOff x="3023286" y="3754394"/>
              <a:chExt cx="3263704" cy="364525"/>
            </a:xfrm>
          </p:grpSpPr>
          <p:sp>
            <p:nvSpPr>
              <p:cNvPr id="11" name="Oval 10"/>
              <p:cNvSpPr/>
              <p:nvPr/>
            </p:nvSpPr>
            <p:spPr>
              <a:xfrm>
                <a:off x="3023286" y="3754394"/>
                <a:ext cx="494270" cy="3418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a:off x="3534032" y="3925330"/>
                <a:ext cx="2752958" cy="1935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2" name="TextBox 21"/>
            <p:cNvSpPr txBox="1"/>
            <p:nvPr/>
          </p:nvSpPr>
          <p:spPr>
            <a:xfrm>
              <a:off x="4257475" y="3596941"/>
              <a:ext cx="1961434" cy="369332"/>
            </a:xfrm>
            <a:prstGeom prst="rect">
              <a:avLst/>
            </a:prstGeom>
            <a:noFill/>
          </p:spPr>
          <p:txBody>
            <a:bodyPr wrap="none" rtlCol="0">
              <a:spAutoFit/>
            </a:bodyPr>
            <a:lstStyle/>
            <a:p>
              <a:r>
                <a:rPr lang="en-US" dirty="0"/>
                <a:t>Unbalanced from 4</a:t>
              </a:r>
            </a:p>
          </p:txBody>
        </p:sp>
      </p:grpSp>
    </p:spTree>
    <p:extLst>
      <p:ext uri="{BB962C8B-B14F-4D97-AF65-F5344CB8AC3E}">
        <p14:creationId xmlns:p14="http://schemas.microsoft.com/office/powerpoint/2010/main" val="3220372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LL Rotation</a:t>
            </a:r>
          </a:p>
        </p:txBody>
      </p:sp>
      <p:sp>
        <p:nvSpPr>
          <p:cNvPr id="4" name="Oval 3"/>
          <p:cNvSpPr/>
          <p:nvPr/>
        </p:nvSpPr>
        <p:spPr>
          <a:xfrm>
            <a:off x="7727092" y="2298356"/>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7053649"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9251092" y="392533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8530282"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7613822"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5601730" y="479030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0" name="Oval 9"/>
          <p:cNvSpPr/>
          <p:nvPr/>
        </p:nvSpPr>
        <p:spPr>
          <a:xfrm>
            <a:off x="6351373"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cxnSp>
        <p:nvCxnSpPr>
          <p:cNvPr id="12" name="Straight Connector 11"/>
          <p:cNvCxnSpPr>
            <a:stCxn id="4" idx="3"/>
            <a:endCxn id="5" idx="7"/>
          </p:cNvCxnSpPr>
          <p:nvPr/>
        </p:nvCxnSpPr>
        <p:spPr>
          <a:xfrm flipH="1">
            <a:off x="7566944" y="2741337"/>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864668" y="3569239"/>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9" idx="7"/>
          </p:cNvCxnSpPr>
          <p:nvPr/>
        </p:nvCxnSpPr>
        <p:spPr>
          <a:xfrm flipH="1">
            <a:off x="6115025" y="4372429"/>
            <a:ext cx="324415" cy="493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7566944" y="3569239"/>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8240387" y="2741337"/>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9043577" y="3569239"/>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3979372626"/>
              </p:ext>
            </p:extLst>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2</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3</a:t>
                      </a:r>
                    </a:p>
                  </a:txBody>
                  <a:tcPr/>
                </a:tc>
                <a:tc>
                  <a:txBody>
                    <a:bodyPr/>
                    <a:lstStyle/>
                    <a:p>
                      <a:pPr algn="ctr"/>
                      <a:r>
                        <a:rPr lang="en-US" dirty="0"/>
                        <a:t>0</a:t>
                      </a:r>
                    </a:p>
                  </a:txBody>
                  <a:tcPr/>
                </a:tc>
                <a:extLst>
                  <a:ext uri="{0D108BD9-81ED-4DB2-BD59-A6C34878D82A}">
                    <a16:rowId xmlns:a16="http://schemas.microsoft.com/office/drawing/2014/main" val="10002"/>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3"/>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4"/>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6823479" y="47960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8" name="Straight Connector 17"/>
          <p:cNvCxnSpPr>
            <a:stCxn id="10" idx="5"/>
            <a:endCxn id="17" idx="0"/>
          </p:cNvCxnSpPr>
          <p:nvPr/>
        </p:nvCxnSpPr>
        <p:spPr>
          <a:xfrm>
            <a:off x="6864668" y="4372429"/>
            <a:ext cx="259492" cy="423623"/>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601730" y="5910648"/>
            <a:ext cx="1904689" cy="369332"/>
          </a:xfrm>
          <a:prstGeom prst="rect">
            <a:avLst/>
          </a:prstGeom>
          <a:noFill/>
        </p:spPr>
        <p:txBody>
          <a:bodyPr wrap="none" rtlCol="0">
            <a:spAutoFit/>
          </a:bodyPr>
          <a:lstStyle/>
          <a:p>
            <a:r>
              <a:rPr lang="en-US" dirty="0"/>
              <a:t>After LL Rotation</a:t>
            </a:r>
          </a:p>
        </p:txBody>
      </p:sp>
    </p:spTree>
    <p:extLst>
      <p:ext uri="{BB962C8B-B14F-4D97-AF65-F5344CB8AC3E}">
        <p14:creationId xmlns:p14="http://schemas.microsoft.com/office/powerpoint/2010/main" val="16166906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RR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897130"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7523695"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22883" y="4897165"/>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2190705467"/>
              </p:ext>
            </p:extLst>
          </p:nvPr>
        </p:nvGraphicFramePr>
        <p:xfrm>
          <a:off x="441608" y="2633421"/>
          <a:ext cx="3776166" cy="292608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-1</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10159634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RR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897130"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7523695"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22883" y="4897165"/>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3811651884"/>
              </p:ext>
            </p:extLst>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-2</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-2</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-1</a:t>
                      </a:r>
                    </a:p>
                  </a:txBody>
                  <a:tcPr/>
                </a:tc>
                <a:extLst>
                  <a:ext uri="{0D108BD9-81ED-4DB2-BD59-A6C34878D82A}">
                    <a16:rowId xmlns:a16="http://schemas.microsoft.com/office/drawing/2014/main" val="10004"/>
                  </a:ext>
                </a:extLst>
              </a:tr>
              <a:tr h="315606">
                <a:tc>
                  <a:txBody>
                    <a:bodyPr/>
                    <a:lstStyle/>
                    <a:p>
                      <a:pPr algn="ctr"/>
                      <a:r>
                        <a:rPr lang="en-US" dirty="0"/>
                        <a:t>8</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2</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8026204" y="6188644"/>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cxnSp>
        <p:nvCxnSpPr>
          <p:cNvPr id="18" name="Straight Connector 17"/>
          <p:cNvCxnSpPr>
            <a:stCxn id="9" idx="5"/>
          </p:cNvCxnSpPr>
          <p:nvPr/>
        </p:nvCxnSpPr>
        <p:spPr>
          <a:xfrm>
            <a:off x="8036990" y="5908556"/>
            <a:ext cx="178195" cy="292675"/>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9135762" y="6263470"/>
            <a:ext cx="971548" cy="369332"/>
          </a:xfrm>
          <a:prstGeom prst="rect">
            <a:avLst/>
          </a:prstGeom>
          <a:noFill/>
        </p:spPr>
        <p:txBody>
          <a:bodyPr wrap="none" rtlCol="0">
            <a:spAutoFit/>
          </a:bodyPr>
          <a:lstStyle/>
          <a:p>
            <a:r>
              <a:rPr lang="en-US" dirty="0"/>
              <a:t>Insert 8!</a:t>
            </a:r>
          </a:p>
        </p:txBody>
      </p:sp>
      <p:grpSp>
        <p:nvGrpSpPr>
          <p:cNvPr id="25" name="Group 24"/>
          <p:cNvGrpSpPr/>
          <p:nvPr/>
        </p:nvGrpSpPr>
        <p:grpSpPr>
          <a:xfrm>
            <a:off x="3075754" y="3729483"/>
            <a:ext cx="3774498" cy="799072"/>
            <a:chOff x="3075754" y="3729483"/>
            <a:chExt cx="3774498" cy="799072"/>
          </a:xfrm>
        </p:grpSpPr>
        <p:sp>
          <p:nvSpPr>
            <p:cNvPr id="11" name="Oval 10"/>
            <p:cNvSpPr/>
            <p:nvPr/>
          </p:nvSpPr>
          <p:spPr>
            <a:xfrm>
              <a:off x="3075754" y="3729483"/>
              <a:ext cx="407968" cy="36697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11" idx="6"/>
            </p:cNvCxnSpPr>
            <p:nvPr/>
          </p:nvCxnSpPr>
          <p:spPr>
            <a:xfrm>
              <a:off x="3483722" y="3912972"/>
              <a:ext cx="3366530" cy="6155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357210" y="3729483"/>
              <a:ext cx="1688283" cy="369332"/>
            </a:xfrm>
            <a:prstGeom prst="rect">
              <a:avLst/>
            </a:prstGeom>
            <a:noFill/>
          </p:spPr>
          <p:txBody>
            <a:bodyPr wrap="none" rtlCol="0">
              <a:spAutoFit/>
            </a:bodyPr>
            <a:lstStyle/>
            <a:p>
              <a:r>
                <a:rPr lang="en-US" dirty="0"/>
                <a:t>Unbalanced at 6</a:t>
              </a:r>
            </a:p>
          </p:txBody>
        </p:sp>
      </p:grpSp>
    </p:spTree>
    <p:extLst>
      <p:ext uri="{BB962C8B-B14F-4D97-AF65-F5344CB8AC3E}">
        <p14:creationId xmlns:p14="http://schemas.microsoft.com/office/powerpoint/2010/main" val="166237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RR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971516" y="4402894"/>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 name="Oval 8"/>
          <p:cNvSpPr/>
          <p:nvPr/>
        </p:nvSpPr>
        <p:spPr>
          <a:xfrm>
            <a:off x="7523695"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22883" y="4897165"/>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209331" cy="382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2570002655"/>
              </p:ext>
            </p:extLst>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8</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6397660"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cxnSp>
        <p:nvCxnSpPr>
          <p:cNvPr id="18" name="Straight Connector 17"/>
          <p:cNvCxnSpPr>
            <a:stCxn id="8" idx="3"/>
          </p:cNvCxnSpPr>
          <p:nvPr/>
        </p:nvCxnSpPr>
        <p:spPr>
          <a:xfrm flipH="1">
            <a:off x="6779354" y="4845875"/>
            <a:ext cx="280229" cy="60594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95606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LR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897130"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4885038" y="5317524"/>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9" idx="7"/>
          </p:cNvCxnSpPr>
          <p:nvPr/>
        </p:nvCxnSpPr>
        <p:spPr>
          <a:xfrm flipH="1">
            <a:off x="5398333" y="4899651"/>
            <a:ext cx="324415" cy="493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2658092001"/>
              </p:ext>
            </p:extLst>
          </p:nvPr>
        </p:nvGraphicFramePr>
        <p:xfrm>
          <a:off x="441608" y="2633421"/>
          <a:ext cx="3776166" cy="292608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2</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4</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3"/>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654418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LR Rotation</a:t>
            </a:r>
          </a:p>
        </p:txBody>
      </p:sp>
      <p:sp>
        <p:nvSpPr>
          <p:cNvPr id="4" name="Oval 3"/>
          <p:cNvSpPr/>
          <p:nvPr/>
        </p:nvSpPr>
        <p:spPr>
          <a:xfrm>
            <a:off x="7727092" y="2298356"/>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7053649"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9251092" y="392533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8530282"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7613822"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5601730" y="479030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0" name="Oval 9"/>
          <p:cNvSpPr/>
          <p:nvPr/>
        </p:nvSpPr>
        <p:spPr>
          <a:xfrm>
            <a:off x="6351373"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7566944" y="2741337"/>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864668" y="3569239"/>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9" idx="7"/>
          </p:cNvCxnSpPr>
          <p:nvPr/>
        </p:nvCxnSpPr>
        <p:spPr>
          <a:xfrm flipH="1">
            <a:off x="6115025" y="4372429"/>
            <a:ext cx="324415" cy="493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7566944" y="3569239"/>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8240387" y="2741337"/>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9043577" y="3569239"/>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1773163552"/>
              </p:ext>
            </p:extLst>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2</a:t>
                      </a:r>
                    </a:p>
                  </a:txBody>
                  <a:tcPr/>
                </a:tc>
                <a:tc>
                  <a:txBody>
                    <a:bodyPr/>
                    <a:lstStyle/>
                    <a:p>
                      <a:pPr algn="ctr"/>
                      <a:r>
                        <a:rPr lang="en-US" dirty="0"/>
                        <a:t>-1</a:t>
                      </a:r>
                    </a:p>
                  </a:txBody>
                  <a:tcPr/>
                </a:tc>
                <a:extLst>
                  <a:ext uri="{0D108BD9-81ED-4DB2-BD59-A6C34878D82A}">
                    <a16:rowId xmlns:a16="http://schemas.microsoft.com/office/drawing/2014/main" val="10001"/>
                  </a:ext>
                </a:extLst>
              </a:tr>
              <a:tr h="315606">
                <a:tc>
                  <a:txBody>
                    <a:bodyPr/>
                    <a:lstStyle/>
                    <a:p>
                      <a:pPr algn="ctr"/>
                      <a:r>
                        <a:rPr lang="en-US" dirty="0"/>
                        <a:t>3</a:t>
                      </a:r>
                    </a:p>
                  </a:txBody>
                  <a:tcPr/>
                </a:tc>
                <a:tc>
                  <a:txBody>
                    <a:bodyPr/>
                    <a:lstStyle/>
                    <a:p>
                      <a:pPr algn="ctr"/>
                      <a:r>
                        <a:rPr lang="en-US" dirty="0"/>
                        <a:t>0</a:t>
                      </a:r>
                    </a:p>
                  </a:txBody>
                  <a:tcPr/>
                </a:tc>
                <a:extLst>
                  <a:ext uri="{0D108BD9-81ED-4DB2-BD59-A6C34878D82A}">
                    <a16:rowId xmlns:a16="http://schemas.microsoft.com/office/drawing/2014/main" val="10002"/>
                  </a:ext>
                </a:extLst>
              </a:tr>
              <a:tr h="315606">
                <a:tc>
                  <a:txBody>
                    <a:bodyPr/>
                    <a:lstStyle/>
                    <a:p>
                      <a:pPr algn="ctr"/>
                      <a:r>
                        <a:rPr lang="en-US" dirty="0"/>
                        <a:t>4</a:t>
                      </a:r>
                    </a:p>
                  </a:txBody>
                  <a:tcPr/>
                </a:tc>
                <a:tc>
                  <a:txBody>
                    <a:bodyPr/>
                    <a:lstStyle/>
                    <a:p>
                      <a:pPr algn="ctr"/>
                      <a:r>
                        <a:rPr lang="en-US" dirty="0"/>
                        <a:t>2</a:t>
                      </a:r>
                    </a:p>
                  </a:txBody>
                  <a:tcPr/>
                </a:tc>
                <a:extLst>
                  <a:ext uri="{0D108BD9-81ED-4DB2-BD59-A6C34878D82A}">
                    <a16:rowId xmlns:a16="http://schemas.microsoft.com/office/drawing/2014/main" val="10003"/>
                  </a:ext>
                </a:extLst>
              </a:tr>
              <a:tr h="315606">
                <a:tc>
                  <a:txBody>
                    <a:bodyPr/>
                    <a:lstStyle/>
                    <a:p>
                      <a:pPr algn="ctr"/>
                      <a:r>
                        <a:rPr lang="en-US" dirty="0"/>
                        <a:t>5</a:t>
                      </a:r>
                    </a:p>
                  </a:txBody>
                  <a:tcPr/>
                </a:tc>
                <a:tc>
                  <a:txBody>
                    <a:bodyPr/>
                    <a:lstStyle/>
                    <a:p>
                      <a:pPr algn="ctr"/>
                      <a:r>
                        <a:rPr lang="en-US" dirty="0"/>
                        <a:t>2</a:t>
                      </a:r>
                    </a:p>
                  </a:txBody>
                  <a:tcPr/>
                </a:tc>
                <a:extLst>
                  <a:ext uri="{0D108BD9-81ED-4DB2-BD59-A6C34878D82A}">
                    <a16:rowId xmlns:a16="http://schemas.microsoft.com/office/drawing/2014/main" val="10004"/>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2</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6263306" y="5595124"/>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cxnSp>
        <p:nvCxnSpPr>
          <p:cNvPr id="18" name="Straight Connector 17"/>
          <p:cNvCxnSpPr>
            <a:stCxn id="9" idx="5"/>
          </p:cNvCxnSpPr>
          <p:nvPr/>
        </p:nvCxnSpPr>
        <p:spPr>
          <a:xfrm>
            <a:off x="6115025" y="5233283"/>
            <a:ext cx="286755" cy="437844"/>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128048" y="5858734"/>
            <a:ext cx="971548" cy="369332"/>
          </a:xfrm>
          <a:prstGeom prst="rect">
            <a:avLst/>
          </a:prstGeom>
          <a:noFill/>
        </p:spPr>
        <p:txBody>
          <a:bodyPr wrap="none" rtlCol="0">
            <a:spAutoFit/>
          </a:bodyPr>
          <a:lstStyle/>
          <a:p>
            <a:r>
              <a:rPr lang="en-US" dirty="0"/>
              <a:t>Insert 3!</a:t>
            </a:r>
          </a:p>
        </p:txBody>
      </p:sp>
      <p:grpSp>
        <p:nvGrpSpPr>
          <p:cNvPr id="25" name="Group 24"/>
          <p:cNvGrpSpPr/>
          <p:nvPr/>
        </p:nvGrpSpPr>
        <p:grpSpPr>
          <a:xfrm>
            <a:off x="3023286" y="3596941"/>
            <a:ext cx="3263704" cy="521978"/>
            <a:chOff x="3023286" y="3596941"/>
            <a:chExt cx="3263704" cy="521978"/>
          </a:xfrm>
        </p:grpSpPr>
        <p:grpSp>
          <p:nvGrpSpPr>
            <p:cNvPr id="20" name="Group 19"/>
            <p:cNvGrpSpPr/>
            <p:nvPr/>
          </p:nvGrpSpPr>
          <p:grpSpPr>
            <a:xfrm>
              <a:off x="3023286" y="3754394"/>
              <a:ext cx="3263704" cy="364525"/>
              <a:chOff x="3023286" y="3754394"/>
              <a:chExt cx="3263704" cy="364525"/>
            </a:xfrm>
          </p:grpSpPr>
          <p:sp>
            <p:nvSpPr>
              <p:cNvPr id="11" name="Oval 10"/>
              <p:cNvSpPr/>
              <p:nvPr/>
            </p:nvSpPr>
            <p:spPr>
              <a:xfrm>
                <a:off x="3023286" y="3754394"/>
                <a:ext cx="494270" cy="3418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a:off x="3534032" y="3925330"/>
                <a:ext cx="2752958" cy="1935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2" name="TextBox 21"/>
            <p:cNvSpPr txBox="1"/>
            <p:nvPr/>
          </p:nvSpPr>
          <p:spPr>
            <a:xfrm>
              <a:off x="4257475" y="3596941"/>
              <a:ext cx="1961434" cy="369332"/>
            </a:xfrm>
            <a:prstGeom prst="rect">
              <a:avLst/>
            </a:prstGeom>
            <a:noFill/>
          </p:spPr>
          <p:txBody>
            <a:bodyPr wrap="none" rtlCol="0">
              <a:spAutoFit/>
            </a:bodyPr>
            <a:lstStyle/>
            <a:p>
              <a:r>
                <a:rPr lang="en-US" dirty="0"/>
                <a:t>Unbalanced from 4</a:t>
              </a:r>
            </a:p>
          </p:txBody>
        </p:sp>
      </p:grpSp>
    </p:spTree>
    <p:extLst>
      <p:ext uri="{BB962C8B-B14F-4D97-AF65-F5344CB8AC3E}">
        <p14:creationId xmlns:p14="http://schemas.microsoft.com/office/powerpoint/2010/main" val="402390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LR Rotation</a:t>
            </a:r>
          </a:p>
        </p:txBody>
      </p:sp>
      <p:sp>
        <p:nvSpPr>
          <p:cNvPr id="4" name="Oval 3"/>
          <p:cNvSpPr/>
          <p:nvPr/>
        </p:nvSpPr>
        <p:spPr>
          <a:xfrm>
            <a:off x="7727092" y="2298356"/>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7053649"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9251092" y="392533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8530282" y="312625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7613822"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5601730" y="479030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0" name="Oval 9"/>
          <p:cNvSpPr/>
          <p:nvPr/>
        </p:nvSpPr>
        <p:spPr>
          <a:xfrm>
            <a:off x="6351373" y="392944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cxnSp>
        <p:nvCxnSpPr>
          <p:cNvPr id="12" name="Straight Connector 11"/>
          <p:cNvCxnSpPr>
            <a:stCxn id="4" idx="3"/>
            <a:endCxn id="5" idx="7"/>
          </p:cNvCxnSpPr>
          <p:nvPr/>
        </p:nvCxnSpPr>
        <p:spPr>
          <a:xfrm flipH="1">
            <a:off x="7566944" y="2741337"/>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864668" y="3569239"/>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9" idx="7"/>
          </p:cNvCxnSpPr>
          <p:nvPr/>
        </p:nvCxnSpPr>
        <p:spPr>
          <a:xfrm flipH="1">
            <a:off x="6115025" y="4372429"/>
            <a:ext cx="324415" cy="493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7566944" y="3569239"/>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8240387" y="2741337"/>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9043577" y="3569239"/>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2</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3</a:t>
                      </a:r>
                    </a:p>
                  </a:txBody>
                  <a:tcPr/>
                </a:tc>
                <a:tc>
                  <a:txBody>
                    <a:bodyPr/>
                    <a:lstStyle/>
                    <a:p>
                      <a:pPr algn="ctr"/>
                      <a:r>
                        <a:rPr lang="en-US" dirty="0"/>
                        <a:t>0</a:t>
                      </a:r>
                    </a:p>
                  </a:txBody>
                  <a:tcPr/>
                </a:tc>
                <a:extLst>
                  <a:ext uri="{0D108BD9-81ED-4DB2-BD59-A6C34878D82A}">
                    <a16:rowId xmlns:a16="http://schemas.microsoft.com/office/drawing/2014/main" val="10002"/>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3"/>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4"/>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6823479" y="47960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8" name="Straight Connector 17"/>
          <p:cNvCxnSpPr>
            <a:stCxn id="10" idx="5"/>
            <a:endCxn id="17" idx="0"/>
          </p:cNvCxnSpPr>
          <p:nvPr/>
        </p:nvCxnSpPr>
        <p:spPr>
          <a:xfrm>
            <a:off x="6864668" y="4372429"/>
            <a:ext cx="259492" cy="423623"/>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601730" y="5910648"/>
            <a:ext cx="5073697" cy="369332"/>
          </a:xfrm>
          <a:prstGeom prst="rect">
            <a:avLst/>
          </a:prstGeom>
          <a:noFill/>
        </p:spPr>
        <p:txBody>
          <a:bodyPr wrap="none" rtlCol="0">
            <a:spAutoFit/>
          </a:bodyPr>
          <a:lstStyle/>
          <a:p>
            <a:r>
              <a:rPr lang="en-US" dirty="0"/>
              <a:t>A double rotation is necessary to rebalance the tree</a:t>
            </a:r>
          </a:p>
        </p:txBody>
      </p:sp>
    </p:spTree>
    <p:extLst>
      <p:ext uri="{BB962C8B-B14F-4D97-AF65-F5344CB8AC3E}">
        <p14:creationId xmlns:p14="http://schemas.microsoft.com/office/powerpoint/2010/main" val="2975128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Tree Example</a:t>
            </a:r>
          </a:p>
        </p:txBody>
      </p:sp>
      <p:pic>
        <p:nvPicPr>
          <p:cNvPr id="5" name="Picture 4"/>
          <p:cNvPicPr>
            <a:picLocks noChangeAspect="1"/>
          </p:cNvPicPr>
          <p:nvPr/>
        </p:nvPicPr>
        <p:blipFill>
          <a:blip r:embed="rId2"/>
          <a:stretch>
            <a:fillRect/>
          </a:stretch>
        </p:blipFill>
        <p:spPr>
          <a:xfrm>
            <a:off x="1617778" y="1950307"/>
            <a:ext cx="8956443" cy="2786449"/>
          </a:xfrm>
          <a:prstGeom prst="rect">
            <a:avLst/>
          </a:prstGeom>
        </p:spPr>
      </p:pic>
      <p:sp>
        <p:nvSpPr>
          <p:cNvPr id="6" name="TextBox 5"/>
          <p:cNvSpPr txBox="1"/>
          <p:nvPr/>
        </p:nvSpPr>
        <p:spPr>
          <a:xfrm>
            <a:off x="1103870" y="5486400"/>
            <a:ext cx="10224209" cy="369332"/>
          </a:xfrm>
          <a:prstGeom prst="rect">
            <a:avLst/>
          </a:prstGeom>
          <a:noFill/>
        </p:spPr>
        <p:txBody>
          <a:bodyPr wrap="none" rtlCol="0">
            <a:spAutoFit/>
          </a:bodyPr>
          <a:lstStyle/>
          <a:p>
            <a:r>
              <a:rPr lang="en-US" dirty="0"/>
              <a:t>In this example the university has 2 campuses, but each campus can have a different number of departments</a:t>
            </a:r>
          </a:p>
        </p:txBody>
      </p:sp>
    </p:spTree>
    <p:extLst>
      <p:ext uri="{BB962C8B-B14F-4D97-AF65-F5344CB8AC3E}">
        <p14:creationId xmlns:p14="http://schemas.microsoft.com/office/powerpoint/2010/main" val="18661048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RL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897130"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7523695"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22883" y="4897165"/>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2548769024"/>
              </p:ext>
            </p:extLst>
          </p:nvPr>
        </p:nvGraphicFramePr>
        <p:xfrm>
          <a:off x="441608" y="2633421"/>
          <a:ext cx="3776166" cy="292608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-1</a:t>
                      </a:r>
                    </a:p>
                  </a:txBody>
                  <a:tcPr/>
                </a:tc>
                <a:extLst>
                  <a:ext uri="{0D108BD9-81ED-4DB2-BD59-A6C34878D82A}">
                    <a16:rowId xmlns:a16="http://schemas.microsoft.com/office/drawing/2014/main" val="10003"/>
                  </a:ext>
                </a:extLst>
              </a:tr>
              <a:tr h="315606">
                <a:tc>
                  <a:txBody>
                    <a:bodyPr/>
                    <a:lstStyle/>
                    <a:p>
                      <a:pPr algn="ctr"/>
                      <a:r>
                        <a:rPr lang="en-US" dirty="0"/>
                        <a:t>8</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331334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685" y="702156"/>
            <a:ext cx="11029616" cy="1013800"/>
          </a:xfrm>
        </p:spPr>
        <p:txBody>
          <a:bodyPr/>
          <a:lstStyle/>
          <a:p>
            <a:r>
              <a:rPr lang="en-US" dirty="0"/>
              <a:t>RL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897130"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 name="Oval 8"/>
          <p:cNvSpPr/>
          <p:nvPr/>
        </p:nvSpPr>
        <p:spPr>
          <a:xfrm>
            <a:off x="7523695"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22883" y="4897165"/>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134945"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3462603286"/>
              </p:ext>
            </p:extLst>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-2</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-2</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8</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2</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6922333" y="614811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cxnSp>
        <p:nvCxnSpPr>
          <p:cNvPr id="18" name="Straight Connector 17"/>
          <p:cNvCxnSpPr/>
          <p:nvPr/>
        </p:nvCxnSpPr>
        <p:spPr>
          <a:xfrm flipH="1">
            <a:off x="7384192" y="5895969"/>
            <a:ext cx="183587" cy="292675"/>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9135762" y="6263470"/>
            <a:ext cx="971548" cy="369332"/>
          </a:xfrm>
          <a:prstGeom prst="rect">
            <a:avLst/>
          </a:prstGeom>
          <a:noFill/>
        </p:spPr>
        <p:txBody>
          <a:bodyPr wrap="none" rtlCol="0">
            <a:spAutoFit/>
          </a:bodyPr>
          <a:lstStyle/>
          <a:p>
            <a:r>
              <a:rPr lang="en-US" dirty="0"/>
              <a:t>Insert 7!</a:t>
            </a:r>
          </a:p>
        </p:txBody>
      </p:sp>
      <p:grpSp>
        <p:nvGrpSpPr>
          <p:cNvPr id="25" name="Group 24"/>
          <p:cNvGrpSpPr/>
          <p:nvPr/>
        </p:nvGrpSpPr>
        <p:grpSpPr>
          <a:xfrm>
            <a:off x="3075754" y="3729483"/>
            <a:ext cx="3774498" cy="799072"/>
            <a:chOff x="3075754" y="3729483"/>
            <a:chExt cx="3774498" cy="799072"/>
          </a:xfrm>
        </p:grpSpPr>
        <p:sp>
          <p:nvSpPr>
            <p:cNvPr id="11" name="Oval 10"/>
            <p:cNvSpPr/>
            <p:nvPr/>
          </p:nvSpPr>
          <p:spPr>
            <a:xfrm>
              <a:off x="3075754" y="3729483"/>
              <a:ext cx="407968" cy="36697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11" idx="6"/>
            </p:cNvCxnSpPr>
            <p:nvPr/>
          </p:nvCxnSpPr>
          <p:spPr>
            <a:xfrm>
              <a:off x="3483722" y="3912972"/>
              <a:ext cx="3366530" cy="6155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357210" y="3729483"/>
              <a:ext cx="1688283" cy="369332"/>
            </a:xfrm>
            <a:prstGeom prst="rect">
              <a:avLst/>
            </a:prstGeom>
            <a:noFill/>
          </p:spPr>
          <p:txBody>
            <a:bodyPr wrap="none" rtlCol="0">
              <a:spAutoFit/>
            </a:bodyPr>
            <a:lstStyle/>
            <a:p>
              <a:r>
                <a:rPr lang="en-US" dirty="0"/>
                <a:t>Unbalanced at 6</a:t>
              </a:r>
            </a:p>
          </p:txBody>
        </p:sp>
      </p:grpSp>
    </p:spTree>
    <p:extLst>
      <p:ext uri="{BB962C8B-B14F-4D97-AF65-F5344CB8AC3E}">
        <p14:creationId xmlns:p14="http://schemas.microsoft.com/office/powerpoint/2010/main" val="2914770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21037"/>
            <a:ext cx="11029616" cy="1013800"/>
          </a:xfrm>
        </p:spPr>
        <p:txBody>
          <a:bodyPr/>
          <a:lstStyle/>
          <a:p>
            <a:r>
              <a:rPr lang="en-US" dirty="0"/>
              <a:t>RL Rotation</a:t>
            </a:r>
          </a:p>
        </p:txBody>
      </p:sp>
      <p:sp>
        <p:nvSpPr>
          <p:cNvPr id="4" name="Oval 3"/>
          <p:cNvSpPr/>
          <p:nvPr/>
        </p:nvSpPr>
        <p:spPr>
          <a:xfrm>
            <a:off x="7010400" y="28255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6336957"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534400" y="4452552"/>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813590" y="365348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971516" y="4402894"/>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 name="Oval 8"/>
          <p:cNvSpPr/>
          <p:nvPr/>
        </p:nvSpPr>
        <p:spPr>
          <a:xfrm>
            <a:off x="7523695"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0" name="Oval 9"/>
          <p:cNvSpPr/>
          <p:nvPr/>
        </p:nvSpPr>
        <p:spPr>
          <a:xfrm>
            <a:off x="5634681" y="445667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850252" y="3268559"/>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6147976" y="4096461"/>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22883" y="4897165"/>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850252" y="4096461"/>
            <a:ext cx="209331" cy="382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523695" y="3268559"/>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8326885" y="4096461"/>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nvGraphicFramePr>
        <p:xfrm>
          <a:off x="441608" y="2633421"/>
          <a:ext cx="3776166" cy="329184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-1</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8</a:t>
                      </a:r>
                    </a:p>
                  </a:txBody>
                  <a:tcPr/>
                </a:tc>
                <a:tc>
                  <a:txBody>
                    <a:bodyPr/>
                    <a:lstStyle/>
                    <a:p>
                      <a:pPr algn="ctr"/>
                      <a:r>
                        <a:rPr lang="en-US" dirty="0"/>
                        <a:t>0</a:t>
                      </a:r>
                    </a:p>
                  </a:txBody>
                  <a:tcPr/>
                </a:tc>
                <a:extLst>
                  <a:ext uri="{0D108BD9-81ED-4DB2-BD59-A6C34878D82A}">
                    <a16:rowId xmlns:a16="http://schemas.microsoft.com/office/drawing/2014/main" val="10005"/>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6"/>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8"/>
                  </a:ext>
                </a:extLst>
              </a:tr>
            </a:tbl>
          </a:graphicData>
        </a:graphic>
      </p:graphicFrame>
      <p:sp>
        <p:nvSpPr>
          <p:cNvPr id="17" name="Oval 16"/>
          <p:cNvSpPr/>
          <p:nvPr/>
        </p:nvSpPr>
        <p:spPr>
          <a:xfrm>
            <a:off x="6397660" y="546557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cxnSp>
        <p:nvCxnSpPr>
          <p:cNvPr id="18" name="Straight Connector 17"/>
          <p:cNvCxnSpPr>
            <a:stCxn id="8" idx="3"/>
          </p:cNvCxnSpPr>
          <p:nvPr/>
        </p:nvCxnSpPr>
        <p:spPr>
          <a:xfrm flipH="1">
            <a:off x="6779354" y="4845875"/>
            <a:ext cx="280229" cy="60594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04263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21037"/>
            <a:ext cx="11029616" cy="1013800"/>
          </a:xfrm>
        </p:spPr>
        <p:txBody>
          <a:bodyPr/>
          <a:lstStyle/>
          <a:p>
            <a:r>
              <a:rPr lang="en-US" dirty="0"/>
              <a:t>Further issue!</a:t>
            </a:r>
          </a:p>
        </p:txBody>
      </p:sp>
      <p:sp>
        <p:nvSpPr>
          <p:cNvPr id="4" name="Oval 3"/>
          <p:cNvSpPr/>
          <p:nvPr/>
        </p:nvSpPr>
        <p:spPr>
          <a:xfrm>
            <a:off x="6524368" y="1977081"/>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5850925" y="2804983"/>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 name="Oval 5"/>
          <p:cNvSpPr/>
          <p:nvPr/>
        </p:nvSpPr>
        <p:spPr>
          <a:xfrm>
            <a:off x="8048368" y="360405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327558" y="2804983"/>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485484" y="3554397"/>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 name="Oval 8"/>
          <p:cNvSpPr/>
          <p:nvPr/>
        </p:nvSpPr>
        <p:spPr>
          <a:xfrm>
            <a:off x="7037663" y="46170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0" name="Oval 9"/>
          <p:cNvSpPr/>
          <p:nvPr/>
        </p:nvSpPr>
        <p:spPr>
          <a:xfrm>
            <a:off x="5148649" y="3608173"/>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4" idx="3"/>
            <a:endCxn id="5" idx="7"/>
          </p:cNvCxnSpPr>
          <p:nvPr/>
        </p:nvCxnSpPr>
        <p:spPr>
          <a:xfrm flipH="1">
            <a:off x="6364220" y="2420062"/>
            <a:ext cx="248215"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10" idx="7"/>
          </p:cNvCxnSpPr>
          <p:nvPr/>
        </p:nvCxnSpPr>
        <p:spPr>
          <a:xfrm flipH="1">
            <a:off x="5661944" y="3247964"/>
            <a:ext cx="277048" cy="436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936851" y="4048668"/>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 idx="5"/>
            <a:endCxn id="8" idx="1"/>
          </p:cNvCxnSpPr>
          <p:nvPr/>
        </p:nvCxnSpPr>
        <p:spPr>
          <a:xfrm>
            <a:off x="6364220" y="3247964"/>
            <a:ext cx="209331" cy="382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5"/>
            <a:endCxn id="7" idx="1"/>
          </p:cNvCxnSpPr>
          <p:nvPr/>
        </p:nvCxnSpPr>
        <p:spPr>
          <a:xfrm>
            <a:off x="7037663" y="2420062"/>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5"/>
            <a:endCxn id="6" idx="1"/>
          </p:cNvCxnSpPr>
          <p:nvPr/>
        </p:nvCxnSpPr>
        <p:spPr>
          <a:xfrm>
            <a:off x="7840853" y="3247964"/>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3660770432"/>
              </p:ext>
            </p:extLst>
          </p:nvPr>
        </p:nvGraphicFramePr>
        <p:xfrm>
          <a:off x="441608" y="2633421"/>
          <a:ext cx="3776166" cy="365760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-2</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-1</a:t>
                      </a:r>
                    </a:p>
                  </a:txBody>
                  <a:tcPr/>
                </a:tc>
                <a:extLst>
                  <a:ext uri="{0D108BD9-81ED-4DB2-BD59-A6C34878D82A}">
                    <a16:rowId xmlns:a16="http://schemas.microsoft.com/office/drawing/2014/main" val="10004"/>
                  </a:ext>
                </a:extLst>
              </a:tr>
              <a:tr h="315606">
                <a:tc>
                  <a:txBody>
                    <a:bodyPr/>
                    <a:lstStyle/>
                    <a:p>
                      <a:pPr algn="ctr"/>
                      <a:r>
                        <a:rPr lang="en-US" dirty="0"/>
                        <a:t>8</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9</a:t>
                      </a:r>
                    </a:p>
                  </a:txBody>
                  <a:tcPr/>
                </a:tc>
                <a:tc>
                  <a:txBody>
                    <a:bodyPr/>
                    <a:lstStyle/>
                    <a:p>
                      <a:pPr algn="ctr"/>
                      <a:r>
                        <a:rPr lang="en-US" dirty="0"/>
                        <a:t>0</a:t>
                      </a:r>
                    </a:p>
                  </a:txBody>
                  <a:tcPr/>
                </a:tc>
                <a:extLst>
                  <a:ext uri="{0D108BD9-81ED-4DB2-BD59-A6C34878D82A}">
                    <a16:rowId xmlns:a16="http://schemas.microsoft.com/office/drawing/2014/main" val="10006"/>
                  </a:ext>
                </a:extLst>
              </a:tr>
              <a:tr h="315606">
                <a:tc>
                  <a:txBody>
                    <a:bodyPr/>
                    <a:lstStyle/>
                    <a:p>
                      <a:pPr algn="ctr"/>
                      <a:r>
                        <a:rPr lang="en-US" dirty="0"/>
                        <a:t>10</a:t>
                      </a:r>
                    </a:p>
                  </a:txBody>
                  <a:tcPr/>
                </a:tc>
                <a:tc>
                  <a:txBody>
                    <a:bodyPr/>
                    <a:lstStyle/>
                    <a:p>
                      <a:pPr algn="ctr"/>
                      <a:r>
                        <a:rPr lang="en-US" dirty="0"/>
                        <a:t>2</a:t>
                      </a:r>
                    </a:p>
                  </a:txBody>
                  <a:tcPr/>
                </a:tc>
                <a:extLst>
                  <a:ext uri="{0D108BD9-81ED-4DB2-BD59-A6C34878D82A}">
                    <a16:rowId xmlns:a16="http://schemas.microsoft.com/office/drawing/2014/main" val="10007"/>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8"/>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9"/>
                  </a:ext>
                </a:extLst>
              </a:tr>
            </a:tbl>
          </a:graphicData>
        </a:graphic>
      </p:graphicFrame>
      <p:sp>
        <p:nvSpPr>
          <p:cNvPr id="17" name="Oval 16"/>
          <p:cNvSpPr/>
          <p:nvPr/>
        </p:nvSpPr>
        <p:spPr>
          <a:xfrm>
            <a:off x="5911628" y="46170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cxnSp>
        <p:nvCxnSpPr>
          <p:cNvPr id="18" name="Straight Connector 17"/>
          <p:cNvCxnSpPr>
            <a:stCxn id="8" idx="3"/>
          </p:cNvCxnSpPr>
          <p:nvPr/>
        </p:nvCxnSpPr>
        <p:spPr>
          <a:xfrm flipH="1">
            <a:off x="6293322" y="3997378"/>
            <a:ext cx="280229" cy="605942"/>
          </a:xfrm>
          <a:prstGeom prst="line">
            <a:avLst/>
          </a:prstGeom>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7628239" y="5665081"/>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cxnSp>
        <p:nvCxnSpPr>
          <p:cNvPr id="22" name="Straight Connector 21"/>
          <p:cNvCxnSpPr/>
          <p:nvPr/>
        </p:nvCxnSpPr>
        <p:spPr>
          <a:xfrm>
            <a:off x="7527427" y="5096671"/>
            <a:ext cx="289793" cy="580997"/>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493211" y="5807591"/>
            <a:ext cx="971548" cy="369332"/>
          </a:xfrm>
          <a:prstGeom prst="rect">
            <a:avLst/>
          </a:prstGeom>
          <a:noFill/>
        </p:spPr>
        <p:txBody>
          <a:bodyPr wrap="none" rtlCol="0">
            <a:spAutoFit/>
          </a:bodyPr>
          <a:lstStyle/>
          <a:p>
            <a:r>
              <a:rPr lang="en-US" dirty="0"/>
              <a:t>Insert 9!</a:t>
            </a:r>
          </a:p>
        </p:txBody>
      </p:sp>
      <p:grpSp>
        <p:nvGrpSpPr>
          <p:cNvPr id="11" name="Group 10"/>
          <p:cNvGrpSpPr/>
          <p:nvPr/>
        </p:nvGrpSpPr>
        <p:grpSpPr>
          <a:xfrm>
            <a:off x="3092230" y="2343907"/>
            <a:ext cx="2758695" cy="1386230"/>
            <a:chOff x="3092230" y="2343907"/>
            <a:chExt cx="2758695" cy="1386230"/>
          </a:xfrm>
        </p:grpSpPr>
        <p:sp>
          <p:nvSpPr>
            <p:cNvPr id="27" name="Oval 26"/>
            <p:cNvSpPr/>
            <p:nvPr/>
          </p:nvSpPr>
          <p:spPr>
            <a:xfrm>
              <a:off x="3092230" y="3363159"/>
              <a:ext cx="407968" cy="36697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a:stCxn id="27" idx="6"/>
            </p:cNvCxnSpPr>
            <p:nvPr/>
          </p:nvCxnSpPr>
          <p:spPr>
            <a:xfrm flipV="1">
              <a:off x="3500198" y="3105135"/>
              <a:ext cx="2160031" cy="4415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162642" y="2343907"/>
              <a:ext cx="1688283" cy="369332"/>
            </a:xfrm>
            <a:prstGeom prst="rect">
              <a:avLst/>
            </a:prstGeom>
            <a:noFill/>
          </p:spPr>
          <p:txBody>
            <a:bodyPr wrap="none" rtlCol="0">
              <a:spAutoFit/>
            </a:bodyPr>
            <a:lstStyle/>
            <a:p>
              <a:r>
                <a:rPr lang="en-US" dirty="0"/>
                <a:t>Unbalanced at 5</a:t>
              </a:r>
            </a:p>
          </p:txBody>
        </p:sp>
      </p:grpSp>
    </p:spTree>
    <p:extLst>
      <p:ext uri="{BB962C8B-B14F-4D97-AF65-F5344CB8AC3E}">
        <p14:creationId xmlns:p14="http://schemas.microsoft.com/office/powerpoint/2010/main" val="45393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RRR Rebalance</a:t>
            </a:r>
          </a:p>
        </p:txBody>
      </p:sp>
      <p:sp>
        <p:nvSpPr>
          <p:cNvPr id="4" name="Oval 3"/>
          <p:cNvSpPr/>
          <p:nvPr/>
        </p:nvSpPr>
        <p:spPr>
          <a:xfrm>
            <a:off x="6524368" y="1977081"/>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5" name="Oval 4"/>
          <p:cNvSpPr/>
          <p:nvPr/>
        </p:nvSpPr>
        <p:spPr>
          <a:xfrm>
            <a:off x="5838078" y="2813220"/>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6" name="Oval 5"/>
          <p:cNvSpPr/>
          <p:nvPr/>
        </p:nvSpPr>
        <p:spPr>
          <a:xfrm>
            <a:off x="8048368" y="360405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7" name="Oval 6"/>
          <p:cNvSpPr/>
          <p:nvPr/>
        </p:nvSpPr>
        <p:spPr>
          <a:xfrm>
            <a:off x="7327558" y="2804983"/>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8" name="Oval 7"/>
          <p:cNvSpPr/>
          <p:nvPr/>
        </p:nvSpPr>
        <p:spPr>
          <a:xfrm>
            <a:off x="6485484" y="3554397"/>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9" name="Oval 8"/>
          <p:cNvSpPr/>
          <p:nvPr/>
        </p:nvSpPr>
        <p:spPr>
          <a:xfrm>
            <a:off x="7037663" y="46170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0" name="Oval 9"/>
          <p:cNvSpPr/>
          <p:nvPr/>
        </p:nvSpPr>
        <p:spPr>
          <a:xfrm>
            <a:off x="5148649" y="3608173"/>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cxnSp>
        <p:nvCxnSpPr>
          <p:cNvPr id="11" name="Straight Connector 10"/>
          <p:cNvCxnSpPr>
            <a:stCxn id="4" idx="3"/>
            <a:endCxn id="5" idx="7"/>
          </p:cNvCxnSpPr>
          <p:nvPr/>
        </p:nvCxnSpPr>
        <p:spPr>
          <a:xfrm flipH="1">
            <a:off x="6351373" y="2420062"/>
            <a:ext cx="261062" cy="469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3"/>
            <a:endCxn id="10" idx="7"/>
          </p:cNvCxnSpPr>
          <p:nvPr/>
        </p:nvCxnSpPr>
        <p:spPr>
          <a:xfrm flipH="1">
            <a:off x="5661944" y="3256201"/>
            <a:ext cx="264201" cy="4279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936851" y="4048668"/>
            <a:ext cx="289793" cy="580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5"/>
            <a:endCxn id="8" idx="1"/>
          </p:cNvCxnSpPr>
          <p:nvPr/>
        </p:nvCxnSpPr>
        <p:spPr>
          <a:xfrm>
            <a:off x="6351373" y="3256201"/>
            <a:ext cx="222178" cy="374199"/>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 idx="5"/>
            <a:endCxn id="7" idx="1"/>
          </p:cNvCxnSpPr>
          <p:nvPr/>
        </p:nvCxnSpPr>
        <p:spPr>
          <a:xfrm>
            <a:off x="7037663" y="2420062"/>
            <a:ext cx="377962" cy="4609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7" idx="5"/>
            <a:endCxn id="6" idx="1"/>
          </p:cNvCxnSpPr>
          <p:nvPr/>
        </p:nvCxnSpPr>
        <p:spPr>
          <a:xfrm>
            <a:off x="7840853" y="3247964"/>
            <a:ext cx="295582" cy="43209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7" name="Table 16"/>
          <p:cNvGraphicFramePr>
            <a:graphicFrameLocks noGrp="1"/>
          </p:cNvGraphicFramePr>
          <p:nvPr>
            <p:extLst>
              <p:ext uri="{D42A27DB-BD31-4B8C-83A1-F6EECF244321}">
                <p14:modId xmlns:p14="http://schemas.microsoft.com/office/powerpoint/2010/main" val="3583597352"/>
              </p:ext>
            </p:extLst>
          </p:nvPr>
        </p:nvGraphicFramePr>
        <p:xfrm>
          <a:off x="441608" y="2633421"/>
          <a:ext cx="3776166" cy="3657600"/>
        </p:xfrm>
        <a:graphic>
          <a:graphicData uri="http://schemas.openxmlformats.org/drawingml/2006/table">
            <a:tbl>
              <a:tblPr firstRow="1" bandRow="1">
                <a:tableStyleId>{5C22544A-7EE6-4342-B048-85BDC9FD1C3A}</a:tableStyleId>
              </a:tblPr>
              <a:tblGrid>
                <a:gridCol w="1888083">
                  <a:extLst>
                    <a:ext uri="{9D8B030D-6E8A-4147-A177-3AD203B41FA5}">
                      <a16:colId xmlns:a16="http://schemas.microsoft.com/office/drawing/2014/main" val="20000"/>
                    </a:ext>
                  </a:extLst>
                </a:gridCol>
                <a:gridCol w="1888083">
                  <a:extLst>
                    <a:ext uri="{9D8B030D-6E8A-4147-A177-3AD203B41FA5}">
                      <a16:colId xmlns:a16="http://schemas.microsoft.com/office/drawing/2014/main" val="20001"/>
                    </a:ext>
                  </a:extLst>
                </a:gridCol>
              </a:tblGrid>
              <a:tr h="315606">
                <a:tc>
                  <a:txBody>
                    <a:bodyPr/>
                    <a:lstStyle/>
                    <a:p>
                      <a:pPr algn="ctr"/>
                      <a:r>
                        <a:rPr lang="en-US" dirty="0"/>
                        <a:t>Node</a:t>
                      </a:r>
                    </a:p>
                  </a:txBody>
                  <a:tcPr/>
                </a:tc>
                <a:tc>
                  <a:txBody>
                    <a:bodyPr/>
                    <a:lstStyle/>
                    <a:p>
                      <a:pPr algn="ctr"/>
                      <a:r>
                        <a:rPr lang="en-US" dirty="0"/>
                        <a:t>Balance</a:t>
                      </a:r>
                      <a:r>
                        <a:rPr lang="en-US" baseline="0" dirty="0"/>
                        <a:t> Factor</a:t>
                      </a:r>
                      <a:endParaRPr lang="en-US" dirty="0"/>
                    </a:p>
                  </a:txBody>
                  <a:tcPr/>
                </a:tc>
                <a:extLst>
                  <a:ext uri="{0D108BD9-81ED-4DB2-BD59-A6C34878D82A}">
                    <a16:rowId xmlns:a16="http://schemas.microsoft.com/office/drawing/2014/main" val="10000"/>
                  </a:ext>
                </a:extLst>
              </a:tr>
              <a:tr h="315606">
                <a:tc>
                  <a:txBody>
                    <a:bodyPr/>
                    <a:lstStyle/>
                    <a:p>
                      <a:pPr algn="ctr"/>
                      <a:r>
                        <a:rPr lang="en-US" dirty="0"/>
                        <a:t>4</a:t>
                      </a:r>
                    </a:p>
                  </a:txBody>
                  <a:tcPr/>
                </a:tc>
                <a:tc>
                  <a:txBody>
                    <a:bodyPr/>
                    <a:lstStyle/>
                    <a:p>
                      <a:pPr algn="ctr"/>
                      <a:r>
                        <a:rPr lang="en-US" dirty="0"/>
                        <a:t>0</a:t>
                      </a:r>
                    </a:p>
                  </a:txBody>
                  <a:tcPr/>
                </a:tc>
                <a:extLst>
                  <a:ext uri="{0D108BD9-81ED-4DB2-BD59-A6C34878D82A}">
                    <a16:rowId xmlns:a16="http://schemas.microsoft.com/office/drawing/2014/main" val="10001"/>
                  </a:ext>
                </a:extLst>
              </a:tr>
              <a:tr h="315606">
                <a:tc>
                  <a:txBody>
                    <a:bodyPr/>
                    <a:lstStyle/>
                    <a:p>
                      <a:pPr algn="ctr"/>
                      <a:r>
                        <a:rPr lang="en-US" dirty="0"/>
                        <a:t>5</a:t>
                      </a:r>
                    </a:p>
                  </a:txBody>
                  <a:tcPr/>
                </a:tc>
                <a:tc>
                  <a:txBody>
                    <a:bodyPr/>
                    <a:lstStyle/>
                    <a:p>
                      <a:pPr algn="ctr"/>
                      <a:r>
                        <a:rPr lang="en-US" dirty="0"/>
                        <a:t>0</a:t>
                      </a:r>
                    </a:p>
                  </a:txBody>
                  <a:tcPr/>
                </a:tc>
                <a:extLst>
                  <a:ext uri="{0D108BD9-81ED-4DB2-BD59-A6C34878D82A}">
                    <a16:rowId xmlns:a16="http://schemas.microsoft.com/office/drawing/2014/main" val="10002"/>
                  </a:ext>
                </a:extLst>
              </a:tr>
              <a:tr h="315606">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3"/>
                  </a:ext>
                </a:extLst>
              </a:tr>
              <a:tr h="315606">
                <a:tc>
                  <a:txBody>
                    <a:bodyPr/>
                    <a:lstStyle/>
                    <a:p>
                      <a:pPr algn="ctr"/>
                      <a:r>
                        <a:rPr lang="en-US" dirty="0"/>
                        <a:t>7</a:t>
                      </a:r>
                    </a:p>
                  </a:txBody>
                  <a:tcPr/>
                </a:tc>
                <a:tc>
                  <a:txBody>
                    <a:bodyPr/>
                    <a:lstStyle/>
                    <a:p>
                      <a:pPr algn="ctr"/>
                      <a:r>
                        <a:rPr lang="en-US" dirty="0"/>
                        <a:t>0</a:t>
                      </a:r>
                    </a:p>
                  </a:txBody>
                  <a:tcPr/>
                </a:tc>
                <a:extLst>
                  <a:ext uri="{0D108BD9-81ED-4DB2-BD59-A6C34878D82A}">
                    <a16:rowId xmlns:a16="http://schemas.microsoft.com/office/drawing/2014/main" val="10004"/>
                  </a:ext>
                </a:extLst>
              </a:tr>
              <a:tr h="315606">
                <a:tc>
                  <a:txBody>
                    <a:bodyPr/>
                    <a:lstStyle/>
                    <a:p>
                      <a:pPr algn="ctr"/>
                      <a:r>
                        <a:rPr lang="en-US" dirty="0"/>
                        <a:t>8</a:t>
                      </a:r>
                    </a:p>
                  </a:txBody>
                  <a:tcPr/>
                </a:tc>
                <a:tc>
                  <a:txBody>
                    <a:bodyPr/>
                    <a:lstStyle/>
                    <a:p>
                      <a:pPr algn="ctr"/>
                      <a:r>
                        <a:rPr lang="en-US" dirty="0"/>
                        <a:t>-1</a:t>
                      </a:r>
                    </a:p>
                  </a:txBody>
                  <a:tcPr/>
                </a:tc>
                <a:extLst>
                  <a:ext uri="{0D108BD9-81ED-4DB2-BD59-A6C34878D82A}">
                    <a16:rowId xmlns:a16="http://schemas.microsoft.com/office/drawing/2014/main" val="10005"/>
                  </a:ext>
                </a:extLst>
              </a:tr>
              <a:tr h="315606">
                <a:tc>
                  <a:txBody>
                    <a:bodyPr/>
                    <a:lstStyle/>
                    <a:p>
                      <a:pPr algn="ctr"/>
                      <a:r>
                        <a:rPr lang="en-US" dirty="0"/>
                        <a:t>9</a:t>
                      </a:r>
                    </a:p>
                  </a:txBody>
                  <a:tcPr/>
                </a:tc>
                <a:tc>
                  <a:txBody>
                    <a:bodyPr/>
                    <a:lstStyle/>
                    <a:p>
                      <a:pPr algn="ctr"/>
                      <a:r>
                        <a:rPr lang="en-US" dirty="0"/>
                        <a:t>0</a:t>
                      </a:r>
                    </a:p>
                  </a:txBody>
                  <a:tcPr/>
                </a:tc>
                <a:extLst>
                  <a:ext uri="{0D108BD9-81ED-4DB2-BD59-A6C34878D82A}">
                    <a16:rowId xmlns:a16="http://schemas.microsoft.com/office/drawing/2014/main" val="10006"/>
                  </a:ext>
                </a:extLst>
              </a:tr>
              <a:tr h="315606">
                <a:tc>
                  <a:txBody>
                    <a:bodyPr/>
                    <a:lstStyle/>
                    <a:p>
                      <a:pPr algn="ctr"/>
                      <a:r>
                        <a:rPr lang="en-US" dirty="0"/>
                        <a:t>10</a:t>
                      </a:r>
                    </a:p>
                  </a:txBody>
                  <a:tcPr/>
                </a:tc>
                <a:tc>
                  <a:txBody>
                    <a:bodyPr/>
                    <a:lstStyle/>
                    <a:p>
                      <a:pPr algn="ctr"/>
                      <a:r>
                        <a:rPr lang="en-US" dirty="0"/>
                        <a:t>1</a:t>
                      </a:r>
                    </a:p>
                  </a:txBody>
                  <a:tcPr/>
                </a:tc>
                <a:extLst>
                  <a:ext uri="{0D108BD9-81ED-4DB2-BD59-A6C34878D82A}">
                    <a16:rowId xmlns:a16="http://schemas.microsoft.com/office/drawing/2014/main" val="10007"/>
                  </a:ext>
                </a:extLst>
              </a:tr>
              <a:tr h="315606">
                <a:tc>
                  <a:txBody>
                    <a:bodyPr/>
                    <a:lstStyle/>
                    <a:p>
                      <a:pPr algn="ctr"/>
                      <a:r>
                        <a:rPr lang="en-US" dirty="0"/>
                        <a:t>13</a:t>
                      </a:r>
                    </a:p>
                  </a:txBody>
                  <a:tcPr/>
                </a:tc>
                <a:tc>
                  <a:txBody>
                    <a:bodyPr/>
                    <a:lstStyle/>
                    <a:p>
                      <a:pPr algn="ctr"/>
                      <a:r>
                        <a:rPr lang="en-US" dirty="0"/>
                        <a:t>-1</a:t>
                      </a:r>
                    </a:p>
                  </a:txBody>
                  <a:tcPr/>
                </a:tc>
                <a:extLst>
                  <a:ext uri="{0D108BD9-81ED-4DB2-BD59-A6C34878D82A}">
                    <a16:rowId xmlns:a16="http://schemas.microsoft.com/office/drawing/2014/main" val="10008"/>
                  </a:ext>
                </a:extLst>
              </a:tr>
              <a:tr h="315606">
                <a:tc>
                  <a:txBody>
                    <a:bodyPr/>
                    <a:lstStyle/>
                    <a:p>
                      <a:pPr algn="ctr"/>
                      <a:r>
                        <a:rPr lang="en-US" dirty="0"/>
                        <a:t>17</a:t>
                      </a:r>
                    </a:p>
                  </a:txBody>
                  <a:tcPr/>
                </a:tc>
                <a:tc>
                  <a:txBody>
                    <a:bodyPr/>
                    <a:lstStyle/>
                    <a:p>
                      <a:pPr algn="ctr"/>
                      <a:r>
                        <a:rPr lang="en-US" dirty="0"/>
                        <a:t>0</a:t>
                      </a:r>
                    </a:p>
                  </a:txBody>
                  <a:tcPr/>
                </a:tc>
                <a:extLst>
                  <a:ext uri="{0D108BD9-81ED-4DB2-BD59-A6C34878D82A}">
                    <a16:rowId xmlns:a16="http://schemas.microsoft.com/office/drawing/2014/main" val="10009"/>
                  </a:ext>
                </a:extLst>
              </a:tr>
            </a:tbl>
          </a:graphicData>
        </a:graphic>
      </p:graphicFrame>
      <p:sp>
        <p:nvSpPr>
          <p:cNvPr id="18" name="Oval 17"/>
          <p:cNvSpPr/>
          <p:nvPr/>
        </p:nvSpPr>
        <p:spPr>
          <a:xfrm>
            <a:off x="5750011" y="4617078"/>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cxnSp>
        <p:nvCxnSpPr>
          <p:cNvPr id="19" name="Straight Connector 18"/>
          <p:cNvCxnSpPr>
            <a:endCxn id="18" idx="1"/>
          </p:cNvCxnSpPr>
          <p:nvPr/>
        </p:nvCxnSpPr>
        <p:spPr>
          <a:xfrm>
            <a:off x="5589720" y="4099726"/>
            <a:ext cx="248358" cy="593355"/>
          </a:xfrm>
          <a:prstGeom prst="line">
            <a:avLst/>
          </a:prstGeom>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4547287" y="4629665"/>
            <a:ext cx="601362" cy="5189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21" name="Straight Connector 20"/>
          <p:cNvCxnSpPr>
            <a:endCxn id="20" idx="7"/>
          </p:cNvCxnSpPr>
          <p:nvPr/>
        </p:nvCxnSpPr>
        <p:spPr>
          <a:xfrm flipH="1">
            <a:off x="5060582" y="4073381"/>
            <a:ext cx="188879" cy="63228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9788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Deletion</a:t>
            </a:r>
          </a:p>
        </p:txBody>
      </p:sp>
      <p:sp>
        <p:nvSpPr>
          <p:cNvPr id="3" name="Content Placeholder 2"/>
          <p:cNvSpPr>
            <a:spLocks noGrp="1"/>
          </p:cNvSpPr>
          <p:nvPr>
            <p:ph idx="1"/>
          </p:nvPr>
        </p:nvSpPr>
        <p:spPr/>
        <p:txBody>
          <a:bodyPr/>
          <a:lstStyle/>
          <a:p>
            <a:r>
              <a:rPr lang="en-US" dirty="0"/>
              <a:t>Deleting nodes can also cause the AVL tree to be unbalanced</a:t>
            </a:r>
          </a:p>
          <a:p>
            <a:r>
              <a:rPr lang="en-US" dirty="0"/>
              <a:t>This is also solved by rotation</a:t>
            </a:r>
          </a:p>
          <a:p>
            <a:r>
              <a:rPr lang="en-US" dirty="0"/>
              <a:t>But deletion is more time consuming than insertion</a:t>
            </a:r>
          </a:p>
          <a:p>
            <a:pPr lvl="1"/>
            <a:r>
              <a:rPr lang="en-US" dirty="0"/>
              <a:t>When a node is deleted, all the nodes between it and the root need to be checked, and possibly rotated to rebalance the tree</a:t>
            </a:r>
          </a:p>
        </p:txBody>
      </p:sp>
    </p:spTree>
    <p:extLst>
      <p:ext uri="{BB962C8B-B14F-4D97-AF65-F5344CB8AC3E}">
        <p14:creationId xmlns:p14="http://schemas.microsoft.com/office/powerpoint/2010/main" val="30329201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a tree</a:t>
            </a:r>
          </a:p>
        </p:txBody>
      </p:sp>
      <p:sp>
        <p:nvSpPr>
          <p:cNvPr id="3" name="Content Placeholder 2"/>
          <p:cNvSpPr>
            <a:spLocks noGrp="1"/>
          </p:cNvSpPr>
          <p:nvPr>
            <p:ph idx="1"/>
          </p:nvPr>
        </p:nvSpPr>
        <p:spPr/>
        <p:txBody>
          <a:bodyPr/>
          <a:lstStyle/>
          <a:p>
            <a:r>
              <a:rPr lang="en-US" dirty="0"/>
              <a:t>The goal of balancing a tree is to stop them being lopsided, and to get all the leaves to occur at 1 or 2 levels.</a:t>
            </a:r>
          </a:p>
          <a:p>
            <a:pPr lvl="1"/>
            <a:r>
              <a:rPr lang="en-US" dirty="0"/>
              <a:t>If a new node causes this problem, it is immediately rectified either locally (AVL) or by recreating the tree (DSW)</a:t>
            </a:r>
          </a:p>
          <a:p>
            <a:endParaRPr lang="en-US" dirty="0"/>
          </a:p>
          <a:p>
            <a:r>
              <a:rPr lang="en-US" dirty="0"/>
              <a:t>But the goal of a BST is to insert, retrieve and delete elements quickly – does the shape of the tree really matter?</a:t>
            </a:r>
          </a:p>
        </p:txBody>
      </p:sp>
    </p:spTree>
    <p:extLst>
      <p:ext uri="{BB962C8B-B14F-4D97-AF65-F5344CB8AC3E}">
        <p14:creationId xmlns:p14="http://schemas.microsoft.com/office/powerpoint/2010/main" val="51847225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en-US"/>
              <a:t>Self Adjusting Trees</a:t>
            </a:r>
            <a:endParaRPr lang="th-TH" altLang="en-US"/>
          </a:p>
        </p:txBody>
      </p:sp>
      <p:sp>
        <p:nvSpPr>
          <p:cNvPr id="63491" name="Rectangle 3"/>
          <p:cNvSpPr>
            <a:spLocks noGrp="1" noChangeArrowheads="1"/>
          </p:cNvSpPr>
          <p:nvPr>
            <p:ph type="body" idx="1"/>
          </p:nvPr>
        </p:nvSpPr>
        <p:spPr/>
        <p:txBody>
          <a:bodyPr/>
          <a:lstStyle/>
          <a:p>
            <a:pPr>
              <a:lnSpc>
                <a:spcPct val="80000"/>
              </a:lnSpc>
            </a:pPr>
            <a:r>
              <a:rPr lang="en-US" altLang="en-US" sz="2400"/>
              <a:t>We have encountered some self adjustment strategies already, when dealing with linked lists.  For Binary Trees self adjustment stems from an observation similar to one we encountered there.</a:t>
            </a:r>
          </a:p>
          <a:p>
            <a:pPr>
              <a:lnSpc>
                <a:spcPct val="80000"/>
              </a:lnSpc>
            </a:pPr>
            <a:r>
              <a:rPr lang="en-US" altLang="en-US" sz="2400"/>
              <a:t>Balancing a Binary Tree has focused on building a complete binary tree, with a view that this is the most efficient when searching for any node in it.</a:t>
            </a:r>
          </a:p>
          <a:p>
            <a:pPr>
              <a:lnSpc>
                <a:spcPct val="80000"/>
              </a:lnSpc>
            </a:pPr>
            <a:r>
              <a:rPr lang="en-US" altLang="en-US" sz="2400"/>
              <a:t>However, some nodes may be searched more frequently than others – so if these nodes appear near the top of a binary tree, searches become more efficient.</a:t>
            </a:r>
            <a:endParaRPr lang="th-TH" altLang="en-US" sz="2400">
              <a:cs typeface="Angsana New" panose="02020603050405020304" pitchFamily="18" charset="-34"/>
            </a:endParaRPr>
          </a:p>
          <a:p>
            <a:pPr>
              <a:lnSpc>
                <a:spcPct val="80000"/>
              </a:lnSpc>
            </a:pPr>
            <a:r>
              <a:rPr lang="en-US" altLang="en-US" sz="2400">
                <a:cs typeface="Angsana New" panose="02020603050405020304" pitchFamily="18" charset="-34"/>
              </a:rPr>
              <a:t>Strategies for self restructuring trees include; </a:t>
            </a:r>
            <a:r>
              <a:rPr lang="en-US" altLang="en-US" sz="2400" i="1">
                <a:cs typeface="Angsana New" panose="02020603050405020304" pitchFamily="18" charset="-34"/>
              </a:rPr>
              <a:t>Single Rotation</a:t>
            </a:r>
            <a:r>
              <a:rPr lang="en-US" altLang="en-US" sz="2400">
                <a:cs typeface="Angsana New" panose="02020603050405020304" pitchFamily="18" charset="-34"/>
              </a:rPr>
              <a:t> (rotating the node around its parent), or </a:t>
            </a:r>
            <a:r>
              <a:rPr lang="en-US" altLang="en-US" sz="2400" i="1">
                <a:cs typeface="Angsana New" panose="02020603050405020304" pitchFamily="18" charset="-34"/>
              </a:rPr>
              <a:t>Move to Root</a:t>
            </a:r>
            <a:r>
              <a:rPr lang="en-US" altLang="en-US" sz="2400">
                <a:cs typeface="Angsana New" panose="02020603050405020304" pitchFamily="18" charset="-34"/>
              </a:rPr>
              <a:t>.</a:t>
            </a:r>
            <a:endParaRPr lang="th-TH" altLang="en-US" sz="2400">
              <a:cs typeface="Angsana New" panose="02020603050405020304" pitchFamily="18" charset="-34"/>
            </a:endParaRPr>
          </a:p>
        </p:txBody>
      </p:sp>
    </p:spTree>
    <p:extLst>
      <p:ext uri="{BB962C8B-B14F-4D97-AF65-F5344CB8AC3E}">
        <p14:creationId xmlns:p14="http://schemas.microsoft.com/office/powerpoint/2010/main" val="236993221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Splay Trees</a:t>
            </a:r>
          </a:p>
        </p:txBody>
      </p:sp>
      <p:sp>
        <p:nvSpPr>
          <p:cNvPr id="3" name="Content Placeholder 2"/>
          <p:cNvSpPr>
            <a:spLocks noGrp="1"/>
          </p:cNvSpPr>
          <p:nvPr>
            <p:ph idx="1"/>
          </p:nvPr>
        </p:nvSpPr>
        <p:spPr/>
        <p:txBody>
          <a:bodyPr/>
          <a:lstStyle/>
          <a:p>
            <a:r>
              <a:rPr lang="en-US" dirty="0"/>
              <a:t>A Splay Tree is a special kind of self organizing Binary Search Tree</a:t>
            </a:r>
          </a:p>
          <a:p>
            <a:r>
              <a:rPr lang="en-US" dirty="0"/>
              <a:t>Each time an element is accessed, the tree is reorganized such that recently accessed elements are more easily located.</a:t>
            </a:r>
          </a:p>
          <a:p>
            <a:r>
              <a:rPr lang="en-US" dirty="0"/>
              <a:t>Insertion, Deletion and Search are all performed in O(log n) amortized time.</a:t>
            </a:r>
          </a:p>
          <a:p>
            <a:r>
              <a:rPr lang="en-US" dirty="0"/>
              <a:t>All normal operations on the tree are combined with one additional operation, known as splaying.</a:t>
            </a:r>
          </a:p>
        </p:txBody>
      </p:sp>
    </p:spTree>
    <p:extLst>
      <p:ext uri="{BB962C8B-B14F-4D97-AF65-F5344CB8AC3E}">
        <p14:creationId xmlns:p14="http://schemas.microsoft.com/office/powerpoint/2010/main" val="309154909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Splay Trees</a:t>
            </a:r>
          </a:p>
        </p:txBody>
      </p:sp>
      <p:sp>
        <p:nvSpPr>
          <p:cNvPr id="3" name="Content Placeholder 2"/>
          <p:cNvSpPr>
            <a:spLocks noGrp="1"/>
          </p:cNvSpPr>
          <p:nvPr>
            <p:ph idx="1"/>
          </p:nvPr>
        </p:nvSpPr>
        <p:spPr/>
        <p:txBody>
          <a:bodyPr/>
          <a:lstStyle/>
          <a:p>
            <a:r>
              <a:rPr lang="en-US" dirty="0"/>
              <a:t>There are 3 different cases, which have different rules:-</a:t>
            </a:r>
          </a:p>
          <a:p>
            <a:pPr lvl="1"/>
            <a:r>
              <a:rPr lang="en-US" dirty="0"/>
              <a:t>Case 1 – The nodes parent is the root.</a:t>
            </a:r>
          </a:p>
          <a:p>
            <a:pPr lvl="1"/>
            <a:r>
              <a:rPr lang="en-US" dirty="0"/>
              <a:t>Case 2 – Homogeneous configuration – either the node is the left child of its parent, and its parent is the left node of its grandparent, OR both are the right child.</a:t>
            </a:r>
          </a:p>
          <a:p>
            <a:pPr lvl="1"/>
            <a:r>
              <a:rPr lang="en-US" dirty="0"/>
              <a:t>Case 3 – Heterogeneous configuration – either the node is the left child of its parent, and its parent is the right child of its grandparent, OR it’s the right child of its parent and its parent is the left child of the grandparent.</a:t>
            </a:r>
          </a:p>
        </p:txBody>
      </p:sp>
    </p:spTree>
    <p:extLst>
      <p:ext uri="{BB962C8B-B14F-4D97-AF65-F5344CB8AC3E}">
        <p14:creationId xmlns:p14="http://schemas.microsoft.com/office/powerpoint/2010/main" val="456974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a List to a tree</a:t>
            </a:r>
          </a:p>
        </p:txBody>
      </p:sp>
      <p:sp>
        <p:nvSpPr>
          <p:cNvPr id="3" name="Content Placeholder 2"/>
          <p:cNvSpPr>
            <a:spLocks noGrp="1"/>
          </p:cNvSpPr>
          <p:nvPr>
            <p:ph idx="1"/>
          </p:nvPr>
        </p:nvSpPr>
        <p:spPr>
          <a:xfrm>
            <a:off x="581192" y="4589507"/>
            <a:ext cx="11029615" cy="1812990"/>
          </a:xfrm>
        </p:spPr>
        <p:txBody>
          <a:bodyPr/>
          <a:lstStyle/>
          <a:p>
            <a:r>
              <a:rPr lang="en-US" dirty="0"/>
              <a:t>This slide demonstrates how a linked list could be represented as a tree</a:t>
            </a:r>
          </a:p>
          <a:p>
            <a:r>
              <a:rPr lang="en-US" dirty="0"/>
              <a:t>One of the key benefits of trees is improving search</a:t>
            </a:r>
          </a:p>
          <a:p>
            <a:pPr lvl="1"/>
            <a:r>
              <a:rPr lang="en-US" dirty="0"/>
              <a:t>To find 31 in the linked list we must traverse the whole list</a:t>
            </a:r>
          </a:p>
          <a:p>
            <a:pPr lvl="1"/>
            <a:r>
              <a:rPr lang="en-US" dirty="0"/>
              <a:t>Would it be any quicker in the tree?</a:t>
            </a:r>
          </a:p>
        </p:txBody>
      </p:sp>
      <p:pic>
        <p:nvPicPr>
          <p:cNvPr id="4" name="Picture 3"/>
          <p:cNvPicPr>
            <a:picLocks noChangeAspect="1"/>
          </p:cNvPicPr>
          <p:nvPr/>
        </p:nvPicPr>
        <p:blipFill>
          <a:blip r:embed="rId2"/>
          <a:stretch>
            <a:fillRect/>
          </a:stretch>
        </p:blipFill>
        <p:spPr>
          <a:xfrm>
            <a:off x="2690811" y="1922506"/>
            <a:ext cx="6810375" cy="2667000"/>
          </a:xfrm>
          <a:prstGeom prst="rect">
            <a:avLst/>
          </a:prstGeom>
        </p:spPr>
      </p:pic>
    </p:spTree>
    <p:extLst>
      <p:ext uri="{BB962C8B-B14F-4D97-AF65-F5344CB8AC3E}">
        <p14:creationId xmlns:p14="http://schemas.microsoft.com/office/powerpoint/2010/main" val="362223945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Splay Trees – Case 1</a:t>
            </a:r>
          </a:p>
        </p:txBody>
      </p:sp>
      <p:sp>
        <p:nvSpPr>
          <p:cNvPr id="3" name="Content Placeholder 2"/>
          <p:cNvSpPr>
            <a:spLocks noGrp="1"/>
          </p:cNvSpPr>
          <p:nvPr>
            <p:ph idx="1"/>
          </p:nvPr>
        </p:nvSpPr>
        <p:spPr/>
        <p:txBody>
          <a:bodyPr/>
          <a:lstStyle/>
          <a:p>
            <a:r>
              <a:rPr lang="en-US" dirty="0"/>
              <a:t>If the parent is the root, simply rotate the child around the parent.</a:t>
            </a:r>
          </a:p>
          <a:p>
            <a:endParaRPr lang="en-US" dirty="0"/>
          </a:p>
          <a:p>
            <a:endParaRPr lang="en-US" dirty="0"/>
          </a:p>
          <a:p>
            <a:endParaRPr lang="en-US" dirty="0"/>
          </a:p>
          <a:p>
            <a:endParaRPr lang="en-US" dirty="0"/>
          </a:p>
          <a:p>
            <a:endParaRPr lang="en-US" dirty="0"/>
          </a:p>
          <a:p>
            <a:endParaRPr lang="en-US" dirty="0"/>
          </a:p>
        </p:txBody>
      </p:sp>
      <p:pic>
        <p:nvPicPr>
          <p:cNvPr id="1026" name="Picture 2" descr="Splay tree zig.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0277" y="3408533"/>
            <a:ext cx="6753225" cy="225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274306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Splay Tree – Case 2</a:t>
            </a:r>
          </a:p>
        </p:txBody>
      </p:sp>
      <p:sp>
        <p:nvSpPr>
          <p:cNvPr id="3" name="Content Placeholder 2"/>
          <p:cNvSpPr>
            <a:spLocks noGrp="1"/>
          </p:cNvSpPr>
          <p:nvPr>
            <p:ph idx="1"/>
          </p:nvPr>
        </p:nvSpPr>
        <p:spPr/>
        <p:txBody>
          <a:bodyPr/>
          <a:lstStyle/>
          <a:p>
            <a:r>
              <a:rPr lang="en-US" dirty="0"/>
              <a:t>Homogeneous configuration</a:t>
            </a:r>
          </a:p>
          <a:p>
            <a:pPr lvl="1"/>
            <a:r>
              <a:rPr lang="en-US" dirty="0"/>
              <a:t>First the parent is rotated around the grandparent</a:t>
            </a:r>
          </a:p>
          <a:p>
            <a:pPr lvl="1"/>
            <a:r>
              <a:rPr lang="en-US" dirty="0"/>
              <a:t>Then the node is rotated around its parent</a:t>
            </a:r>
          </a:p>
        </p:txBody>
      </p:sp>
      <p:pic>
        <p:nvPicPr>
          <p:cNvPr id="62466" name="Picture 2" descr="Zigzig.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8278" y="3171567"/>
            <a:ext cx="5930313" cy="2488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309672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Splay Tree – Case 3</a:t>
            </a:r>
          </a:p>
        </p:txBody>
      </p:sp>
      <p:sp>
        <p:nvSpPr>
          <p:cNvPr id="3" name="Content Placeholder 2"/>
          <p:cNvSpPr>
            <a:spLocks noGrp="1"/>
          </p:cNvSpPr>
          <p:nvPr>
            <p:ph idx="1"/>
          </p:nvPr>
        </p:nvSpPr>
        <p:spPr/>
        <p:txBody>
          <a:bodyPr/>
          <a:lstStyle/>
          <a:p>
            <a:r>
              <a:rPr lang="en-US" dirty="0"/>
              <a:t>Heterogeneous configuration</a:t>
            </a:r>
          </a:p>
          <a:p>
            <a:pPr lvl="1"/>
            <a:r>
              <a:rPr lang="en-US" dirty="0"/>
              <a:t>First rotate the node around its parent</a:t>
            </a:r>
          </a:p>
          <a:p>
            <a:pPr lvl="1"/>
            <a:r>
              <a:rPr lang="en-US" dirty="0"/>
              <a:t>Then rotate it around the grandparent</a:t>
            </a:r>
          </a:p>
        </p:txBody>
      </p:sp>
      <p:pic>
        <p:nvPicPr>
          <p:cNvPr id="63490" name="Picture 2" descr="Zigzag.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2232" y="2899719"/>
            <a:ext cx="6303167" cy="2663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941180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BST, AVL or Self Adjusting?</a:t>
            </a:r>
          </a:p>
        </p:txBody>
      </p:sp>
      <p:sp>
        <p:nvSpPr>
          <p:cNvPr id="3" name="Content Placeholder 2"/>
          <p:cNvSpPr>
            <a:spLocks noGrp="1"/>
          </p:cNvSpPr>
          <p:nvPr>
            <p:ph idx="1"/>
          </p:nvPr>
        </p:nvSpPr>
        <p:spPr/>
        <p:txBody>
          <a:bodyPr/>
          <a:lstStyle/>
          <a:p>
            <a:r>
              <a:rPr lang="en-US" dirty="0"/>
              <a:t>Theoretically self-organizing trees perform well compared with AVL and simple Binary Search Trees.</a:t>
            </a:r>
          </a:p>
          <a:p>
            <a:r>
              <a:rPr lang="en-US" dirty="0"/>
              <a:t>Experimentally though, almost always the AVL tree outperforms self adjusting trees, and sometimes simple BSTs do too.</a:t>
            </a:r>
          </a:p>
          <a:p>
            <a:endParaRPr lang="en-US" dirty="0"/>
          </a:p>
          <a:p>
            <a:r>
              <a:rPr lang="en-US" dirty="0"/>
              <a:t>Perhaps complexity analysis and amortized analysis shouldn’t always be the way to measure algorithm performance?</a:t>
            </a:r>
          </a:p>
        </p:txBody>
      </p:sp>
    </p:spTree>
    <p:extLst>
      <p:ext uri="{BB962C8B-B14F-4D97-AF65-F5344CB8AC3E}">
        <p14:creationId xmlns:p14="http://schemas.microsoft.com/office/powerpoint/2010/main" val="170242691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Heaps</a:t>
            </a:r>
          </a:p>
        </p:txBody>
      </p:sp>
      <p:sp>
        <p:nvSpPr>
          <p:cNvPr id="3" name="Content Placeholder 2"/>
          <p:cNvSpPr>
            <a:spLocks noGrp="1"/>
          </p:cNvSpPr>
          <p:nvPr>
            <p:ph idx="1"/>
          </p:nvPr>
        </p:nvSpPr>
        <p:spPr/>
        <p:txBody>
          <a:bodyPr/>
          <a:lstStyle/>
          <a:p>
            <a:r>
              <a:rPr lang="en-US" dirty="0"/>
              <a:t>A (max) heap is a binary tree where the value of each node is greater than or equal to the values stored in its children, and the tree is perfectly balanced.</a:t>
            </a:r>
          </a:p>
          <a:p>
            <a:r>
              <a:rPr lang="en-US" dirty="0"/>
              <a:t>A min heap is the reverse, where the smaller values are stored in the parents.</a:t>
            </a:r>
          </a:p>
        </p:txBody>
      </p:sp>
    </p:spTree>
    <p:extLst>
      <p:ext uri="{BB962C8B-B14F-4D97-AF65-F5344CB8AC3E}">
        <p14:creationId xmlns:p14="http://schemas.microsoft.com/office/powerpoint/2010/main" val="393034450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Heaps as Priority Queues</a:t>
            </a:r>
          </a:p>
        </p:txBody>
      </p:sp>
      <p:sp>
        <p:nvSpPr>
          <p:cNvPr id="3" name="Content Placeholder 2"/>
          <p:cNvSpPr>
            <a:spLocks noGrp="1"/>
          </p:cNvSpPr>
          <p:nvPr>
            <p:ph idx="1"/>
          </p:nvPr>
        </p:nvSpPr>
        <p:spPr/>
        <p:txBody>
          <a:bodyPr/>
          <a:lstStyle/>
          <a:p>
            <a:r>
              <a:rPr lang="en-US" dirty="0" err="1"/>
              <a:t>Enqueue</a:t>
            </a:r>
            <a:endParaRPr lang="en-US" dirty="0"/>
          </a:p>
          <a:p>
            <a:pPr lvl="1"/>
            <a:r>
              <a:rPr lang="en-US" dirty="0"/>
              <a:t>Elements are added at the bottom of the heap (as leaf nodes)</a:t>
            </a:r>
          </a:p>
          <a:p>
            <a:pPr lvl="1"/>
            <a:r>
              <a:rPr lang="en-US" dirty="0"/>
              <a:t>They are then moved towards the root, </a:t>
            </a:r>
          </a:p>
          <a:p>
            <a:pPr lvl="2"/>
            <a:r>
              <a:rPr lang="en-US" dirty="0"/>
              <a:t>Swapping with their parent if they are higher priority</a:t>
            </a:r>
          </a:p>
          <a:p>
            <a:endParaRPr lang="en-US" dirty="0"/>
          </a:p>
          <a:p>
            <a:r>
              <a:rPr lang="en-US" dirty="0"/>
              <a:t>Think about efficiency – compare with inserting into the right </a:t>
            </a:r>
          </a:p>
          <a:p>
            <a:pPr marL="0" indent="0">
              <a:buNone/>
            </a:pPr>
            <a:r>
              <a:rPr lang="en-US" dirty="0"/>
              <a:t>position in a linked list…</a:t>
            </a:r>
          </a:p>
          <a:p>
            <a:pPr lvl="1"/>
            <a:endParaRPr lang="en-US" dirty="0"/>
          </a:p>
        </p:txBody>
      </p:sp>
      <p:grpSp>
        <p:nvGrpSpPr>
          <p:cNvPr id="4" name="Group 3"/>
          <p:cNvGrpSpPr/>
          <p:nvPr/>
        </p:nvGrpSpPr>
        <p:grpSpPr>
          <a:xfrm>
            <a:off x="8081317" y="2586681"/>
            <a:ext cx="2625599" cy="2203622"/>
            <a:chOff x="6359609" y="2520778"/>
            <a:chExt cx="2625599" cy="2203622"/>
          </a:xfrm>
        </p:grpSpPr>
        <p:sp>
          <p:nvSpPr>
            <p:cNvPr id="5" name="Oval 4"/>
            <p:cNvSpPr/>
            <p:nvPr/>
          </p:nvSpPr>
          <p:spPr>
            <a:xfrm>
              <a:off x="7447005" y="2520778"/>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6" name="Oval 5"/>
            <p:cNvSpPr/>
            <p:nvPr/>
          </p:nvSpPr>
          <p:spPr>
            <a:xfrm>
              <a:off x="6726194" y="3348679"/>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7" name="Oval 6"/>
            <p:cNvSpPr/>
            <p:nvPr/>
          </p:nvSpPr>
          <p:spPr>
            <a:xfrm>
              <a:off x="8151341" y="3348679"/>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8" name="Oval 7"/>
            <p:cNvSpPr/>
            <p:nvPr/>
          </p:nvSpPr>
          <p:spPr>
            <a:xfrm>
              <a:off x="6359609" y="4296826"/>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9" name="Oval 8"/>
            <p:cNvSpPr/>
            <p:nvPr/>
          </p:nvSpPr>
          <p:spPr>
            <a:xfrm>
              <a:off x="7076302" y="4304270"/>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 name="Oval 9"/>
            <p:cNvSpPr/>
            <p:nvPr/>
          </p:nvSpPr>
          <p:spPr>
            <a:xfrm>
              <a:off x="7792995" y="4304270"/>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1" name="Oval 10"/>
            <p:cNvSpPr/>
            <p:nvPr/>
          </p:nvSpPr>
          <p:spPr>
            <a:xfrm>
              <a:off x="8540364" y="4304270"/>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stCxn id="5" idx="3"/>
              <a:endCxn id="6" idx="7"/>
            </p:cNvCxnSpPr>
            <p:nvPr/>
          </p:nvCxnSpPr>
          <p:spPr>
            <a:xfrm flipH="1">
              <a:off x="7105892" y="2879381"/>
              <a:ext cx="406259" cy="530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5" idx="5"/>
              <a:endCxn id="7" idx="1"/>
            </p:cNvCxnSpPr>
            <p:nvPr/>
          </p:nvCxnSpPr>
          <p:spPr>
            <a:xfrm>
              <a:off x="7826703" y="2879381"/>
              <a:ext cx="389784" cy="530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3"/>
            </p:cNvCxnSpPr>
            <p:nvPr/>
          </p:nvCxnSpPr>
          <p:spPr>
            <a:xfrm flipH="1">
              <a:off x="6591405" y="3707282"/>
              <a:ext cx="199935" cy="5895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9" idx="0"/>
            </p:cNvCxnSpPr>
            <p:nvPr/>
          </p:nvCxnSpPr>
          <p:spPr>
            <a:xfrm>
              <a:off x="7129091" y="3738046"/>
              <a:ext cx="169633" cy="566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10" idx="0"/>
            </p:cNvCxnSpPr>
            <p:nvPr/>
          </p:nvCxnSpPr>
          <p:spPr>
            <a:xfrm flipH="1">
              <a:off x="8015417" y="3749706"/>
              <a:ext cx="198417" cy="5545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flipV="1">
              <a:off x="8550877" y="3723504"/>
              <a:ext cx="181232" cy="573322"/>
            </a:xfrm>
            <a:prstGeom prst="line">
              <a:avLst/>
            </a:prstGeom>
          </p:spPr>
          <p:style>
            <a:lnRef idx="1">
              <a:schemeClr val="accent1"/>
            </a:lnRef>
            <a:fillRef idx="0">
              <a:schemeClr val="accent1"/>
            </a:fillRef>
            <a:effectRef idx="0">
              <a:schemeClr val="accent1"/>
            </a:effectRef>
            <a:fontRef idx="minor">
              <a:schemeClr val="tx1"/>
            </a:fontRef>
          </p:style>
        </p:cxnSp>
      </p:grpSp>
      <p:sp>
        <p:nvSpPr>
          <p:cNvPr id="18" name="Oval 17"/>
          <p:cNvSpPr/>
          <p:nvPr/>
        </p:nvSpPr>
        <p:spPr>
          <a:xfrm>
            <a:off x="7636473" y="5310876"/>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cxnSp>
        <p:nvCxnSpPr>
          <p:cNvPr id="20" name="Straight Arrow Connector 19"/>
          <p:cNvCxnSpPr/>
          <p:nvPr/>
        </p:nvCxnSpPr>
        <p:spPr>
          <a:xfrm flipV="1">
            <a:off x="7924041" y="4975654"/>
            <a:ext cx="157276" cy="335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443362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Priority Queue – Heap Implementation</a:t>
            </a:r>
          </a:p>
        </p:txBody>
      </p:sp>
      <p:sp>
        <p:nvSpPr>
          <p:cNvPr id="3" name="Content Placeholder 2"/>
          <p:cNvSpPr>
            <a:spLocks noGrp="1"/>
          </p:cNvSpPr>
          <p:nvPr>
            <p:ph idx="1"/>
          </p:nvPr>
        </p:nvSpPr>
        <p:spPr>
          <a:xfrm>
            <a:off x="581193" y="2228805"/>
            <a:ext cx="11029615" cy="3678303"/>
          </a:xfrm>
        </p:spPr>
        <p:txBody>
          <a:bodyPr/>
          <a:lstStyle/>
          <a:p>
            <a:endParaRPr lang="en-US" dirty="0"/>
          </a:p>
          <a:p>
            <a:endParaRPr lang="en-US" dirty="0"/>
          </a:p>
          <a:p>
            <a:r>
              <a:rPr lang="en-US" dirty="0" err="1"/>
              <a:t>Dequeue</a:t>
            </a:r>
            <a:endParaRPr lang="en-US" dirty="0"/>
          </a:p>
          <a:p>
            <a:pPr lvl="1"/>
            <a:r>
              <a:rPr lang="en-US" dirty="0"/>
              <a:t>Obviously the root node is removed as the highest priority</a:t>
            </a:r>
          </a:p>
          <a:p>
            <a:pPr lvl="1"/>
            <a:r>
              <a:rPr lang="en-US" dirty="0"/>
              <a:t>The heap is then restored by moving the last node (4) to the root</a:t>
            </a:r>
          </a:p>
          <a:p>
            <a:pPr lvl="1"/>
            <a:r>
              <a:rPr lang="en-US" dirty="0"/>
              <a:t>This node then descends towards the leaves</a:t>
            </a:r>
          </a:p>
          <a:p>
            <a:endParaRPr lang="en-US" dirty="0"/>
          </a:p>
          <a:p>
            <a:r>
              <a:rPr lang="en-US" dirty="0"/>
              <a:t>Consider the efficiency – compared with searching for the highest priority node in a linked list</a:t>
            </a:r>
          </a:p>
        </p:txBody>
      </p:sp>
      <p:grpSp>
        <p:nvGrpSpPr>
          <p:cNvPr id="4" name="Group 3"/>
          <p:cNvGrpSpPr/>
          <p:nvPr/>
        </p:nvGrpSpPr>
        <p:grpSpPr>
          <a:xfrm>
            <a:off x="8081317" y="2945284"/>
            <a:ext cx="2625599" cy="1845019"/>
            <a:chOff x="6359609" y="2879381"/>
            <a:chExt cx="2625599" cy="1845019"/>
          </a:xfrm>
        </p:grpSpPr>
        <p:sp>
          <p:nvSpPr>
            <p:cNvPr id="6" name="Oval 5"/>
            <p:cNvSpPr/>
            <p:nvPr/>
          </p:nvSpPr>
          <p:spPr>
            <a:xfrm>
              <a:off x="6726194" y="3348679"/>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7" name="Oval 6"/>
            <p:cNvSpPr/>
            <p:nvPr/>
          </p:nvSpPr>
          <p:spPr>
            <a:xfrm>
              <a:off x="8151341" y="3348679"/>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8" name="Oval 7"/>
            <p:cNvSpPr/>
            <p:nvPr/>
          </p:nvSpPr>
          <p:spPr>
            <a:xfrm>
              <a:off x="6359609" y="4296826"/>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9" name="Oval 8"/>
            <p:cNvSpPr/>
            <p:nvPr/>
          </p:nvSpPr>
          <p:spPr>
            <a:xfrm>
              <a:off x="7076302" y="4304270"/>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 name="Oval 9"/>
            <p:cNvSpPr/>
            <p:nvPr/>
          </p:nvSpPr>
          <p:spPr>
            <a:xfrm>
              <a:off x="7792995" y="4304270"/>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1" name="Oval 10"/>
            <p:cNvSpPr/>
            <p:nvPr/>
          </p:nvSpPr>
          <p:spPr>
            <a:xfrm>
              <a:off x="8540364" y="4304270"/>
              <a:ext cx="444844" cy="4201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cxnSp>
          <p:nvCxnSpPr>
            <p:cNvPr id="12" name="Straight Connector 11"/>
            <p:cNvCxnSpPr>
              <a:endCxn id="6" idx="7"/>
            </p:cNvCxnSpPr>
            <p:nvPr/>
          </p:nvCxnSpPr>
          <p:spPr>
            <a:xfrm flipH="1">
              <a:off x="7105892" y="2879381"/>
              <a:ext cx="406259" cy="530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endCxn id="7" idx="1"/>
            </p:cNvCxnSpPr>
            <p:nvPr/>
          </p:nvCxnSpPr>
          <p:spPr>
            <a:xfrm>
              <a:off x="7826703" y="2879381"/>
              <a:ext cx="389784" cy="530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3"/>
            </p:cNvCxnSpPr>
            <p:nvPr/>
          </p:nvCxnSpPr>
          <p:spPr>
            <a:xfrm flipH="1">
              <a:off x="6591405" y="3707282"/>
              <a:ext cx="199935" cy="5895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9" idx="0"/>
            </p:cNvCxnSpPr>
            <p:nvPr/>
          </p:nvCxnSpPr>
          <p:spPr>
            <a:xfrm>
              <a:off x="7129091" y="3738046"/>
              <a:ext cx="169633" cy="566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10" idx="0"/>
            </p:cNvCxnSpPr>
            <p:nvPr/>
          </p:nvCxnSpPr>
          <p:spPr>
            <a:xfrm flipH="1">
              <a:off x="8015417" y="3749706"/>
              <a:ext cx="198417" cy="5545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flipV="1">
              <a:off x="8550877" y="3723504"/>
              <a:ext cx="181232" cy="573322"/>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3316347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Heapsort</a:t>
            </a:r>
            <a:endParaRPr lang="en-US" dirty="0"/>
          </a:p>
        </p:txBody>
      </p:sp>
      <p:sp>
        <p:nvSpPr>
          <p:cNvPr id="3" name="Content Placeholder 2"/>
          <p:cNvSpPr>
            <a:spLocks noGrp="1"/>
          </p:cNvSpPr>
          <p:nvPr>
            <p:ph idx="1"/>
          </p:nvPr>
        </p:nvSpPr>
        <p:spPr/>
        <p:txBody>
          <a:bodyPr/>
          <a:lstStyle/>
          <a:p>
            <a:r>
              <a:rPr lang="en-US" dirty="0"/>
              <a:t>Remember selection sort?</a:t>
            </a:r>
          </a:p>
          <a:p>
            <a:pPr lvl="1"/>
            <a:r>
              <a:rPr lang="en-US" dirty="0"/>
              <a:t>We search through the data to find the lowest (or highest) value and move it to the end and do that for every element that needs sorting O(n</a:t>
            </a:r>
            <a:r>
              <a:rPr lang="en-US" baseline="30000" dirty="0"/>
              <a:t>2</a:t>
            </a:r>
            <a:r>
              <a:rPr lang="en-US" dirty="0"/>
              <a:t>)</a:t>
            </a:r>
          </a:p>
          <a:p>
            <a:r>
              <a:rPr lang="en-US" dirty="0"/>
              <a:t>The key properties of a heap facilitate </a:t>
            </a:r>
            <a:r>
              <a:rPr lang="en-US" dirty="0" err="1"/>
              <a:t>Heapsort</a:t>
            </a:r>
            <a:endParaRPr lang="en-US" dirty="0"/>
          </a:p>
          <a:p>
            <a:pPr lvl="1"/>
            <a:r>
              <a:rPr lang="en-US" dirty="0"/>
              <a:t>The value of each node is equal or greater than its children</a:t>
            </a:r>
          </a:p>
          <a:p>
            <a:pPr lvl="1"/>
            <a:r>
              <a:rPr lang="en-US" dirty="0"/>
              <a:t>(The tree is perfectly balanced, with the leaves in the leftmost positions)</a:t>
            </a:r>
          </a:p>
        </p:txBody>
      </p:sp>
    </p:spTree>
    <p:extLst>
      <p:ext uri="{BB962C8B-B14F-4D97-AF65-F5344CB8AC3E}">
        <p14:creationId xmlns:p14="http://schemas.microsoft.com/office/powerpoint/2010/main" val="101951403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Heapsort</a:t>
            </a:r>
            <a:endParaRPr lang="en-US" dirty="0"/>
          </a:p>
        </p:txBody>
      </p:sp>
      <p:sp>
        <p:nvSpPr>
          <p:cNvPr id="3" name="Content Placeholder 2"/>
          <p:cNvSpPr>
            <a:spLocks noGrp="1"/>
          </p:cNvSpPr>
          <p:nvPr>
            <p:ph idx="1"/>
          </p:nvPr>
        </p:nvSpPr>
        <p:spPr/>
        <p:txBody>
          <a:bodyPr/>
          <a:lstStyle/>
          <a:p>
            <a:r>
              <a:rPr lang="en-US" dirty="0"/>
              <a:t>Take the data and create a heap</a:t>
            </a:r>
          </a:p>
          <a:p>
            <a:r>
              <a:rPr lang="en-US" dirty="0"/>
              <a:t>Pop the root node and move it to its position</a:t>
            </a:r>
          </a:p>
          <a:p>
            <a:r>
              <a:rPr lang="en-US" dirty="0"/>
              <a:t>Make a new heap from the remaining nodes</a:t>
            </a:r>
          </a:p>
          <a:p>
            <a:endParaRPr lang="en-US" dirty="0"/>
          </a:p>
          <a:p>
            <a:r>
              <a:rPr lang="en-US" dirty="0"/>
              <a:t>If the data is stored in an array, we can use the existing array by swapping the positions of data.</a:t>
            </a:r>
          </a:p>
        </p:txBody>
      </p:sp>
    </p:spTree>
    <p:extLst>
      <p:ext uri="{BB962C8B-B14F-4D97-AF65-F5344CB8AC3E}">
        <p14:creationId xmlns:p14="http://schemas.microsoft.com/office/powerpoint/2010/main" val="359661436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Heapsort</a:t>
            </a:r>
            <a:endParaRPr lang="en-US" dirty="0"/>
          </a:p>
        </p:txBody>
      </p:sp>
      <p:pic>
        <p:nvPicPr>
          <p:cNvPr id="4" name="Picture 3"/>
          <p:cNvPicPr>
            <a:picLocks noChangeAspect="1"/>
          </p:cNvPicPr>
          <p:nvPr/>
        </p:nvPicPr>
        <p:blipFill>
          <a:blip r:embed="rId2"/>
          <a:stretch>
            <a:fillRect/>
          </a:stretch>
        </p:blipFill>
        <p:spPr>
          <a:xfrm>
            <a:off x="3274444" y="258417"/>
            <a:ext cx="6187175" cy="6400800"/>
          </a:xfrm>
          <a:prstGeom prst="rect">
            <a:avLst/>
          </a:prstGeom>
        </p:spPr>
      </p:pic>
    </p:spTree>
    <p:extLst>
      <p:ext uri="{BB962C8B-B14F-4D97-AF65-F5344CB8AC3E}">
        <p14:creationId xmlns:p14="http://schemas.microsoft.com/office/powerpoint/2010/main" val="2697701630"/>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44549</TotalTime>
  <Words>5200</Words>
  <Application>Microsoft Office PowerPoint</Application>
  <PresentationFormat>Widescreen</PresentationFormat>
  <Paragraphs>1065</Paragraphs>
  <Slides>101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101</vt:i4>
      </vt:variant>
    </vt:vector>
  </HeadingPairs>
  <TitlesOfParts>
    <vt:vector size="104" baseType="lpstr">
      <vt:lpstr>Gill Sans MT</vt:lpstr>
      <vt:lpstr>Wingdings 2</vt:lpstr>
      <vt:lpstr>Dividend</vt:lpstr>
      <vt:lpstr>269202 Algorithms for iSNE</vt:lpstr>
      <vt:lpstr>Review</vt:lpstr>
      <vt:lpstr>This week</vt:lpstr>
      <vt:lpstr>Linked Lists</vt:lpstr>
      <vt:lpstr>Trees</vt:lpstr>
      <vt:lpstr>Trees</vt:lpstr>
      <vt:lpstr>A Tree</vt:lpstr>
      <vt:lpstr>Tree Example</vt:lpstr>
      <vt:lpstr>From a List to a tree</vt:lpstr>
      <vt:lpstr>From a list to a Tree</vt:lpstr>
      <vt:lpstr>Binary Trees</vt:lpstr>
      <vt:lpstr>Binary Trees</vt:lpstr>
      <vt:lpstr>Binary Trees</vt:lpstr>
      <vt:lpstr>Binary Search Trees</vt:lpstr>
      <vt:lpstr>Binary Search Trees</vt:lpstr>
      <vt:lpstr>Implementing Binary Trees</vt:lpstr>
      <vt:lpstr>Binary Tree as an  Array</vt:lpstr>
      <vt:lpstr>Array Implementation</vt:lpstr>
      <vt:lpstr>Node class</vt:lpstr>
      <vt:lpstr>Tree Class</vt:lpstr>
      <vt:lpstr>Searching a Binary Tree</vt:lpstr>
      <vt:lpstr>Searching a Binary Tree</vt:lpstr>
      <vt:lpstr>Searching a Binary Tree</vt:lpstr>
      <vt:lpstr>Searching Worst Case</vt:lpstr>
      <vt:lpstr>Searching Average Case</vt:lpstr>
      <vt:lpstr>Efficient searching</vt:lpstr>
      <vt:lpstr>Tree Traversal</vt:lpstr>
      <vt:lpstr>Tree Traversal Strategies</vt:lpstr>
      <vt:lpstr>Breadth First Traversal</vt:lpstr>
      <vt:lpstr>Breadth First Traversal</vt:lpstr>
      <vt:lpstr>Breadth First Traversal</vt:lpstr>
      <vt:lpstr>Depth First Traversal</vt:lpstr>
      <vt:lpstr>Depth First Traversal</vt:lpstr>
      <vt:lpstr>In Order</vt:lpstr>
      <vt:lpstr>Pre Order</vt:lpstr>
      <vt:lpstr>Post Order</vt:lpstr>
      <vt:lpstr>Recursion</vt:lpstr>
      <vt:lpstr>Nonrecursive Pre Order</vt:lpstr>
      <vt:lpstr>Nonrecursive</vt:lpstr>
      <vt:lpstr>Stackless Traversal</vt:lpstr>
      <vt:lpstr>Threaded Trees</vt:lpstr>
      <vt:lpstr>Efficiency</vt:lpstr>
      <vt:lpstr>Traversal through Tree Transformation</vt:lpstr>
      <vt:lpstr>Morris’s Pseudo-code</vt:lpstr>
      <vt:lpstr>Morris’s Algorithm</vt:lpstr>
      <vt:lpstr>Morris’s Algorithm</vt:lpstr>
      <vt:lpstr>Changing a Binary Tree</vt:lpstr>
      <vt:lpstr>Node Insertion</vt:lpstr>
      <vt:lpstr>Node Insertion</vt:lpstr>
      <vt:lpstr>Node Insertion (Threaded Tree)</vt:lpstr>
      <vt:lpstr>Deletion</vt:lpstr>
      <vt:lpstr>Deleting a node with 2 children</vt:lpstr>
      <vt:lpstr>Deletion by Merging</vt:lpstr>
      <vt:lpstr>Deletion by Merging</vt:lpstr>
      <vt:lpstr>Deletion By Merging</vt:lpstr>
      <vt:lpstr>Deletion By Copying</vt:lpstr>
      <vt:lpstr>Deletion by Copying</vt:lpstr>
      <vt:lpstr>Balancing a Tree</vt:lpstr>
      <vt:lpstr>Creating a balanced tree</vt:lpstr>
      <vt:lpstr>Balance</vt:lpstr>
      <vt:lpstr>Weakness</vt:lpstr>
      <vt:lpstr>The DSW Algorithm</vt:lpstr>
      <vt:lpstr>Rotation</vt:lpstr>
      <vt:lpstr>Create Backbone (Linked list like tree)</vt:lpstr>
      <vt:lpstr>Phase 2</vt:lpstr>
      <vt:lpstr>Balancing</vt:lpstr>
      <vt:lpstr>DSW Algorithm</vt:lpstr>
      <vt:lpstr>Alternatives</vt:lpstr>
      <vt:lpstr>AVL Trees</vt:lpstr>
      <vt:lpstr>AVL Trees</vt:lpstr>
      <vt:lpstr>LL Rotation</vt:lpstr>
      <vt:lpstr>LL Rotation</vt:lpstr>
      <vt:lpstr>LL Rotation</vt:lpstr>
      <vt:lpstr>RR Rotation</vt:lpstr>
      <vt:lpstr>RR Rotation</vt:lpstr>
      <vt:lpstr>RR Rotation</vt:lpstr>
      <vt:lpstr>LR Rotation</vt:lpstr>
      <vt:lpstr>LR Rotation</vt:lpstr>
      <vt:lpstr>LR Rotation</vt:lpstr>
      <vt:lpstr>RL Rotation</vt:lpstr>
      <vt:lpstr>RL Rotation</vt:lpstr>
      <vt:lpstr>RL Rotation</vt:lpstr>
      <vt:lpstr>Further issue!</vt:lpstr>
      <vt:lpstr>RRR Rebalance</vt:lpstr>
      <vt:lpstr>Deletion</vt:lpstr>
      <vt:lpstr>Balancing a tree</vt:lpstr>
      <vt:lpstr>Self Adjusting Trees</vt:lpstr>
      <vt:lpstr>Splay Trees</vt:lpstr>
      <vt:lpstr>Splay Trees</vt:lpstr>
      <vt:lpstr>Splay Trees – Case 1</vt:lpstr>
      <vt:lpstr>Splay Tree – Case 2</vt:lpstr>
      <vt:lpstr>Splay Tree – Case 3</vt:lpstr>
      <vt:lpstr>BST, AVL or Self Adjusting?</vt:lpstr>
      <vt:lpstr>Heaps</vt:lpstr>
      <vt:lpstr>Heaps as Priority Queues</vt:lpstr>
      <vt:lpstr>Priority Queue – Heap Implementation</vt:lpstr>
      <vt:lpstr>Heapsort</vt:lpstr>
      <vt:lpstr>Heapsort</vt:lpstr>
      <vt:lpstr>Heapsort</vt:lpstr>
      <vt:lpstr>Another Tree Application</vt:lpstr>
      <vt:lpstr>Polish Notation &amp; Expression Trees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269202 Algorithms for iSNE</dc:title>
  <dc:creator>Admin</dc:creator>
  <cp:lastModifiedBy>KENNETH COSH</cp:lastModifiedBy>
  <cp:revision>40</cp:revision>
  <dcterms:created xsi:type="dcterms:W3CDTF">2014-08-21T02:42:19Z</dcterms:created>
  <dcterms:modified xsi:type="dcterms:W3CDTF">2023-06-29T09:58:40Z</dcterms:modified>
</cp:coreProperties>
</file>