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30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261446 Information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</a:t>
            </a:r>
          </a:p>
          <a:p>
            <a:r>
              <a:rPr lang="en-US" dirty="0"/>
              <a:t>Information Systems in Global Business Today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3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Technology?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  <a:p>
            <a:r>
              <a:rPr lang="en-US" dirty="0"/>
              <a:t>Big Data</a:t>
            </a:r>
          </a:p>
          <a:p>
            <a:r>
              <a:rPr lang="en-US" dirty="0"/>
              <a:t>Mobile Digital Platform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3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Flexible collection of computers on the Internet performing tasks that were traditionally performed locally on corporate computers. </a:t>
            </a:r>
          </a:p>
          <a:p>
            <a:r>
              <a:rPr lang="en-US" dirty="0"/>
              <a:t>More business applications delivered online as Internet Services (SaaS)</a:t>
            </a:r>
          </a:p>
        </p:txBody>
      </p:sp>
    </p:spTree>
    <p:extLst>
      <p:ext uri="{BB962C8B-B14F-4D97-AF65-F5344CB8AC3E}">
        <p14:creationId xmlns:p14="http://schemas.microsoft.com/office/powerpoint/2010/main" val="153455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Businesses are searching for insights from huge volumes of data, such as Web traffic, email messages, social media content.</a:t>
            </a:r>
          </a:p>
          <a:p>
            <a:r>
              <a:rPr lang="en-US" dirty="0"/>
              <a:t>Technologies being used to sense and capture data, and </a:t>
            </a:r>
            <a:r>
              <a:rPr lang="en-US" dirty="0" err="1"/>
              <a:t>analyse</a:t>
            </a:r>
            <a:r>
              <a:rPr lang="en-US" dirty="0"/>
              <a:t> it.</a:t>
            </a:r>
          </a:p>
        </p:txBody>
      </p:sp>
    </p:spTree>
    <p:extLst>
      <p:ext uri="{BB962C8B-B14F-4D97-AF65-F5344CB8AC3E}">
        <p14:creationId xmlns:p14="http://schemas.microsoft.com/office/powerpoint/2010/main" val="168975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Digital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Smart Phones with hundreds of thousands of applications supporting collaboration, location based services as well as communication.</a:t>
            </a:r>
          </a:p>
          <a:p>
            <a:r>
              <a:rPr lang="en-US" dirty="0"/>
              <a:t>Tablet computers challenging the traditional laptops as the platform for consumer / corporate computing.</a:t>
            </a:r>
          </a:p>
        </p:txBody>
      </p:sp>
    </p:spTree>
    <p:extLst>
      <p:ext uri="{BB962C8B-B14F-4D97-AF65-F5344CB8AC3E}">
        <p14:creationId xmlns:p14="http://schemas.microsoft.com/office/powerpoint/2010/main" val="1182811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Management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Collaboration</a:t>
            </a:r>
          </a:p>
          <a:p>
            <a:r>
              <a:rPr lang="en-US" dirty="0"/>
              <a:t>Business Intelligence</a:t>
            </a:r>
          </a:p>
          <a:p>
            <a:r>
              <a:rPr lang="en-US" dirty="0"/>
              <a:t>Virtual Meetings</a:t>
            </a:r>
          </a:p>
        </p:txBody>
      </p:sp>
    </p:spTree>
    <p:extLst>
      <p:ext uri="{BB962C8B-B14F-4D97-AF65-F5344CB8AC3E}">
        <p14:creationId xmlns:p14="http://schemas.microsoft.com/office/powerpoint/2010/main" val="680435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Networks used to improve coordination, collaboration &amp; knowledge sharing</a:t>
            </a:r>
          </a:p>
          <a:p>
            <a:r>
              <a:rPr lang="en-US" dirty="0"/>
              <a:t>Google Apps, etc. used to support project management, online meetings &amp; communities</a:t>
            </a:r>
          </a:p>
        </p:txBody>
      </p:sp>
    </p:spTree>
    <p:extLst>
      <p:ext uri="{BB962C8B-B14F-4D97-AF65-F5344CB8AC3E}">
        <p14:creationId xmlns:p14="http://schemas.microsoft.com/office/powerpoint/2010/main" val="3099325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Analytics</a:t>
            </a:r>
          </a:p>
          <a:p>
            <a:r>
              <a:rPr lang="en-US" dirty="0"/>
              <a:t>Interactive Dashboards</a:t>
            </a:r>
          </a:p>
          <a:p>
            <a:r>
              <a:rPr lang="en-US" dirty="0"/>
              <a:t>Real-time performance information to enhance manager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706585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conferencing reduces travel time &amp; cost, improving collaboration &amp;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760906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Changing </a:t>
            </a:r>
            <a:r>
              <a:rPr lang="en-US" dirty="0" err="1"/>
              <a:t>Organisations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Business</a:t>
            </a:r>
          </a:p>
          <a:p>
            <a:r>
              <a:rPr lang="en-US" dirty="0"/>
              <a:t>Teleworking</a:t>
            </a:r>
          </a:p>
          <a:p>
            <a:r>
              <a:rPr lang="en-US" dirty="0"/>
              <a:t>Co-creation of Business Value</a:t>
            </a:r>
          </a:p>
        </p:txBody>
      </p:sp>
    </p:spTree>
    <p:extLst>
      <p:ext uri="{BB962C8B-B14F-4D97-AF65-F5344CB8AC3E}">
        <p14:creationId xmlns:p14="http://schemas.microsoft.com/office/powerpoint/2010/main" val="3496433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Networking platforms used to deepen interactions between employees, customers &amp; suppliers</a:t>
            </a:r>
          </a:p>
          <a:p>
            <a:r>
              <a:rPr lang="en-US" dirty="0"/>
              <a:t>Employees use blogs, wikis, email &amp; messaging to interact within online communities</a:t>
            </a:r>
          </a:p>
        </p:txBody>
      </p:sp>
    </p:spTree>
    <p:extLst>
      <p:ext uri="{BB962C8B-B14F-4D97-AF65-F5344CB8AC3E}">
        <p14:creationId xmlns:p14="http://schemas.microsoft.com/office/powerpoint/2010/main" val="268719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Role of IS in Business Today</a:t>
            </a:r>
          </a:p>
          <a:p>
            <a:pPr lvl="0"/>
            <a:r>
              <a:rPr lang="en-US" dirty="0"/>
              <a:t>Perspectives on IS</a:t>
            </a:r>
          </a:p>
          <a:p>
            <a:r>
              <a:rPr lang="en-US" dirty="0"/>
              <a:t>Contemporary Approaches to IS</a:t>
            </a:r>
          </a:p>
        </p:txBody>
      </p:sp>
    </p:spTree>
    <p:extLst>
      <p:ext uri="{BB962C8B-B14F-4D97-AF65-F5344CB8AC3E}">
        <p14:creationId xmlns:p14="http://schemas.microsoft.com/office/powerpoint/2010/main" val="205773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connectivity, wireless laptops, smartphones &amp; tablets, make it possible to work away from the traditional office</a:t>
            </a:r>
          </a:p>
          <a:p>
            <a:r>
              <a:rPr lang="en-US" dirty="0"/>
              <a:t>55% of US businesses have some kind of remote work program</a:t>
            </a:r>
          </a:p>
        </p:txBody>
      </p:sp>
    </p:spTree>
    <p:extLst>
      <p:ext uri="{BB962C8B-B14F-4D97-AF65-F5344CB8AC3E}">
        <p14:creationId xmlns:p14="http://schemas.microsoft.com/office/powerpoint/2010/main" val="3042036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Co-creation of Business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of business value shifts from products to solutions &amp; experiences.</a:t>
            </a:r>
          </a:p>
          <a:p>
            <a:r>
              <a:rPr lang="en-US" dirty="0"/>
              <a:t>Shift to networks of suppliers &amp; customers</a:t>
            </a:r>
          </a:p>
          <a:p>
            <a:r>
              <a:rPr lang="en-US" dirty="0"/>
              <a:t>Supply chains become more global &amp;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95266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Recurring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Collaboration &amp; Community</a:t>
            </a:r>
          </a:p>
          <a:p>
            <a:r>
              <a:rPr lang="en-US" dirty="0"/>
              <a:t>(Big) Data Analysis -&gt; Decision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28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Emerging Digital Firm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firm where nearly all </a:t>
            </a:r>
            <a:r>
              <a:rPr lang="en-US" i="1" dirty="0"/>
              <a:t>significant business relationships</a:t>
            </a:r>
            <a:r>
              <a:rPr lang="en-US" dirty="0"/>
              <a:t> with customers, suppliers and employees are digitally enabled &amp; mediated.</a:t>
            </a:r>
          </a:p>
          <a:p>
            <a:r>
              <a:rPr lang="en-US" i="1" dirty="0"/>
              <a:t>Core business processes </a:t>
            </a:r>
            <a:r>
              <a:rPr lang="en-US" dirty="0"/>
              <a:t>(hiring, firing, developing new products, fulfilling orders, creating marketing plan, etc.) accomplished through digital networks spanning entire </a:t>
            </a:r>
            <a:r>
              <a:rPr lang="en-US" dirty="0" err="1"/>
              <a:t>organisations</a:t>
            </a:r>
            <a:r>
              <a:rPr lang="en-US" dirty="0"/>
              <a:t> or connecting </a:t>
            </a:r>
            <a:r>
              <a:rPr lang="en-US" dirty="0" err="1"/>
              <a:t>organisations</a:t>
            </a:r>
            <a:endParaRPr lang="en-US" dirty="0"/>
          </a:p>
          <a:p>
            <a:r>
              <a:rPr lang="en-US" i="1" dirty="0"/>
              <a:t>Key corporate assets</a:t>
            </a:r>
            <a:r>
              <a:rPr lang="en-US" dirty="0"/>
              <a:t> (IP, core competencies, financial / human assets) managed through digital means.</a:t>
            </a:r>
          </a:p>
        </p:txBody>
      </p:sp>
    </p:spTree>
    <p:extLst>
      <p:ext uri="{BB962C8B-B14F-4D97-AF65-F5344CB8AC3E}">
        <p14:creationId xmlns:p14="http://schemas.microsoft.com/office/powerpoint/2010/main" val="2330957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Firms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to support key business decisions, available any time, anywhere.</a:t>
            </a:r>
          </a:p>
          <a:p>
            <a:r>
              <a:rPr lang="en-US" dirty="0"/>
              <a:t>Sense &amp; Respond to environments, rather than produce and sell.</a:t>
            </a:r>
          </a:p>
          <a:p>
            <a:r>
              <a:rPr lang="en-US" dirty="0"/>
              <a:t>Flexible &amp; Agile.</a:t>
            </a:r>
          </a:p>
          <a:p>
            <a:r>
              <a:rPr lang="en-US" i="1" dirty="0"/>
              <a:t>Time Shifting </a:t>
            </a:r>
            <a:r>
              <a:rPr lang="en-US" dirty="0"/>
              <a:t>&amp; </a:t>
            </a:r>
            <a:r>
              <a:rPr lang="en-US" i="1" dirty="0"/>
              <a:t>Space Shifting</a:t>
            </a:r>
            <a:r>
              <a:rPr lang="en-US" dirty="0"/>
              <a:t>; No longer constrained to the 9-5 work day, or the physical location where business is conducted.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30359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Information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US" dirty="0" err="1"/>
              <a:t>is</a:t>
            </a:r>
            <a:r>
              <a:rPr lang="en-US" dirty="0"/>
              <a:t> increasingly taking on a key role in deciding and driving a corporate strategy.</a:t>
            </a:r>
          </a:p>
          <a:p>
            <a:r>
              <a:rPr lang="en-US" dirty="0"/>
              <a:t>There is a growing interdependence between IS &amp; business capability; changes to strategy requires changes in hardware, software, databases &amp; telecommunications.</a:t>
            </a:r>
          </a:p>
          <a:p>
            <a:r>
              <a:rPr lang="en-US" dirty="0"/>
              <a:t>What an organization would like to do in 5 years is often constrained by what its systems will allow it to do.</a:t>
            </a:r>
          </a:p>
        </p:txBody>
      </p:sp>
    </p:spTree>
    <p:extLst>
      <p:ext uri="{BB962C8B-B14F-4D97-AF65-F5344CB8AC3E}">
        <p14:creationId xmlns:p14="http://schemas.microsoft.com/office/powerpoint/2010/main" val="2209054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Operational Excellence</a:t>
            </a:r>
          </a:p>
          <a:p>
            <a:r>
              <a:rPr lang="en-US" dirty="0"/>
              <a:t>New Products, Services &amp; Business Models</a:t>
            </a:r>
          </a:p>
          <a:p>
            <a:r>
              <a:rPr lang="en-US" dirty="0"/>
              <a:t>Customer &amp; Supplier Intimacy</a:t>
            </a:r>
          </a:p>
          <a:p>
            <a:r>
              <a:rPr lang="en-US" dirty="0"/>
              <a:t>Improved Decision Making</a:t>
            </a:r>
          </a:p>
          <a:p>
            <a:r>
              <a:rPr lang="en-US" dirty="0"/>
              <a:t>Competitive Advantage</a:t>
            </a:r>
          </a:p>
          <a:p>
            <a:r>
              <a:rPr lang="en-US" dirty="0"/>
              <a:t>Survival</a:t>
            </a:r>
          </a:p>
        </p:txBody>
      </p:sp>
    </p:spTree>
    <p:extLst>
      <p:ext uri="{BB962C8B-B14F-4D97-AF65-F5344CB8AC3E}">
        <p14:creationId xmlns:p14="http://schemas.microsoft.com/office/powerpoint/2010/main" val="1614572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Improving efficiency of operations, leading to higher profitability</a:t>
            </a:r>
          </a:p>
          <a:p>
            <a:r>
              <a:rPr lang="en-US" dirty="0"/>
              <a:t>Walmart</a:t>
            </a:r>
          </a:p>
          <a:p>
            <a:pPr lvl="1"/>
            <a:r>
              <a:rPr lang="en-US" dirty="0"/>
              <a:t>World largest retailer, with world class operations.</a:t>
            </a:r>
          </a:p>
          <a:p>
            <a:pPr lvl="1"/>
            <a:r>
              <a:rPr lang="en-US" dirty="0"/>
              <a:t>Retail Link system – digitally links suppliers to every Walmart store – as soon as a customer purchases an item, the supplier knows to ship a replacement item. (SCM)</a:t>
            </a:r>
          </a:p>
          <a:p>
            <a:pPr lvl="1"/>
            <a:r>
              <a:rPr lang="en-US" dirty="0"/>
              <a:t>$28 sales per square foot, compared with Target $23 &amp; others &lt;$12</a:t>
            </a:r>
          </a:p>
        </p:txBody>
      </p:sp>
    </p:spTree>
    <p:extLst>
      <p:ext uri="{BB962C8B-B14F-4D97-AF65-F5344CB8AC3E}">
        <p14:creationId xmlns:p14="http://schemas.microsoft.com/office/powerpoint/2010/main" val="600223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Products, Services, and Business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digital products &amp; services, as well as the models for how companies produce, deliver &amp; sell a product or service.</a:t>
            </a:r>
          </a:p>
          <a:p>
            <a:r>
              <a:rPr lang="en-US" dirty="0"/>
              <a:t>Entertainment Industry</a:t>
            </a:r>
          </a:p>
          <a:p>
            <a:pPr lvl="1"/>
            <a:r>
              <a:rPr lang="en-US" dirty="0"/>
              <a:t>Massively different from decades ago.</a:t>
            </a:r>
          </a:p>
          <a:p>
            <a:pPr lvl="1"/>
            <a:r>
              <a:rPr lang="en-US" dirty="0"/>
              <a:t>Vinyl records, tapers &amp; CDs -&gt; </a:t>
            </a:r>
            <a:r>
              <a:rPr lang="en-US" dirty="0" err="1"/>
              <a:t>Istore</a:t>
            </a:r>
            <a:r>
              <a:rPr lang="en-US" dirty="0"/>
              <a:t>, Netflix, legal online distribution model.</a:t>
            </a:r>
          </a:p>
        </p:txBody>
      </p:sp>
    </p:spTree>
    <p:extLst>
      <p:ext uri="{BB962C8B-B14F-4D97-AF65-F5344CB8AC3E}">
        <p14:creationId xmlns:p14="http://schemas.microsoft.com/office/powerpoint/2010/main" val="1142505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&amp; Supplier Intimacy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 from </a:t>
            </a:r>
            <a:r>
              <a:rPr lang="en-US" i="1" dirty="0"/>
              <a:t>Transactional Marketing</a:t>
            </a:r>
            <a:r>
              <a:rPr lang="en-US" dirty="0"/>
              <a:t> to </a:t>
            </a:r>
            <a:r>
              <a:rPr lang="en-US" i="1" dirty="0"/>
              <a:t>Relational Marketing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key is to get to know your customers</a:t>
            </a:r>
          </a:p>
          <a:p>
            <a:r>
              <a:rPr lang="en-US" dirty="0"/>
              <a:t>High end hotels keep track of guests’ preferences; check in time, room temperature, frequently called phone numbers, TV shows, etc. The room then adjusts itself according to the customer’s preferences.</a:t>
            </a:r>
          </a:p>
        </p:txBody>
      </p:sp>
    </p:spTree>
    <p:extLst>
      <p:ext uri="{BB962C8B-B14F-4D97-AF65-F5344CB8AC3E}">
        <p14:creationId xmlns:p14="http://schemas.microsoft.com/office/powerpoint/2010/main" val="218980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#1) PCL Construction</a:t>
            </a:r>
          </a:p>
          <a:p>
            <a:r>
              <a:rPr lang="en-US" dirty="0"/>
              <a:t>#2) Deutsche Bank</a:t>
            </a:r>
          </a:p>
        </p:txBody>
      </p:sp>
    </p:spTree>
    <p:extLst>
      <p:ext uri="{BB962C8B-B14F-4D97-AF65-F5344CB8AC3E}">
        <p14:creationId xmlns:p14="http://schemas.microsoft.com/office/powerpoint/2010/main" val="1512122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information leads to better decisions</a:t>
            </a:r>
          </a:p>
          <a:p>
            <a:r>
              <a:rPr lang="en-US" dirty="0"/>
              <a:t>Real time information, helps make better on the spot decisions.</a:t>
            </a:r>
          </a:p>
          <a:p>
            <a:r>
              <a:rPr lang="en-US" dirty="0"/>
              <a:t>E.g. a telecommunications company which has precise, real time information on customer complaints, network performance etc. which can be used to allocate repair resources better.</a:t>
            </a:r>
          </a:p>
        </p:txBody>
      </p:sp>
    </p:spTree>
    <p:extLst>
      <p:ext uri="{BB962C8B-B14F-4D97-AF65-F5344CB8AC3E}">
        <p14:creationId xmlns:p14="http://schemas.microsoft.com/office/powerpoint/2010/main" val="1804242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Doing things better than your competitors</a:t>
            </a:r>
          </a:p>
          <a:p>
            <a:r>
              <a:rPr lang="en-US" dirty="0"/>
              <a:t>Charging less for better products</a:t>
            </a:r>
          </a:p>
          <a:p>
            <a:r>
              <a:rPr lang="en-US" dirty="0"/>
              <a:t>Responding to customers in real-time</a:t>
            </a:r>
          </a:p>
        </p:txBody>
      </p:sp>
    </p:spTree>
    <p:extLst>
      <p:ext uri="{BB962C8B-B14F-4D97-AF65-F5344CB8AC3E}">
        <p14:creationId xmlns:p14="http://schemas.microsoft.com/office/powerpoint/2010/main" val="2658519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Firms have to invest in IS &amp; IT to survive.</a:t>
            </a:r>
          </a:p>
          <a:p>
            <a:pPr lvl="1"/>
            <a:r>
              <a:rPr lang="en-US" dirty="0"/>
              <a:t>Imagine a bank that doesn’t offer ATM service?</a:t>
            </a:r>
          </a:p>
          <a:p>
            <a:pPr lvl="1"/>
            <a:r>
              <a:rPr lang="en-US" dirty="0"/>
              <a:t>Some industries are required to maintain digital records (e.g. toxic substances), or public accounting</a:t>
            </a:r>
          </a:p>
        </p:txBody>
      </p:sp>
    </p:spTree>
    <p:extLst>
      <p:ext uri="{BB962C8B-B14F-4D97-AF65-F5344CB8AC3E}">
        <p14:creationId xmlns:p14="http://schemas.microsoft.com/office/powerpoint/2010/main" val="2895823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or 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Information Technology</a:t>
            </a:r>
            <a:r>
              <a:rPr lang="en-US" dirty="0"/>
              <a:t> – all the hardware, software needed to support an organization</a:t>
            </a:r>
          </a:p>
          <a:p>
            <a:r>
              <a:rPr lang="en-US" i="1" dirty="0"/>
              <a:t>Information Systems</a:t>
            </a:r>
            <a:r>
              <a:rPr lang="en-US" dirty="0"/>
              <a:t> – A set of interrelated components that collect, process, store and distribute information to support decision making and control in an </a:t>
            </a:r>
            <a:r>
              <a:rPr lang="en-US" dirty="0" err="1"/>
              <a:t>organisation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06059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Data</a:t>
            </a:r>
            <a:r>
              <a:rPr lang="en-US" dirty="0"/>
              <a:t> – Raw facts</a:t>
            </a:r>
          </a:p>
          <a:p>
            <a:r>
              <a:rPr lang="en-US" i="1" dirty="0"/>
              <a:t>Information</a:t>
            </a:r>
            <a:r>
              <a:rPr lang="en-US" dirty="0"/>
              <a:t> – Data that is meaningful and useful for humans</a:t>
            </a:r>
          </a:p>
          <a:p>
            <a:endParaRPr lang="en-US" dirty="0"/>
          </a:p>
          <a:p>
            <a:r>
              <a:rPr lang="en-US" dirty="0"/>
              <a:t>A supermarket check out scans millions of pieces of data from barcodes. That data is </a:t>
            </a:r>
            <a:r>
              <a:rPr lang="en-US" dirty="0" err="1"/>
              <a:t>analysed</a:t>
            </a:r>
            <a:r>
              <a:rPr lang="en-US" dirty="0"/>
              <a:t> to provide useful information, such as sales totals, stock levels  etc.</a:t>
            </a:r>
          </a:p>
        </p:txBody>
      </p:sp>
    </p:spTree>
    <p:extLst>
      <p:ext uri="{BB962C8B-B14F-4D97-AF65-F5344CB8AC3E}">
        <p14:creationId xmlns:p14="http://schemas.microsoft.com/office/powerpoint/2010/main" val="3794321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to Information?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Input </a:t>
            </a:r>
            <a:r>
              <a:rPr lang="en-US" dirty="0"/>
              <a:t>– Collecting or capturing data</a:t>
            </a:r>
          </a:p>
          <a:p>
            <a:r>
              <a:rPr lang="en-US" i="1" dirty="0"/>
              <a:t>Processing</a:t>
            </a:r>
            <a:r>
              <a:rPr lang="en-US" dirty="0"/>
              <a:t> – Converting data into some meaningful form</a:t>
            </a:r>
            <a:endParaRPr lang="en-US" i="1" dirty="0"/>
          </a:p>
          <a:p>
            <a:r>
              <a:rPr lang="en-US" i="1" dirty="0"/>
              <a:t>Output</a:t>
            </a:r>
            <a:r>
              <a:rPr lang="en-US" dirty="0"/>
              <a:t> – Presenting that information to the people who need it</a:t>
            </a:r>
            <a:endParaRPr lang="en-US" i="1" dirty="0"/>
          </a:p>
          <a:p>
            <a:r>
              <a:rPr lang="en-US" i="1" dirty="0"/>
              <a:t>Feedback</a:t>
            </a:r>
            <a:r>
              <a:rPr lang="en-US" dirty="0"/>
              <a:t> – Further output to allow people to support, evaluate or correct the system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33123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– More than Computers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735" y="2478504"/>
            <a:ext cx="4644214" cy="3751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2" y="3320715"/>
            <a:ext cx="4062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Understanding the Information System, requires understanding the </a:t>
            </a:r>
            <a:r>
              <a:rPr lang="en-US" sz="2400" dirty="0" err="1"/>
              <a:t>Organisation</a:t>
            </a:r>
            <a:r>
              <a:rPr lang="en-US" sz="2400" dirty="0"/>
              <a:t>, the Management &amp; the Technology</a:t>
            </a:r>
          </a:p>
        </p:txBody>
      </p:sp>
    </p:spTree>
    <p:extLst>
      <p:ext uri="{BB962C8B-B14F-4D97-AF65-F5344CB8AC3E}">
        <p14:creationId xmlns:p14="http://schemas.microsoft.com/office/powerpoint/2010/main" val="920173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</a:t>
            </a:r>
          </a:p>
          <a:p>
            <a:r>
              <a:rPr lang="en-US" dirty="0"/>
              <a:t>Structure</a:t>
            </a:r>
          </a:p>
          <a:p>
            <a:r>
              <a:rPr lang="en-US" dirty="0"/>
              <a:t>Business Processes</a:t>
            </a:r>
          </a:p>
          <a:p>
            <a:r>
              <a:rPr lang="en-US" dirty="0"/>
              <a:t>Politics</a:t>
            </a:r>
          </a:p>
          <a:p>
            <a:r>
              <a:rPr lang="en-US" dirty="0"/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1794899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Organisations</a:t>
            </a:r>
            <a:r>
              <a:rPr lang="en-US" dirty="0"/>
              <a:t> -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035841" cy="3318936"/>
          </a:xfrm>
        </p:spPr>
        <p:txBody>
          <a:bodyPr/>
          <a:lstStyle/>
          <a:p>
            <a:r>
              <a:rPr lang="en-US" dirty="0"/>
              <a:t>An organization’s structure highlights the divisions of </a:t>
            </a:r>
            <a:r>
              <a:rPr lang="en-US" dirty="0" err="1"/>
              <a:t>labour</a:t>
            </a:r>
            <a:r>
              <a:rPr lang="en-US" dirty="0"/>
              <a:t>, authority, responsibility.</a:t>
            </a:r>
          </a:p>
          <a:p>
            <a:pPr lvl="1"/>
            <a:r>
              <a:rPr lang="en-US" i="1" dirty="0"/>
              <a:t>Senior Management </a:t>
            </a:r>
            <a:r>
              <a:rPr lang="en-US" dirty="0"/>
              <a:t>– Long-range strategic decisions</a:t>
            </a:r>
          </a:p>
          <a:p>
            <a:pPr lvl="1"/>
            <a:r>
              <a:rPr lang="en-US" i="1" dirty="0"/>
              <a:t>Middle Management </a:t>
            </a:r>
            <a:r>
              <a:rPr lang="en-US" dirty="0"/>
              <a:t>– Implementing the programs and plans</a:t>
            </a:r>
          </a:p>
          <a:p>
            <a:pPr lvl="1"/>
            <a:r>
              <a:rPr lang="en-US" i="1" dirty="0"/>
              <a:t>Operational Management </a:t>
            </a:r>
            <a:r>
              <a:rPr lang="en-US" dirty="0"/>
              <a:t>– Day to day monitoring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361" y="2556932"/>
            <a:ext cx="4058113" cy="35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88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Specialised</a:t>
            </a:r>
            <a:r>
              <a:rPr lang="en-US" dirty="0"/>
              <a:t> tasks</a:t>
            </a:r>
          </a:p>
          <a:p>
            <a:pPr lvl="1"/>
            <a:r>
              <a:rPr lang="en-US" dirty="0"/>
              <a:t>Sales &amp; Marketing</a:t>
            </a:r>
          </a:p>
          <a:p>
            <a:pPr lvl="1"/>
            <a:r>
              <a:rPr lang="en-US" dirty="0"/>
              <a:t>Manufacturing / Production</a:t>
            </a:r>
          </a:p>
          <a:p>
            <a:pPr lvl="1"/>
            <a:r>
              <a:rPr lang="en-US" dirty="0"/>
              <a:t>Finance / Accounting</a:t>
            </a:r>
          </a:p>
          <a:p>
            <a:pPr lvl="1"/>
            <a:r>
              <a:rPr lang="en-US" dirty="0"/>
              <a:t>Human Resources</a:t>
            </a:r>
          </a:p>
          <a:p>
            <a:r>
              <a:rPr lang="en-US" dirty="0"/>
              <a:t>Each with formal rules to follow </a:t>
            </a:r>
          </a:p>
        </p:txBody>
      </p:sp>
    </p:spTree>
    <p:extLst>
      <p:ext uri="{BB962C8B-B14F-4D97-AF65-F5344CB8AC3E}">
        <p14:creationId xmlns:p14="http://schemas.microsoft.com/office/powerpoint/2010/main" val="312197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136531"/>
            <a:ext cx="9601196" cy="37393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“In 2020, IT spending worldwide is expected to reach about 3.61 trillion U.S. dollars, a decline of 5.4 percent due to the negative economic impact caused by the global coronavirus (COVID-19) pandemic.”(Statista)</a:t>
            </a:r>
          </a:p>
          <a:p>
            <a:endParaRPr lang="en-US" dirty="0"/>
          </a:p>
          <a:p>
            <a:r>
              <a:rPr lang="en-US" dirty="0"/>
              <a:t>2019 $4 Trillion spent on IT</a:t>
            </a:r>
          </a:p>
          <a:p>
            <a:pPr lvl="1"/>
            <a:r>
              <a:rPr lang="en-US" dirty="0"/>
              <a:t>2014 – US business spends $817 billion on </a:t>
            </a:r>
          </a:p>
          <a:p>
            <a:pPr marL="457200" lvl="1" indent="0">
              <a:buNone/>
            </a:pPr>
            <a:r>
              <a:rPr lang="en-US" dirty="0"/>
              <a:t>IS hardware, software &amp; telecoms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1999 private business invested 14% of </a:t>
            </a:r>
          </a:p>
          <a:p>
            <a:pPr marL="0" indent="0">
              <a:buNone/>
            </a:pPr>
            <a:r>
              <a:rPr lang="en-US" dirty="0"/>
              <a:t>their invested capital in IT, in 2013 it was 33%.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7ACC2-F5AC-49F5-AB51-545775BA4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618" y="3133517"/>
            <a:ext cx="5653598" cy="35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82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Assumptions &amp; Values – the way of doing things, accepted by most of the people.</a:t>
            </a:r>
          </a:p>
          <a:p>
            <a:r>
              <a:rPr lang="en-US" dirty="0"/>
              <a:t>Perhaps a mantra, or core corporate value</a:t>
            </a:r>
          </a:p>
          <a:p>
            <a:pPr lvl="1"/>
            <a:r>
              <a:rPr lang="en-US" dirty="0"/>
              <a:t>“Customer Service”</a:t>
            </a:r>
          </a:p>
          <a:p>
            <a:pPr lvl="1"/>
            <a:r>
              <a:rPr lang="en-US" dirty="0"/>
              <a:t>“Quality”</a:t>
            </a:r>
          </a:p>
          <a:p>
            <a:r>
              <a:rPr lang="en-US" dirty="0"/>
              <a:t>Everyone might not always agree with the corporate culture, which can lead to politics</a:t>
            </a:r>
          </a:p>
          <a:p>
            <a:r>
              <a:rPr lang="en-US" dirty="0"/>
              <a:t>And IS </a:t>
            </a:r>
            <a:r>
              <a:rPr lang="en-US" dirty="0" err="1"/>
              <a:t>is</a:t>
            </a:r>
            <a:r>
              <a:rPr lang="en-US" dirty="0"/>
              <a:t> impacted by culture &amp; politics</a:t>
            </a:r>
          </a:p>
        </p:txBody>
      </p:sp>
    </p:spTree>
    <p:extLst>
      <p:ext uri="{BB962C8B-B14F-4D97-AF65-F5344CB8AC3E}">
        <p14:creationId xmlns:p14="http://schemas.microsoft.com/office/powerpoint/2010/main" val="1164767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sense of business environment, make decisions, formulate action plans to solve problems</a:t>
            </a:r>
          </a:p>
          <a:p>
            <a:r>
              <a:rPr lang="en-US" dirty="0"/>
              <a:t>Allocate human &amp; financial resources</a:t>
            </a:r>
          </a:p>
          <a:p>
            <a:r>
              <a:rPr lang="en-US" dirty="0"/>
              <a:t>Leadership</a:t>
            </a:r>
          </a:p>
          <a:p>
            <a:r>
              <a:rPr lang="en-US" dirty="0"/>
              <a:t>Create new products, ideas, largely driven by new knowledge &amp; information</a:t>
            </a:r>
          </a:p>
        </p:txBody>
      </p:sp>
    </p:spTree>
    <p:extLst>
      <p:ext uri="{BB962C8B-B14F-4D97-AF65-F5344CB8AC3E}">
        <p14:creationId xmlns:p14="http://schemas.microsoft.com/office/powerpoint/2010/main" val="41036224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  <a:p>
            <a:r>
              <a:rPr lang="en-US" dirty="0"/>
              <a:t>Software</a:t>
            </a:r>
          </a:p>
          <a:p>
            <a:r>
              <a:rPr lang="en-US" dirty="0"/>
              <a:t>Data Management</a:t>
            </a:r>
          </a:p>
          <a:p>
            <a:r>
              <a:rPr lang="en-US" dirty="0"/>
              <a:t>Networking &amp; </a:t>
            </a:r>
            <a:r>
              <a:rPr lang="en-US" dirty="0" err="1"/>
              <a:t>Telecomms</a:t>
            </a:r>
            <a:endParaRPr lang="en-US" dirty="0"/>
          </a:p>
          <a:p>
            <a:endParaRPr lang="en-US" dirty="0"/>
          </a:p>
          <a:p>
            <a:r>
              <a:rPr lang="en-US" dirty="0"/>
              <a:t>IT is a platform upon which IS can be built – it is the enabler.</a:t>
            </a:r>
          </a:p>
        </p:txBody>
      </p:sp>
    </p:spTree>
    <p:extLst>
      <p:ext uri="{BB962C8B-B14F-4D97-AF65-F5344CB8AC3E}">
        <p14:creationId xmlns:p14="http://schemas.microsoft.com/office/powerpoint/2010/main" val="293880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 on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Technical Approach</a:t>
            </a:r>
          </a:p>
          <a:p>
            <a:pPr lvl="1"/>
            <a:r>
              <a:rPr lang="en-US" dirty="0"/>
              <a:t>Computer Science - Physical technology, Mathematical models of computation, formal proofs of capabilities</a:t>
            </a:r>
          </a:p>
          <a:p>
            <a:r>
              <a:rPr lang="en-US" dirty="0" err="1"/>
              <a:t>Behavioural</a:t>
            </a:r>
            <a:r>
              <a:rPr lang="en-US" dirty="0"/>
              <a:t> Approach</a:t>
            </a:r>
          </a:p>
          <a:p>
            <a:pPr lvl="1"/>
            <a:r>
              <a:rPr lang="en-US" dirty="0"/>
              <a:t>Sociology, Psychology, Economics – Affects of technology on groups, individuals, society etc.</a:t>
            </a:r>
          </a:p>
          <a:p>
            <a:r>
              <a:rPr lang="en-US" dirty="0"/>
              <a:t>Sociotechnical Approach</a:t>
            </a:r>
          </a:p>
          <a:p>
            <a:pPr lvl="1"/>
            <a:r>
              <a:rPr lang="en-US" dirty="0"/>
              <a:t>Considering; 1) the technology, 2) the business, 3) the managers / employees, 4)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3729261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IS transforming business, and what is their relationship to globalization?</a:t>
            </a:r>
          </a:p>
          <a:p>
            <a:r>
              <a:rPr lang="en-US" dirty="0"/>
              <a:t>Why are IS so essential for business management today?</a:t>
            </a:r>
          </a:p>
          <a:p>
            <a:r>
              <a:rPr lang="en-US" dirty="0"/>
              <a:t>What is an IS? What are its components?</a:t>
            </a:r>
          </a:p>
          <a:p>
            <a:r>
              <a:rPr lang="en-US" dirty="0"/>
              <a:t>What academic disciplines are related to studying IS?</a:t>
            </a:r>
          </a:p>
        </p:txBody>
      </p:sp>
    </p:spTree>
    <p:extLst>
      <p:ext uri="{BB962C8B-B14F-4D97-AF65-F5344CB8AC3E}">
        <p14:creationId xmlns:p14="http://schemas.microsoft.com/office/powerpoint/2010/main" val="89652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B04D-165A-4F97-AF9E-AB53150E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Gartner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FA332-54F1-45EA-91C7-34C5F3B67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Open Sans" panose="020B0604020202020204" pitchFamily="34" charset="0"/>
              </a:rPr>
              <a:t>“Worldwide IT spending is projected to grow 5.5% from 2021 to 2022, reaching $4.5 trillion, according to Gartner. Enterprise software is pegged to grow 11.5% in 2022, making it the highest growth segment.”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7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247 million American have mobile phones (67%)</a:t>
            </a:r>
          </a:p>
          <a:p>
            <a:r>
              <a:rPr lang="en-US" dirty="0"/>
              <a:t>167 million access the Internet on smart phones.</a:t>
            </a:r>
          </a:p>
          <a:p>
            <a:r>
              <a:rPr lang="en-US" dirty="0"/>
              <a:t>46% use tablets</a:t>
            </a:r>
          </a:p>
          <a:p>
            <a:r>
              <a:rPr lang="en-US" dirty="0"/>
              <a:t>172 million Americans use social networks (150 million on </a:t>
            </a:r>
            <a:r>
              <a:rPr lang="en-US" dirty="0" err="1"/>
              <a:t>facebook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341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June 2014, more than 114 million dotcom businesses</a:t>
            </a:r>
          </a:p>
          <a:p>
            <a:r>
              <a:rPr lang="en-US" dirty="0"/>
              <a:t>196 million Americans shop online, </a:t>
            </a:r>
          </a:p>
          <a:p>
            <a:pPr lvl="1"/>
            <a:r>
              <a:rPr lang="en-US" dirty="0"/>
              <a:t>90 million researching products for purchasing online </a:t>
            </a:r>
            <a:r>
              <a:rPr lang="en-US" b="1" i="1" dirty="0"/>
              <a:t>every day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Businesses are using IS to sense and respond to rapidly changing customer demand, reducing their inventories, and becoming more efficient.</a:t>
            </a:r>
          </a:p>
          <a:p>
            <a:pPr lvl="1"/>
            <a:r>
              <a:rPr lang="en-US"/>
              <a:t>Supply Chains </a:t>
            </a:r>
            <a:r>
              <a:rPr lang="en-US" dirty="0"/>
              <a:t>are fast-paced, relying on Just In Time inventory</a:t>
            </a:r>
          </a:p>
        </p:txBody>
      </p:sp>
    </p:spTree>
    <p:extLst>
      <p:ext uri="{BB962C8B-B14F-4D97-AF65-F5344CB8AC3E}">
        <p14:creationId xmlns:p14="http://schemas.microsoft.com/office/powerpoint/2010/main" val="175995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Newspaper readership declines, while online media absorption increases using new forms; Videos, Blogs.</a:t>
            </a:r>
          </a:p>
          <a:p>
            <a:r>
              <a:rPr lang="en-US" dirty="0"/>
              <a:t>Social Networking increases authorship, with new forms of customer feedback.</a:t>
            </a:r>
          </a:p>
          <a:p>
            <a:r>
              <a:rPr lang="en-US" dirty="0"/>
              <a:t>Businesses are turning to social networking tools to connect employees, customers, suppliers and managers.</a:t>
            </a:r>
          </a:p>
        </p:txBody>
      </p:sp>
    </p:spTree>
    <p:extLst>
      <p:ext uri="{BB962C8B-B14F-4D97-AF65-F5344CB8AC3E}">
        <p14:creationId xmlns:p14="http://schemas.microsoft.com/office/powerpoint/2010/main" val="104575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Technologies</a:t>
            </a:r>
          </a:p>
          <a:p>
            <a:r>
              <a:rPr lang="en-US" dirty="0"/>
              <a:t>New Management Usage</a:t>
            </a:r>
          </a:p>
          <a:p>
            <a:r>
              <a:rPr lang="en-US" dirty="0"/>
              <a:t>Changing </a:t>
            </a:r>
            <a:r>
              <a:rPr lang="en-US" dirty="0" err="1"/>
              <a:t>Organisations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928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19512</TotalTime>
  <Words>1581</Words>
  <Application>Microsoft Office PowerPoint</Application>
  <PresentationFormat>Widescreen</PresentationFormat>
  <Paragraphs>195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Garamond</vt:lpstr>
      <vt:lpstr>Open Sans</vt:lpstr>
      <vt:lpstr>Organic</vt:lpstr>
      <vt:lpstr>261446 Information Systems</vt:lpstr>
      <vt:lpstr>Week 1 Topics</vt:lpstr>
      <vt:lpstr>Case Studies</vt:lpstr>
      <vt:lpstr>IS stats</vt:lpstr>
      <vt:lpstr>Gartner Research</vt:lpstr>
      <vt:lpstr>US stats</vt:lpstr>
      <vt:lpstr>More stats</vt:lpstr>
      <vt:lpstr>Changing Markets</vt:lpstr>
      <vt:lpstr>What’s New in IS?</vt:lpstr>
      <vt:lpstr>New Technology?</vt:lpstr>
      <vt:lpstr>Cloud Computing</vt:lpstr>
      <vt:lpstr>Big Data</vt:lpstr>
      <vt:lpstr>Mobile Digital Platform</vt:lpstr>
      <vt:lpstr>New Management Usage</vt:lpstr>
      <vt:lpstr>Online Collaboration</vt:lpstr>
      <vt:lpstr>Business Intelligence</vt:lpstr>
      <vt:lpstr>Virtual Meetings</vt:lpstr>
      <vt:lpstr>Changing Organisations?</vt:lpstr>
      <vt:lpstr>Social Business</vt:lpstr>
      <vt:lpstr>Teleworking</vt:lpstr>
      <vt:lpstr>Co-creation of Business Value</vt:lpstr>
      <vt:lpstr>Recurring Themes</vt:lpstr>
      <vt:lpstr>The Emerging Digital Firm</vt:lpstr>
      <vt:lpstr>Digital Firms</vt:lpstr>
      <vt:lpstr>Strategic Information Systems</vt:lpstr>
      <vt:lpstr>Strategies</vt:lpstr>
      <vt:lpstr>Operational Excellence</vt:lpstr>
      <vt:lpstr>New Products, Services, and Business Models</vt:lpstr>
      <vt:lpstr>Customer &amp; Supplier Intimacy</vt:lpstr>
      <vt:lpstr>Improved Decision Making</vt:lpstr>
      <vt:lpstr>Competitive Advantage</vt:lpstr>
      <vt:lpstr>Survival</vt:lpstr>
      <vt:lpstr>IT or IS?</vt:lpstr>
      <vt:lpstr>Data or Information</vt:lpstr>
      <vt:lpstr>Data to Information?</vt:lpstr>
      <vt:lpstr>IS – More than Computers</vt:lpstr>
      <vt:lpstr>Organisations</vt:lpstr>
      <vt:lpstr>Organisations - Structure</vt:lpstr>
      <vt:lpstr>Business Functions</vt:lpstr>
      <vt:lpstr>Culture</vt:lpstr>
      <vt:lpstr>Management</vt:lpstr>
      <vt:lpstr>IT</vt:lpstr>
      <vt:lpstr>Perspectives on IS</vt:lpstr>
      <vt:lpstr>Review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261446 Information Systems</dc:title>
  <dc:creator>Admin</dc:creator>
  <cp:lastModifiedBy>KENNETH COSH</cp:lastModifiedBy>
  <cp:revision>33</cp:revision>
  <dcterms:created xsi:type="dcterms:W3CDTF">2015-12-18T14:07:22Z</dcterms:created>
  <dcterms:modified xsi:type="dcterms:W3CDTF">2023-11-07T09:47:03Z</dcterms:modified>
</cp:coreProperties>
</file>