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16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14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2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38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16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487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325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43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9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72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1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1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68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8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22E7BD-D896-426A-A05C-D7EC4F568A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B522F3-B6B9-4B77-9288-C012CA2D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4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261446 Information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12</a:t>
            </a:r>
          </a:p>
          <a:p>
            <a:r>
              <a:rPr lang="en-US" dirty="0"/>
              <a:t>Enhancing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55356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Managerial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Mintzberg</a:t>
            </a:r>
            <a:r>
              <a:rPr lang="en-US" dirty="0"/>
              <a:t> (10 Roles in 3 Categories)</a:t>
            </a:r>
          </a:p>
          <a:p>
            <a:pPr lvl="1"/>
            <a:r>
              <a:rPr lang="en-US" dirty="0"/>
              <a:t>Informational</a:t>
            </a:r>
          </a:p>
          <a:p>
            <a:pPr lvl="2"/>
            <a:r>
              <a:rPr lang="en-US" dirty="0"/>
              <a:t>Monitor, Disseminator, Spokesperson</a:t>
            </a:r>
          </a:p>
          <a:p>
            <a:pPr lvl="1"/>
            <a:r>
              <a:rPr lang="en-US" dirty="0"/>
              <a:t>Interpersonal</a:t>
            </a:r>
          </a:p>
          <a:p>
            <a:pPr lvl="2"/>
            <a:r>
              <a:rPr lang="en-US" dirty="0"/>
              <a:t>Figurehead, Leader, Liaison</a:t>
            </a:r>
          </a:p>
          <a:p>
            <a:pPr lvl="1"/>
            <a:r>
              <a:rPr lang="en-US" dirty="0"/>
              <a:t>Decisional</a:t>
            </a:r>
          </a:p>
          <a:p>
            <a:pPr lvl="2"/>
            <a:r>
              <a:rPr lang="en-US" dirty="0"/>
              <a:t>Entrepreneur, Disturbance Handler, Resource Allocator, Negotiator</a:t>
            </a:r>
          </a:p>
        </p:txBody>
      </p:sp>
    </p:spTree>
    <p:extLst>
      <p:ext uri="{BB962C8B-B14F-4D97-AF65-F5344CB8AC3E}">
        <p14:creationId xmlns:p14="http://schemas.microsoft.com/office/powerpoint/2010/main" val="2702964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Wrong Decisions?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doesn’t always provide the information to make the right decision</a:t>
            </a:r>
          </a:p>
          <a:p>
            <a:pPr lvl="1"/>
            <a:r>
              <a:rPr lang="en-US" dirty="0"/>
              <a:t>Information Quality</a:t>
            </a:r>
          </a:p>
          <a:p>
            <a:pPr lvl="1"/>
            <a:r>
              <a:rPr lang="en-US" dirty="0"/>
              <a:t>Management Filters</a:t>
            </a:r>
          </a:p>
          <a:p>
            <a:pPr lvl="1"/>
            <a:r>
              <a:rPr lang="en-US" dirty="0" err="1"/>
              <a:t>Organisational</a:t>
            </a:r>
            <a:r>
              <a:rPr lang="en-US" dirty="0"/>
              <a:t> Inertia &amp; Politics</a:t>
            </a:r>
          </a:p>
        </p:txBody>
      </p:sp>
    </p:spTree>
    <p:extLst>
      <p:ext uri="{BB962C8B-B14F-4D97-AF65-F5344CB8AC3E}">
        <p14:creationId xmlns:p14="http://schemas.microsoft.com/office/powerpoint/2010/main" val="183010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Wrong Decisions?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Information Quality</a:t>
            </a:r>
          </a:p>
          <a:p>
            <a:pPr lvl="1"/>
            <a:r>
              <a:rPr lang="en-US" dirty="0"/>
              <a:t>Accuracy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Consistency</a:t>
            </a:r>
          </a:p>
          <a:p>
            <a:pPr lvl="1"/>
            <a:r>
              <a:rPr lang="en-US" dirty="0"/>
              <a:t>Completeness</a:t>
            </a:r>
          </a:p>
          <a:p>
            <a:pPr lvl="1"/>
            <a:r>
              <a:rPr lang="en-US" dirty="0"/>
              <a:t>Validity</a:t>
            </a:r>
          </a:p>
          <a:p>
            <a:pPr lvl="1"/>
            <a:r>
              <a:rPr lang="en-US" dirty="0"/>
              <a:t>Timeliness</a:t>
            </a:r>
          </a:p>
          <a:p>
            <a:pPr lvl="1"/>
            <a:r>
              <a:rPr lang="en-US" dirty="0"/>
              <a:t>Accessibility</a:t>
            </a:r>
          </a:p>
        </p:txBody>
      </p:sp>
    </p:spTree>
    <p:extLst>
      <p:ext uri="{BB962C8B-B14F-4D97-AF65-F5344CB8AC3E}">
        <p14:creationId xmlns:p14="http://schemas.microsoft.com/office/powerpoint/2010/main" val="318686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Wrong Decisions?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Filters</a:t>
            </a:r>
          </a:p>
          <a:p>
            <a:pPr lvl="1"/>
            <a:r>
              <a:rPr lang="en-US" dirty="0"/>
              <a:t>Even with all the right information, managers can still make the wrong decision.</a:t>
            </a:r>
          </a:p>
          <a:p>
            <a:pPr lvl="1"/>
            <a:r>
              <a:rPr lang="en-US" dirty="0"/>
              <a:t>Humans interpret information through filters as we understand the world around us</a:t>
            </a:r>
          </a:p>
          <a:p>
            <a:pPr lvl="2"/>
            <a:r>
              <a:rPr lang="en-US" dirty="0"/>
              <a:t>Selective Attention</a:t>
            </a:r>
          </a:p>
          <a:p>
            <a:pPr lvl="2"/>
            <a:r>
              <a:rPr lang="en-US" dirty="0"/>
              <a:t>Focus on certain problems</a:t>
            </a:r>
          </a:p>
          <a:p>
            <a:pPr lvl="2"/>
            <a:r>
              <a:rPr lang="en-US" dirty="0"/>
              <a:t>Focus on certain solutions</a:t>
            </a:r>
          </a:p>
          <a:p>
            <a:pPr lvl="2"/>
            <a:r>
              <a:rPr lang="en-US" dirty="0"/>
              <a:t>A variety of biases to reject information that doesn’t conform to prior conception</a:t>
            </a:r>
          </a:p>
        </p:txBody>
      </p:sp>
    </p:spTree>
    <p:extLst>
      <p:ext uri="{BB962C8B-B14F-4D97-AF65-F5344CB8AC3E}">
        <p14:creationId xmlns:p14="http://schemas.microsoft.com/office/powerpoint/2010/main" val="946326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Wrong Decisions?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Organisational</a:t>
            </a:r>
            <a:r>
              <a:rPr lang="en-US" dirty="0"/>
              <a:t> Inertia &amp; Politics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2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definition of human intelligence refers to our ability to </a:t>
            </a:r>
          </a:p>
          <a:p>
            <a:pPr lvl="1"/>
            <a:r>
              <a:rPr lang="en-US" dirty="0"/>
              <a:t>take data from our environment, </a:t>
            </a:r>
          </a:p>
          <a:p>
            <a:pPr lvl="1"/>
            <a:r>
              <a:rPr lang="en-US" dirty="0"/>
              <a:t>understand its meaning &amp; significance, </a:t>
            </a:r>
          </a:p>
          <a:p>
            <a:pPr lvl="1"/>
            <a:r>
              <a:rPr lang="en-US" dirty="0"/>
              <a:t>and act appropriately</a:t>
            </a:r>
          </a:p>
          <a:p>
            <a:r>
              <a:rPr lang="en-US" dirty="0"/>
              <a:t>How about Businesses?</a:t>
            </a:r>
          </a:p>
          <a:p>
            <a:pPr lvl="1"/>
            <a:r>
              <a:rPr lang="en-US" dirty="0"/>
              <a:t>Businesses are human environments, so why not Business Intelligence?</a:t>
            </a:r>
          </a:p>
        </p:txBody>
      </p:sp>
    </p:spTree>
    <p:extLst>
      <p:ext uri="{BB962C8B-B14F-4D97-AF65-F5344CB8AC3E}">
        <p14:creationId xmlns:p14="http://schemas.microsoft.com/office/powerpoint/2010/main" val="292129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55" y="2473469"/>
            <a:ext cx="5895889" cy="37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47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Business Environment</a:t>
            </a:r>
          </a:p>
          <a:p>
            <a:pPr lvl="1"/>
            <a:r>
              <a:rPr lang="en-US" dirty="0"/>
              <a:t>Structured &amp; Unstructured data, from many sources, including Big Data</a:t>
            </a:r>
          </a:p>
          <a:p>
            <a:r>
              <a:rPr lang="en-US" dirty="0"/>
              <a:t>Business Intelligence Infrastructure</a:t>
            </a:r>
          </a:p>
          <a:p>
            <a:pPr lvl="1"/>
            <a:r>
              <a:rPr lang="en-US" dirty="0"/>
              <a:t>Powerful database that captures all relevant data; relational or data warehouse / </a:t>
            </a:r>
            <a:r>
              <a:rPr lang="en-US" dirty="0" err="1"/>
              <a:t>datamarts</a:t>
            </a:r>
            <a:endParaRPr lang="en-US" dirty="0"/>
          </a:p>
          <a:p>
            <a:r>
              <a:rPr lang="en-US" dirty="0"/>
              <a:t>Business Analytics Toolset</a:t>
            </a:r>
          </a:p>
          <a:p>
            <a:pPr lvl="1"/>
            <a:r>
              <a:rPr lang="en-US" dirty="0"/>
              <a:t>Software tools to </a:t>
            </a:r>
            <a:r>
              <a:rPr lang="en-US" dirty="0" err="1"/>
              <a:t>analyse</a:t>
            </a:r>
            <a:r>
              <a:rPr lang="en-US" dirty="0"/>
              <a:t> data, track performance &amp; answer ad hoc manager questions</a:t>
            </a:r>
          </a:p>
        </p:txBody>
      </p:sp>
    </p:spTree>
    <p:extLst>
      <p:ext uri="{BB962C8B-B14F-4D97-AF65-F5344CB8AC3E}">
        <p14:creationId xmlns:p14="http://schemas.microsoft.com/office/powerpoint/2010/main" val="1133857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Managerial Users &amp; Methods</a:t>
            </a:r>
          </a:p>
          <a:p>
            <a:pPr lvl="1"/>
            <a:r>
              <a:rPr lang="en-US" dirty="0"/>
              <a:t>BI is only as intelligent as the humans using it  - managers have to ask the right questions or track the right bits of data</a:t>
            </a:r>
          </a:p>
          <a:p>
            <a:r>
              <a:rPr lang="en-US" dirty="0"/>
              <a:t>Delivery Platform – MIS, DSS, ERP</a:t>
            </a:r>
          </a:p>
          <a:p>
            <a:pPr lvl="1"/>
            <a:r>
              <a:rPr lang="en-US" dirty="0"/>
              <a:t>Layer responsible for delivering information to different people at different levels in the firm, from operational level, through middle managers to senior executives</a:t>
            </a:r>
          </a:p>
          <a:p>
            <a:r>
              <a:rPr lang="en-US" dirty="0"/>
              <a:t>User Interface</a:t>
            </a:r>
          </a:p>
          <a:p>
            <a:pPr lvl="1"/>
            <a:r>
              <a:rPr lang="en-US" dirty="0"/>
              <a:t>Not just a spreadsheet! </a:t>
            </a:r>
            <a:r>
              <a:rPr lang="en-US" dirty="0" err="1"/>
              <a:t>Visualisations</a:t>
            </a:r>
            <a:r>
              <a:rPr lang="en-US" dirty="0"/>
              <a:t> available on multiple different devices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3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 &amp; Analytics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Production Reports</a:t>
            </a:r>
          </a:p>
          <a:p>
            <a:pPr lvl="1"/>
            <a:r>
              <a:rPr lang="en-US" dirty="0"/>
              <a:t>Predefined reports</a:t>
            </a:r>
          </a:p>
          <a:p>
            <a:r>
              <a:rPr lang="en-US" dirty="0" err="1"/>
              <a:t>Parameterised</a:t>
            </a:r>
            <a:r>
              <a:rPr lang="en-US" dirty="0"/>
              <a:t> Reports</a:t>
            </a:r>
          </a:p>
          <a:p>
            <a:pPr lvl="1"/>
            <a:r>
              <a:rPr lang="en-US" dirty="0"/>
              <a:t>User enters several parameters (e.g. region, time of day, different product sales), to produce a report, like a pivot table</a:t>
            </a:r>
          </a:p>
          <a:p>
            <a:r>
              <a:rPr lang="en-US" dirty="0"/>
              <a:t>Dashboards / Scorecards</a:t>
            </a:r>
          </a:p>
          <a:p>
            <a:pPr lvl="1"/>
            <a:r>
              <a:rPr lang="en-US" dirty="0" err="1"/>
              <a:t>Visualisations</a:t>
            </a:r>
            <a:r>
              <a:rPr lang="en-US" dirty="0"/>
              <a:t> representing specified performance data</a:t>
            </a:r>
          </a:p>
          <a:p>
            <a:r>
              <a:rPr lang="en-US" dirty="0"/>
              <a:t>Drill down</a:t>
            </a:r>
          </a:p>
          <a:p>
            <a:pPr lvl="1"/>
            <a:r>
              <a:rPr lang="en-US" dirty="0"/>
              <a:t>The ability to move from high-level summaries to detailed view</a:t>
            </a:r>
          </a:p>
          <a:p>
            <a:r>
              <a:rPr lang="en-US" dirty="0"/>
              <a:t>Forecasts, Scenarios, Models</a:t>
            </a:r>
          </a:p>
          <a:p>
            <a:pPr lvl="1"/>
            <a:r>
              <a:rPr lang="en-US" dirty="0"/>
              <a:t>Linear forecasting, what-if scenarios &amp; other statistical analysis</a:t>
            </a:r>
          </a:p>
        </p:txBody>
      </p:sp>
    </p:spTree>
    <p:extLst>
      <p:ext uri="{BB962C8B-B14F-4D97-AF65-F5344CB8AC3E}">
        <p14:creationId xmlns:p14="http://schemas.microsoft.com/office/powerpoint/2010/main" val="81156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12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Making and Information Systems</a:t>
            </a:r>
          </a:p>
          <a:p>
            <a:r>
              <a:rPr lang="en-US" dirty="0"/>
              <a:t>Business Intelligence in the Enterprise</a:t>
            </a:r>
          </a:p>
          <a:p>
            <a:r>
              <a:rPr lang="en-US" dirty="0"/>
              <a:t>Business Intelligence Constituencies</a:t>
            </a:r>
          </a:p>
        </p:txBody>
      </p:sp>
    </p:spTree>
    <p:extLst>
      <p:ext uri="{BB962C8B-B14F-4D97-AF65-F5344CB8AC3E}">
        <p14:creationId xmlns:p14="http://schemas.microsoft.com/office/powerpoint/2010/main" val="139408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Gaining BI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Firms (IBM, HP, Oracle (Sun Microsystems))</a:t>
            </a:r>
          </a:p>
          <a:p>
            <a:pPr lvl="1"/>
            <a:r>
              <a:rPr lang="en-US" dirty="0"/>
              <a:t>Want to sell a totally integrated solution – the complete deal with an integrated hardware/software solution, built to only run on their hardware</a:t>
            </a:r>
          </a:p>
          <a:p>
            <a:r>
              <a:rPr lang="en-US" dirty="0"/>
              <a:t>Software Firms (SAP, SAS, Microsoft)</a:t>
            </a:r>
          </a:p>
          <a:p>
            <a:pPr lvl="1"/>
            <a:r>
              <a:rPr lang="en-US" dirty="0"/>
              <a:t>Encourage </a:t>
            </a:r>
            <a:r>
              <a:rPr lang="en-US" dirty="0" err="1"/>
              <a:t>organisations</a:t>
            </a:r>
            <a:r>
              <a:rPr lang="en-US" dirty="0"/>
              <a:t> to pick the best of each part – the best database, the best data warehouse, the best intelligence &amp; analytics, from whichever vendor is best</a:t>
            </a:r>
          </a:p>
          <a:p>
            <a:r>
              <a:rPr lang="en-US" dirty="0"/>
              <a:t>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1536718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&amp; Reward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Totally Integrated Solution</a:t>
            </a:r>
          </a:p>
          <a:p>
            <a:pPr lvl="1"/>
            <a:r>
              <a:rPr lang="en-US" dirty="0"/>
              <a:t>Dependent on one firm &amp; it’s pricing power</a:t>
            </a:r>
          </a:p>
          <a:p>
            <a:pPr lvl="1"/>
            <a:r>
              <a:rPr lang="en-US" dirty="0"/>
              <a:t>Only need to deal with one vendor</a:t>
            </a:r>
          </a:p>
          <a:p>
            <a:r>
              <a:rPr lang="en-US" dirty="0"/>
              <a:t>“Best of Breed”</a:t>
            </a:r>
          </a:p>
          <a:p>
            <a:pPr lvl="1"/>
            <a:r>
              <a:rPr lang="en-US" dirty="0"/>
              <a:t>Greater Flexibility &amp; Independence</a:t>
            </a:r>
          </a:p>
          <a:p>
            <a:pPr lvl="1"/>
            <a:r>
              <a:rPr lang="en-US"/>
              <a:t>Potential compatibility </a:t>
            </a:r>
            <a:r>
              <a:rPr lang="en-US" dirty="0"/>
              <a:t>difficulties in integrating software and hardware platforms</a:t>
            </a:r>
          </a:p>
        </p:txBody>
      </p:sp>
    </p:spTree>
    <p:extLst>
      <p:ext uri="{BB962C8B-B14F-4D97-AF65-F5344CB8AC3E}">
        <p14:creationId xmlns:p14="http://schemas.microsoft.com/office/powerpoint/2010/main" val="25018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Study #1) Big Data &amp; IoT</a:t>
            </a:r>
          </a:p>
          <a:p>
            <a:r>
              <a:rPr lang="en-US" dirty="0"/>
              <a:t>Case Study #2) Is Predix GE’s future?</a:t>
            </a:r>
          </a:p>
        </p:txBody>
      </p:sp>
    </p:spTree>
    <p:extLst>
      <p:ext uri="{BB962C8B-B14F-4D97-AF65-F5344CB8AC3E}">
        <p14:creationId xmlns:p14="http://schemas.microsoft.com/office/powerpoint/2010/main" val="387297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value is there for businesses making the right decisions?</a:t>
            </a:r>
          </a:p>
        </p:txBody>
      </p:sp>
    </p:spTree>
    <p:extLst>
      <p:ext uri="{BB962C8B-B14F-4D97-AF65-F5344CB8AC3E}">
        <p14:creationId xmlns:p14="http://schemas.microsoft.com/office/powerpoint/2010/main" val="403416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Decisions</a:t>
            </a:r>
          </a:p>
          <a:p>
            <a:pPr lvl="1"/>
            <a:r>
              <a:rPr lang="en-US" dirty="0"/>
              <a:t>Repetitive &amp; routine following a definite procedure.</a:t>
            </a:r>
          </a:p>
          <a:p>
            <a:r>
              <a:rPr lang="en-US" dirty="0"/>
              <a:t>Unstructured Decisions</a:t>
            </a:r>
          </a:p>
          <a:p>
            <a:pPr lvl="1"/>
            <a:r>
              <a:rPr lang="en-US" dirty="0"/>
              <a:t>Require judgment, evaluation and insight to solve a problem. Each decision is new and important, with no understood procedure for making the decision</a:t>
            </a:r>
          </a:p>
          <a:p>
            <a:r>
              <a:rPr lang="en-US" dirty="0" err="1"/>
              <a:t>Semistructured</a:t>
            </a:r>
            <a:r>
              <a:rPr lang="en-US" dirty="0"/>
              <a:t> Decisions</a:t>
            </a:r>
          </a:p>
          <a:p>
            <a:pPr lvl="1"/>
            <a:r>
              <a:rPr lang="en-US" dirty="0"/>
              <a:t>Part of the problem follows a defined procedure</a:t>
            </a:r>
          </a:p>
        </p:txBody>
      </p:sp>
    </p:spTree>
    <p:extLst>
      <p:ext uri="{BB962C8B-B14F-4D97-AF65-F5344CB8AC3E}">
        <p14:creationId xmlns:p14="http://schemas.microsoft.com/office/powerpoint/2010/main" val="21641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Decision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04" y="2482909"/>
            <a:ext cx="6017203" cy="37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6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49" y="2337260"/>
            <a:ext cx="3542605" cy="2849882"/>
          </a:xfrm>
        </p:spPr>
        <p:txBody>
          <a:bodyPr>
            <a:normAutofit/>
          </a:bodyPr>
          <a:lstStyle/>
          <a:p>
            <a:r>
              <a:rPr lang="en-US" dirty="0"/>
              <a:t>Decision Making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405" y="631247"/>
            <a:ext cx="5632945" cy="56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6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Managerial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Model of Managers (</a:t>
            </a:r>
            <a:r>
              <a:rPr lang="en-US" dirty="0" err="1"/>
              <a:t>Fayol</a:t>
            </a:r>
            <a:r>
              <a:rPr lang="en-US" dirty="0"/>
              <a:t> 1920-1990)</a:t>
            </a:r>
          </a:p>
          <a:p>
            <a:pPr lvl="1"/>
            <a:r>
              <a:rPr lang="en-US" dirty="0"/>
              <a:t>Managers have 5 functions</a:t>
            </a:r>
          </a:p>
          <a:p>
            <a:pPr lvl="2"/>
            <a:r>
              <a:rPr lang="en-US" dirty="0"/>
              <a:t>Planning</a:t>
            </a:r>
          </a:p>
          <a:p>
            <a:pPr lvl="2"/>
            <a:r>
              <a:rPr lang="en-US" dirty="0" err="1"/>
              <a:t>Organising</a:t>
            </a:r>
            <a:endParaRPr lang="en-US" dirty="0"/>
          </a:p>
          <a:p>
            <a:pPr lvl="2"/>
            <a:r>
              <a:rPr lang="en-US" dirty="0"/>
              <a:t>Coordinating</a:t>
            </a:r>
          </a:p>
          <a:p>
            <a:pPr lvl="2"/>
            <a:r>
              <a:rPr lang="en-US" b="1" dirty="0"/>
              <a:t>Deciding</a:t>
            </a:r>
          </a:p>
          <a:p>
            <a:pPr lvl="2"/>
            <a:r>
              <a:rPr lang="en-US" dirty="0"/>
              <a:t>Controlling</a:t>
            </a:r>
          </a:p>
        </p:txBody>
      </p:sp>
    </p:spTree>
    <p:extLst>
      <p:ext uri="{BB962C8B-B14F-4D97-AF65-F5344CB8AC3E}">
        <p14:creationId xmlns:p14="http://schemas.microsoft.com/office/powerpoint/2010/main" val="276148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Managerial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Behavioural</a:t>
            </a:r>
            <a:r>
              <a:rPr lang="en-US" dirty="0"/>
              <a:t> Model of Management</a:t>
            </a:r>
          </a:p>
          <a:p>
            <a:pPr lvl="1"/>
            <a:r>
              <a:rPr lang="en-US" dirty="0"/>
              <a:t>5 Attributes</a:t>
            </a:r>
          </a:p>
          <a:p>
            <a:pPr lvl="2"/>
            <a:r>
              <a:rPr lang="en-US" dirty="0"/>
              <a:t>Managers do a lot of work, at a fast pace</a:t>
            </a:r>
          </a:p>
          <a:p>
            <a:pPr lvl="2"/>
            <a:r>
              <a:rPr lang="en-US" dirty="0"/>
              <a:t>Activities are fragmented – many short duration activities</a:t>
            </a:r>
          </a:p>
          <a:p>
            <a:pPr lvl="2"/>
            <a:r>
              <a:rPr lang="en-US" dirty="0"/>
              <a:t>Managers prefer current, specific, ad hoc information</a:t>
            </a:r>
          </a:p>
          <a:p>
            <a:pPr lvl="2"/>
            <a:r>
              <a:rPr lang="en-US" dirty="0"/>
              <a:t>Managers prefer oral communication</a:t>
            </a:r>
          </a:p>
          <a:p>
            <a:pPr lvl="2"/>
            <a:r>
              <a:rPr lang="en-US" dirty="0"/>
              <a:t>Managers maintain a diverse / complex network of contacts as an informal information system</a:t>
            </a:r>
          </a:p>
        </p:txBody>
      </p:sp>
    </p:spTree>
    <p:extLst>
      <p:ext uri="{BB962C8B-B14F-4D97-AF65-F5344CB8AC3E}">
        <p14:creationId xmlns:p14="http://schemas.microsoft.com/office/powerpoint/2010/main" val="3113966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23691</TotalTime>
  <Words>689</Words>
  <Application>Microsoft Office PowerPoint</Application>
  <PresentationFormat>Widescreen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261446 Information Systems</vt:lpstr>
      <vt:lpstr>Week 12 Topics</vt:lpstr>
      <vt:lpstr>Case Studies</vt:lpstr>
      <vt:lpstr>Making Decisions</vt:lpstr>
      <vt:lpstr>Types of Decision</vt:lpstr>
      <vt:lpstr>Types of Decision</vt:lpstr>
      <vt:lpstr>Decision Making Process</vt:lpstr>
      <vt:lpstr>Managerial Roles</vt:lpstr>
      <vt:lpstr>Managerial Roles</vt:lpstr>
      <vt:lpstr>Managerial Roles</vt:lpstr>
      <vt:lpstr>Wrong Decisions?</vt:lpstr>
      <vt:lpstr>Wrong Decisions?</vt:lpstr>
      <vt:lpstr>Wrong Decisions?</vt:lpstr>
      <vt:lpstr>Wrong Decisions?</vt:lpstr>
      <vt:lpstr>Business Intelligence</vt:lpstr>
      <vt:lpstr>Business Intelligence Environment</vt:lpstr>
      <vt:lpstr>Business Intelligence Environment</vt:lpstr>
      <vt:lpstr>Business Intelligence Environment</vt:lpstr>
      <vt:lpstr>BI &amp; Analytics Capabilities</vt:lpstr>
      <vt:lpstr>Gaining BI Capabilities</vt:lpstr>
      <vt:lpstr>Risk &amp; Reward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261446 Information Systems</dc:title>
  <dc:creator>Admin</dc:creator>
  <cp:lastModifiedBy>KENNETH COSH</cp:lastModifiedBy>
  <cp:revision>18</cp:revision>
  <dcterms:created xsi:type="dcterms:W3CDTF">2015-12-30T16:12:53Z</dcterms:created>
  <dcterms:modified xsi:type="dcterms:W3CDTF">2021-03-05T05:11:15Z</dcterms:modified>
</cp:coreProperties>
</file>