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12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86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6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4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187D0F3-5C89-4252-9E49-F6350590687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296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0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1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5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8851-0072-49EC-AE8C-DB8AD4212083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kencosh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3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and Control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4114800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The System becomes more useful when there is Feedback and Control;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Feedback: data about system performance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Control: monitoring and evaluating feedback to determine whether the system is moving towards achieving it’s goal and then adjusting where necessary.</a:t>
            </a:r>
            <a:endParaRPr lang="en-GB" sz="22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338888" y="20605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38888" y="33559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338888" y="46513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253288" y="27463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253288" y="40417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72289" y="2136775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704014" y="4692650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491288" y="343217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  <p:sp>
        <p:nvSpPr>
          <p:cNvPr id="11276" name="AutoShape 12"/>
          <p:cNvSpPr>
            <a:spLocks/>
          </p:cNvSpPr>
          <p:nvPr/>
        </p:nvSpPr>
        <p:spPr bwMode="auto">
          <a:xfrm>
            <a:off x="8472488" y="2060575"/>
            <a:ext cx="381000" cy="3276600"/>
          </a:xfrm>
          <a:prstGeom prst="rightBrace">
            <a:avLst>
              <a:gd name="adj1" fmla="val 7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929688" y="3279776"/>
            <a:ext cx="14398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Feedback</a:t>
            </a:r>
          </a:p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&amp; 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8853488" y="3355975"/>
            <a:ext cx="1524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Example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Thermostat self-regulating Air Conditioning.</a:t>
            </a:r>
          </a:p>
          <a:p>
            <a:pPr lvl="1"/>
            <a:r>
              <a:rPr lang="en-US"/>
              <a:t>Input: Current room temperature.</a:t>
            </a:r>
          </a:p>
          <a:p>
            <a:pPr lvl="1"/>
            <a:r>
              <a:rPr lang="en-US"/>
              <a:t>Processing: Comparison with desired temperature</a:t>
            </a:r>
          </a:p>
          <a:p>
            <a:pPr lvl="1"/>
            <a:r>
              <a:rPr lang="en-US"/>
              <a:t>Output: Either On or Off</a:t>
            </a:r>
          </a:p>
          <a:p>
            <a:pPr lvl="1"/>
            <a:r>
              <a:rPr lang="en-US"/>
              <a:t>Feedback &amp; Control: Ability of human user to adjust temperature.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3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System Concepts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Sub-systems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Systems rarely exist within a vacuum, they are normally part of some environment (or greater system).</a:t>
            </a:r>
          </a:p>
          <a:p>
            <a:pPr>
              <a:lnSpc>
                <a:spcPct val="80000"/>
              </a:lnSpc>
            </a:pPr>
            <a:r>
              <a:rPr lang="en-US" sz="2600"/>
              <a:t>Interfacing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Often multiple systems share the same environment, in which case they often interact / have shared interfaces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output of one system could be the input of the next (stock control figures are passed as input to sales department).</a:t>
            </a:r>
          </a:p>
          <a:p>
            <a:pPr>
              <a:lnSpc>
                <a:spcPct val="80000"/>
              </a:lnSpc>
            </a:pPr>
            <a:r>
              <a:rPr lang="en-US" sz="2600"/>
              <a:t>Adaptive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Some systems have the ability to change itself or it’s environment in order to survive.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11929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Collects data inputs, transforms them into information outputs and disseminates the information around an organisation.</a:t>
            </a:r>
          </a:p>
          <a:p>
            <a:pPr>
              <a:lnSpc>
                <a:spcPct val="80000"/>
              </a:lnSpc>
            </a:pPr>
            <a:r>
              <a:rPr lang="en-US" sz="2600"/>
              <a:t>Remember O’Brien’s quote?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“An information system can be any organised combination of people, hardware, software, communications networks, and data resources that collects, transforms and disseminates information in an organisation.”</a:t>
            </a:r>
          </a:p>
          <a:p>
            <a:pPr>
              <a:lnSpc>
                <a:spcPct val="80000"/>
              </a:lnSpc>
            </a:pPr>
            <a:r>
              <a:rPr lang="en-US" sz="2600"/>
              <a:t>Information Systems are comprised of 5 major types of resource;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People, Hardware, Software, Communication, Data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3705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Computer…for Dummies!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Input Devices</a:t>
            </a:r>
          </a:p>
          <a:p>
            <a:pPr lvl="1"/>
            <a:r>
              <a:rPr lang="en-US" sz="2000"/>
              <a:t>Keyboard, Mouse, Microphone, Scanner…</a:t>
            </a:r>
          </a:p>
          <a:p>
            <a:r>
              <a:rPr lang="en-US" sz="2200"/>
              <a:t>Output Devices</a:t>
            </a:r>
          </a:p>
          <a:p>
            <a:pPr lvl="1"/>
            <a:r>
              <a:rPr lang="en-US" sz="2000"/>
              <a:t>Monitor, Printer, Speaker…</a:t>
            </a:r>
          </a:p>
          <a:p>
            <a:r>
              <a:rPr lang="en-US" sz="2200"/>
              <a:t>Processor</a:t>
            </a:r>
          </a:p>
          <a:p>
            <a:pPr lvl="1"/>
            <a:r>
              <a:rPr lang="en-US" sz="2000"/>
              <a:t>CPU</a:t>
            </a:r>
          </a:p>
          <a:p>
            <a:r>
              <a:rPr lang="en-US" sz="2200"/>
              <a:t>Storage Capabilities</a:t>
            </a:r>
          </a:p>
          <a:p>
            <a:pPr lvl="1"/>
            <a:r>
              <a:rPr lang="en-US" sz="2000"/>
              <a:t>Main memory (RAM), Secondary memory (Hard Disk, CD’s etc.)</a:t>
            </a:r>
            <a:endParaRPr lang="en-GB" sz="2000"/>
          </a:p>
        </p:txBody>
      </p:sp>
      <p:pic>
        <p:nvPicPr>
          <p:cNvPr id="16389" name="Picture 5" descr="Computer Hardwa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489200"/>
            <a:ext cx="4038600" cy="287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8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 Resources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People</a:t>
            </a:r>
          </a:p>
          <a:p>
            <a:r>
              <a:rPr lang="en-US"/>
              <a:t>Hardware</a:t>
            </a:r>
          </a:p>
          <a:p>
            <a:r>
              <a:rPr lang="en-US"/>
              <a:t>Software</a:t>
            </a:r>
          </a:p>
          <a:p>
            <a:r>
              <a:rPr lang="en-US"/>
              <a:t>Data</a:t>
            </a:r>
          </a:p>
          <a:p>
            <a:r>
              <a:rPr lang="en-US"/>
              <a:t>Network (Communication)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People 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Users - the people who use the information systems.  E.g. Customers, salespeople, engineers, clerks, accountants, all of us!</a:t>
            </a:r>
          </a:p>
          <a:p>
            <a:r>
              <a:rPr lang="en-US"/>
              <a:t>IS Specialists - the people who develop, implement and maintain the information systems.   E.g. software developers, analysts, support staff.</a:t>
            </a:r>
          </a:p>
        </p:txBody>
      </p:sp>
    </p:spTree>
    <p:extLst>
      <p:ext uri="{BB962C8B-B14F-4D97-AF65-F5344CB8AC3E}">
        <p14:creationId xmlns:p14="http://schemas.microsoft.com/office/powerpoint/2010/main" val="162101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92351"/>
            <a:ext cx="8229600" cy="3838575"/>
          </a:xfrm>
        </p:spPr>
        <p:txBody>
          <a:bodyPr/>
          <a:lstStyle/>
          <a:p>
            <a:r>
              <a:rPr lang="en-US"/>
              <a:t>Physical, Tangible devices &amp; materials used in information processing.</a:t>
            </a:r>
          </a:p>
          <a:p>
            <a:pPr lvl="1"/>
            <a:r>
              <a:rPr lang="en-US"/>
              <a:t>Machines - PC’s, monitors, printers etc.</a:t>
            </a:r>
          </a:p>
          <a:p>
            <a:pPr lvl="1"/>
            <a:r>
              <a:rPr lang="en-US"/>
              <a:t>Media - disks, printouts, paper etc.</a:t>
            </a:r>
          </a:p>
        </p:txBody>
      </p:sp>
    </p:spTree>
    <p:extLst>
      <p:ext uri="{BB962C8B-B14F-4D97-AF65-F5344CB8AC3E}">
        <p14:creationId xmlns:p14="http://schemas.microsoft.com/office/powerpoint/2010/main" val="27492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Resources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Processing Instructions</a:t>
            </a:r>
          </a:p>
          <a:p>
            <a:pPr lvl="1"/>
            <a:r>
              <a:rPr lang="en-US"/>
              <a:t>Programs (system, application software)</a:t>
            </a:r>
          </a:p>
          <a:p>
            <a:pPr lvl="2"/>
            <a:r>
              <a:rPr lang="en-US"/>
              <a:t>OS, word processing, spreadsheets, databases, payroll etc.</a:t>
            </a:r>
          </a:p>
          <a:p>
            <a:pPr lvl="1"/>
            <a:r>
              <a:rPr lang="en-US"/>
              <a:t>Procedures (Operating Instructions)</a:t>
            </a:r>
          </a:p>
          <a:p>
            <a:pPr lvl="2"/>
            <a:r>
              <a:rPr lang="en-US"/>
              <a:t>Data Entry procedures, paycheck distribution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094875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Resources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Databases</a:t>
            </a:r>
          </a:p>
          <a:p>
            <a:r>
              <a:rPr lang="en-US"/>
              <a:t>Knowledge Bases</a:t>
            </a:r>
          </a:p>
          <a:p>
            <a:endParaRPr lang="en-US"/>
          </a:p>
          <a:p>
            <a:r>
              <a:rPr lang="en-US"/>
              <a:t>Data vs Information?</a:t>
            </a:r>
          </a:p>
          <a:p>
            <a:pPr lvl="1"/>
            <a:r>
              <a:rPr lang="en-US"/>
              <a:t>Data - Raw material resources </a:t>
            </a:r>
          </a:p>
          <a:p>
            <a:pPr lvl="1"/>
            <a:r>
              <a:rPr lang="en-US"/>
              <a:t>Information - Processed data into meaningful product.</a:t>
            </a:r>
          </a:p>
          <a:p>
            <a:pPr>
              <a:buFont typeface="Wingdings" panose="05000000000000000000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ISNE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>
                <a:hlinkClick r:id="rId2"/>
              </a:rPr>
              <a:t>drkencosh@gmail.com</a:t>
            </a:r>
            <a:endParaRPr lang="en-US" dirty="0"/>
          </a:p>
          <a:p>
            <a:r>
              <a:rPr lang="en-US" dirty="0"/>
              <a:t>Facebook – “Ken </a:t>
            </a:r>
            <a:r>
              <a:rPr lang="en-US" dirty="0" err="1"/>
              <a:t>Cosh</a:t>
            </a:r>
            <a:r>
              <a:rPr lang="en-US" dirty="0"/>
              <a:t>”</a:t>
            </a:r>
          </a:p>
          <a:p>
            <a:r>
              <a:rPr lang="en-US" dirty="0"/>
              <a:t>0869176770</a:t>
            </a:r>
          </a:p>
          <a:p>
            <a:endParaRPr lang="en-US" dirty="0"/>
          </a:p>
          <a:p>
            <a:r>
              <a:rPr lang="en-US" dirty="0"/>
              <a:t>Don’t be </a:t>
            </a:r>
            <a:r>
              <a:rPr lang="en-US" dirty="0" err="1"/>
              <a:t>Grengjai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25598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Communication Media</a:t>
            </a:r>
          </a:p>
          <a:p>
            <a:pPr lvl="1"/>
            <a:r>
              <a:rPr lang="en-US"/>
              <a:t>Cables, fibre optics, cellular, wireless</a:t>
            </a:r>
          </a:p>
          <a:p>
            <a:r>
              <a:rPr lang="en-US"/>
              <a:t>Network Support</a:t>
            </a:r>
          </a:p>
          <a:p>
            <a:pPr lvl="1"/>
            <a:r>
              <a:rPr lang="en-US"/>
              <a:t>Technologies to support the network, modems, internet browsers etc.</a:t>
            </a:r>
          </a:p>
        </p:txBody>
      </p:sp>
    </p:spTree>
    <p:extLst>
      <p:ext uri="{BB962C8B-B14F-4D97-AF65-F5344CB8AC3E}">
        <p14:creationId xmlns:p14="http://schemas.microsoft.com/office/powerpoint/2010/main" val="421070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Roles of IS within Business</a:t>
            </a: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Support of Business Processes and Operations</a:t>
            </a:r>
          </a:p>
          <a:p>
            <a:pPr lvl="1"/>
            <a:r>
              <a:rPr lang="en-US" sz="2200"/>
              <a:t>Help with automating processes</a:t>
            </a:r>
          </a:p>
          <a:p>
            <a:r>
              <a:rPr lang="en-US" sz="2600"/>
              <a:t>Support of Decision Making by its employees and managers</a:t>
            </a:r>
          </a:p>
          <a:p>
            <a:pPr lvl="1"/>
            <a:r>
              <a:rPr lang="en-US" sz="2200"/>
              <a:t>Ensure necessary information is available to make decisions</a:t>
            </a:r>
          </a:p>
          <a:p>
            <a:r>
              <a:rPr lang="en-US" sz="2600"/>
              <a:t>Support of its strategies for competitive advantage</a:t>
            </a:r>
          </a:p>
          <a:p>
            <a:pPr lvl="1"/>
            <a:r>
              <a:rPr lang="en-US" sz="2200"/>
              <a:t>Drive an organisation’s strategy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91019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IS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is performing an increasingly important role within organisations, that role is changing.</a:t>
            </a:r>
          </a:p>
          <a:p>
            <a:pPr lvl="1"/>
            <a:r>
              <a:rPr lang="en-US"/>
              <a:t>Technology Push effects</a:t>
            </a:r>
          </a:p>
          <a:p>
            <a:pPr lvl="1"/>
            <a:r>
              <a:rPr lang="en-US"/>
              <a:t>Business Pull effects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28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- ‘Push’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Increased Capability</a:t>
            </a:r>
          </a:p>
          <a:p>
            <a:r>
              <a:rPr lang="en-US"/>
              <a:t>Improved Processing &amp; Storage</a:t>
            </a:r>
          </a:p>
          <a:p>
            <a:r>
              <a:rPr lang="en-US"/>
              <a:t>Improved Connection</a:t>
            </a:r>
          </a:p>
          <a:p>
            <a:pPr lvl="1"/>
            <a:r>
              <a:rPr lang="en-US"/>
              <a:t>Networks</a:t>
            </a:r>
          </a:p>
          <a:p>
            <a:pPr lvl="1"/>
            <a:r>
              <a:rPr lang="en-US"/>
              <a:t>Internet</a:t>
            </a:r>
          </a:p>
          <a:p>
            <a:r>
              <a:rPr lang="en-US"/>
              <a:t>Comparative Cost reductions</a:t>
            </a:r>
          </a:p>
        </p:txBody>
      </p:sp>
    </p:spTree>
    <p:extLst>
      <p:ext uri="{BB962C8B-B14F-4D97-AF65-F5344CB8AC3E}">
        <p14:creationId xmlns:p14="http://schemas.microsoft.com/office/powerpoint/2010/main" val="404796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524000" y="1905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100649" y="5914768"/>
            <a:ext cx="1894702" cy="33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84173" y="6005384"/>
            <a:ext cx="1878227" cy="222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52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700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- ‘Pull’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Factors encouraging organisations to increase their use of I.T.</a:t>
            </a:r>
          </a:p>
          <a:p>
            <a:pPr lvl="1">
              <a:lnSpc>
                <a:spcPct val="90000"/>
              </a:lnSpc>
            </a:pPr>
            <a:r>
              <a:rPr lang="en-US"/>
              <a:t>Political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Economic Factors</a:t>
            </a:r>
          </a:p>
          <a:p>
            <a:pPr lvl="1">
              <a:lnSpc>
                <a:spcPct val="90000"/>
              </a:lnSpc>
            </a:pPr>
            <a:r>
              <a:rPr lang="en-US"/>
              <a:t>Social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Technological Factors</a:t>
            </a:r>
          </a:p>
        </p:txBody>
      </p:sp>
    </p:spTree>
    <p:extLst>
      <p:ext uri="{BB962C8B-B14F-4D97-AF65-F5344CB8AC3E}">
        <p14:creationId xmlns:p14="http://schemas.microsoft.com/office/powerpoint/2010/main" val="693240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IT in Organisations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 Era’s of Technology</a:t>
            </a:r>
          </a:p>
          <a:p>
            <a:pPr lvl="1"/>
            <a:r>
              <a:rPr lang="en-US"/>
              <a:t>DP Era (Data Processing)</a:t>
            </a:r>
          </a:p>
          <a:p>
            <a:pPr lvl="1"/>
            <a:r>
              <a:rPr lang="en-US"/>
              <a:t>MIS Era (Management Information Systems)</a:t>
            </a:r>
          </a:p>
          <a:p>
            <a:pPr lvl="1"/>
            <a:r>
              <a:rPr lang="en-US"/>
              <a:t>SIS Era (Strategic Information Systems)</a:t>
            </a:r>
          </a:p>
          <a:p>
            <a:pPr lvl="1"/>
            <a:r>
              <a:rPr lang="en-US"/>
              <a:t>Internet Era</a:t>
            </a:r>
          </a:p>
        </p:txBody>
      </p:sp>
    </p:spTree>
    <p:extLst>
      <p:ext uri="{BB962C8B-B14F-4D97-AF65-F5344CB8AC3E}">
        <p14:creationId xmlns:p14="http://schemas.microsoft.com/office/powerpoint/2010/main" val="2581478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DP Era (50’s-60’s)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AUTOMATE</a:t>
            </a:r>
          </a:p>
          <a:p>
            <a:r>
              <a:rPr lang="en-US" sz="2600"/>
              <a:t>Form : Mainframe</a:t>
            </a:r>
          </a:p>
          <a:p>
            <a:r>
              <a:rPr lang="en-US" sz="2600"/>
              <a:t>Limitations : Hardware</a:t>
            </a:r>
          </a:p>
          <a:p>
            <a:r>
              <a:rPr lang="en-US" sz="2600"/>
              <a:t>Focus : Programming</a:t>
            </a:r>
          </a:p>
          <a:p>
            <a:r>
              <a:rPr lang="en-US" sz="2600"/>
              <a:t>Ownership : Computer Dept., Remote from users</a:t>
            </a:r>
          </a:p>
          <a:p>
            <a:r>
              <a:rPr lang="en-US" sz="2600"/>
              <a:t>Objectives : lower costs, make use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4127150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 Era (70’s-80’s)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Purpose : INFORMATE</a:t>
            </a:r>
          </a:p>
          <a:p>
            <a:r>
              <a:rPr lang="en-US" sz="2600"/>
              <a:t>Form : Distributed Processing - PC’s</a:t>
            </a:r>
          </a:p>
          <a:p>
            <a:r>
              <a:rPr lang="en-US" sz="2600"/>
              <a:t>Limitations : Software</a:t>
            </a:r>
          </a:p>
          <a:p>
            <a:r>
              <a:rPr lang="en-US" sz="2600"/>
              <a:t>Focus : Identifying User’s needs</a:t>
            </a:r>
          </a:p>
          <a:p>
            <a:r>
              <a:rPr lang="en-US" sz="2600"/>
              <a:t>Ownership : Regulated by management, available as service</a:t>
            </a:r>
          </a:p>
          <a:p>
            <a:r>
              <a:rPr lang="en-US" sz="2600"/>
              <a:t>Objectives :Supporting management, meeting users’ needs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me an email!</a:t>
            </a:r>
          </a:p>
          <a:p>
            <a:endParaRPr lang="en-US" dirty="0"/>
          </a:p>
          <a:p>
            <a:r>
              <a:rPr lang="en-US" dirty="0"/>
              <a:t>drkencosh@gmail.com</a:t>
            </a:r>
          </a:p>
        </p:txBody>
      </p:sp>
    </p:spTree>
    <p:extLst>
      <p:ext uri="{BB962C8B-B14F-4D97-AF65-F5344CB8AC3E}">
        <p14:creationId xmlns:p14="http://schemas.microsoft.com/office/powerpoint/2010/main" val="2082572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Era (80’s-90’s)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TRANSFORMATE</a:t>
            </a:r>
          </a:p>
          <a:p>
            <a:r>
              <a:rPr lang="en-US" sz="2600"/>
              <a:t>Form : Networking</a:t>
            </a:r>
          </a:p>
          <a:p>
            <a:r>
              <a:rPr lang="en-US" sz="2600"/>
              <a:t>Limitations : Management Vision</a:t>
            </a:r>
          </a:p>
          <a:p>
            <a:r>
              <a:rPr lang="en-US" sz="2600"/>
              <a:t>Focus : Identifying Business Opportunities</a:t>
            </a:r>
          </a:p>
          <a:p>
            <a:r>
              <a:rPr lang="en-US" sz="2600"/>
              <a:t>Ownership : Executives, Linked to business functions</a:t>
            </a:r>
          </a:p>
          <a:p>
            <a:r>
              <a:rPr lang="en-US" sz="2600"/>
              <a:t>Objectives : Supporting Business, meeting business needs.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57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Era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Purpose : ???...MATE</a:t>
            </a:r>
          </a:p>
          <a:p>
            <a:r>
              <a:rPr lang="en-US" sz="2600" dirty="0"/>
              <a:t>Form : Internet</a:t>
            </a:r>
          </a:p>
          <a:p>
            <a:r>
              <a:rPr lang="en-US" sz="2600" dirty="0"/>
              <a:t>Limitations : Viability of Business Models</a:t>
            </a:r>
          </a:p>
          <a:p>
            <a:r>
              <a:rPr lang="en-US" sz="2600" dirty="0"/>
              <a:t>Focus : Reach and Range</a:t>
            </a:r>
          </a:p>
          <a:p>
            <a:r>
              <a:rPr lang="en-US" sz="2600" dirty="0"/>
              <a:t>Ownership : Everyone - central to whole business</a:t>
            </a:r>
          </a:p>
          <a:p>
            <a:r>
              <a:rPr lang="en-US" sz="2600" dirty="0"/>
              <a:t>Objectives : it IS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1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Mobility?</a:t>
            </a:r>
          </a:p>
          <a:p>
            <a:r>
              <a:rPr lang="en-US" dirty="0"/>
              <a:t>Nano?</a:t>
            </a:r>
          </a:p>
          <a:p>
            <a:r>
              <a:rPr lang="en-US" dirty="0"/>
              <a:t>Ubiquity?</a:t>
            </a:r>
          </a:p>
          <a:p>
            <a:r>
              <a:rPr lang="en-US" dirty="0"/>
              <a:t>Cloud?</a:t>
            </a:r>
          </a:p>
          <a:p>
            <a:r>
              <a:rPr lang="en-US"/>
              <a:t>AI?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“Interrelated components working together to collect, process, store and disseminate information to support decision making, coordination, control, analysis and visualisation in an organisation.” (Laudon)</a:t>
            </a:r>
          </a:p>
          <a:p>
            <a:pPr>
              <a:lnSpc>
                <a:spcPct val="90000"/>
              </a:lnSpc>
            </a:pPr>
            <a:r>
              <a:rPr lang="en-US"/>
              <a:t>Key: Collecting (Input), Processing, Disseminating (Output) ‘Information’.</a:t>
            </a:r>
          </a:p>
          <a:p>
            <a:pPr lvl="1">
              <a:lnSpc>
                <a:spcPct val="90000"/>
              </a:lnSpc>
            </a:pPr>
            <a:r>
              <a:rPr lang="en-US"/>
              <a:t>But what is Information?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 to Wisdom</a:t>
            </a: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symbols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data that are processed to be useful; provides answers to "who", "what", "where", and "when"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application of data and information; answers "how"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appreciation of "why"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evaluated understanding. </a:t>
            </a:r>
          </a:p>
          <a:p>
            <a:pPr>
              <a:lnSpc>
                <a:spcPct val="90000"/>
              </a:lnSpc>
            </a:pPr>
            <a:endParaRPr 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/>
              <a:t>(Ackoff)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148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Information System?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“An information system can be any organised combination of people, hardware, software, communications networks, and data resources that collects, transforms and disseminates information in an organisation.” (O’Brien).</a:t>
            </a:r>
          </a:p>
          <a:p>
            <a:pPr>
              <a:buFont typeface="Wingdings" panose="05000000000000000000" pitchFamily="2" charset="2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What is Information Technology?</a:t>
            </a:r>
            <a:endParaRPr lang="en-GB" sz="35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Technologies are ‘devices’ which can assist with the working of the information system;</a:t>
            </a:r>
          </a:p>
          <a:p>
            <a:pPr lvl="1"/>
            <a:r>
              <a:rPr lang="en-US"/>
              <a:t>Paper and Pencil (Hardware)</a:t>
            </a:r>
          </a:p>
          <a:p>
            <a:pPr lvl="1"/>
            <a:r>
              <a:rPr lang="en-US"/>
              <a:t>Word of Mouth (Communication Networks)</a:t>
            </a:r>
          </a:p>
          <a:p>
            <a:pPr lvl="1"/>
            <a:r>
              <a:rPr lang="en-US"/>
              <a:t>Filing Cabinet (Data Resource)</a:t>
            </a:r>
          </a:p>
          <a:p>
            <a:r>
              <a:rPr lang="en-US"/>
              <a:t>Mostly we will be interested in computer based technology.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0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System?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“Group of interrelated or interacting elements forming a unified whole.” (O’Brien)</a:t>
            </a:r>
          </a:p>
          <a:p>
            <a:pPr lvl="1"/>
            <a:r>
              <a:rPr lang="en-US"/>
              <a:t>Physical Systems (Weather Systems, Solar Systems)</a:t>
            </a:r>
          </a:p>
          <a:p>
            <a:pPr lvl="1"/>
            <a:r>
              <a:rPr lang="en-US"/>
              <a:t>Biological Systems (Human body)</a:t>
            </a:r>
          </a:p>
          <a:p>
            <a:pPr lvl="1"/>
            <a:r>
              <a:rPr lang="en-US"/>
              <a:t>Educational Systems (Schools, Universities)</a:t>
            </a:r>
          </a:p>
          <a:p>
            <a:pPr lvl="1"/>
            <a:r>
              <a:rPr lang="en-US"/>
              <a:t>Information Systems…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5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557338"/>
            <a:ext cx="548322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Systems have 3 basic elements;</a:t>
            </a:r>
          </a:p>
          <a:p>
            <a:pPr>
              <a:lnSpc>
                <a:spcPct val="80000"/>
              </a:lnSpc>
            </a:pPr>
            <a:r>
              <a:rPr lang="en-US" sz="2600"/>
              <a:t>Input: the ‘things’ which enter the system, (food, orbits, high / low pressure systems, data)</a:t>
            </a:r>
          </a:p>
          <a:p>
            <a:pPr>
              <a:lnSpc>
                <a:spcPct val="80000"/>
              </a:lnSpc>
            </a:pPr>
            <a:r>
              <a:rPr lang="en-US" sz="2600"/>
              <a:t>Processing: transformation process to convert input into output, (breathing, mathematical calculations)</a:t>
            </a:r>
          </a:p>
          <a:p>
            <a:pPr>
              <a:lnSpc>
                <a:spcPct val="80000"/>
              </a:lnSpc>
            </a:pPr>
            <a:r>
              <a:rPr lang="en-US" sz="2600"/>
              <a:t>Output: Transferring the transformed elements to their ultimate destination, (Physical movements, information)</a:t>
            </a:r>
            <a:endParaRPr lang="en-GB" sz="26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96225" y="19907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896225" y="32861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96225" y="45815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8810625" y="2676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810625" y="3971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429625" y="2066925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61350" y="4622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48625" y="336232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1396041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6722</TotalTime>
  <Words>1142</Words>
  <Application>Microsoft Office PowerPoint</Application>
  <PresentationFormat>Widescreen</PresentationFormat>
  <Paragraphs>180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Times New Roman</vt:lpstr>
      <vt:lpstr>Trebuchet MS</vt:lpstr>
      <vt:lpstr>Wingdings</vt:lpstr>
      <vt:lpstr>Wingdings 3</vt:lpstr>
      <vt:lpstr>Facet</vt:lpstr>
      <vt:lpstr>Slide</vt:lpstr>
      <vt:lpstr>ISNE 101</vt:lpstr>
      <vt:lpstr>Welcome to ISNE 101</vt:lpstr>
      <vt:lpstr>Homework #1</vt:lpstr>
      <vt:lpstr>Information Systems</vt:lpstr>
      <vt:lpstr>From Data to Wisdom</vt:lpstr>
      <vt:lpstr>What is an Information System?</vt:lpstr>
      <vt:lpstr>What is Information Technology?</vt:lpstr>
      <vt:lpstr>What is a System?</vt:lpstr>
      <vt:lpstr>Systems</vt:lpstr>
      <vt:lpstr>Feedback and Control</vt:lpstr>
      <vt:lpstr>System Example</vt:lpstr>
      <vt:lpstr>Further System Concepts</vt:lpstr>
      <vt:lpstr>Information Systems</vt:lpstr>
      <vt:lpstr>A Computer…for Dummies!</vt:lpstr>
      <vt:lpstr>Information System Resources</vt:lpstr>
      <vt:lpstr>People Resources</vt:lpstr>
      <vt:lpstr>Hardware Resources</vt:lpstr>
      <vt:lpstr>Software Resources</vt:lpstr>
      <vt:lpstr>Data Resources</vt:lpstr>
      <vt:lpstr>Network Resources</vt:lpstr>
      <vt:lpstr>Vital Roles of IS within Business</vt:lpstr>
      <vt:lpstr>Changing Role of IS</vt:lpstr>
      <vt:lpstr>Technology - ‘Push’</vt:lpstr>
      <vt:lpstr>PowerPoint Presentation</vt:lpstr>
      <vt:lpstr>PowerPoint Presentation</vt:lpstr>
      <vt:lpstr>Business - ‘Pull’</vt:lpstr>
      <vt:lpstr>Changing Role of IT in Organisations</vt:lpstr>
      <vt:lpstr>DP Era (50’s-60’s)</vt:lpstr>
      <vt:lpstr>MIS Era (70’s-80’s)</vt:lpstr>
      <vt:lpstr>SIS Era (80’s-90’s)</vt:lpstr>
      <vt:lpstr>Internet Era</vt:lpstr>
      <vt:lpstr>Current Era?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 101</dc:title>
  <dc:creator>Admin</dc:creator>
  <cp:lastModifiedBy>Ken Cosh</cp:lastModifiedBy>
  <cp:revision>7</cp:revision>
  <dcterms:created xsi:type="dcterms:W3CDTF">2013-06-03T02:24:54Z</dcterms:created>
  <dcterms:modified xsi:type="dcterms:W3CDTF">2024-06-04T03:00:57Z</dcterms:modified>
</cp:coreProperties>
</file>