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0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7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2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9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8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8AD49F-BE65-4131-A5F9-6A8BCDAF5F69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453E59-B08E-4896-A91C-F3D0E416A3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33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269202 Algorithms for </a:t>
            </a:r>
            <a:r>
              <a:rPr lang="en-US" dirty="0" err="1"/>
              <a:t>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Dr. Kenneth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/>
              <a:t>Week 13</a:t>
            </a:r>
          </a:p>
        </p:txBody>
      </p:sp>
    </p:spTree>
    <p:extLst>
      <p:ext uri="{BB962C8B-B14F-4D97-AF65-F5344CB8AC3E}">
        <p14:creationId xmlns:p14="http://schemas.microsoft.com/office/powerpoint/2010/main" val="76620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Optimisation</a:t>
            </a:r>
            <a:endParaRPr lang="th-TH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length of a code for one symbol should not exceed the length of a less likely symbol;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P(m</a:t>
            </a:r>
            <a:r>
              <a:rPr lang="en-US" altLang="en-US" baseline="-25000"/>
              <a:t>i</a:t>
            </a:r>
            <a:r>
              <a:rPr lang="en-US" altLang="en-US"/>
              <a:t>) ≤ P(m</a:t>
            </a:r>
            <a:r>
              <a:rPr lang="en-US" altLang="en-US" baseline="-25000"/>
              <a:t>j</a:t>
            </a:r>
            <a:r>
              <a:rPr lang="en-US" altLang="en-US"/>
              <a:t>) then L(m</a:t>
            </a:r>
            <a:r>
              <a:rPr lang="en-US" altLang="en-US" baseline="-25000"/>
              <a:t>i</a:t>
            </a:r>
            <a:r>
              <a:rPr lang="en-US" altLang="en-US"/>
              <a:t>) ≥ L(m</a:t>
            </a:r>
            <a:r>
              <a:rPr lang="en-US" altLang="en-US" baseline="-25000"/>
              <a:t>j</a:t>
            </a:r>
            <a:r>
              <a:rPr lang="en-US" altLang="en-US"/>
              <a:t>)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There should be no unused short codes, either as stand alone encodings or as prefixs for longer codes.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01, 000, 001, 100, 101 is not ideal as 11 is not used.</a:t>
            </a:r>
          </a:p>
        </p:txBody>
      </p:sp>
    </p:spTree>
    <p:extLst>
      <p:ext uri="{BB962C8B-B14F-4D97-AF65-F5344CB8AC3E}">
        <p14:creationId xmlns:p14="http://schemas.microsoft.com/office/powerpoint/2010/main" val="224404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Huffman coding is a method for choosing a representation for each symbol, resulting in a </a:t>
            </a:r>
            <a:r>
              <a:rPr lang="th-TH" altLang="en-US"/>
              <a:t>prefix-free code</a:t>
            </a:r>
          </a:p>
          <a:p>
            <a:pPr lvl="1"/>
            <a:r>
              <a:rPr lang="en-US" altLang="en-US"/>
              <a:t>The bit string representing some particular symbol is never a prefix of the bit string representing any other symbol</a:t>
            </a:r>
            <a:endParaRPr lang="th-TH" altLang="en-US"/>
          </a:p>
          <a:p>
            <a:r>
              <a:rPr lang="en-US" altLang="en-US"/>
              <a:t>The most common characters are expressed using shorter strings of bits than are used for less common symbols</a:t>
            </a:r>
            <a:r>
              <a:rPr lang="th-TH" alt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2407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Huffman coding starts by creating a heap, based on the frequencies of the symbols to be encoded.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root of the heap should be 1.0 – the sum of both child nodes.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Each data node appears in a leaf node.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Take the set (with corresponding occurrence frequencies out of 120);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A    B    C    D    E    F    G    H    I</a:t>
            </a:r>
            <a:endParaRPr lang="th-TH" altLang="en-US" sz="24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th-TH" altLang="en-US" sz="2400" dirty="0"/>
              <a:t>	10    </a:t>
            </a:r>
            <a:r>
              <a:rPr lang="en-US" altLang="en-US" sz="2400" dirty="0"/>
              <a:t> </a:t>
            </a:r>
            <a:r>
              <a:rPr lang="th-TH" altLang="en-US" sz="2400" dirty="0"/>
              <a:t>15 </a:t>
            </a:r>
            <a:r>
              <a:rPr lang="en-US" altLang="en-US" sz="2400" dirty="0"/>
              <a:t> </a:t>
            </a:r>
            <a:r>
              <a:rPr lang="th-TH" altLang="en-US" sz="2400" dirty="0"/>
              <a:t>    5 </a:t>
            </a:r>
            <a:r>
              <a:rPr lang="en-US" altLang="en-US" sz="2400" dirty="0"/>
              <a:t> </a:t>
            </a:r>
            <a:r>
              <a:rPr lang="th-TH" altLang="en-US" sz="2400" dirty="0"/>
              <a:t>   </a:t>
            </a:r>
            <a:r>
              <a:rPr lang="en-US" altLang="en-US" sz="2400" dirty="0"/>
              <a:t> </a:t>
            </a:r>
            <a:r>
              <a:rPr lang="th-TH" altLang="en-US" sz="2400" dirty="0"/>
              <a:t>15  </a:t>
            </a:r>
            <a:r>
              <a:rPr lang="en-US" altLang="en-US" sz="2400" dirty="0"/>
              <a:t> </a:t>
            </a:r>
            <a:r>
              <a:rPr lang="th-TH" altLang="en-US" sz="2400" dirty="0"/>
              <a:t>   20    5 </a:t>
            </a:r>
            <a:r>
              <a:rPr lang="en-US" altLang="en-US" sz="2400" dirty="0"/>
              <a:t> </a:t>
            </a:r>
            <a:r>
              <a:rPr lang="th-TH" altLang="en-US" sz="2400" dirty="0"/>
              <a:t>    15 </a:t>
            </a:r>
            <a:r>
              <a:rPr lang="en-US" altLang="en-US" sz="2400" dirty="0"/>
              <a:t>  </a:t>
            </a:r>
            <a:r>
              <a:rPr lang="th-TH" altLang="en-US" sz="2400" dirty="0"/>
              <a:t>   30 </a:t>
            </a:r>
            <a:r>
              <a:rPr lang="en-US" altLang="en-US" sz="2400" dirty="0"/>
              <a:t> </a:t>
            </a:r>
            <a:r>
              <a:rPr lang="th-TH" altLang="en-US" sz="2400" dirty="0"/>
              <a:t>   5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82893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Creating a Heap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681211"/>
          </a:xfrm>
        </p:spPr>
        <p:txBody>
          <a:bodyPr/>
          <a:lstStyle/>
          <a:p>
            <a:r>
              <a:rPr lang="en-US" altLang="en-US" sz="2400" dirty="0"/>
              <a:t>There are several ways a heap can be created from the given data, here is one option;</a:t>
            </a:r>
          </a:p>
          <a:p>
            <a:endParaRPr lang="th-TH" altLang="en-US" sz="2400" dirty="0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5448301" y="24209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656138" y="31400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6167438" y="30686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079876" y="37893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3503613" y="45815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4872038" y="37893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4151313" y="45815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3792538" y="53736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4511676" y="537368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4151313" y="6137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872038" y="6137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4943476" y="2708275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4367214" y="3429001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4872038" y="3500439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719513" y="4076701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224339" y="4148139"/>
            <a:ext cx="714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4008438" y="4940300"/>
            <a:ext cx="2159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367213" y="4940300"/>
            <a:ext cx="2159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4367213" y="57324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4800601" y="5732463"/>
            <a:ext cx="1428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Oval 24"/>
          <p:cNvSpPr>
            <a:spLocks noChangeArrowheads="1"/>
          </p:cNvSpPr>
          <p:nvPr/>
        </p:nvSpPr>
        <p:spPr bwMode="auto">
          <a:xfrm>
            <a:off x="4656138" y="45085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4872039" y="4148138"/>
            <a:ext cx="714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5232401" y="45085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5159375" y="40767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5735639" y="270827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5735638" y="37893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6024563" y="34290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Oval 31"/>
          <p:cNvSpPr>
            <a:spLocks noChangeArrowheads="1"/>
          </p:cNvSpPr>
          <p:nvPr/>
        </p:nvSpPr>
        <p:spPr bwMode="auto">
          <a:xfrm>
            <a:off x="6600826" y="37163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6456363" y="3355976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6959601" y="44370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15394" name="Oval 34"/>
          <p:cNvSpPr>
            <a:spLocks noChangeArrowheads="1"/>
          </p:cNvSpPr>
          <p:nvPr/>
        </p:nvSpPr>
        <p:spPr bwMode="auto">
          <a:xfrm>
            <a:off x="6167438" y="44370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6383339" y="4076701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6888163" y="40052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5232400" y="6237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3935413" y="6308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648075" y="5589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3216275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511675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5232400" y="47974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6024563" y="47244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6959600" y="47244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5664200" y="4076700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39060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Coding</a:t>
            </a:r>
            <a:endParaRPr lang="th-TH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1858833"/>
            <a:ext cx="11029615" cy="571074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Each node is then given a code based on their position in the tree – 0 for left node, 1 for right node;</a:t>
            </a:r>
            <a:endParaRPr lang="th-TH" altLang="en-US" sz="2000" dirty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295776" y="23495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503613" y="30686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5014913" y="29972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927351" y="37179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351088" y="45100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3719513" y="37179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998788" y="451008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640013" y="530225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3359151" y="530225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998788" y="60658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3719513" y="60658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790951" y="263683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3214689" y="335756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719513" y="3429001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566988" y="4005264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3071814" y="4076700"/>
            <a:ext cx="71437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2855913" y="4868864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3214688" y="4868864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H="1">
            <a:off x="3214688" y="5661026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3648076" y="5661026"/>
            <a:ext cx="142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3503613" y="44370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3719514" y="4076701"/>
            <a:ext cx="714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4079876" y="4437063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006850" y="4005263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4583114" y="263683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Oval 29"/>
          <p:cNvSpPr>
            <a:spLocks noChangeArrowheads="1"/>
          </p:cNvSpPr>
          <p:nvPr/>
        </p:nvSpPr>
        <p:spPr bwMode="auto">
          <a:xfrm>
            <a:off x="4583113" y="37179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H="1">
            <a:off x="4872038" y="33575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448301" y="36449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5303838" y="32845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5807076" y="43656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014913" y="43656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H="1">
            <a:off x="5230814" y="4005263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5735638" y="3933825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4079875" y="6165851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782888" y="6237288"/>
            <a:ext cx="311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495550" y="5518151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063750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359150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4079875" y="472598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4872038" y="46529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5807075" y="46529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4511675" y="40052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6816725" y="2492376"/>
            <a:ext cx="3240088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A = 000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B = 010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C = 0010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 = 011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E = 111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F = 00110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G = 110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H = 10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I = 00111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1502747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Decoding</a:t>
            </a:r>
            <a:endParaRPr lang="th-TH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94552" y="2217482"/>
            <a:ext cx="3240088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A = 000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B = 010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C = 0010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D = 011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E = 111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F = 00110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G = 110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H = 10</a:t>
            </a:r>
          </a:p>
          <a:p>
            <a:pPr>
              <a:spcBef>
                <a:spcPct val="50000"/>
              </a:spcBef>
            </a:pPr>
            <a:r>
              <a:rPr lang="en-US" altLang="en-US" sz="2000" dirty="0"/>
              <a:t>I = 00111</a:t>
            </a:r>
            <a:endParaRPr lang="th-TH" altLang="en-US" sz="20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079876" y="1916114"/>
            <a:ext cx="60483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0010000010010000110111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000011011111011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01111100000110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0100011111010111000011111011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10111000011000001010111</a:t>
            </a:r>
            <a:endParaRPr lang="th-TH" alt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116139" y="5700713"/>
            <a:ext cx="4234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Does this code fit our prefix requirements?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642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/>
              <a:t>Huffman coding was invented back in the 1950’s, and has a key assumption – that we know the expected frequency of each symbol.</a:t>
            </a:r>
          </a:p>
          <a:p>
            <a:r>
              <a:rPr lang="en-US" altLang="en-US" sz="2800"/>
              <a:t>We could get this frequency from a large corpus, such as the BNC, but then the resulting huffman tree might not be ideal for all circumstances.</a:t>
            </a:r>
          </a:p>
          <a:p>
            <a:pPr lvl="1"/>
            <a:r>
              <a:rPr lang="en-US" altLang="en-US" sz="2400"/>
              <a:t>A technical computing paper is likely to contain more non alphabet symbols than ‘war and peace’.</a:t>
            </a:r>
          </a:p>
          <a:p>
            <a:r>
              <a:rPr lang="en-US" altLang="en-US" sz="2800"/>
              <a:t>Adaptive Huffman is usable in this situation, as it reconstructs the tree as data is read in.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1991302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Initially all symbols are unused and so stored in a leaf with value 0.  As symbols are used they are moved up the tree.</a:t>
            </a:r>
          </a:p>
          <a:p>
            <a:r>
              <a:rPr lang="en-US" altLang="en-US"/>
              <a:t>As symbols are used more frequently, they are compared and if necessary swapped with their siblings.</a:t>
            </a:r>
            <a:endParaRPr lang="th-TH" altLang="en-US"/>
          </a:p>
          <a:p>
            <a:r>
              <a:rPr lang="en-US" altLang="en-US"/>
              <a:t>Sibling comparison is easy if the heap is stored as a doubly linked list.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139814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Doubly Linked List</a:t>
            </a:r>
            <a:endParaRPr lang="th-TH" altLang="en-US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096001" y="206057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120</a:t>
            </a:r>
            <a:endParaRPr lang="th-TH" altLang="en-US" sz="1600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303838" y="27797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55</a:t>
            </a:r>
            <a:endParaRPr lang="th-TH" altLang="en-US" sz="1600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6815138" y="270827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65</a:t>
            </a:r>
            <a:endParaRPr lang="th-TH" altLang="en-US" sz="1600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727576" y="34290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25</a:t>
            </a:r>
            <a:endParaRPr lang="th-TH" altLang="en-US" sz="1600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151313" y="42211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  <a:endParaRPr lang="th-TH" alt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5519738" y="34290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30</a:t>
            </a:r>
            <a:endParaRPr lang="th-TH" altLang="en-US" sz="1600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799013" y="422116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15</a:t>
            </a:r>
            <a:endParaRPr lang="th-TH" altLang="en-US" sz="1600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4440238" y="50133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</a:t>
            </a:r>
            <a:endParaRPr lang="th-TH" alt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5159376" y="501332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10</a:t>
            </a:r>
            <a:endParaRPr lang="th-TH" altLang="en-US" sz="1600"/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4799013" y="57769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  <a:endParaRPr lang="th-TH" altLang="en-US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5519738" y="577691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I</a:t>
            </a:r>
            <a:endParaRPr lang="th-TH" alt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5591176" y="234791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5014914" y="30686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519738" y="3140076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367213" y="3716339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872039" y="3787775"/>
            <a:ext cx="71437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4656138" y="4579939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014913" y="4579939"/>
            <a:ext cx="2159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5014913" y="53721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5448301" y="5372101"/>
            <a:ext cx="142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5303838" y="4148138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  <a:endParaRPr lang="th-TH" alt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H="1">
            <a:off x="5519739" y="3787776"/>
            <a:ext cx="714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5880101" y="4148138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D</a:t>
            </a:r>
            <a:endParaRPr lang="th-TH" alt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5807075" y="37163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6383339" y="234791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6383338" y="34290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H</a:t>
            </a:r>
            <a:endParaRPr lang="th-TH" alt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>
            <a:off x="6672263" y="30686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Oval 31"/>
          <p:cNvSpPr>
            <a:spLocks noChangeArrowheads="1"/>
          </p:cNvSpPr>
          <p:nvPr/>
        </p:nvSpPr>
        <p:spPr bwMode="auto">
          <a:xfrm>
            <a:off x="7248526" y="3355976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1600"/>
              <a:t>35</a:t>
            </a:r>
            <a:endParaRPr lang="th-TH" altLang="en-US" sz="1600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7104063" y="299561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Oval 33"/>
          <p:cNvSpPr>
            <a:spLocks noChangeArrowheads="1"/>
          </p:cNvSpPr>
          <p:nvPr/>
        </p:nvSpPr>
        <p:spPr bwMode="auto">
          <a:xfrm>
            <a:off x="7607301" y="4076701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  <a:endParaRPr lang="th-TH" altLang="en-US"/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6815138" y="4076701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G</a:t>
            </a:r>
            <a:endParaRPr lang="th-TH" alt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H="1">
            <a:off x="7031039" y="3716338"/>
            <a:ext cx="2889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7535863" y="36449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5880100" y="5876926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4583113" y="5948363"/>
            <a:ext cx="311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4295775" y="5229226"/>
            <a:ext cx="3111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5</a:t>
            </a:r>
            <a:endParaRPr lang="th-TH" alt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3863975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10</a:t>
            </a:r>
            <a:endParaRPr lang="th-TH" altLang="en-US"/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5159375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5880100" y="4437063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6672263" y="43640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15</a:t>
            </a:r>
            <a:endParaRPr lang="th-TH" alt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7607300" y="43640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20</a:t>
            </a:r>
            <a:endParaRPr lang="th-TH" altLang="en-US"/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6311900" y="3716338"/>
            <a:ext cx="41549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  <a:endParaRPr lang="th-TH" altLang="en-US"/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6240464" y="2393091"/>
            <a:ext cx="574674" cy="4167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 flipH="1">
            <a:off x="5664200" y="2890835"/>
            <a:ext cx="1150938" cy="423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699919" y="3068638"/>
            <a:ext cx="1512094" cy="3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20511" idx="2"/>
            <a:endCxn id="20509" idx="6"/>
          </p:cNvCxnSpPr>
          <p:nvPr/>
        </p:nvCxnSpPr>
        <p:spPr>
          <a:xfrm flipH="1">
            <a:off x="6743700" y="3536158"/>
            <a:ext cx="504826" cy="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0509" idx="2"/>
            <a:endCxn id="20489" idx="6"/>
          </p:cNvCxnSpPr>
          <p:nvPr/>
        </p:nvCxnSpPr>
        <p:spPr>
          <a:xfrm flipH="1">
            <a:off x="5880100" y="3609183"/>
            <a:ext cx="503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0489" idx="2"/>
            <a:endCxn id="20487" idx="6"/>
          </p:cNvCxnSpPr>
          <p:nvPr/>
        </p:nvCxnSpPr>
        <p:spPr>
          <a:xfrm flipH="1">
            <a:off x="5087939" y="3609183"/>
            <a:ext cx="431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0487" idx="5"/>
            <a:endCxn id="20513" idx="1"/>
          </p:cNvCxnSpPr>
          <p:nvPr/>
        </p:nvCxnSpPr>
        <p:spPr>
          <a:xfrm>
            <a:off x="5035165" y="3736590"/>
            <a:ext cx="2624910" cy="392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0513" idx="2"/>
            <a:endCxn id="20514" idx="6"/>
          </p:cNvCxnSpPr>
          <p:nvPr/>
        </p:nvCxnSpPr>
        <p:spPr>
          <a:xfrm flipH="1">
            <a:off x="7175500" y="4256883"/>
            <a:ext cx="4318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0514" idx="2"/>
            <a:endCxn id="20506" idx="6"/>
          </p:cNvCxnSpPr>
          <p:nvPr/>
        </p:nvCxnSpPr>
        <p:spPr>
          <a:xfrm flipH="1">
            <a:off x="6240464" y="4256883"/>
            <a:ext cx="574674" cy="71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0506" idx="2"/>
            <a:endCxn id="20504" idx="6"/>
          </p:cNvCxnSpPr>
          <p:nvPr/>
        </p:nvCxnSpPr>
        <p:spPr>
          <a:xfrm flipH="1">
            <a:off x="5664200" y="4328319"/>
            <a:ext cx="215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0504" idx="2"/>
            <a:endCxn id="20490" idx="6"/>
          </p:cNvCxnSpPr>
          <p:nvPr/>
        </p:nvCxnSpPr>
        <p:spPr>
          <a:xfrm flipH="1">
            <a:off x="5159375" y="4328319"/>
            <a:ext cx="144463" cy="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490" idx="2"/>
            <a:endCxn id="20488" idx="6"/>
          </p:cNvCxnSpPr>
          <p:nvPr/>
        </p:nvCxnSpPr>
        <p:spPr>
          <a:xfrm flipH="1">
            <a:off x="4511675" y="4401344"/>
            <a:ext cx="287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488" idx="5"/>
            <a:endCxn id="20492" idx="1"/>
          </p:cNvCxnSpPr>
          <p:nvPr/>
        </p:nvCxnSpPr>
        <p:spPr>
          <a:xfrm>
            <a:off x="4458901" y="4528751"/>
            <a:ext cx="753249" cy="537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492" idx="2"/>
            <a:endCxn id="20491" idx="6"/>
          </p:cNvCxnSpPr>
          <p:nvPr/>
        </p:nvCxnSpPr>
        <p:spPr>
          <a:xfrm flipH="1">
            <a:off x="4800600" y="5193508"/>
            <a:ext cx="358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491" idx="5"/>
            <a:endCxn id="20494" idx="1"/>
          </p:cNvCxnSpPr>
          <p:nvPr/>
        </p:nvCxnSpPr>
        <p:spPr>
          <a:xfrm>
            <a:off x="4747826" y="5320915"/>
            <a:ext cx="824686" cy="508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0494" idx="2"/>
            <a:endCxn id="20493" idx="6"/>
          </p:cNvCxnSpPr>
          <p:nvPr/>
        </p:nvCxnSpPr>
        <p:spPr>
          <a:xfrm flipH="1">
            <a:off x="5159375" y="5957094"/>
            <a:ext cx="3603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090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Cabbages are bad</a:t>
            </a:r>
            <a:endParaRPr lang="th-TH" altLang="en-US" dirty="0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254937" y="198030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894575" y="2269225"/>
            <a:ext cx="100380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abcdegrs</a:t>
            </a:r>
            <a:endParaRPr lang="th-TH" alt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623362" y="255656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983724" y="190727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271062" y="255656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3910699" y="2269226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199625" y="2269226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323449" y="2839137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334437" y="2845487"/>
            <a:ext cx="90281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abdegrs</a:t>
            </a:r>
            <a:endParaRPr lang="th-TH" altLang="en-US"/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585538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6215749" y="1834250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650308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6142724" y="2196201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6431650" y="2196201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555474" y="27661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5279125" y="3421750"/>
            <a:ext cx="80502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bdegrs</a:t>
            </a:r>
            <a:endParaRPr lang="th-TH" altLang="en-US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5495024" y="31328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5710924" y="2772463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142724" y="3421750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6071287" y="313282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6071287" y="2845487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816043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8520799" y="1834250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  <a:endParaRPr lang="th-TH" altLang="en-US"/>
          </a:p>
        </p:txBody>
      </p:sp>
      <p:sp>
        <p:nvSpPr>
          <p:cNvPr id="21536" name="Oval 32"/>
          <p:cNvSpPr>
            <a:spLocks noChangeArrowheads="1"/>
          </p:cNvSpPr>
          <p:nvPr/>
        </p:nvSpPr>
        <p:spPr bwMode="auto">
          <a:xfrm>
            <a:off x="8808137" y="2483538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>
            <a:off x="8447774" y="2196201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8736700" y="2196201"/>
            <a:ext cx="1428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8860524" y="27661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7293661" y="4212325"/>
            <a:ext cx="68961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degrs</a:t>
            </a:r>
            <a:endParaRPr lang="th-TH" altLang="en-US"/>
          </a:p>
        </p:txBody>
      </p:sp>
      <p:sp>
        <p:nvSpPr>
          <p:cNvPr id="21541" name="Oval 37"/>
          <p:cNvSpPr>
            <a:spLocks noChangeArrowheads="1"/>
          </p:cNvSpPr>
          <p:nvPr/>
        </p:nvSpPr>
        <p:spPr bwMode="auto">
          <a:xfrm>
            <a:off x="7800074" y="31328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V="1">
            <a:off x="8015974" y="2772463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8447774" y="3421750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8376337" y="313282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8376337" y="2845487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Oval 54"/>
          <p:cNvSpPr>
            <a:spLocks noChangeArrowheads="1"/>
          </p:cNvSpPr>
          <p:nvPr/>
        </p:nvSpPr>
        <p:spPr bwMode="auto">
          <a:xfrm>
            <a:off x="7438124" y="385196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59" name="Oval 55"/>
          <p:cNvSpPr>
            <a:spLocks noChangeArrowheads="1"/>
          </p:cNvSpPr>
          <p:nvPr/>
        </p:nvSpPr>
        <p:spPr bwMode="auto">
          <a:xfrm>
            <a:off x="8085824" y="385196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8158849" y="4140887"/>
            <a:ext cx="3129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b</a:t>
            </a:r>
            <a:endParaRPr lang="th-TH" altLang="en-US" sz="2000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 flipH="1">
            <a:off x="7727049" y="3493188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8087412" y="3493188"/>
            <a:ext cx="1444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3" name="Oval 59"/>
          <p:cNvSpPr>
            <a:spLocks noChangeArrowheads="1"/>
          </p:cNvSpPr>
          <p:nvPr/>
        </p:nvSpPr>
        <p:spPr bwMode="auto">
          <a:xfrm>
            <a:off x="5136249" y="4860025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  <a:endParaRPr lang="th-TH" altLang="en-US"/>
          </a:p>
        </p:txBody>
      </p:sp>
      <p:sp>
        <p:nvSpPr>
          <p:cNvPr id="21564" name="Oval 60"/>
          <p:cNvSpPr>
            <a:spLocks noChangeArrowheads="1"/>
          </p:cNvSpPr>
          <p:nvPr/>
        </p:nvSpPr>
        <p:spPr bwMode="auto">
          <a:xfrm>
            <a:off x="4920349" y="4210738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  <a:endParaRPr lang="th-TH" altLang="en-US"/>
          </a:p>
        </p:txBody>
      </p:sp>
      <p:sp>
        <p:nvSpPr>
          <p:cNvPr id="21565" name="Oval 61"/>
          <p:cNvSpPr>
            <a:spLocks noChangeArrowheads="1"/>
          </p:cNvSpPr>
          <p:nvPr/>
        </p:nvSpPr>
        <p:spPr bwMode="auto">
          <a:xfrm>
            <a:off x="4486962" y="479017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66" name="Line 62"/>
          <p:cNvSpPr>
            <a:spLocks noChangeShapeType="1"/>
          </p:cNvSpPr>
          <p:nvPr/>
        </p:nvSpPr>
        <p:spPr bwMode="auto">
          <a:xfrm flipH="1">
            <a:off x="4847324" y="4572687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5136250" y="4572687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4342499" y="507751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4269474" y="6588812"/>
            <a:ext cx="68961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degrs</a:t>
            </a:r>
            <a:endParaRPr lang="th-TH" altLang="en-US"/>
          </a:p>
        </p:txBody>
      </p:sp>
      <p:sp>
        <p:nvSpPr>
          <p:cNvPr id="21570" name="Oval 66"/>
          <p:cNvSpPr>
            <a:spLocks noChangeArrowheads="1"/>
          </p:cNvSpPr>
          <p:nvPr/>
        </p:nvSpPr>
        <p:spPr bwMode="auto">
          <a:xfrm>
            <a:off x="4775887" y="550931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 flipV="1">
            <a:off x="4991786" y="5148950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5423586" y="5798237"/>
            <a:ext cx="2936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21573" name="Oval 69"/>
          <p:cNvSpPr>
            <a:spLocks noChangeArrowheads="1"/>
          </p:cNvSpPr>
          <p:nvPr/>
        </p:nvSpPr>
        <p:spPr bwMode="auto">
          <a:xfrm>
            <a:off x="5352149" y="5509313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>
            <a:off x="5352149" y="5221976"/>
            <a:ext cx="1444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Oval 71"/>
          <p:cNvSpPr>
            <a:spLocks noChangeArrowheads="1"/>
          </p:cNvSpPr>
          <p:nvPr/>
        </p:nvSpPr>
        <p:spPr bwMode="auto">
          <a:xfrm>
            <a:off x="4413937" y="622845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21576" name="Oval 72"/>
          <p:cNvSpPr>
            <a:spLocks noChangeArrowheads="1"/>
          </p:cNvSpPr>
          <p:nvPr/>
        </p:nvSpPr>
        <p:spPr bwMode="auto">
          <a:xfrm>
            <a:off x="5061637" y="6228450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5134661" y="6517375"/>
            <a:ext cx="3129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b</a:t>
            </a:r>
            <a:endParaRPr lang="th-TH" altLang="en-US" sz="2000"/>
          </a:p>
        </p:txBody>
      </p:sp>
      <p:sp>
        <p:nvSpPr>
          <p:cNvPr id="21578" name="Line 74"/>
          <p:cNvSpPr>
            <a:spLocks noChangeShapeType="1"/>
          </p:cNvSpPr>
          <p:nvPr/>
        </p:nvSpPr>
        <p:spPr bwMode="auto">
          <a:xfrm flipH="1">
            <a:off x="4702862" y="5869675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9" name="Line 75"/>
          <p:cNvSpPr>
            <a:spLocks noChangeShapeType="1"/>
          </p:cNvSpPr>
          <p:nvPr/>
        </p:nvSpPr>
        <p:spPr bwMode="auto">
          <a:xfrm>
            <a:off x="5063224" y="5869675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0" name="Line 76"/>
          <p:cNvSpPr>
            <a:spLocks noChangeShapeType="1"/>
          </p:cNvSpPr>
          <p:nvPr/>
        </p:nvSpPr>
        <p:spPr bwMode="auto">
          <a:xfrm>
            <a:off x="3191561" y="21962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>
            <a:off x="4847324" y="2340662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2" name="Line 78"/>
          <p:cNvSpPr>
            <a:spLocks noChangeShapeType="1"/>
          </p:cNvSpPr>
          <p:nvPr/>
        </p:nvSpPr>
        <p:spPr bwMode="auto">
          <a:xfrm>
            <a:off x="7007911" y="234066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3" name="Line 79"/>
          <p:cNvSpPr>
            <a:spLocks noChangeShapeType="1"/>
          </p:cNvSpPr>
          <p:nvPr/>
        </p:nvSpPr>
        <p:spPr bwMode="auto">
          <a:xfrm flipH="1">
            <a:off x="5566461" y="3924987"/>
            <a:ext cx="16573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4" name="Text Box 80"/>
          <p:cNvSpPr txBox="1">
            <a:spLocks noChangeArrowheads="1"/>
          </p:cNvSpPr>
          <p:nvPr/>
        </p:nvSpPr>
        <p:spPr bwMode="auto">
          <a:xfrm>
            <a:off x="2975662" y="1764400"/>
            <a:ext cx="7368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c</a:t>
            </a:r>
            <a:endParaRPr lang="th-TH" altLang="en-US" sz="2000"/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4847325" y="1908862"/>
            <a:ext cx="73359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a</a:t>
            </a:r>
            <a:endParaRPr lang="th-TH" altLang="en-US" sz="2000"/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7150787" y="1908862"/>
            <a:ext cx="75283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add b</a:t>
            </a:r>
            <a:endParaRPr lang="th-TH" altLang="en-US" sz="2000"/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5710925" y="4356787"/>
            <a:ext cx="119936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transpose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2077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 Theory</a:t>
            </a:r>
          </a:p>
          <a:p>
            <a:r>
              <a:rPr lang="en-US" dirty="0" err="1"/>
              <a:t>Minimax</a:t>
            </a:r>
            <a:r>
              <a:rPr lang="en-US" dirty="0"/>
              <a:t> Algorithm</a:t>
            </a:r>
          </a:p>
          <a:p>
            <a:r>
              <a:rPr lang="en-US" dirty="0"/>
              <a:t>Horizon Effect</a:t>
            </a:r>
          </a:p>
          <a:p>
            <a:r>
              <a:rPr lang="en-US" dirty="0"/>
              <a:t>Decision Theory</a:t>
            </a:r>
          </a:p>
          <a:p>
            <a:pPr lvl="1"/>
            <a:r>
              <a:rPr lang="en-US" dirty="0"/>
              <a:t>Probability &amp; Utility</a:t>
            </a:r>
          </a:p>
          <a:p>
            <a:pPr lvl="1"/>
            <a:r>
              <a:rPr lang="en-US" dirty="0"/>
              <a:t>MEU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98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9">
            <a:extLst>
              <a:ext uri="{FF2B5EF4-FFF2-40B4-BE49-F238E27FC236}">
                <a16:creationId xmlns:a16="http://schemas.microsoft.com/office/drawing/2014/main" id="{1ABFA1EA-6F6E-E7C3-0654-6FBD4D0E7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508" y="3005823"/>
            <a:ext cx="360362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4</a:t>
            </a:r>
            <a:endParaRPr lang="th-TH" altLang="en-US" dirty="0"/>
          </a:p>
        </p:txBody>
      </p:sp>
      <p:sp>
        <p:nvSpPr>
          <p:cNvPr id="5" name="Oval 60">
            <a:extLst>
              <a:ext uri="{FF2B5EF4-FFF2-40B4-BE49-F238E27FC236}">
                <a16:creationId xmlns:a16="http://schemas.microsoft.com/office/drawing/2014/main" id="{800CDDAF-961D-0411-4B98-EF69AD37E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9728" y="1872626"/>
            <a:ext cx="360362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  <a:endParaRPr lang="th-TH" altLang="en-US" dirty="0"/>
          </a:p>
        </p:txBody>
      </p:sp>
      <p:sp>
        <p:nvSpPr>
          <p:cNvPr id="6" name="Oval 61">
            <a:extLst>
              <a:ext uri="{FF2B5EF4-FFF2-40B4-BE49-F238E27FC236}">
                <a16:creationId xmlns:a16="http://schemas.microsoft.com/office/drawing/2014/main" id="{FF4C0C87-9686-86B8-6AE3-F9C61DE3E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649" y="336618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7" name="Line 62">
            <a:extLst>
              <a:ext uri="{FF2B5EF4-FFF2-40B4-BE49-F238E27FC236}">
                <a16:creationId xmlns:a16="http://schemas.microsoft.com/office/drawing/2014/main" id="{5513FDF2-0287-D4FC-997A-A70C6BE7A0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42946" y="2234574"/>
            <a:ext cx="469657" cy="5241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3">
            <a:extLst>
              <a:ext uri="{FF2B5EF4-FFF2-40B4-BE49-F238E27FC236}">
                <a16:creationId xmlns:a16="http://schemas.microsoft.com/office/drawing/2014/main" id="{9AF6397A-53D9-ACE9-C470-94723205C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5629" y="2234575"/>
            <a:ext cx="1397316" cy="8278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64">
            <a:extLst>
              <a:ext uri="{FF2B5EF4-FFF2-40B4-BE49-F238E27FC236}">
                <a16:creationId xmlns:a16="http://schemas.microsoft.com/office/drawing/2014/main" id="{FAEB7DA4-DEFB-442E-BA06-EE81C8F3D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186" y="3653522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c</a:t>
            </a:r>
            <a:endParaRPr lang="th-TH" altLang="en-US" sz="2000"/>
          </a:p>
        </p:txBody>
      </p:sp>
      <p:sp>
        <p:nvSpPr>
          <p:cNvPr id="11" name="Oval 66">
            <a:extLst>
              <a:ext uri="{FF2B5EF4-FFF2-40B4-BE49-F238E27FC236}">
                <a16:creationId xmlns:a16="http://schemas.microsoft.com/office/drawing/2014/main" id="{9FB99BA2-E1B3-F7B9-8E82-528823754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9891" y="2702093"/>
            <a:ext cx="360363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3</a:t>
            </a:r>
            <a:endParaRPr lang="th-TH" altLang="en-US" dirty="0"/>
          </a:p>
        </p:txBody>
      </p:sp>
      <p:sp>
        <p:nvSpPr>
          <p:cNvPr id="12" name="Line 67">
            <a:extLst>
              <a:ext uri="{FF2B5EF4-FFF2-40B4-BE49-F238E27FC236}">
                <a16:creationId xmlns:a16="http://schemas.microsoft.com/office/drawing/2014/main" id="{40598B7F-CAA8-8CD0-EEA5-E51A26753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7045" y="329474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68">
            <a:extLst>
              <a:ext uri="{FF2B5EF4-FFF2-40B4-BE49-F238E27FC236}">
                <a16:creationId xmlns:a16="http://schemas.microsoft.com/office/drawing/2014/main" id="{E77BD7B0-0EBE-C269-2336-1EB489AEC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309" y="2951272"/>
            <a:ext cx="184731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endParaRPr lang="th-TH" altLang="en-US" sz="2000" dirty="0"/>
          </a:p>
        </p:txBody>
      </p:sp>
      <p:sp>
        <p:nvSpPr>
          <p:cNvPr id="15" name="Line 70">
            <a:extLst>
              <a:ext uri="{FF2B5EF4-FFF2-40B4-BE49-F238E27FC236}">
                <a16:creationId xmlns:a16="http://schemas.microsoft.com/office/drawing/2014/main" id="{F79E6A7D-4F6B-289C-E55C-B087E83DF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7408" y="3367774"/>
            <a:ext cx="1444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Oval 71">
            <a:extLst>
              <a:ext uri="{FF2B5EF4-FFF2-40B4-BE49-F238E27FC236}">
                <a16:creationId xmlns:a16="http://schemas.microsoft.com/office/drawing/2014/main" id="{A8C045B0-1F37-A70B-0324-231790F80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2946" y="3440595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2</a:t>
            </a:r>
            <a:endParaRPr lang="th-TH" altLang="en-US" dirty="0"/>
          </a:p>
        </p:txBody>
      </p:sp>
      <p:sp>
        <p:nvSpPr>
          <p:cNvPr id="17" name="Oval 72">
            <a:extLst>
              <a:ext uri="{FF2B5EF4-FFF2-40B4-BE49-F238E27FC236}">
                <a16:creationId xmlns:a16="http://schemas.microsoft.com/office/drawing/2014/main" id="{9732438E-0A22-6C3C-4EFF-B77AFD7D6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4713" y="3648476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2</a:t>
            </a:r>
            <a:endParaRPr lang="th-TH" altLang="en-US" dirty="0"/>
          </a:p>
        </p:txBody>
      </p:sp>
      <p:sp>
        <p:nvSpPr>
          <p:cNvPr id="18" name="Text Box 73">
            <a:extLst>
              <a:ext uri="{FF2B5EF4-FFF2-40B4-BE49-F238E27FC236}">
                <a16:creationId xmlns:a16="http://schemas.microsoft.com/office/drawing/2014/main" id="{7C75D525-751B-AEC1-6D41-60B9FB91A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737" y="3937401"/>
            <a:ext cx="3129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b</a:t>
            </a:r>
            <a:endParaRPr lang="th-TH" altLang="en-US" sz="2000"/>
          </a:p>
        </p:txBody>
      </p:sp>
      <p:sp>
        <p:nvSpPr>
          <p:cNvPr id="19" name="Line 74">
            <a:extLst>
              <a:ext uri="{FF2B5EF4-FFF2-40B4-BE49-F238E27FC236}">
                <a16:creationId xmlns:a16="http://schemas.microsoft.com/office/drawing/2014/main" id="{37678118-9BD9-4C7E-0B3E-065D4EB73F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46866" y="3062455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75">
            <a:extLst>
              <a:ext uri="{FF2B5EF4-FFF2-40B4-BE49-F238E27FC236}">
                <a16:creationId xmlns:a16="http://schemas.microsoft.com/office/drawing/2014/main" id="{4B3E6792-110B-22E3-EE24-92BA2A931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7228" y="3062455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29B751-9ED5-32F2-9580-951533ACBE22}"/>
              </a:ext>
            </a:extLst>
          </p:cNvPr>
          <p:cNvSpPr txBox="1"/>
          <p:nvPr/>
        </p:nvSpPr>
        <p:spPr>
          <a:xfrm>
            <a:off x="9918577" y="179061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Cabbages are bad</a:t>
            </a:r>
            <a:endParaRPr lang="en-US" dirty="0"/>
          </a:p>
        </p:txBody>
      </p:sp>
      <p:sp>
        <p:nvSpPr>
          <p:cNvPr id="23" name="Oval 61">
            <a:extLst>
              <a:ext uri="{FF2B5EF4-FFF2-40B4-BE49-F238E27FC236}">
                <a16:creationId xmlns:a16="http://schemas.microsoft.com/office/drawing/2014/main" id="{F576A380-FAAC-0AE4-5E49-CDD06840D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1871" y="4058194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24" name="Text Box 64">
            <a:extLst>
              <a:ext uri="{FF2B5EF4-FFF2-40B4-BE49-F238E27FC236}">
                <a16:creationId xmlns:a16="http://schemas.microsoft.com/office/drawing/2014/main" id="{BD19C3E9-BDE8-9910-A2BF-2F987A35D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408" y="4345531"/>
            <a:ext cx="29687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/>
              <a:t>g</a:t>
            </a:r>
            <a:endParaRPr lang="th-TH" altLang="en-US" sz="2000" dirty="0"/>
          </a:p>
        </p:txBody>
      </p:sp>
      <p:sp>
        <p:nvSpPr>
          <p:cNvPr id="25" name="Oval 71">
            <a:extLst>
              <a:ext uri="{FF2B5EF4-FFF2-40B4-BE49-F238E27FC236}">
                <a16:creationId xmlns:a16="http://schemas.microsoft.com/office/drawing/2014/main" id="{52C8E8A1-8C25-F28F-D0ED-18ADCBF52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865" y="4128042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1</a:t>
            </a:r>
            <a:endParaRPr lang="th-TH" altLang="en-US" dirty="0"/>
          </a:p>
        </p:txBody>
      </p:sp>
      <p:sp>
        <p:nvSpPr>
          <p:cNvPr id="26" name="Line 74">
            <a:extLst>
              <a:ext uri="{FF2B5EF4-FFF2-40B4-BE49-F238E27FC236}">
                <a16:creationId xmlns:a16="http://schemas.microsoft.com/office/drawing/2014/main" id="{322A6174-A54B-58E4-13D4-3290C57218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5790" y="3769267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75">
            <a:extLst>
              <a:ext uri="{FF2B5EF4-FFF2-40B4-BE49-F238E27FC236}">
                <a16:creationId xmlns:a16="http://schemas.microsoft.com/office/drawing/2014/main" id="{A3F5260F-D065-6AAE-6819-D1F071108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6152" y="3769267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65">
            <a:extLst>
              <a:ext uri="{FF2B5EF4-FFF2-40B4-BE49-F238E27FC236}">
                <a16:creationId xmlns:a16="http://schemas.microsoft.com/office/drawing/2014/main" id="{29E9A730-9A09-263E-3EF5-0DDD6BF0C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241" y="5116045"/>
            <a:ext cx="48122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 err="1"/>
              <a:t>drs</a:t>
            </a:r>
            <a:endParaRPr lang="th-TH" altLang="en-US" dirty="0"/>
          </a:p>
        </p:txBody>
      </p:sp>
      <p:sp>
        <p:nvSpPr>
          <p:cNvPr id="30" name="Oval 61">
            <a:extLst>
              <a:ext uri="{FF2B5EF4-FFF2-40B4-BE49-F238E27FC236}">
                <a16:creationId xmlns:a16="http://schemas.microsoft.com/office/drawing/2014/main" id="{6E0A0EEB-7C42-B727-939C-D2F80C6F3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1327" y="4745641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  <a:endParaRPr lang="th-TH" altLang="en-US"/>
          </a:p>
        </p:txBody>
      </p:sp>
      <p:sp>
        <p:nvSpPr>
          <p:cNvPr id="31" name="Text Box 64">
            <a:extLst>
              <a:ext uri="{FF2B5EF4-FFF2-40B4-BE49-F238E27FC236}">
                <a16:creationId xmlns:a16="http://schemas.microsoft.com/office/drawing/2014/main" id="{14256ED6-BB9D-C422-395D-4F901F0D6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864" y="5032978"/>
            <a:ext cx="30809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/>
              <a:t>e</a:t>
            </a:r>
            <a:endParaRPr lang="th-TH" altLang="en-US" sz="2000" dirty="0"/>
          </a:p>
        </p:txBody>
      </p:sp>
      <p:sp>
        <p:nvSpPr>
          <p:cNvPr id="32" name="Oval 71">
            <a:extLst>
              <a:ext uri="{FF2B5EF4-FFF2-40B4-BE49-F238E27FC236}">
                <a16:creationId xmlns:a16="http://schemas.microsoft.com/office/drawing/2014/main" id="{31A336EE-F59D-A214-787C-B1D798CD5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321" y="4815489"/>
            <a:ext cx="360363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  <a:endParaRPr lang="th-TH" altLang="en-US"/>
          </a:p>
        </p:txBody>
      </p:sp>
      <p:sp>
        <p:nvSpPr>
          <p:cNvPr id="33" name="Line 74">
            <a:extLst>
              <a:ext uri="{FF2B5EF4-FFF2-40B4-BE49-F238E27FC236}">
                <a16:creationId xmlns:a16="http://schemas.microsoft.com/office/drawing/2014/main" id="{D482210B-E79C-FB71-AAD2-2927261135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5246" y="4456714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75">
            <a:extLst>
              <a:ext uri="{FF2B5EF4-FFF2-40B4-BE49-F238E27FC236}">
                <a16:creationId xmlns:a16="http://schemas.microsoft.com/office/drawing/2014/main" id="{947F2D04-29A1-8668-85C2-4DBCA9101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608" y="4456714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68">
            <a:extLst>
              <a:ext uri="{FF2B5EF4-FFF2-40B4-BE49-F238E27FC236}">
                <a16:creationId xmlns:a16="http://schemas.microsoft.com/office/drawing/2014/main" id="{A3AECBF0-33C3-42AB-E5DF-50D03EB52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7935" y="3937399"/>
            <a:ext cx="41533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000"/>
              <a:t>a</a:t>
            </a:r>
            <a:endParaRPr lang="th-TH" altLang="en-US" sz="2000"/>
          </a:p>
        </p:txBody>
      </p:sp>
      <p:sp>
        <p:nvSpPr>
          <p:cNvPr id="36" name="Oval 69">
            <a:extLst>
              <a:ext uri="{FF2B5EF4-FFF2-40B4-BE49-F238E27FC236}">
                <a16:creationId xmlns:a16="http://schemas.microsoft.com/office/drawing/2014/main" id="{1BB58F04-A143-FF13-CBE9-D7504AD6D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498" y="3648475"/>
            <a:ext cx="509657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dirty="0"/>
              <a:t>2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3397361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Adaptive Huffman</a:t>
            </a:r>
            <a:endParaRPr lang="th-TH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Note that Adaptive Huffman requires just one pass through the message to encode it;</a:t>
            </a:r>
          </a:p>
          <a:p>
            <a:pPr lvl="1"/>
            <a:r>
              <a:rPr lang="en-US" altLang="en-US" sz="2400"/>
              <a:t>The first time the b is transmitted it has the code 101.</a:t>
            </a:r>
          </a:p>
          <a:p>
            <a:pPr lvl="1"/>
            <a:r>
              <a:rPr lang="en-US" altLang="en-US" sz="2400"/>
              <a:t>The second time the b is transmitted it has the code 0.</a:t>
            </a:r>
          </a:p>
          <a:p>
            <a:r>
              <a:rPr lang="en-US" altLang="en-US" sz="2800"/>
              <a:t>As symbols rise up the tree their codes become shorter.</a:t>
            </a:r>
          </a:p>
          <a:p>
            <a:r>
              <a:rPr lang="en-US" altLang="en-US" sz="2800"/>
              <a:t>So long as the decoder uses the same formula it can decode the same message.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3308169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Run-Length Encoding</a:t>
            </a:r>
            <a:endParaRPr lang="th-TH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word cabbage has a repeated b, so run length encoding might be able to shorten the code, by indicating that there are 2 b’s.</a:t>
            </a:r>
          </a:p>
          <a:p>
            <a:pPr lvl="1"/>
            <a:r>
              <a:rPr lang="en-US" altLang="en-US"/>
              <a:t>This is similar to the </a:t>
            </a:r>
            <a:r>
              <a:rPr lang="th-TH" altLang="en-US"/>
              <a:t>ๆ</a:t>
            </a:r>
            <a:r>
              <a:rPr lang="en-US" altLang="en-US"/>
              <a:t> symbol in Thai.</a:t>
            </a:r>
          </a:p>
          <a:p>
            <a:r>
              <a:rPr lang="en-US" altLang="en-US"/>
              <a:t>Run-length encoding doesn’t work if there are numbers in the sequence!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363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This week</a:t>
            </a:r>
            <a:endParaRPr lang="th-TH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Compression Techniques</a:t>
            </a:r>
          </a:p>
          <a:p>
            <a:pPr lvl="1"/>
            <a:r>
              <a:rPr lang="en-US" altLang="en-US"/>
              <a:t>We can speed up the efficiency of many algorithms by compressing data.</a:t>
            </a:r>
          </a:p>
          <a:p>
            <a:pPr lvl="1"/>
            <a:r>
              <a:rPr lang="en-US" altLang="en-US"/>
              <a:t>Obviously storing ‘M’ or ‘F’, rather than ‘Male’ or ‘Female’, takes less space, AND less time to transfer between bits of a program.</a:t>
            </a:r>
          </a:p>
          <a:p>
            <a:pPr lvl="1"/>
            <a:r>
              <a:rPr lang="en-US" altLang="en-US"/>
              <a:t>Lets investigate how we can efficiently encode data.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94793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Encoding 128</a:t>
            </a:r>
            <a:endParaRPr lang="th-TH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128</a:t>
            </a:r>
          </a:p>
          <a:p>
            <a:r>
              <a:rPr lang="th-TH" altLang="en-US" sz="3600" dirty="0"/>
              <a:t>๑๒๘</a:t>
            </a:r>
            <a:endParaRPr lang="en-US" altLang="en-US" dirty="0"/>
          </a:p>
          <a:p>
            <a:r>
              <a:rPr lang="en-US" altLang="en-US" dirty="0"/>
              <a:t>80</a:t>
            </a:r>
          </a:p>
          <a:p>
            <a:r>
              <a:rPr lang="en-US" altLang="en-US" dirty="0"/>
              <a:t>1000000</a:t>
            </a:r>
          </a:p>
          <a:p>
            <a:r>
              <a:rPr lang="en-US" altLang="en-US" dirty="0"/>
              <a:t>CXXVIII</a:t>
            </a:r>
          </a:p>
          <a:p>
            <a:r>
              <a:rPr lang="el-GR" altLang="en-US" i="1" dirty="0"/>
              <a:t>ρ</a:t>
            </a:r>
            <a:r>
              <a:rPr lang="el-GR" altLang="en-US" b="1" i="1" dirty="0"/>
              <a:t>κη</a:t>
            </a:r>
            <a:r>
              <a:rPr lang="th-TH" altLang="en-US" dirty="0"/>
              <a:t> </a:t>
            </a:r>
          </a:p>
          <a:p>
            <a:r>
              <a:rPr lang="en-US" altLang="en-US" dirty="0"/>
              <a:t>|||||||||||||||||||||||||||||||||||||||||||||||||||||||||||||||||||||||||||||||||||||||||||||||||||||||||||||||||||||||||||||||</a:t>
            </a:r>
            <a:r>
              <a:rPr lang="th-TH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9739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Assumptions</a:t>
            </a:r>
            <a:endParaRPr lang="th-TH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We have ‘n’ different symbols we can use to encode a message.</a:t>
            </a:r>
          </a:p>
          <a:p>
            <a:pPr lvl="1"/>
            <a:r>
              <a:rPr lang="en-US" altLang="en-US" sz="2400" dirty="0"/>
              <a:t>In Morse code n=3 (technically 5).</a:t>
            </a:r>
          </a:p>
          <a:p>
            <a:pPr lvl="1"/>
            <a:r>
              <a:rPr lang="en-US" altLang="en-US" sz="2400" dirty="0"/>
              <a:t>In Binary n=2.</a:t>
            </a:r>
          </a:p>
          <a:p>
            <a:r>
              <a:rPr lang="en-US" altLang="en-US" sz="2800" dirty="0"/>
              <a:t>All symbols 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 forming the set M, have probabilities of occurrence P(m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) such that P(m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) + … + P(</a:t>
            </a:r>
            <a:r>
              <a:rPr lang="en-US" altLang="en-US" sz="2800" dirty="0" err="1"/>
              <a:t>m</a:t>
            </a:r>
            <a:r>
              <a:rPr lang="en-US" altLang="en-US" sz="2800" baseline="-25000" dirty="0" err="1"/>
              <a:t>n</a:t>
            </a:r>
            <a:r>
              <a:rPr lang="en-US" altLang="en-US" sz="2800" dirty="0"/>
              <a:t>) =1</a:t>
            </a:r>
          </a:p>
          <a:p>
            <a:pPr lvl="1"/>
            <a:r>
              <a:rPr lang="en-US" altLang="en-US" sz="2400" dirty="0"/>
              <a:t>Infrequently occurring symbols can be assigned a long code word, while short code words are reserved for frequent symbols.</a:t>
            </a:r>
            <a:endParaRPr lang="th-TH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7667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Coding Objectives</a:t>
            </a:r>
            <a:endParaRPr lang="th-TH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Each codeword corresponds to exactly one symbol.</a:t>
            </a:r>
          </a:p>
          <a:p>
            <a:r>
              <a:rPr lang="en-US" altLang="en-US"/>
              <a:t>Decoding should not require any look ahead.</a:t>
            </a:r>
          </a:p>
          <a:p>
            <a:pPr lvl="1"/>
            <a:r>
              <a:rPr lang="en-US" altLang="en-US"/>
              <a:t>This is known as the ‘</a:t>
            </a:r>
            <a:r>
              <a:rPr lang="en-US" altLang="en-US" i="1"/>
              <a:t>prefix</a:t>
            </a:r>
            <a:r>
              <a:rPr lang="en-US" altLang="en-US"/>
              <a:t>’ property.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3626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Symbols: A, B, C </a:t>
            </a:r>
          </a:p>
          <a:p>
            <a:r>
              <a:rPr lang="en-US" altLang="en-US" dirty="0"/>
              <a:t>Codes: 0, 1, 01</a:t>
            </a:r>
          </a:p>
          <a:p>
            <a:r>
              <a:rPr lang="en-US" altLang="en-US" dirty="0"/>
              <a:t>Message: 01</a:t>
            </a:r>
          </a:p>
          <a:p>
            <a:r>
              <a:rPr lang="en-US" altLang="en-US" dirty="0"/>
              <a:t>Is it ‘AB’? Is it ‘C’?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90092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Symbols: A, B, C,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Codes: 0, 11, 01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Message: 0111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0, is it an A? 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1, was it a C?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1, Should it be AB?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Read in 1, Ah, finally we can assume it was CB.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50519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Prefix Property</a:t>
            </a:r>
            <a:endParaRPr lang="th-TH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Symbols: A, B, C</a:t>
            </a:r>
          </a:p>
          <a:p>
            <a:r>
              <a:rPr lang="en-US" altLang="en-US" dirty="0"/>
              <a:t>Codes: 00, 01, 10</a:t>
            </a:r>
          </a:p>
          <a:p>
            <a:r>
              <a:rPr lang="en-US" altLang="en-US" dirty="0"/>
              <a:t>No Ambiguity here.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48193703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21732</TotalTime>
  <Words>1071</Words>
  <Application>Microsoft Office PowerPoint</Application>
  <PresentationFormat>Widescreen</PresentationFormat>
  <Paragraphs>254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Corbel</vt:lpstr>
      <vt:lpstr>Gill Sans MT</vt:lpstr>
      <vt:lpstr>Wingdings 2</vt:lpstr>
      <vt:lpstr>Dividend</vt:lpstr>
      <vt:lpstr>269202 Algorithms for iSNE</vt:lpstr>
      <vt:lpstr>Review</vt:lpstr>
      <vt:lpstr>This week</vt:lpstr>
      <vt:lpstr>Encoding 128</vt:lpstr>
      <vt:lpstr>Assumptions</vt:lpstr>
      <vt:lpstr>Coding Objectives</vt:lpstr>
      <vt:lpstr>Prefix Property</vt:lpstr>
      <vt:lpstr>Prefix Property</vt:lpstr>
      <vt:lpstr>Prefix Property</vt:lpstr>
      <vt:lpstr>Code Optimisation</vt:lpstr>
      <vt:lpstr>Huffman Coding</vt:lpstr>
      <vt:lpstr>Huffman Coding</vt:lpstr>
      <vt:lpstr>Creating a Heap</vt:lpstr>
      <vt:lpstr>Huffman Coding</vt:lpstr>
      <vt:lpstr>Huffman Decoding</vt:lpstr>
      <vt:lpstr>Adaptive Huffman</vt:lpstr>
      <vt:lpstr>Adaptive Huffman</vt:lpstr>
      <vt:lpstr>Doubly Linked List</vt:lpstr>
      <vt:lpstr>Cabbages are bad</vt:lpstr>
      <vt:lpstr>PowerPoint Presentation</vt:lpstr>
      <vt:lpstr>Adaptive Huffman</vt:lpstr>
      <vt:lpstr>Run-Length Encoding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269202 Algorithms for iSNE</dc:title>
  <dc:creator>Admin</dc:creator>
  <cp:lastModifiedBy>KENNETH COSH</cp:lastModifiedBy>
  <cp:revision>5</cp:revision>
  <dcterms:created xsi:type="dcterms:W3CDTF">2014-11-11T04:12:39Z</dcterms:created>
  <dcterms:modified xsi:type="dcterms:W3CDTF">2023-09-27T06:22:14Z</dcterms:modified>
</cp:coreProperties>
</file>