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8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4" r:id="rId19"/>
    <p:sldId id="267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6" r:id="rId30"/>
    <p:sldId id="287" r:id="rId31"/>
    <p:sldId id="288" r:id="rId32"/>
    <p:sldId id="283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9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9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4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6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1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8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7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5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9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30E4BF1-5B2A-46F9-8405-7D1371968B8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99886E0-ACEF-41C9-83B1-00227B6478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683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269202 Algorithms for </a:t>
            </a:r>
            <a:r>
              <a:rPr lang="en-US" dirty="0" err="1"/>
              <a:t>iSNE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Dr. Kenneth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 dirty="0"/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3547113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Stacks</a:t>
            </a:r>
            <a:endParaRPr lang="th-TH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Stacks are linear data structures, that can only be accessed at one end for storing and retrieving data.</a:t>
            </a:r>
          </a:p>
          <a:p>
            <a:pPr eaLnBrk="1" hangingPunct="1"/>
            <a:r>
              <a:rPr lang="en-US" altLang="en-US"/>
              <a:t>New data is added to the top of a stack, and data is also retrieved from the top of the stack.</a:t>
            </a:r>
          </a:p>
          <a:p>
            <a:pPr eaLnBrk="1" hangingPunct="1"/>
            <a:r>
              <a:rPr lang="en-US" altLang="en-US"/>
              <a:t>Similar to a stack of trays in a canteen.</a:t>
            </a:r>
          </a:p>
          <a:p>
            <a:pPr eaLnBrk="1" hangingPunct="1"/>
            <a:r>
              <a:rPr lang="en-US" altLang="en-US"/>
              <a:t>It is a LIFO structure (Last In First Out).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25307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Stacks</a:t>
            </a:r>
            <a:endParaRPr lang="th-TH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 operations;</a:t>
            </a:r>
          </a:p>
          <a:p>
            <a:pPr lvl="1" eaLnBrk="1" hangingPunct="1"/>
            <a:r>
              <a:rPr lang="en-US" altLang="en-US"/>
              <a:t>Clear() – clears the stack</a:t>
            </a:r>
          </a:p>
          <a:p>
            <a:pPr lvl="1" eaLnBrk="1" hangingPunct="1"/>
            <a:r>
              <a:rPr lang="en-US" altLang="en-US"/>
              <a:t>isEmpty() – Tests if the stack is empty</a:t>
            </a:r>
          </a:p>
          <a:p>
            <a:pPr lvl="1" eaLnBrk="1" hangingPunct="1"/>
            <a:r>
              <a:rPr lang="en-US" altLang="en-US"/>
              <a:t>Push(el) – adds ‘el’ to the top of the stack</a:t>
            </a:r>
          </a:p>
          <a:p>
            <a:pPr lvl="1" eaLnBrk="1" hangingPunct="1"/>
            <a:r>
              <a:rPr lang="en-US" altLang="en-US"/>
              <a:t>Pop() – Retrieves the top element off the stack</a:t>
            </a:r>
          </a:p>
          <a:p>
            <a:pPr lvl="1" eaLnBrk="1" hangingPunct="1"/>
            <a:r>
              <a:rPr lang="en-US" altLang="en-US"/>
              <a:t>topEl() – Returns the top element without removing it.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52530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Use</a:t>
            </a:r>
            <a:endParaRPr lang="th-TH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Consider the problem of matching delimiters in a program;</a:t>
            </a:r>
          </a:p>
          <a:p>
            <a:pPr lvl="1" eaLnBrk="1" hangingPunct="1"/>
            <a:r>
              <a:rPr lang="en-US" altLang="en-US"/>
              <a:t>Delimiters : [, ], {, }, (, ), /*, */</a:t>
            </a:r>
          </a:p>
          <a:p>
            <a:pPr eaLnBrk="1" hangingPunct="1"/>
            <a:r>
              <a:rPr lang="en-US" altLang="en-US"/>
              <a:t>Problem; to test the delimiters have been correctly matched;</a:t>
            </a:r>
          </a:p>
          <a:p>
            <a:pPr lvl="1" eaLnBrk="1" hangingPunct="1"/>
            <a:r>
              <a:rPr lang="en-US" altLang="en-US" sz="2400"/>
              <a:t>A) while(m&lt;(n[8] + o)) {p=7; /*initialise p*/ r=6;}</a:t>
            </a:r>
          </a:p>
          <a:p>
            <a:pPr lvl="1" eaLnBrk="1" hangingPunct="1"/>
            <a:r>
              <a:rPr lang="en-US" altLang="en-US" sz="2400"/>
              <a:t>B) a = b + ( c – d ) * ( e - f ))</a:t>
            </a:r>
            <a:endParaRPr lang="th-TH" altLang="en-US" sz="2400"/>
          </a:p>
          <a:p>
            <a:pPr eaLnBrk="1" hangingPunct="1"/>
            <a:r>
              <a:rPr lang="en-US" altLang="en-US" sz="2800"/>
              <a:t>Case A should return a success, while case B should return an error.</a:t>
            </a:r>
            <a:endParaRPr lang="th-TH" altLang="en-US" sz="2800"/>
          </a:p>
        </p:txBody>
      </p:sp>
    </p:spTree>
    <p:extLst>
      <p:ext uri="{BB962C8B-B14F-4D97-AF65-F5344CB8AC3E}">
        <p14:creationId xmlns:p14="http://schemas.microsoft.com/office/powerpoint/2010/main" val="552180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Case</a:t>
            </a:r>
            <a:endParaRPr lang="th-TH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A) while(m&lt;(n[8] + o)) {p=7; /*</a:t>
            </a:r>
            <a:r>
              <a:rPr lang="en-US" altLang="en-US" sz="2400" dirty="0" err="1"/>
              <a:t>initialise</a:t>
            </a:r>
            <a:r>
              <a:rPr lang="en-US" altLang="en-US" sz="2400" dirty="0"/>
              <a:t> p*/ r=6;}</a:t>
            </a:r>
            <a:endParaRPr lang="th-TH" altLang="en-US" sz="2400" dirty="0"/>
          </a:p>
          <a:p>
            <a:pPr eaLnBrk="1" hangingPunct="1">
              <a:lnSpc>
                <a:spcPct val="90000"/>
              </a:lnSpc>
            </a:pPr>
            <a:endParaRPr lang="th-TH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(			-	(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(			-	( (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[			-	( ( [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stack [		-	( (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stack (		-	(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stack  (		-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{			-	{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Add to stack /*			-	{ /*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</a:t>
            </a:r>
            <a:r>
              <a:rPr lang="en-US" altLang="en-US" sz="2000"/>
              <a:t>stack /*</a:t>
            </a:r>
            <a:r>
              <a:rPr lang="en-US" altLang="en-US" sz="2000" dirty="0"/>
              <a:t>		-	{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Remove from stack {		-</a:t>
            </a:r>
            <a:endParaRPr lang="th-TH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82881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 Stack</a:t>
            </a:r>
            <a:endParaRPr lang="th-TH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 1) A Vector</a:t>
            </a:r>
          </a:p>
          <a:p>
            <a:pPr eaLnBrk="1" hangingPunct="1"/>
            <a:r>
              <a:rPr lang="en-US" altLang="en-US"/>
              <a:t>Option 2) A Linked List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Which is better?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1681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as a Vector</a:t>
            </a:r>
            <a:endParaRPr lang="th-TH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108886"/>
            <a:ext cx="8229600" cy="44887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#define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#include &lt;vector&gt;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template&lt;class T, </a:t>
            </a:r>
            <a:r>
              <a:rPr lang="en-US" altLang="en-US" dirty="0" err="1"/>
              <a:t>int</a:t>
            </a:r>
            <a:r>
              <a:rPr lang="en-US" altLang="en-US" dirty="0"/>
              <a:t> capacity = 30&gt;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class Stack{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public:</a:t>
            </a:r>
            <a:br>
              <a:rPr lang="en-US" altLang="en-US" dirty="0"/>
            </a:br>
            <a:r>
              <a:rPr lang="en-US" altLang="en-US" dirty="0"/>
              <a:t>Stack() { </a:t>
            </a:r>
            <a:r>
              <a:rPr lang="en-US" altLang="en-US" dirty="0" err="1"/>
              <a:t>pool.reserve</a:t>
            </a:r>
            <a:r>
              <a:rPr lang="en-US" altLang="en-US" dirty="0"/>
              <a:t>(capacity);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void clear() { </a:t>
            </a:r>
            <a:r>
              <a:rPr lang="en-US" altLang="en-US" dirty="0" err="1"/>
              <a:t>pool.clear</a:t>
            </a:r>
            <a:r>
              <a:rPr lang="en-US" altLang="en-US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bool</a:t>
            </a:r>
            <a:r>
              <a:rPr lang="en-US" altLang="en-US" dirty="0"/>
              <a:t> </a:t>
            </a:r>
            <a:r>
              <a:rPr lang="en-US" altLang="en-US" dirty="0" err="1"/>
              <a:t>isEmpty</a:t>
            </a:r>
            <a:r>
              <a:rPr lang="en-US" altLang="en-US" dirty="0"/>
              <a:t>() </a:t>
            </a:r>
            <a:r>
              <a:rPr lang="en-US" altLang="en-US" dirty="0" err="1"/>
              <a:t>const</a:t>
            </a:r>
            <a:r>
              <a:rPr lang="en-US" altLang="en-US" dirty="0"/>
              <a:t> { return </a:t>
            </a:r>
            <a:r>
              <a:rPr lang="en-US" altLang="en-US" dirty="0" err="1"/>
              <a:t>pool.empty</a:t>
            </a:r>
            <a:r>
              <a:rPr lang="en-US" altLang="en-US" dirty="0"/>
              <a:t>(); }</a:t>
            </a:r>
            <a:br>
              <a:rPr lang="en-US" altLang="en-US" dirty="0"/>
            </a:br>
            <a:r>
              <a:rPr lang="en-US" altLang="en-US" dirty="0"/>
              <a:t>T&amp; </a:t>
            </a:r>
            <a:r>
              <a:rPr lang="en-US" altLang="en-US" dirty="0" err="1"/>
              <a:t>topEl</a:t>
            </a:r>
            <a:r>
              <a:rPr lang="en-US" altLang="en-US" dirty="0"/>
              <a:t>() { return </a:t>
            </a:r>
            <a:r>
              <a:rPr lang="en-US" altLang="en-US" dirty="0" err="1"/>
              <a:t>pool.back</a:t>
            </a:r>
            <a:r>
              <a:rPr lang="en-US" altLang="en-US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T pop() 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	T el = </a:t>
            </a:r>
            <a:r>
              <a:rPr lang="en-US" altLang="en-US" dirty="0" err="1"/>
              <a:t>pool.back</a:t>
            </a:r>
            <a:r>
              <a:rPr lang="en-US" altLang="en-US" dirty="0"/>
              <a:t>();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dirty="0" err="1"/>
              <a:t>pool.pop_back</a:t>
            </a:r>
            <a:r>
              <a:rPr lang="en-US" altLang="en-US" dirty="0"/>
              <a:t>();</a:t>
            </a:r>
            <a:br>
              <a:rPr lang="en-US" altLang="en-US" dirty="0"/>
            </a:br>
            <a:r>
              <a:rPr lang="en-US" altLang="en-US" dirty="0"/>
              <a:t>	return el;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void push(</a:t>
            </a:r>
            <a:r>
              <a:rPr lang="en-US" altLang="en-US" dirty="0" err="1"/>
              <a:t>const</a:t>
            </a:r>
            <a:r>
              <a:rPr lang="en-US" altLang="en-US" dirty="0"/>
              <a:t> T&amp; el) { </a:t>
            </a:r>
            <a:r>
              <a:rPr lang="en-US" altLang="en-US" dirty="0" err="1"/>
              <a:t>pool.push_back</a:t>
            </a:r>
            <a:r>
              <a:rPr lang="en-US" altLang="en-US" dirty="0"/>
              <a:t>(el);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	vector&lt;T&gt; pool;</a:t>
            </a:r>
            <a:br>
              <a:rPr lang="en-US" altLang="en-US" dirty="0"/>
            </a:br>
            <a:r>
              <a:rPr lang="en-US" altLang="en-US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r>
              <a:rPr lang="en-US" altLang="en-US" dirty="0"/>
              <a:t> //STACK</a:t>
            </a:r>
            <a:endParaRPr lang="th-TH" altLang="en-US" dirty="0"/>
          </a:p>
        </p:txBody>
      </p:sp>
    </p:spTree>
    <p:extLst>
      <p:ext uri="{BB962C8B-B14F-4D97-AF65-F5344CB8AC3E}">
        <p14:creationId xmlns:p14="http://schemas.microsoft.com/office/powerpoint/2010/main" val="112674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as a Linked List</a:t>
            </a:r>
            <a:endParaRPr lang="th-TH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51221"/>
            <a:ext cx="8229600" cy="447340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</a:t>
            </a:r>
            <a:r>
              <a:rPr lang="en-US" altLang="en-US" sz="1600" dirty="0" err="1"/>
              <a:t>ifndef</a:t>
            </a:r>
            <a:r>
              <a:rPr lang="en-US" altLang="en-US" sz="1600" dirty="0"/>
              <a:t> LL_STACK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#define LL_STACK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#include &lt;list&gt;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template&lt;class 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class </a:t>
            </a:r>
            <a:r>
              <a:rPr lang="en-US" altLang="en-US" sz="1600" dirty="0" err="1"/>
              <a:t>LLStack</a:t>
            </a:r>
            <a:r>
              <a:rPr lang="en-US" altLang="en-US" sz="1600" dirty="0"/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LLStack</a:t>
            </a:r>
            <a:r>
              <a:rPr lang="en-US" altLang="en-US" sz="1600" dirty="0"/>
              <a:t>() {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void clear() { </a:t>
            </a:r>
            <a:r>
              <a:rPr lang="en-US" altLang="en-US" sz="1600" dirty="0" err="1"/>
              <a:t>lst.clear</a:t>
            </a:r>
            <a:r>
              <a:rPr lang="en-US" altLang="en-US" sz="16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bool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isEmpty</a:t>
            </a:r>
            <a:r>
              <a:rPr lang="en-US" altLang="en-US" sz="1600" dirty="0"/>
              <a:t>() </a:t>
            </a:r>
            <a:r>
              <a:rPr lang="en-US" altLang="en-US" sz="1600" dirty="0" err="1"/>
              <a:t>const</a:t>
            </a:r>
            <a:r>
              <a:rPr lang="en-US" altLang="en-US" sz="1600" dirty="0"/>
              <a:t> { return </a:t>
            </a:r>
            <a:r>
              <a:rPr lang="en-US" altLang="en-US" sz="1600" dirty="0" err="1"/>
              <a:t>lst.empty</a:t>
            </a:r>
            <a:r>
              <a:rPr lang="en-US" altLang="en-US" sz="16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T&amp; </a:t>
            </a:r>
            <a:r>
              <a:rPr lang="en-US" altLang="en-US" sz="1600" dirty="0" err="1"/>
              <a:t>topEl</a:t>
            </a:r>
            <a:r>
              <a:rPr lang="en-US" altLang="en-US" sz="1600" dirty="0"/>
              <a:t>() {return </a:t>
            </a:r>
            <a:r>
              <a:rPr lang="en-US" altLang="en-US" sz="1600" dirty="0" err="1"/>
              <a:t>lst.back</a:t>
            </a:r>
            <a:r>
              <a:rPr lang="en-US" altLang="en-US" sz="16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T pop()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T el = </a:t>
            </a:r>
            <a:r>
              <a:rPr lang="en-US" altLang="en-US" sz="1600" dirty="0" err="1"/>
              <a:t>lst.back</a:t>
            </a:r>
            <a:r>
              <a:rPr lang="en-US" altLang="en-US" sz="16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</a:t>
            </a:r>
            <a:r>
              <a:rPr lang="en-US" altLang="en-US" sz="1600" dirty="0" err="1"/>
              <a:t>lst.pop_back</a:t>
            </a:r>
            <a:r>
              <a:rPr lang="en-US" altLang="en-US" sz="16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return el;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void push(</a:t>
            </a:r>
            <a:r>
              <a:rPr lang="en-US" altLang="en-US" sz="1600" dirty="0" err="1"/>
              <a:t>const</a:t>
            </a:r>
            <a:r>
              <a:rPr lang="en-US" altLang="en-US" sz="1600" dirty="0"/>
              <a:t> T&amp; el) { </a:t>
            </a:r>
            <a:r>
              <a:rPr lang="en-US" altLang="en-US" sz="1600" dirty="0" err="1"/>
              <a:t>lst.push_back</a:t>
            </a:r>
            <a:r>
              <a:rPr lang="en-US" altLang="en-US" sz="1600" dirty="0"/>
              <a:t>(el);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list&lt;T&gt; </a:t>
            </a:r>
            <a:r>
              <a:rPr lang="en-US" altLang="en-US" sz="1600" dirty="0" err="1"/>
              <a:t>lst</a:t>
            </a:r>
            <a:r>
              <a:rPr lang="en-US" altLang="en-US" sz="16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</a:t>
            </a:r>
            <a:r>
              <a:rPr lang="en-US" altLang="en-US" sz="1600" dirty="0" err="1"/>
              <a:t>endif</a:t>
            </a:r>
            <a:r>
              <a:rPr lang="en-US" altLang="en-US" sz="1600" dirty="0"/>
              <a:t> // LL_STACK</a:t>
            </a:r>
            <a:endParaRPr lang="th-TH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43156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Comparison</a:t>
            </a:r>
            <a:endParaRPr lang="th-TH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linked list matches the stack more closely – there are no redundant ‘capacity’.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In the vector implementation the capacity can be larger than the size.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Neither implementation forces the program to commit to the size of the stack, although it can be predicted in the vector implementation.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Pushing and Popping for both implementations is in constant time; O(1).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Pushing in the vector implementation when the capacity is full requires allocating new memory and copying the stack to the new vector; O(n).</a:t>
            </a:r>
            <a:endParaRPr lang="th-TH" altLang="en-US" sz="2400"/>
          </a:p>
        </p:txBody>
      </p:sp>
    </p:spTree>
    <p:extLst>
      <p:ext uri="{BB962C8B-B14F-4D97-AF65-F5344CB8AC3E}">
        <p14:creationId xmlns:p14="http://schemas.microsoft.com/office/powerpoint/2010/main" val="2829631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STL - Stack</a:t>
            </a:r>
            <a:endParaRPr lang="en-AU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380735"/>
            <a:ext cx="9144000" cy="3745429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sz="2800" dirty="0"/>
              <a:t>Stack exists in the STL, with the following key member functions;</a:t>
            </a:r>
          </a:p>
          <a:p>
            <a:pPr eaLnBrk="1" hangingPunct="1"/>
            <a:endParaRPr lang="en-US" altLang="en-US" sz="2800" dirty="0"/>
          </a:p>
          <a:p>
            <a:pPr eaLnBrk="1" hangingPunct="1"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400" dirty="0" err="1"/>
              <a:t>bool</a:t>
            </a:r>
            <a:r>
              <a:rPr lang="en-US" altLang="en-US" sz="2400" dirty="0"/>
              <a:t> empty() </a:t>
            </a:r>
            <a:r>
              <a:rPr lang="en-US" altLang="en-US" sz="2400" dirty="0" err="1"/>
              <a:t>const</a:t>
            </a:r>
            <a:r>
              <a:rPr lang="en-US" altLang="en-US" sz="2400" dirty="0"/>
              <a:t> – returns true if stack is empty.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void pop() – removes the top element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void push(</a:t>
            </a:r>
            <a:r>
              <a:rPr lang="en-US" altLang="en-US" sz="2400" dirty="0" err="1"/>
              <a:t>const</a:t>
            </a:r>
            <a:r>
              <a:rPr lang="en-US" altLang="en-US" sz="2400" dirty="0"/>
              <a:t> T&amp; el) – insets el to the top of the stack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</a:t>
            </a:r>
            <a:r>
              <a:rPr lang="en-US" altLang="en-US" sz="2400" dirty="0" err="1"/>
              <a:t>size_type</a:t>
            </a:r>
            <a:r>
              <a:rPr lang="en-US" altLang="en-US" sz="2400" dirty="0"/>
              <a:t> size() </a:t>
            </a:r>
            <a:r>
              <a:rPr lang="en-US" altLang="en-US" sz="2400" dirty="0" err="1"/>
              <a:t>const</a:t>
            </a:r>
            <a:r>
              <a:rPr lang="en-US" altLang="en-US" sz="2400" dirty="0"/>
              <a:t> – returns the size of the stack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stack() – constructor for empty stack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T&amp; top() – returns top element from stack</a:t>
            </a:r>
          </a:p>
          <a:p>
            <a:pPr eaLnBrk="1" hangingPunct="1">
              <a:buFontTx/>
              <a:buNone/>
            </a:pPr>
            <a:endParaRPr lang="en-AU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2912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Queues</a:t>
            </a:r>
            <a:endParaRPr lang="th-TH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Queues are also linear data structures, however it is a waiting line, where both ends are used.</a:t>
            </a:r>
          </a:p>
          <a:p>
            <a:pPr eaLnBrk="1" hangingPunct="1"/>
            <a:r>
              <a:rPr lang="en-US" altLang="en-US"/>
              <a:t>Data is added to one end of the line, and retrieved from the other.</a:t>
            </a:r>
          </a:p>
          <a:p>
            <a:pPr eaLnBrk="1" hangingPunct="1"/>
            <a:r>
              <a:rPr lang="en-US" altLang="en-US"/>
              <a:t>Similar to a Queue in a bank etc.</a:t>
            </a:r>
          </a:p>
          <a:p>
            <a:pPr eaLnBrk="1" hangingPunct="1"/>
            <a:r>
              <a:rPr lang="en-US" altLang="en-US"/>
              <a:t>It is a FIFO structure (First In First Out).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21535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Linked Lists</a:t>
            </a:r>
          </a:p>
          <a:p>
            <a:r>
              <a:rPr lang="en-US" dirty="0"/>
              <a:t>Sparse Tables</a:t>
            </a:r>
          </a:p>
        </p:txBody>
      </p:sp>
    </p:spTree>
    <p:extLst>
      <p:ext uri="{BB962C8B-B14F-4D97-AF65-F5344CB8AC3E}">
        <p14:creationId xmlns:p14="http://schemas.microsoft.com/office/powerpoint/2010/main" val="865067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</a:t>
            </a:r>
            <a:endParaRPr lang="th-TH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 Operations;</a:t>
            </a:r>
          </a:p>
          <a:p>
            <a:pPr lvl="1" eaLnBrk="1" hangingPunct="1"/>
            <a:r>
              <a:rPr lang="en-US" altLang="en-US"/>
              <a:t>Clear() – Clear the queue</a:t>
            </a:r>
          </a:p>
          <a:p>
            <a:pPr lvl="1" eaLnBrk="1" hangingPunct="1"/>
            <a:r>
              <a:rPr lang="en-US" altLang="en-US"/>
              <a:t>isEmpty() – Check if the queue is empty</a:t>
            </a:r>
          </a:p>
          <a:p>
            <a:pPr lvl="1" eaLnBrk="1" hangingPunct="1"/>
            <a:r>
              <a:rPr lang="en-US" altLang="en-US"/>
              <a:t>Enqueue(el) – Add ‘el’ to end of queue</a:t>
            </a:r>
          </a:p>
          <a:p>
            <a:pPr lvl="1" eaLnBrk="1" hangingPunct="1"/>
            <a:r>
              <a:rPr lang="en-US" altLang="en-US"/>
              <a:t>Dequeue() – Take first element from queue</a:t>
            </a:r>
          </a:p>
          <a:p>
            <a:pPr lvl="1" eaLnBrk="1" hangingPunct="1"/>
            <a:r>
              <a:rPr lang="en-US" altLang="en-US"/>
              <a:t>firstEl() – Return first element without removing it.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1031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 Use</a:t>
            </a:r>
            <a:endParaRPr lang="th-TH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Simulating any queue;</a:t>
            </a:r>
          </a:p>
          <a:p>
            <a:pPr lvl="1" eaLnBrk="1" hangingPunct="1"/>
            <a:r>
              <a:rPr lang="en-US" altLang="en-US"/>
              <a:t>To determine how many staff are needed in a bank to maintain a good level of service,</a:t>
            </a:r>
          </a:p>
          <a:p>
            <a:pPr lvl="1" eaLnBrk="1" hangingPunct="1"/>
            <a:r>
              <a:rPr lang="en-US" altLang="en-US"/>
              <a:t>Or, how many kiosks to open at the motorway toll.</a:t>
            </a:r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743218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 1 - Array</a:t>
            </a:r>
            <a:endParaRPr lang="en-AU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192" y="2180496"/>
            <a:ext cx="11029615" cy="317824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obvious problem with using an array is that as you remove elements from the front of the queue, space then becomes wasted at the front of the array.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This can be avoided using a ‘circular array’, which reuses the first part of the array.</a:t>
            </a:r>
            <a:endParaRPr lang="en-AU" altLang="en-US" sz="2400" dirty="0"/>
          </a:p>
        </p:txBody>
      </p:sp>
      <p:grpSp>
        <p:nvGrpSpPr>
          <p:cNvPr id="16388" name="Group 10"/>
          <p:cNvGrpSpPr>
            <a:grpSpLocks/>
          </p:cNvGrpSpPr>
          <p:nvPr/>
        </p:nvGrpSpPr>
        <p:grpSpPr bwMode="auto">
          <a:xfrm>
            <a:off x="3375026" y="3719511"/>
            <a:ext cx="5113338" cy="503238"/>
            <a:chOff x="1292" y="2115"/>
            <a:chExt cx="3221" cy="317"/>
          </a:xfrm>
        </p:grpSpPr>
        <p:sp>
          <p:nvSpPr>
            <p:cNvPr id="16403" name="Rectangle 4"/>
            <p:cNvSpPr>
              <a:spLocks noChangeArrowheads="1"/>
            </p:cNvSpPr>
            <p:nvPr/>
          </p:nvSpPr>
          <p:spPr bwMode="auto">
            <a:xfrm>
              <a:off x="1292" y="2115"/>
              <a:ext cx="3221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AU" altLang="en-US" sz="2800">
                <a:solidFill>
                  <a:schemeClr val="bg1"/>
                </a:solidFill>
              </a:endParaRPr>
            </a:p>
          </p:txBody>
        </p:sp>
        <p:sp>
          <p:nvSpPr>
            <p:cNvPr id="16404" name="Line 5"/>
            <p:cNvSpPr>
              <a:spLocks noChangeShapeType="1"/>
            </p:cNvSpPr>
            <p:nvPr/>
          </p:nvSpPr>
          <p:spPr bwMode="auto">
            <a:xfrm>
              <a:off x="1655" y="2115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5" name="Line 6"/>
            <p:cNvSpPr>
              <a:spLocks noChangeShapeType="1"/>
            </p:cNvSpPr>
            <p:nvPr/>
          </p:nvSpPr>
          <p:spPr bwMode="auto">
            <a:xfrm>
              <a:off x="2018" y="2115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6" name="Rectangle 7"/>
            <p:cNvSpPr>
              <a:spLocks noChangeArrowheads="1"/>
            </p:cNvSpPr>
            <p:nvPr/>
          </p:nvSpPr>
          <p:spPr bwMode="auto">
            <a:xfrm>
              <a:off x="2381" y="2115"/>
              <a:ext cx="36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solidFill>
                  <a:schemeClr val="bg1"/>
                </a:solidFill>
              </a:endParaRPr>
            </a:p>
          </p:txBody>
        </p:sp>
        <p:sp>
          <p:nvSpPr>
            <p:cNvPr id="16407" name="Rectangle 8"/>
            <p:cNvSpPr>
              <a:spLocks noChangeArrowheads="1"/>
            </p:cNvSpPr>
            <p:nvPr/>
          </p:nvSpPr>
          <p:spPr bwMode="auto">
            <a:xfrm>
              <a:off x="3107" y="2115"/>
              <a:ext cx="36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solidFill>
                  <a:schemeClr val="bg1"/>
                </a:solidFill>
              </a:endParaRPr>
            </a:p>
          </p:txBody>
        </p:sp>
        <p:sp>
          <p:nvSpPr>
            <p:cNvPr id="16408" name="Rectangle 9"/>
            <p:cNvSpPr>
              <a:spLocks noChangeArrowheads="1"/>
            </p:cNvSpPr>
            <p:nvPr/>
          </p:nvSpPr>
          <p:spPr bwMode="auto">
            <a:xfrm>
              <a:off x="3833" y="2115"/>
              <a:ext cx="36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800">
                <a:solidFill>
                  <a:schemeClr val="bg1"/>
                </a:solidFill>
              </a:endParaRPr>
            </a:p>
          </p:txBody>
        </p:sp>
      </p:grpSp>
      <p:sp>
        <p:nvSpPr>
          <p:cNvPr id="16389" name="Text Box 12"/>
          <p:cNvSpPr txBox="1">
            <a:spLocks noChangeArrowheads="1"/>
          </p:cNvSpPr>
          <p:nvPr/>
        </p:nvSpPr>
        <p:spPr bwMode="auto">
          <a:xfrm>
            <a:off x="4024314" y="3719512"/>
            <a:ext cx="1566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5    6    7</a:t>
            </a:r>
            <a:endParaRPr lang="en-AU" altLang="en-US" sz="2800">
              <a:solidFill>
                <a:schemeClr val="bg1"/>
              </a:solidFill>
            </a:endParaRP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3448051" y="3719512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?</a:t>
            </a:r>
            <a:endParaRPr lang="en-AU" altLang="en-US" sz="2800">
              <a:solidFill>
                <a:schemeClr val="bg1"/>
              </a:solidFill>
            </a:endParaRPr>
          </a:p>
        </p:txBody>
      </p:sp>
      <p:grpSp>
        <p:nvGrpSpPr>
          <p:cNvPr id="16391" name="Group 23"/>
          <p:cNvGrpSpPr>
            <a:grpSpLocks/>
          </p:cNvGrpSpPr>
          <p:nvPr/>
        </p:nvGrpSpPr>
        <p:grpSpPr bwMode="auto">
          <a:xfrm>
            <a:off x="4672014" y="4697779"/>
            <a:ext cx="2016125" cy="1873250"/>
            <a:chOff x="2290" y="2931"/>
            <a:chExt cx="1270" cy="1180"/>
          </a:xfrm>
        </p:grpSpPr>
        <p:sp>
          <p:nvSpPr>
            <p:cNvPr id="16395" name="AutoShape 14"/>
            <p:cNvSpPr>
              <a:spLocks noChangeArrowheads="1"/>
            </p:cNvSpPr>
            <p:nvPr/>
          </p:nvSpPr>
          <p:spPr bwMode="auto">
            <a:xfrm>
              <a:off x="2290" y="2931"/>
              <a:ext cx="1270" cy="1180"/>
            </a:xfrm>
            <a:custGeom>
              <a:avLst/>
              <a:gdLst>
                <a:gd name="T0" fmla="*/ 37 w 21600"/>
                <a:gd name="T1" fmla="*/ 0 h 21600"/>
                <a:gd name="T2" fmla="*/ 11 w 21600"/>
                <a:gd name="T3" fmla="*/ 9 h 21600"/>
                <a:gd name="T4" fmla="*/ 0 w 21600"/>
                <a:gd name="T5" fmla="*/ 32 h 21600"/>
                <a:gd name="T6" fmla="*/ 11 w 21600"/>
                <a:gd name="T7" fmla="*/ 55 h 21600"/>
                <a:gd name="T8" fmla="*/ 37 w 21600"/>
                <a:gd name="T9" fmla="*/ 64 h 21600"/>
                <a:gd name="T10" fmla="*/ 64 w 21600"/>
                <a:gd name="T11" fmla="*/ 55 h 21600"/>
                <a:gd name="T12" fmla="*/ 75 w 21600"/>
                <a:gd name="T13" fmla="*/ 32 h 21600"/>
                <a:gd name="T14" fmla="*/ 64 w 21600"/>
                <a:gd name="T15" fmla="*/ 9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7 h 21600"/>
                <a:gd name="T26" fmla="*/ 18437 w 21600"/>
                <a:gd name="T27" fmla="*/ 1843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895" y="10800"/>
                  </a:moveTo>
                  <a:cubicBezTo>
                    <a:pt x="3895" y="14614"/>
                    <a:pt x="6986" y="17705"/>
                    <a:pt x="10800" y="17705"/>
                  </a:cubicBezTo>
                  <a:cubicBezTo>
                    <a:pt x="14614" y="17705"/>
                    <a:pt x="17705" y="14614"/>
                    <a:pt x="17705" y="10800"/>
                  </a:cubicBezTo>
                  <a:cubicBezTo>
                    <a:pt x="17705" y="6986"/>
                    <a:pt x="14614" y="3895"/>
                    <a:pt x="10800" y="3895"/>
                  </a:cubicBezTo>
                  <a:cubicBezTo>
                    <a:pt x="6986" y="3895"/>
                    <a:pt x="3895" y="6986"/>
                    <a:pt x="3895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96" name="Line 15"/>
            <p:cNvSpPr>
              <a:spLocks noChangeShapeType="1"/>
            </p:cNvSpPr>
            <p:nvPr/>
          </p:nvSpPr>
          <p:spPr bwMode="auto">
            <a:xfrm flipV="1">
              <a:off x="2925" y="2931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97" name="Line 16"/>
            <p:cNvSpPr>
              <a:spLocks noChangeShapeType="1"/>
            </p:cNvSpPr>
            <p:nvPr/>
          </p:nvSpPr>
          <p:spPr bwMode="auto">
            <a:xfrm flipV="1">
              <a:off x="3243" y="3158"/>
              <a:ext cx="181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98" name="Line 17"/>
            <p:cNvSpPr>
              <a:spLocks noChangeShapeType="1"/>
            </p:cNvSpPr>
            <p:nvPr/>
          </p:nvSpPr>
          <p:spPr bwMode="auto">
            <a:xfrm>
              <a:off x="3334" y="3612"/>
              <a:ext cx="18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399" name="Line 19"/>
            <p:cNvSpPr>
              <a:spLocks noChangeShapeType="1"/>
            </p:cNvSpPr>
            <p:nvPr/>
          </p:nvSpPr>
          <p:spPr bwMode="auto">
            <a:xfrm>
              <a:off x="3107" y="3884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0" name="Line 20"/>
            <p:cNvSpPr>
              <a:spLocks noChangeShapeType="1"/>
            </p:cNvSpPr>
            <p:nvPr/>
          </p:nvSpPr>
          <p:spPr bwMode="auto">
            <a:xfrm flipH="1">
              <a:off x="2653" y="3884"/>
              <a:ext cx="92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1" name="Line 21"/>
            <p:cNvSpPr>
              <a:spLocks noChangeShapeType="1"/>
            </p:cNvSpPr>
            <p:nvPr/>
          </p:nvSpPr>
          <p:spPr bwMode="auto">
            <a:xfrm flipH="1">
              <a:off x="2336" y="3657"/>
              <a:ext cx="18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6402" name="Line 22"/>
            <p:cNvSpPr>
              <a:spLocks noChangeShapeType="1"/>
            </p:cNvSpPr>
            <p:nvPr/>
          </p:nvSpPr>
          <p:spPr bwMode="auto">
            <a:xfrm flipH="1" flipV="1">
              <a:off x="2426" y="3158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6308727" y="5169267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5</a:t>
            </a:r>
            <a:endParaRPr lang="en-AU" altLang="en-US" sz="2800">
              <a:solidFill>
                <a:schemeClr val="bg1"/>
              </a:solidFill>
            </a:endParaRPr>
          </a:p>
        </p:txBody>
      </p:sp>
      <p:sp>
        <p:nvSpPr>
          <p:cNvPr id="16393" name="Text Box 25"/>
          <p:cNvSpPr txBox="1">
            <a:spLocks noChangeArrowheads="1"/>
          </p:cNvSpPr>
          <p:nvPr/>
        </p:nvSpPr>
        <p:spPr bwMode="auto">
          <a:xfrm>
            <a:off x="6092827" y="5818554"/>
            <a:ext cx="38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6</a:t>
            </a:r>
            <a:endParaRPr lang="en-AU" altLang="en-US" sz="2800">
              <a:solidFill>
                <a:schemeClr val="bg1"/>
              </a:solidFill>
            </a:endParaRPr>
          </a:p>
        </p:txBody>
      </p:sp>
      <p:sp>
        <p:nvSpPr>
          <p:cNvPr id="16394" name="Text Box 26"/>
          <p:cNvSpPr txBox="1">
            <a:spLocks noChangeArrowheads="1"/>
          </p:cNvSpPr>
          <p:nvPr/>
        </p:nvSpPr>
        <p:spPr bwMode="auto">
          <a:xfrm>
            <a:off x="6041040" y="6327112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7</a:t>
            </a:r>
            <a:endParaRPr lang="en-AU" altLang="en-US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25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Circular Array</a:t>
            </a:r>
            <a:endParaRPr lang="en-AU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117124"/>
            <a:ext cx="8229600" cy="448052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As elements at the front of the array are removed those cells become available when the array reaches the end.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In reality a circular array is simply a one dimensional array, where the </a:t>
            </a:r>
            <a:r>
              <a:rPr lang="en-US" altLang="en-US" sz="2800" dirty="0" err="1"/>
              <a:t>enqueue</a:t>
            </a:r>
            <a:r>
              <a:rPr lang="en-US" altLang="en-US" sz="2800" dirty="0"/>
              <a:t>() and </a:t>
            </a:r>
            <a:r>
              <a:rPr lang="en-US" altLang="en-US" sz="2800" dirty="0" err="1"/>
              <a:t>dequeue</a:t>
            </a:r>
            <a:r>
              <a:rPr lang="en-US" altLang="en-US" sz="2800" dirty="0"/>
              <a:t>() functions have the extra overhead of;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Checking if they are adding / removing the element in the last cell of the array.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Checking they aren’t overwriting the first element.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Therefore the circular array is purely a way of </a:t>
            </a:r>
            <a:r>
              <a:rPr lang="en-US" altLang="en-US" sz="2800" dirty="0" err="1"/>
              <a:t>visualising</a:t>
            </a:r>
            <a:r>
              <a:rPr lang="en-US" altLang="en-US" sz="2800" dirty="0"/>
              <a:t> the approach.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code on the next slides demonstrates some of the functions you might need if you chose to implement using an array.</a:t>
            </a:r>
            <a:endParaRPr lang="en-AU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07200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Queue – Circular Array</a:t>
            </a:r>
            <a:endParaRPr lang="th-TH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#ifndef ARRAY_QUEUE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#define ARRAY_QUEUE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template&lt;class T, int size = 100&gt;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class ArrayQueue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ArrayQueue() { first = last = -1;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void enqueue(T);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T dequeue();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bool isFull() { return first == 0 &amp;&amp; last == size-1 || first == last -1;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bool isEmpty() { return first == -1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int first, last;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T storage[size];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};</a:t>
            </a:r>
            <a:endParaRPr lang="th-TH" altLang="en-US" sz="2000"/>
          </a:p>
        </p:txBody>
      </p:sp>
    </p:spTree>
    <p:extLst>
      <p:ext uri="{BB962C8B-B14F-4D97-AF65-F5344CB8AC3E}">
        <p14:creationId xmlns:p14="http://schemas.microsoft.com/office/powerpoint/2010/main" val="3673007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Queue – Circular Array cont.</a:t>
            </a:r>
            <a:endParaRPr lang="th-TH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51222"/>
            <a:ext cx="8229600" cy="4806779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template&lt;class T, 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 size&gt;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void </a:t>
            </a:r>
            <a:r>
              <a:rPr lang="en-US" altLang="en-US" sz="1600" dirty="0" err="1"/>
              <a:t>ArrayQueue</a:t>
            </a:r>
            <a:r>
              <a:rPr lang="en-US" altLang="en-US" sz="1600" dirty="0"/>
              <a:t>&lt;</a:t>
            </a:r>
            <a:r>
              <a:rPr lang="en-US" altLang="en-US" sz="1600" dirty="0" err="1"/>
              <a:t>T,size</a:t>
            </a:r>
            <a:r>
              <a:rPr lang="en-US" altLang="en-US" sz="1600" dirty="0"/>
              <a:t>&gt;::</a:t>
            </a:r>
            <a:r>
              <a:rPr lang="en-US" altLang="en-US" sz="1600" dirty="0" err="1"/>
              <a:t>enqueue</a:t>
            </a:r>
            <a:r>
              <a:rPr lang="en-US" altLang="en-US" sz="1600" dirty="0"/>
              <a:t>(T el)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if (!</a:t>
            </a:r>
            <a:r>
              <a:rPr lang="en-US" altLang="en-US" sz="1600" dirty="0" err="1"/>
              <a:t>isFull</a:t>
            </a:r>
            <a:r>
              <a:rPr lang="en-US" altLang="en-US" sz="1600" dirty="0"/>
              <a:t>())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if (last == size-1 || last == -1)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	storage[0] = el;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	last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	if (first == -1)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		first = 0;</a:t>
            </a:r>
            <a:br>
              <a:rPr lang="en-US" altLang="en-US" sz="1600" dirty="0"/>
            </a:br>
            <a:r>
              <a:rPr lang="en-US" altLang="en-US" sz="1600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else storage[++last] = el;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else </a:t>
            </a:r>
            <a:r>
              <a:rPr lang="en-US" altLang="en-US" sz="1600" dirty="0" err="1"/>
              <a:t>cout</a:t>
            </a:r>
            <a:r>
              <a:rPr lang="en-US" altLang="en-US" sz="1600" dirty="0"/>
              <a:t> &lt;&lt; “Full queue.\n”;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template&lt;class T, 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 size&gt;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T </a:t>
            </a:r>
            <a:r>
              <a:rPr lang="en-US" altLang="en-US" sz="1600" dirty="0" err="1"/>
              <a:t>ArrayQueue</a:t>
            </a:r>
            <a:r>
              <a:rPr lang="en-US" altLang="en-US" sz="1600" dirty="0"/>
              <a:t>&lt;</a:t>
            </a:r>
            <a:r>
              <a:rPr lang="en-US" altLang="en-US" sz="1600" dirty="0" err="1"/>
              <a:t>T,size</a:t>
            </a:r>
            <a:r>
              <a:rPr lang="en-US" altLang="en-US" sz="1600" dirty="0"/>
              <a:t>&gt;::</a:t>
            </a:r>
            <a:r>
              <a:rPr lang="en-US" altLang="en-US" sz="1600" dirty="0" err="1"/>
              <a:t>dequeue</a:t>
            </a:r>
            <a:r>
              <a:rPr lang="en-US" altLang="en-US" sz="1600" dirty="0"/>
              <a:t>()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T </a:t>
            </a:r>
            <a:r>
              <a:rPr lang="en-US" altLang="en-US" sz="1600" dirty="0" err="1"/>
              <a:t>tmp</a:t>
            </a:r>
            <a:r>
              <a:rPr lang="en-US" altLang="en-US" sz="16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tmp</a:t>
            </a:r>
            <a:r>
              <a:rPr lang="en-US" altLang="en-US" sz="1600" dirty="0"/>
              <a:t> = storage[first];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if (first == last)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last = first = -1;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else if (first == size -1)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	first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else first++;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	return </a:t>
            </a:r>
            <a:r>
              <a:rPr lang="en-US" altLang="en-US" sz="1600" dirty="0" err="1"/>
              <a:t>tmp</a:t>
            </a:r>
            <a:r>
              <a:rPr lang="en-US" altLang="en-US" sz="16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dirty="0"/>
              <a:t>#</a:t>
            </a:r>
            <a:r>
              <a:rPr lang="en-US" altLang="en-US" sz="1600" dirty="0" err="1"/>
              <a:t>endif</a:t>
            </a:r>
            <a:r>
              <a:rPr lang="en-US" altLang="en-US" sz="1600" dirty="0"/>
              <a:t> //ARRAY_QUEUE</a:t>
            </a:r>
            <a:endParaRPr lang="th-TH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98790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Option 2 – Doubly Linked List</a:t>
            </a:r>
            <a:endParaRPr lang="en-AU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perhaps better implementation uses a doubly linked list.</a:t>
            </a:r>
          </a:p>
          <a:p>
            <a:pPr lvl="1" eaLnBrk="1" hangingPunct="1"/>
            <a:r>
              <a:rPr lang="en-US" altLang="en-US"/>
              <a:t>Both enqueuing and dequeuing can be performed in constant time O(1).</a:t>
            </a:r>
          </a:p>
          <a:p>
            <a:pPr lvl="1" eaLnBrk="1" hangingPunct="1"/>
            <a:r>
              <a:rPr lang="en-US" altLang="en-US"/>
              <a:t>If a singly linked list was chosen then O(n) operations are needed to find the ‘other’ end of the list either for enqueuing or dequeuing.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072463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Doubly Linked List</a:t>
            </a:r>
            <a:endParaRPr lang="en-AU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34746"/>
            <a:ext cx="8229600" cy="4562905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#</a:t>
            </a:r>
            <a:r>
              <a:rPr lang="en-US" altLang="en-US" sz="2000" dirty="0" err="1"/>
              <a:t>ifndef</a:t>
            </a:r>
            <a:r>
              <a:rPr lang="en-US" altLang="en-US" sz="2000" dirty="0"/>
              <a:t> DLL_QUEUE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#define DLL_QUEUE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#include &lt;list&gt;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template&lt;class 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class Queue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Queue() {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void clear() { </a:t>
            </a:r>
            <a:r>
              <a:rPr lang="en-US" altLang="en-US" sz="2000" dirty="0" err="1"/>
              <a:t>lst.clear</a:t>
            </a:r>
            <a:r>
              <a:rPr lang="en-US" altLang="en-US" sz="20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bool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isEmpty</a:t>
            </a:r>
            <a:r>
              <a:rPr lang="en-US" altLang="en-US" sz="2000" dirty="0"/>
              <a:t>() </a:t>
            </a:r>
            <a:r>
              <a:rPr lang="en-US" altLang="en-US" sz="2000" dirty="0" err="1"/>
              <a:t>const</a:t>
            </a:r>
            <a:r>
              <a:rPr lang="en-US" altLang="en-US" sz="2000" dirty="0"/>
              <a:t> { return </a:t>
            </a:r>
            <a:r>
              <a:rPr lang="en-US" altLang="en-US" sz="2000" dirty="0" err="1"/>
              <a:t>lst.empty</a:t>
            </a:r>
            <a:r>
              <a:rPr lang="en-US" altLang="en-US" sz="20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T&amp; front() { return </a:t>
            </a:r>
            <a:r>
              <a:rPr lang="en-US" altLang="en-US" sz="2000" dirty="0" err="1"/>
              <a:t>lst.front</a:t>
            </a:r>
            <a:r>
              <a:rPr lang="en-US" altLang="en-US" sz="2000" dirty="0"/>
              <a:t>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T </a:t>
            </a:r>
            <a:r>
              <a:rPr lang="en-US" altLang="en-US" sz="2000" dirty="0" err="1"/>
              <a:t>dequeue</a:t>
            </a:r>
            <a:r>
              <a:rPr lang="en-US" altLang="en-US" sz="2000" dirty="0"/>
              <a:t>() { T el = </a:t>
            </a:r>
            <a:r>
              <a:rPr lang="en-US" altLang="en-US" sz="2000" dirty="0" err="1"/>
              <a:t>lst.front</a:t>
            </a:r>
            <a:r>
              <a:rPr lang="en-US" altLang="en-US" sz="20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	</a:t>
            </a:r>
            <a:r>
              <a:rPr lang="en-US" altLang="en-US" sz="2000" dirty="0" err="1"/>
              <a:t>lst.pop_front</a:t>
            </a:r>
            <a:r>
              <a:rPr lang="en-US" altLang="en-US" sz="20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	return el;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void </a:t>
            </a:r>
            <a:r>
              <a:rPr lang="en-US" altLang="en-US" sz="2000" dirty="0" err="1"/>
              <a:t>enqueue</a:t>
            </a:r>
            <a:r>
              <a:rPr lang="en-US" altLang="en-US" sz="2000" dirty="0"/>
              <a:t>(</a:t>
            </a:r>
            <a:r>
              <a:rPr lang="en-US" altLang="en-US" sz="2000" dirty="0" err="1"/>
              <a:t>const</a:t>
            </a:r>
            <a:r>
              <a:rPr lang="en-US" altLang="en-US" sz="2000" dirty="0"/>
              <a:t> T&amp; el) { </a:t>
            </a:r>
            <a:r>
              <a:rPr lang="en-US" altLang="en-US" sz="2000" dirty="0" err="1"/>
              <a:t>lst.push_back</a:t>
            </a:r>
            <a:r>
              <a:rPr lang="en-US" altLang="en-US" sz="2000" dirty="0"/>
              <a:t>(el);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list&lt;T&gt; </a:t>
            </a:r>
            <a:r>
              <a:rPr lang="en-US" altLang="en-US" sz="2000" dirty="0" err="1"/>
              <a:t>lst</a:t>
            </a:r>
            <a:r>
              <a:rPr lang="en-US" altLang="en-US" sz="20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#</a:t>
            </a:r>
            <a:r>
              <a:rPr lang="en-US" altLang="en-US" sz="2000" dirty="0" err="1"/>
              <a:t>endif</a:t>
            </a:r>
            <a:r>
              <a:rPr lang="en-US" altLang="en-US" sz="2000" dirty="0"/>
              <a:t> // DLL_QUEUE</a:t>
            </a:r>
            <a:endParaRPr lang="en-AU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02361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STL - Queue</a:t>
            </a:r>
            <a:endParaRPr lang="en-AU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/>
              <a:t>Queue exists in the STL, with the following key member functions;</a:t>
            </a:r>
          </a:p>
          <a:p>
            <a:pPr eaLnBrk="1" hangingPunct="1">
              <a:buFontTx/>
              <a:buNone/>
            </a:pPr>
            <a:r>
              <a:rPr lang="en-US" altLang="en-US"/>
              <a:t>		</a:t>
            </a:r>
            <a:r>
              <a:rPr lang="en-US" altLang="en-US" sz="2400"/>
              <a:t>T&amp; back() – returns last element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bool empty() const – returns true if queue empty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T&amp; front() – returns first element in queue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void pop() – remove first element in queue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void push(const T&amp; el) – insert el at back of queue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queue() – constructor for empty queue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	size_type size() const – returns size of queue</a:t>
            </a:r>
            <a:endParaRPr lang="en-AU" altLang="en-US" sz="2400"/>
          </a:p>
        </p:txBody>
      </p:sp>
    </p:spTree>
    <p:extLst>
      <p:ext uri="{BB962C8B-B14F-4D97-AF65-F5344CB8AC3E}">
        <p14:creationId xmlns:p14="http://schemas.microsoft.com/office/powerpoint/2010/main" val="2580053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Priority Queues</a:t>
            </a:r>
            <a:endParaRPr lang="en-AU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Queuing is rarely that simple!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What happens when a police car approaches a toll point?  Or a disabled person visits a bank?  Or in fact many of the queuing situations in Thailand?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 standard queue model won’t effectively model the queuing experience.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In priority queues elements are dequeued according to their priority and their current queue position.</a:t>
            </a:r>
            <a:endParaRPr lang="en-AU" altLang="en-US" sz="2800"/>
          </a:p>
        </p:txBody>
      </p:sp>
    </p:spTree>
    <p:extLst>
      <p:ext uri="{BB962C8B-B14F-4D97-AF65-F5344CB8AC3E}">
        <p14:creationId xmlns:p14="http://schemas.microsoft.com/office/powerpoint/2010/main" val="428821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vs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Benefits of Linked Lists</a:t>
            </a:r>
          </a:p>
          <a:p>
            <a:pPr lvl="1"/>
            <a:r>
              <a:rPr lang="en-US" dirty="0"/>
              <a:t>Dynamic Size</a:t>
            </a:r>
          </a:p>
          <a:p>
            <a:pPr lvl="2"/>
            <a:r>
              <a:rPr lang="en-US" dirty="0"/>
              <a:t>No need for an upper limit, or setting an impractical upper limit</a:t>
            </a:r>
          </a:p>
          <a:p>
            <a:pPr lvl="1"/>
            <a:r>
              <a:rPr lang="en-US" dirty="0"/>
              <a:t>Ease of Insertion / Deletion</a:t>
            </a:r>
          </a:p>
          <a:p>
            <a:pPr lvl="2"/>
            <a:r>
              <a:rPr lang="en-US" dirty="0"/>
              <a:t>Flexible to add and remove elements anywhere within the LL</a:t>
            </a:r>
          </a:p>
          <a:p>
            <a:r>
              <a:rPr lang="en-US" dirty="0"/>
              <a:t>Drawbacks of Linked Lists</a:t>
            </a:r>
          </a:p>
          <a:p>
            <a:pPr lvl="1"/>
            <a:r>
              <a:rPr lang="en-US" dirty="0"/>
              <a:t>Random Access</a:t>
            </a:r>
          </a:p>
          <a:p>
            <a:pPr lvl="2"/>
            <a:r>
              <a:rPr lang="en-US" dirty="0"/>
              <a:t>Arrays conveniently access any location – LLs need to traverse through each element</a:t>
            </a:r>
          </a:p>
          <a:p>
            <a:pPr lvl="1"/>
            <a:r>
              <a:rPr lang="en-US" dirty="0"/>
              <a:t>Memory</a:t>
            </a:r>
          </a:p>
          <a:p>
            <a:pPr lvl="2"/>
            <a:r>
              <a:rPr lang="en-US" dirty="0"/>
              <a:t>Extra memory is required to store the pointer(s)</a:t>
            </a:r>
          </a:p>
          <a:p>
            <a:pPr lvl="1"/>
            <a:r>
              <a:rPr lang="en-US" dirty="0"/>
              <a:t>Cache Locality</a:t>
            </a:r>
          </a:p>
          <a:p>
            <a:pPr lvl="2"/>
            <a:r>
              <a:rPr lang="en-US" dirty="0"/>
              <a:t>LL nodes are not necessarily stored close to each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73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Priority Queues - Linked List Implementation</a:t>
            </a:r>
            <a:endParaRPr lang="en-AU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can use a linked list to model the new queue, by simply making a simple variation.  There are 2 options; </a:t>
            </a:r>
          </a:p>
          <a:p>
            <a:pPr lvl="1" eaLnBrk="1" hangingPunct="1"/>
            <a:r>
              <a:rPr lang="en-US" altLang="en-US"/>
              <a:t>When adding a new element to the list, search through the list to place it in the appropriate position – O(n) for enqueue().</a:t>
            </a:r>
          </a:p>
          <a:p>
            <a:pPr lvl="1" eaLnBrk="1" hangingPunct="1"/>
            <a:r>
              <a:rPr lang="en-US" altLang="en-US"/>
              <a:t>When removing an element, search through the list to find the highest priority element – O(n) for dequeue().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26581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 – 2 List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would be to use 2 lists.</a:t>
            </a:r>
          </a:p>
          <a:p>
            <a:pPr lvl="1"/>
            <a:r>
              <a:rPr lang="en-US" dirty="0"/>
              <a:t>Unordered low priority list</a:t>
            </a:r>
          </a:p>
          <a:p>
            <a:pPr lvl="1"/>
            <a:r>
              <a:rPr lang="en-US" dirty="0"/>
              <a:t>Ordered high priority list</a:t>
            </a:r>
          </a:p>
          <a:p>
            <a:endParaRPr lang="en-US" dirty="0"/>
          </a:p>
          <a:p>
            <a:r>
              <a:rPr lang="en-US" dirty="0"/>
              <a:t>In this case, perhaps not all elements need to be sorted</a:t>
            </a:r>
          </a:p>
          <a:p>
            <a:endParaRPr lang="en-US" dirty="0"/>
          </a:p>
          <a:p>
            <a:r>
              <a:rPr lang="en-US" dirty="0"/>
              <a:t>The efficiency depends on size of the lists, but is in the region of </a:t>
            </a:r>
            <a:r>
              <a:rPr lang="en-US" altLang="en-US" dirty="0"/>
              <a:t>O(√n)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631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better way of implementing a priority queue is using a heap</a:t>
            </a:r>
          </a:p>
          <a:p>
            <a:endParaRPr lang="en-US" dirty="0"/>
          </a:p>
          <a:p>
            <a:r>
              <a:rPr lang="en-US" dirty="0"/>
              <a:t>Remember Heaps?</a:t>
            </a:r>
          </a:p>
        </p:txBody>
      </p:sp>
    </p:spTree>
    <p:extLst>
      <p:ext uri="{BB962C8B-B14F-4D97-AF65-F5344CB8AC3E}">
        <p14:creationId xmlns:p14="http://schemas.microsoft.com/office/powerpoint/2010/main" val="3051854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Huffman’s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this?</a:t>
            </a:r>
          </a:p>
        </p:txBody>
      </p:sp>
      <p:sp>
        <p:nvSpPr>
          <p:cNvPr id="4" name="Shape 121"/>
          <p:cNvSpPr/>
          <p:nvPr/>
        </p:nvSpPr>
        <p:spPr>
          <a:xfrm>
            <a:off x="5173362" y="639780"/>
            <a:ext cx="5575300" cy="568957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549079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kind of Binary Tree</a:t>
            </a:r>
          </a:p>
          <a:p>
            <a:pPr lvl="1"/>
            <a:r>
              <a:rPr lang="en-US" dirty="0"/>
              <a:t>The value of each node is greater than or equal to the values stored in each of its children</a:t>
            </a:r>
          </a:p>
          <a:p>
            <a:pPr lvl="1"/>
            <a:r>
              <a:rPr lang="en-US" dirty="0"/>
              <a:t>The tree is perfectly balanced, and the leaves in the last level are all in the leftmost positions</a:t>
            </a:r>
          </a:p>
        </p:txBody>
      </p:sp>
    </p:spTree>
    <p:extLst>
      <p:ext uri="{BB962C8B-B14F-4D97-AF65-F5344CB8AC3E}">
        <p14:creationId xmlns:p14="http://schemas.microsoft.com/office/powerpoint/2010/main" val="32166143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– Heap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node represents an element in the queue</a:t>
            </a:r>
          </a:p>
          <a:p>
            <a:r>
              <a:rPr lang="en-US" dirty="0"/>
              <a:t>The value represents the priority of each node</a:t>
            </a:r>
          </a:p>
          <a:p>
            <a:pPr lvl="1"/>
            <a:r>
              <a:rPr lang="en-US" dirty="0"/>
              <a:t>The root node is the highest priority</a:t>
            </a:r>
          </a:p>
          <a:p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6359609" y="2520778"/>
            <a:ext cx="2625599" cy="2203622"/>
            <a:chOff x="6359609" y="2520778"/>
            <a:chExt cx="2625599" cy="2203622"/>
          </a:xfrm>
        </p:grpSpPr>
        <p:sp>
          <p:nvSpPr>
            <p:cNvPr id="4" name="Oval 3"/>
            <p:cNvSpPr/>
            <p:nvPr/>
          </p:nvSpPr>
          <p:spPr>
            <a:xfrm>
              <a:off x="7447005" y="2520778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6726194" y="3348679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8151341" y="3348679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6359609" y="4296826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076302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7792995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8540364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cxnSp>
          <p:nvCxnSpPr>
            <p:cNvPr id="12" name="Straight Connector 11"/>
            <p:cNvCxnSpPr>
              <a:stCxn id="4" idx="3"/>
              <a:endCxn id="5" idx="7"/>
            </p:cNvCxnSpPr>
            <p:nvPr/>
          </p:nvCxnSpPr>
          <p:spPr>
            <a:xfrm flipH="1">
              <a:off x="7105892" y="2879381"/>
              <a:ext cx="406259" cy="530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5"/>
              <a:endCxn id="6" idx="1"/>
            </p:cNvCxnSpPr>
            <p:nvPr/>
          </p:nvCxnSpPr>
          <p:spPr>
            <a:xfrm>
              <a:off x="7826703" y="2879381"/>
              <a:ext cx="389784" cy="530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3"/>
            </p:cNvCxnSpPr>
            <p:nvPr/>
          </p:nvCxnSpPr>
          <p:spPr>
            <a:xfrm flipH="1">
              <a:off x="6591405" y="3707282"/>
              <a:ext cx="199935" cy="5895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8" idx="0"/>
            </p:cNvCxnSpPr>
            <p:nvPr/>
          </p:nvCxnSpPr>
          <p:spPr>
            <a:xfrm>
              <a:off x="7129091" y="3738046"/>
              <a:ext cx="169633" cy="56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endCxn id="9" idx="0"/>
            </p:cNvCxnSpPr>
            <p:nvPr/>
          </p:nvCxnSpPr>
          <p:spPr>
            <a:xfrm flipH="1">
              <a:off x="8015417" y="3749706"/>
              <a:ext cx="198417" cy="554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8550877" y="3723504"/>
              <a:ext cx="181232" cy="573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32442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– Heap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Enqueue</a:t>
            </a:r>
            <a:endParaRPr lang="en-US" dirty="0"/>
          </a:p>
          <a:p>
            <a:pPr lvl="1"/>
            <a:r>
              <a:rPr lang="en-US" dirty="0"/>
              <a:t>Elements are added at the bottom of the heap (as leaf nodes)</a:t>
            </a:r>
          </a:p>
          <a:p>
            <a:pPr lvl="1"/>
            <a:r>
              <a:rPr lang="en-US" dirty="0"/>
              <a:t>They are then moved towards the root, </a:t>
            </a:r>
          </a:p>
          <a:p>
            <a:pPr lvl="2"/>
            <a:r>
              <a:rPr lang="en-US" dirty="0"/>
              <a:t>Swapping with their parent if they are higher priority</a:t>
            </a:r>
          </a:p>
          <a:p>
            <a:pPr lvl="1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081317" y="2586681"/>
            <a:ext cx="2625599" cy="2203622"/>
            <a:chOff x="6359609" y="2520778"/>
            <a:chExt cx="2625599" cy="2203622"/>
          </a:xfrm>
        </p:grpSpPr>
        <p:sp>
          <p:nvSpPr>
            <p:cNvPr id="5" name="Oval 4"/>
            <p:cNvSpPr/>
            <p:nvPr/>
          </p:nvSpPr>
          <p:spPr>
            <a:xfrm>
              <a:off x="7447005" y="2520778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6726194" y="3348679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8151341" y="3348679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359609" y="4296826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7076302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7792995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8540364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cxnSp>
          <p:nvCxnSpPr>
            <p:cNvPr id="12" name="Straight Connector 11"/>
            <p:cNvCxnSpPr>
              <a:stCxn id="5" idx="3"/>
              <a:endCxn id="6" idx="7"/>
            </p:cNvCxnSpPr>
            <p:nvPr/>
          </p:nvCxnSpPr>
          <p:spPr>
            <a:xfrm flipH="1">
              <a:off x="7105892" y="2879381"/>
              <a:ext cx="406259" cy="530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5" idx="5"/>
              <a:endCxn id="7" idx="1"/>
            </p:cNvCxnSpPr>
            <p:nvPr/>
          </p:nvCxnSpPr>
          <p:spPr>
            <a:xfrm>
              <a:off x="7826703" y="2879381"/>
              <a:ext cx="389784" cy="530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6" idx="3"/>
            </p:cNvCxnSpPr>
            <p:nvPr/>
          </p:nvCxnSpPr>
          <p:spPr>
            <a:xfrm flipH="1">
              <a:off x="6591405" y="3707282"/>
              <a:ext cx="199935" cy="5895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9" idx="0"/>
            </p:cNvCxnSpPr>
            <p:nvPr/>
          </p:nvCxnSpPr>
          <p:spPr>
            <a:xfrm>
              <a:off x="7129091" y="3738046"/>
              <a:ext cx="169633" cy="56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0" idx="0"/>
            </p:cNvCxnSpPr>
            <p:nvPr/>
          </p:nvCxnSpPr>
          <p:spPr>
            <a:xfrm flipH="1">
              <a:off x="8015417" y="3749706"/>
              <a:ext cx="198417" cy="554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8550877" y="3723504"/>
              <a:ext cx="181232" cy="573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Oval 17"/>
          <p:cNvSpPr/>
          <p:nvPr/>
        </p:nvSpPr>
        <p:spPr>
          <a:xfrm>
            <a:off x="7636473" y="5310876"/>
            <a:ext cx="444844" cy="420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7924041" y="4975654"/>
            <a:ext cx="157276" cy="335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11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– Heap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228805"/>
            <a:ext cx="11029615" cy="3678303"/>
          </a:xfrm>
        </p:spPr>
        <p:txBody>
          <a:bodyPr/>
          <a:lstStyle/>
          <a:p>
            <a:r>
              <a:rPr lang="en-US" dirty="0" err="1"/>
              <a:t>Dequeue</a:t>
            </a:r>
            <a:endParaRPr lang="en-US" dirty="0"/>
          </a:p>
          <a:p>
            <a:pPr lvl="1"/>
            <a:r>
              <a:rPr lang="en-US" dirty="0"/>
              <a:t>Obviously the root node is removed as the highest priority</a:t>
            </a:r>
          </a:p>
          <a:p>
            <a:pPr lvl="1"/>
            <a:r>
              <a:rPr lang="en-US" dirty="0"/>
              <a:t>The heap is then restored by moving the last node (4) to the root</a:t>
            </a:r>
          </a:p>
          <a:p>
            <a:pPr lvl="1"/>
            <a:r>
              <a:rPr lang="en-US" dirty="0"/>
              <a:t>This node then descends towards the leaves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081317" y="2945284"/>
            <a:ext cx="2625599" cy="1845019"/>
            <a:chOff x="6359609" y="2879381"/>
            <a:chExt cx="2625599" cy="1845019"/>
          </a:xfrm>
        </p:grpSpPr>
        <p:sp>
          <p:nvSpPr>
            <p:cNvPr id="6" name="Oval 5"/>
            <p:cNvSpPr/>
            <p:nvPr/>
          </p:nvSpPr>
          <p:spPr>
            <a:xfrm>
              <a:off x="6726194" y="3348679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8151341" y="3348679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359609" y="4296826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7076302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7792995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8540364" y="4304270"/>
              <a:ext cx="444844" cy="4201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cxnSp>
          <p:nvCxnSpPr>
            <p:cNvPr id="12" name="Straight Connector 11"/>
            <p:cNvCxnSpPr>
              <a:endCxn id="6" idx="7"/>
            </p:cNvCxnSpPr>
            <p:nvPr/>
          </p:nvCxnSpPr>
          <p:spPr>
            <a:xfrm flipH="1">
              <a:off x="7105892" y="2879381"/>
              <a:ext cx="406259" cy="530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endCxn id="7" idx="1"/>
            </p:cNvCxnSpPr>
            <p:nvPr/>
          </p:nvCxnSpPr>
          <p:spPr>
            <a:xfrm>
              <a:off x="7826703" y="2879381"/>
              <a:ext cx="389784" cy="530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6" idx="3"/>
            </p:cNvCxnSpPr>
            <p:nvPr/>
          </p:nvCxnSpPr>
          <p:spPr>
            <a:xfrm flipH="1">
              <a:off x="6591405" y="3707282"/>
              <a:ext cx="199935" cy="5895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9" idx="0"/>
            </p:cNvCxnSpPr>
            <p:nvPr/>
          </p:nvCxnSpPr>
          <p:spPr>
            <a:xfrm>
              <a:off x="7129091" y="3738046"/>
              <a:ext cx="169633" cy="56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0" idx="0"/>
            </p:cNvCxnSpPr>
            <p:nvPr/>
          </p:nvCxnSpPr>
          <p:spPr>
            <a:xfrm flipH="1">
              <a:off x="8015417" y="3749706"/>
              <a:ext cx="198417" cy="554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8550877" y="3723504"/>
              <a:ext cx="181232" cy="573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545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  <a:p>
            <a:pPr lvl="1"/>
            <a:r>
              <a:rPr lang="en-US" dirty="0"/>
              <a:t>Stacks</a:t>
            </a:r>
          </a:p>
          <a:p>
            <a:pPr lvl="1"/>
            <a:r>
              <a:rPr lang="en-US" dirty="0"/>
              <a:t>Queues</a:t>
            </a:r>
          </a:p>
          <a:p>
            <a:pPr lvl="1"/>
            <a:r>
              <a:rPr lang="en-US" dirty="0"/>
              <a:t>Priority Queues</a:t>
            </a:r>
          </a:p>
          <a:p>
            <a:pPr lvl="2"/>
            <a:r>
              <a:rPr lang="en-US" dirty="0"/>
              <a:t>Heap Implementation (More as we study trees!)</a:t>
            </a:r>
          </a:p>
        </p:txBody>
      </p:sp>
    </p:spTree>
    <p:extLst>
      <p:ext uri="{BB962C8B-B14F-4D97-AF65-F5344CB8AC3E}">
        <p14:creationId xmlns:p14="http://schemas.microsoft.com/office/powerpoint/2010/main" val="412948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library contains books</a:t>
            </a:r>
          </a:p>
          <a:p>
            <a:pPr lvl="1"/>
            <a:r>
              <a:rPr lang="en-US" dirty="0"/>
              <a:t>Each book has an author</a:t>
            </a:r>
          </a:p>
          <a:p>
            <a:pPr lvl="2"/>
            <a:r>
              <a:rPr lang="en-US" dirty="0"/>
              <a:t>Each author may have written several books</a:t>
            </a:r>
          </a:p>
          <a:p>
            <a:pPr lvl="1"/>
            <a:r>
              <a:rPr lang="en-US" dirty="0"/>
              <a:t>Each book could be checked out by a patron</a:t>
            </a:r>
          </a:p>
          <a:p>
            <a:pPr lvl="2"/>
            <a:r>
              <a:rPr lang="en-US" dirty="0"/>
              <a:t>Each patron may check out several books</a:t>
            </a:r>
          </a:p>
          <a:p>
            <a:pPr lvl="2"/>
            <a:endParaRPr lang="en-US" dirty="0"/>
          </a:p>
          <a:p>
            <a:r>
              <a:rPr lang="en-US" dirty="0"/>
              <a:t>How can we store the data for who has which book?</a:t>
            </a:r>
          </a:p>
          <a:p>
            <a:r>
              <a:rPr lang="en-US" dirty="0"/>
              <a:t>How can we search the catalog to find a particular book?</a:t>
            </a:r>
          </a:p>
        </p:txBody>
      </p:sp>
    </p:spTree>
    <p:extLst>
      <p:ext uri="{BB962C8B-B14F-4D97-AF65-F5344CB8AC3E}">
        <p14:creationId xmlns:p14="http://schemas.microsoft.com/office/powerpoint/2010/main" val="279905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06120"/>
          </a:xfrm>
        </p:spPr>
        <p:txBody>
          <a:bodyPr/>
          <a:lstStyle/>
          <a:p>
            <a:r>
              <a:rPr lang="en-US" dirty="0"/>
              <a:t>We could use a huge multidimensional array</a:t>
            </a:r>
          </a:p>
          <a:p>
            <a:pPr lvl="1"/>
            <a:r>
              <a:rPr lang="en-US" dirty="0"/>
              <a:t>Books in one dimension </a:t>
            </a:r>
          </a:p>
          <a:p>
            <a:pPr lvl="2"/>
            <a:r>
              <a:rPr lang="en-US" dirty="0"/>
              <a:t>(sorted by author?)</a:t>
            </a:r>
          </a:p>
          <a:p>
            <a:pPr lvl="1"/>
            <a:r>
              <a:rPr lang="en-US" dirty="0"/>
              <a:t>Patrons in another dimension</a:t>
            </a:r>
          </a:p>
          <a:p>
            <a:pPr lvl="1"/>
            <a:endParaRPr lang="en-US" dirty="0"/>
          </a:p>
          <a:p>
            <a:r>
              <a:rPr lang="en-US" dirty="0"/>
              <a:t>When a book is checked out we could mark the cell indicating which patron had taken which book!</a:t>
            </a:r>
          </a:p>
          <a:p>
            <a:endParaRPr lang="en-US" dirty="0"/>
          </a:p>
          <a:p>
            <a:r>
              <a:rPr lang="en-US" dirty="0"/>
              <a:t>Clearly with a lot of books, and a lot of patrons, the array would be huge!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387056"/>
              </p:ext>
            </p:extLst>
          </p:nvPr>
        </p:nvGraphicFramePr>
        <p:xfrm>
          <a:off x="6128954" y="2483250"/>
          <a:ext cx="49427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8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990">
                <a:tc>
                  <a:txBody>
                    <a:bodyPr/>
                    <a:lstStyle/>
                    <a:p>
                      <a:r>
                        <a:rPr lang="en-US" dirty="0"/>
                        <a:t>Patron1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990">
                <a:tc>
                  <a:txBody>
                    <a:bodyPr/>
                    <a:lstStyle/>
                    <a:p>
                      <a:r>
                        <a:rPr lang="en-US" dirty="0"/>
                        <a:t>Patron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990">
                <a:tc>
                  <a:txBody>
                    <a:bodyPr/>
                    <a:lstStyle/>
                    <a:p>
                      <a:r>
                        <a:rPr lang="en-US" dirty="0"/>
                        <a:t>Patron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990">
                <a:tc>
                  <a:txBody>
                    <a:bodyPr/>
                    <a:lstStyle/>
                    <a:p>
                      <a:r>
                        <a:rPr lang="en-US" dirty="0"/>
                        <a:t>Patron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70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could have a list of all the authors</a:t>
            </a:r>
          </a:p>
          <a:p>
            <a:pPr lvl="1"/>
            <a:r>
              <a:rPr lang="en-US" dirty="0"/>
              <a:t>A large list like this would be slow to search, so an array of 26 pointers could be created pointing to lists of authors whose name begins with each letter.</a:t>
            </a:r>
          </a:p>
          <a:p>
            <a:r>
              <a:rPr lang="en-US" dirty="0"/>
              <a:t>Each author can then have a pointer to a list of books they have written</a:t>
            </a:r>
          </a:p>
          <a:p>
            <a:endParaRPr lang="en-US" dirty="0"/>
          </a:p>
          <a:p>
            <a:r>
              <a:rPr lang="en-US" dirty="0"/>
              <a:t>We could then have a list of patrons</a:t>
            </a:r>
          </a:p>
          <a:p>
            <a:pPr lvl="1"/>
            <a:r>
              <a:rPr lang="en-US" dirty="0"/>
              <a:t>Again a large list like this can be searched more quickly using an array of alphabet pointers.</a:t>
            </a:r>
          </a:p>
          <a:p>
            <a:r>
              <a:rPr lang="en-US" dirty="0"/>
              <a:t>Each patron then has a pointer to a list of books they have checked out</a:t>
            </a:r>
          </a:p>
          <a:p>
            <a:endParaRPr lang="en-US" dirty="0"/>
          </a:p>
          <a:p>
            <a:r>
              <a:rPr lang="en-US" dirty="0"/>
              <a:t>Books can also contain a pointer indicating which patron has checked it out, (or NULL)</a:t>
            </a:r>
          </a:p>
        </p:txBody>
      </p:sp>
    </p:spTree>
    <p:extLst>
      <p:ext uri="{BB962C8B-B14F-4D97-AF65-F5344CB8AC3E}">
        <p14:creationId xmlns:p14="http://schemas.microsoft.com/office/powerpoint/2010/main" val="417018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315" y="278894"/>
            <a:ext cx="5831300" cy="640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551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Case Study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948" y="173725"/>
            <a:ext cx="5570067" cy="633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732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Stacks</a:t>
            </a:r>
          </a:p>
          <a:p>
            <a:r>
              <a:rPr lang="en-US" dirty="0"/>
              <a:t>Queues</a:t>
            </a:r>
          </a:p>
          <a:p>
            <a:r>
              <a:rPr lang="en-US" dirty="0"/>
              <a:t>Priority Queues</a:t>
            </a:r>
          </a:p>
        </p:txBody>
      </p:sp>
    </p:spTree>
    <p:extLst>
      <p:ext uri="{BB962C8B-B14F-4D97-AF65-F5344CB8AC3E}">
        <p14:creationId xmlns:p14="http://schemas.microsoft.com/office/powerpoint/2010/main" val="191377373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7780</TotalTime>
  <Words>2463</Words>
  <Application>Microsoft Office PowerPoint</Application>
  <PresentationFormat>Widescreen</PresentationFormat>
  <Paragraphs>322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Gill Sans MT</vt:lpstr>
      <vt:lpstr>Wingdings 2</vt:lpstr>
      <vt:lpstr>Dividend</vt:lpstr>
      <vt:lpstr>269202 Algorithms for iSNE</vt:lpstr>
      <vt:lpstr>Last Week</vt:lpstr>
      <vt:lpstr>Linked List vs Array</vt:lpstr>
      <vt:lpstr>Library Case Study</vt:lpstr>
      <vt:lpstr>Library Case Study</vt:lpstr>
      <vt:lpstr>Library case Study</vt:lpstr>
      <vt:lpstr>Library Case Study</vt:lpstr>
      <vt:lpstr>Library Case Study</vt:lpstr>
      <vt:lpstr>This Week</vt:lpstr>
      <vt:lpstr>Stacks</vt:lpstr>
      <vt:lpstr>Stacks</vt:lpstr>
      <vt:lpstr>Stack Use</vt:lpstr>
      <vt:lpstr>Stack Case</vt:lpstr>
      <vt:lpstr>Implementing a Stack</vt:lpstr>
      <vt:lpstr>Implementing as a Vector</vt:lpstr>
      <vt:lpstr>Implementing as a Linked List</vt:lpstr>
      <vt:lpstr>Comparison</vt:lpstr>
      <vt:lpstr>STL - Stack</vt:lpstr>
      <vt:lpstr>Queues</vt:lpstr>
      <vt:lpstr>Queue</vt:lpstr>
      <vt:lpstr>Queue Use</vt:lpstr>
      <vt:lpstr>Option 1 - Array</vt:lpstr>
      <vt:lpstr>Circular Array</vt:lpstr>
      <vt:lpstr>Queue – Circular Array</vt:lpstr>
      <vt:lpstr>Queue – Circular Array cont.</vt:lpstr>
      <vt:lpstr>Option 2 – Doubly Linked List</vt:lpstr>
      <vt:lpstr>Doubly Linked List</vt:lpstr>
      <vt:lpstr>STL - Queue</vt:lpstr>
      <vt:lpstr>Priority Queues</vt:lpstr>
      <vt:lpstr>Priority Queues - Linked List Implementation</vt:lpstr>
      <vt:lpstr>Priority Queues – 2 List Variations</vt:lpstr>
      <vt:lpstr>Priority Queues</vt:lpstr>
      <vt:lpstr>Huffman’s Heap</vt:lpstr>
      <vt:lpstr>Heaps</vt:lpstr>
      <vt:lpstr>Priority Queue – Heap Implementation</vt:lpstr>
      <vt:lpstr>Priority Queue – Heap Implementation</vt:lpstr>
      <vt:lpstr>Priority Queue – Heap Implementation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269202 Algorithms for iSNE</dc:title>
  <dc:creator>Admin</dc:creator>
  <cp:lastModifiedBy>KENNETH COSH</cp:lastModifiedBy>
  <cp:revision>21</cp:revision>
  <dcterms:created xsi:type="dcterms:W3CDTF">2014-08-16T03:53:03Z</dcterms:created>
  <dcterms:modified xsi:type="dcterms:W3CDTF">2021-05-05T06:48:23Z</dcterms:modified>
</cp:coreProperties>
</file>