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7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3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54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0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62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7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45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3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0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6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14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D28943-5A55-4DEA-810F-8906E8607DA1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875388-72CF-4CFE-9887-F331CDA12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2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261446 Information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10</a:t>
            </a:r>
          </a:p>
          <a:p>
            <a:r>
              <a:rPr lang="en-US" dirty="0"/>
              <a:t>E-Commerce: Digital Products, Digital Goods</a:t>
            </a:r>
          </a:p>
        </p:txBody>
      </p:sp>
    </p:spTree>
    <p:extLst>
      <p:ext uri="{BB962C8B-B14F-4D97-AF65-F5344CB8AC3E}">
        <p14:creationId xmlns:p14="http://schemas.microsoft.com/office/powerpoint/2010/main" val="149219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Ubiquity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available everywhere</a:t>
            </a:r>
          </a:p>
          <a:p>
            <a:pPr lvl="1"/>
            <a:r>
              <a:rPr lang="en-US" dirty="0"/>
              <a:t>Home, Work, using desktop and mobile devices.</a:t>
            </a:r>
          </a:p>
          <a:p>
            <a:pPr lvl="1"/>
            <a:r>
              <a:rPr lang="en-US" dirty="0"/>
              <a:t>The marketplace is extended beyond traditional boundaries, removed from temporal or geographic location.</a:t>
            </a:r>
          </a:p>
          <a:p>
            <a:pPr lvl="2"/>
            <a:r>
              <a:rPr lang="en-US" dirty="0"/>
              <a:t>Marketplace is anytime, anywhere</a:t>
            </a:r>
          </a:p>
          <a:p>
            <a:pPr lvl="2"/>
            <a:r>
              <a:rPr lang="en-US" dirty="0"/>
              <a:t>Customer convenience is enhanced, shopping costs reduced.</a:t>
            </a:r>
          </a:p>
        </p:txBody>
      </p:sp>
    </p:spTree>
    <p:extLst>
      <p:ext uri="{BB962C8B-B14F-4D97-AF65-F5344CB8AC3E}">
        <p14:creationId xmlns:p14="http://schemas.microsoft.com/office/powerpoint/2010/main" val="295047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breaches national boundaries</a:t>
            </a:r>
          </a:p>
          <a:p>
            <a:pPr lvl="1"/>
            <a:r>
              <a:rPr lang="en-US" dirty="0"/>
              <a:t>Across cultural and national boundaries, seamlessly and without modification</a:t>
            </a:r>
          </a:p>
          <a:p>
            <a:r>
              <a:rPr lang="en-US" dirty="0"/>
              <a:t>Potentially billions of consumers and millions of businesses</a:t>
            </a:r>
          </a:p>
        </p:txBody>
      </p:sp>
    </p:spTree>
    <p:extLst>
      <p:ext uri="{BB962C8B-B14F-4D97-AF65-F5344CB8AC3E}">
        <p14:creationId xmlns:p14="http://schemas.microsoft.com/office/powerpoint/2010/main" val="205375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set of technology standards</a:t>
            </a:r>
          </a:p>
          <a:p>
            <a:pPr lvl="1"/>
            <a:r>
              <a:rPr lang="en-US" dirty="0"/>
              <a:t>IP</a:t>
            </a:r>
          </a:p>
          <a:p>
            <a:r>
              <a:rPr lang="en-US" dirty="0"/>
              <a:t>Disparate computer systems can easily communicate with each other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2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Video, audio, text messages</a:t>
            </a:r>
          </a:p>
          <a:p>
            <a:r>
              <a:rPr lang="en-US" dirty="0"/>
              <a:t>New media is easily integrated into a single marketing message &amp; consumer experience</a:t>
            </a:r>
          </a:p>
        </p:txBody>
      </p:sp>
    </p:spTree>
    <p:extLst>
      <p:ext uri="{BB962C8B-B14F-4D97-AF65-F5344CB8AC3E}">
        <p14:creationId xmlns:p14="http://schemas.microsoft.com/office/powerpoint/2010/main" val="381421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works by interacting with the user</a:t>
            </a:r>
          </a:p>
          <a:p>
            <a:pPr lvl="1"/>
            <a:r>
              <a:rPr lang="en-US" dirty="0"/>
              <a:t>Customers are engaged in a dialog, dynamically adjusting experiences to the individual.</a:t>
            </a:r>
          </a:p>
          <a:p>
            <a:pPr lvl="1"/>
            <a:r>
              <a:rPr lang="en-US" dirty="0"/>
              <a:t>The consumer is a co-participant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284556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costs are reduced, while quality raised</a:t>
            </a:r>
          </a:p>
          <a:p>
            <a:pPr lvl="1"/>
            <a:r>
              <a:rPr lang="en-US" dirty="0"/>
              <a:t>Information processing, storage and communication costs have dramatically dropped.</a:t>
            </a:r>
          </a:p>
          <a:p>
            <a:pPr lvl="1"/>
            <a:r>
              <a:rPr lang="en-US" dirty="0"/>
              <a:t>Currency, accuracy and timeliness improve.</a:t>
            </a:r>
          </a:p>
          <a:p>
            <a:pPr lvl="1"/>
            <a:r>
              <a:rPr lang="en-US" dirty="0"/>
              <a:t>Information is plentiful, cheap and more accurate</a:t>
            </a:r>
          </a:p>
        </p:txBody>
      </p:sp>
    </p:spTree>
    <p:extLst>
      <p:ext uri="{BB962C8B-B14F-4D97-AF65-F5344CB8AC3E}">
        <p14:creationId xmlns:p14="http://schemas.microsoft.com/office/powerpoint/2010/main" val="85912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Personalisation</a:t>
            </a:r>
            <a:r>
              <a:rPr lang="en-US" dirty="0"/>
              <a:t> / </a:t>
            </a:r>
            <a:r>
              <a:rPr lang="en-US" dirty="0" err="1"/>
              <a:t>Customisation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89935"/>
            <a:ext cx="9601196" cy="3318936"/>
          </a:xfrm>
        </p:spPr>
        <p:txBody>
          <a:bodyPr/>
          <a:lstStyle/>
          <a:p>
            <a:r>
              <a:rPr lang="en-US" dirty="0" err="1"/>
              <a:t>Personalised</a:t>
            </a:r>
            <a:r>
              <a:rPr lang="en-US" dirty="0"/>
              <a:t> messages can be delivered to individuals and groups</a:t>
            </a:r>
          </a:p>
          <a:p>
            <a:pPr lvl="1"/>
            <a:r>
              <a:rPr lang="en-US" dirty="0"/>
              <a:t>Advertising messages based on an individual’s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17872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Generation and Social Networking</a:t>
            </a:r>
          </a:p>
          <a:p>
            <a:pPr lvl="1"/>
            <a:r>
              <a:rPr lang="en-US" dirty="0"/>
              <a:t>User generated content, alongside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832681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reduces </a:t>
            </a:r>
            <a:r>
              <a:rPr lang="en-US" i="1" dirty="0"/>
              <a:t>Information Asymmetry</a:t>
            </a:r>
          </a:p>
          <a:p>
            <a:pPr lvl="1"/>
            <a:r>
              <a:rPr lang="en-US" dirty="0"/>
              <a:t>Where one party in a transaction has more information, relevant to the transaction, than another party.</a:t>
            </a:r>
          </a:p>
          <a:p>
            <a:pPr lvl="1"/>
            <a:r>
              <a:rPr lang="en-US" dirty="0"/>
              <a:t>This information influences relative bargaining power</a:t>
            </a:r>
          </a:p>
          <a:p>
            <a:pPr lvl="1"/>
            <a:r>
              <a:rPr lang="en-US" dirty="0"/>
              <a:t>How much do you know about how much products really cost?</a:t>
            </a:r>
          </a:p>
        </p:txBody>
      </p:sp>
    </p:spTree>
    <p:extLst>
      <p:ext uri="{BB962C8B-B14F-4D97-AF65-F5344CB8AC3E}">
        <p14:creationId xmlns:p14="http://schemas.microsoft.com/office/powerpoint/2010/main" val="412317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Markets afford </a:t>
            </a:r>
            <a:r>
              <a:rPr lang="en-US" i="1" dirty="0"/>
              <a:t>Dynamic Pricing</a:t>
            </a:r>
          </a:p>
          <a:p>
            <a:pPr lvl="1"/>
            <a:r>
              <a:rPr lang="en-US" dirty="0"/>
              <a:t>The price of a product can vary depending on demand characteristics, or the supply situation</a:t>
            </a:r>
          </a:p>
          <a:p>
            <a:pPr lvl="2"/>
            <a:r>
              <a:rPr lang="en-US"/>
              <a:t>Online retailers </a:t>
            </a:r>
            <a:r>
              <a:rPr lang="en-US" dirty="0"/>
              <a:t>like Amazon can change prices based on time of the day, demand for the product, supply, the user’s prior visits to the site.</a:t>
            </a:r>
          </a:p>
        </p:txBody>
      </p:sp>
    </p:spTree>
    <p:extLst>
      <p:ext uri="{BB962C8B-B14F-4D97-AF65-F5344CB8AC3E}">
        <p14:creationId xmlns:p14="http://schemas.microsoft.com/office/powerpoint/2010/main" val="207066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10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E-Commerce &amp; The Internet</a:t>
            </a:r>
          </a:p>
          <a:p>
            <a:r>
              <a:rPr lang="en-US" dirty="0"/>
              <a:t>E-Commerce: Business &amp; Technology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88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Disintermediation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Markets afford suppliers to directly connect with their end-users.</a:t>
            </a:r>
          </a:p>
          <a:p>
            <a:pPr lvl="1"/>
            <a:r>
              <a:rPr lang="en-US" dirty="0"/>
              <a:t>This may eliminate an intermediary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4A1D5-7144-43E0-8AFD-8382A7445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20" y="3576360"/>
            <a:ext cx="55435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Goods?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Marginal Costs of producing another unit is about zero</a:t>
            </a:r>
          </a:p>
          <a:p>
            <a:pPr lvl="1"/>
            <a:r>
              <a:rPr lang="en-US" dirty="0"/>
              <a:t>It costs nothing to copy a music file</a:t>
            </a:r>
          </a:p>
          <a:p>
            <a:r>
              <a:rPr lang="en-US" dirty="0"/>
              <a:t>Cost of producing 1</a:t>
            </a:r>
            <a:r>
              <a:rPr lang="en-US" baseline="30000" dirty="0"/>
              <a:t>st</a:t>
            </a:r>
            <a:r>
              <a:rPr lang="en-US" dirty="0"/>
              <a:t> unit is relatively high</a:t>
            </a:r>
          </a:p>
          <a:p>
            <a:pPr lvl="1"/>
            <a:r>
              <a:rPr lang="en-US" dirty="0"/>
              <a:t>nearly the total cost of the product, as inventory &amp; distribution is negligible</a:t>
            </a:r>
          </a:p>
          <a:p>
            <a:r>
              <a:rPr lang="en-US" dirty="0"/>
              <a:t>Cost of delivery very low</a:t>
            </a:r>
          </a:p>
          <a:p>
            <a:endParaRPr lang="en-US" dirty="0"/>
          </a:p>
          <a:p>
            <a:r>
              <a:rPr lang="en-US" dirty="0"/>
              <a:t>What is the effect?</a:t>
            </a:r>
          </a:p>
        </p:txBody>
      </p:sp>
    </p:spTree>
    <p:extLst>
      <p:ext uri="{BB962C8B-B14F-4D97-AF65-F5344CB8AC3E}">
        <p14:creationId xmlns:p14="http://schemas.microsoft.com/office/powerpoint/2010/main" val="310793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B2C</a:t>
            </a:r>
          </a:p>
          <a:p>
            <a:pPr lvl="1"/>
            <a:r>
              <a:rPr lang="en-US" dirty="0"/>
              <a:t>Business to Consumer</a:t>
            </a:r>
          </a:p>
          <a:p>
            <a:pPr lvl="2"/>
            <a:r>
              <a:rPr lang="en-US" dirty="0"/>
              <a:t>Retailing products to individual shoppers</a:t>
            </a:r>
          </a:p>
          <a:p>
            <a:r>
              <a:rPr lang="en-US" dirty="0"/>
              <a:t>B2B</a:t>
            </a:r>
          </a:p>
          <a:p>
            <a:pPr lvl="1"/>
            <a:r>
              <a:rPr lang="en-US" dirty="0"/>
              <a:t>Business to Business</a:t>
            </a:r>
          </a:p>
          <a:p>
            <a:pPr lvl="2"/>
            <a:r>
              <a:rPr lang="en-US" dirty="0"/>
              <a:t>Sales of goods &amp; services among businesses</a:t>
            </a:r>
          </a:p>
          <a:p>
            <a:r>
              <a:rPr lang="en-US" dirty="0"/>
              <a:t>C2C</a:t>
            </a:r>
          </a:p>
          <a:p>
            <a:pPr lvl="1"/>
            <a:r>
              <a:rPr lang="en-US" dirty="0"/>
              <a:t>Consumer to Consumer</a:t>
            </a:r>
          </a:p>
          <a:p>
            <a:pPr lvl="2"/>
            <a:r>
              <a:rPr lang="en-US" dirty="0"/>
              <a:t>Enabling consumers to sell goods to other consumers</a:t>
            </a:r>
          </a:p>
        </p:txBody>
      </p:sp>
    </p:spTree>
    <p:extLst>
      <p:ext uri="{BB962C8B-B14F-4D97-AF65-F5344CB8AC3E}">
        <p14:creationId xmlns:p14="http://schemas.microsoft.com/office/powerpoint/2010/main" val="1096892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various business models operating in E-Commerce</a:t>
            </a:r>
          </a:p>
          <a:p>
            <a:pPr lvl="1"/>
            <a:r>
              <a:rPr lang="en-US" dirty="0"/>
              <a:t>Portals</a:t>
            </a:r>
          </a:p>
          <a:p>
            <a:pPr lvl="1"/>
            <a:r>
              <a:rPr lang="en-US" dirty="0"/>
              <a:t>E-</a:t>
            </a:r>
            <a:r>
              <a:rPr lang="en-US" dirty="0" err="1"/>
              <a:t>tailers</a:t>
            </a:r>
            <a:endParaRPr lang="en-US" dirty="0"/>
          </a:p>
          <a:p>
            <a:pPr lvl="1"/>
            <a:r>
              <a:rPr lang="en-US" dirty="0"/>
              <a:t>Content Providers</a:t>
            </a:r>
          </a:p>
          <a:p>
            <a:pPr lvl="1"/>
            <a:r>
              <a:rPr lang="en-US" dirty="0"/>
              <a:t>Transaction Brokers</a:t>
            </a:r>
          </a:p>
          <a:p>
            <a:pPr lvl="1"/>
            <a:r>
              <a:rPr lang="en-US" dirty="0"/>
              <a:t>Market Creators</a:t>
            </a:r>
          </a:p>
          <a:p>
            <a:pPr lvl="1"/>
            <a:r>
              <a:rPr lang="en-US" dirty="0"/>
              <a:t>Service Providers</a:t>
            </a:r>
          </a:p>
          <a:p>
            <a:pPr lvl="1"/>
            <a:r>
              <a:rPr lang="en-US" dirty="0"/>
              <a:t>Community Providers</a:t>
            </a:r>
          </a:p>
        </p:txBody>
      </p:sp>
    </p:spTree>
    <p:extLst>
      <p:ext uri="{BB962C8B-B14F-4D97-AF65-F5344CB8AC3E}">
        <p14:creationId xmlns:p14="http://schemas.microsoft.com/office/powerpoint/2010/main" val="294142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Gateways to the web</a:t>
            </a:r>
          </a:p>
          <a:p>
            <a:pPr lvl="1"/>
            <a:r>
              <a:rPr lang="en-US" dirty="0"/>
              <a:t>Gain income through attracting large audiences, advertising, referral fees</a:t>
            </a:r>
          </a:p>
          <a:p>
            <a:endParaRPr lang="en-US" dirty="0"/>
          </a:p>
          <a:p>
            <a:r>
              <a:rPr lang="en-US" dirty="0"/>
              <a:t>Include Horizontal, Vertical &amp; Affinity Portals</a:t>
            </a:r>
          </a:p>
        </p:txBody>
      </p:sp>
    </p:spTree>
    <p:extLst>
      <p:ext uri="{BB962C8B-B14F-4D97-AF65-F5344CB8AC3E}">
        <p14:creationId xmlns:p14="http://schemas.microsoft.com/office/powerpoint/2010/main" val="144305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tailer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Retail Stores</a:t>
            </a:r>
          </a:p>
          <a:p>
            <a:pPr lvl="1"/>
            <a:r>
              <a:rPr lang="en-US" dirty="0"/>
              <a:t>From Amazon to small enterprises</a:t>
            </a:r>
          </a:p>
          <a:p>
            <a:pPr lvl="1"/>
            <a:r>
              <a:rPr lang="en-US" dirty="0"/>
              <a:t>Some are “Bricks &amp; Clicks” Retailers</a:t>
            </a:r>
          </a:p>
          <a:p>
            <a:pPr lvl="1"/>
            <a:r>
              <a:rPr lang="en-US" dirty="0"/>
              <a:t>Others are pure virtual </a:t>
            </a:r>
            <a:r>
              <a:rPr lang="en-US" dirty="0" err="1"/>
              <a:t>organisations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5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Providers, not necessarily the creators, of content.</a:t>
            </a:r>
          </a:p>
          <a:p>
            <a:r>
              <a:rPr lang="en-US" dirty="0"/>
              <a:t>Content </a:t>
            </a:r>
          </a:p>
          <a:p>
            <a:pPr lvl="1"/>
            <a:r>
              <a:rPr lang="en-US" dirty="0"/>
              <a:t>Any kind of Intellectual Property</a:t>
            </a:r>
          </a:p>
          <a:p>
            <a:pPr lvl="2"/>
            <a:r>
              <a:rPr lang="en-US" dirty="0"/>
              <a:t>Text, video, music, photos, artwork…</a:t>
            </a:r>
          </a:p>
        </p:txBody>
      </p:sp>
    </p:spTree>
    <p:extLst>
      <p:ext uri="{BB962C8B-B14F-4D97-AF65-F5344CB8AC3E}">
        <p14:creationId xmlns:p14="http://schemas.microsoft.com/office/powerpoint/2010/main" val="17126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Brokers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transaction brokers take commissions for facilitating online transactions</a:t>
            </a:r>
          </a:p>
          <a:p>
            <a:pPr lvl="1"/>
            <a:r>
              <a:rPr lang="en-US" dirty="0"/>
              <a:t>Such as in the travel or financial services markets</a:t>
            </a:r>
          </a:p>
          <a:p>
            <a:r>
              <a:rPr lang="en-US" dirty="0"/>
              <a:t>Fees are often less than the traditional versions</a:t>
            </a:r>
          </a:p>
        </p:txBody>
      </p:sp>
    </p:spTree>
    <p:extLst>
      <p:ext uri="{BB962C8B-B14F-4D97-AF65-F5344CB8AC3E}">
        <p14:creationId xmlns:p14="http://schemas.microsoft.com/office/powerpoint/2010/main" val="312131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Creators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 platform, or digital environment, upon which buyers and sellers can meet, interact, display products, search for products, establish prices.</a:t>
            </a:r>
          </a:p>
          <a:p>
            <a:pPr lvl="1"/>
            <a:r>
              <a:rPr lang="en-US" dirty="0"/>
              <a:t>E-Bay, Amazon, Priceline</a:t>
            </a:r>
          </a:p>
        </p:txBody>
      </p:sp>
    </p:spTree>
    <p:extLst>
      <p:ext uri="{BB962C8B-B14F-4D97-AF65-F5344CB8AC3E}">
        <p14:creationId xmlns:p14="http://schemas.microsoft.com/office/powerpoint/2010/main" val="939709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Hosting service providers </a:t>
            </a:r>
          </a:p>
          <a:p>
            <a:pPr lvl="1"/>
            <a:r>
              <a:rPr lang="en-US" dirty="0"/>
              <a:t>For websites, or for photos  on social media for example</a:t>
            </a:r>
          </a:p>
          <a:p>
            <a:r>
              <a:rPr lang="en-US" dirty="0"/>
              <a:t>SaaS</a:t>
            </a:r>
          </a:p>
        </p:txBody>
      </p:sp>
    </p:spTree>
    <p:extLst>
      <p:ext uri="{BB962C8B-B14F-4D97-AF65-F5344CB8AC3E}">
        <p14:creationId xmlns:p14="http://schemas.microsoft.com/office/powerpoint/2010/main" val="13459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 #1) </a:t>
            </a:r>
            <a:r>
              <a:rPr lang="en-US" dirty="0" err="1"/>
              <a:t>Youtube</a:t>
            </a:r>
            <a:r>
              <a:rPr lang="en-US" dirty="0"/>
              <a:t> </a:t>
            </a:r>
          </a:p>
          <a:p>
            <a:r>
              <a:rPr lang="en-US" dirty="0"/>
              <a:t>Case Study #2) Nasty ending for Nasty Gal</a:t>
            </a:r>
          </a:p>
        </p:txBody>
      </p:sp>
    </p:spTree>
    <p:extLst>
      <p:ext uri="{BB962C8B-B14F-4D97-AF65-F5344CB8AC3E}">
        <p14:creationId xmlns:p14="http://schemas.microsoft.com/office/powerpoint/2010/main" val="2827309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Platforms that create digital online environments where people can transact; share interests, phots, videos; communicate; receive information; play out fantasies</a:t>
            </a:r>
          </a:p>
          <a:p>
            <a:pPr lvl="1"/>
            <a:r>
              <a:rPr lang="en-US" dirty="0"/>
              <a:t>Essentially social networking sites</a:t>
            </a:r>
          </a:p>
        </p:txBody>
      </p:sp>
    </p:spTree>
    <p:extLst>
      <p:ext uri="{BB962C8B-B14F-4D97-AF65-F5344CB8AC3E}">
        <p14:creationId xmlns:p14="http://schemas.microsoft.com/office/powerpoint/2010/main" val="902156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 Revenue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So, how does the firm earn revenues, generate profits and produce returns on investments?</a:t>
            </a:r>
          </a:p>
          <a:p>
            <a:pPr lvl="1"/>
            <a:r>
              <a:rPr lang="en-US" dirty="0"/>
              <a:t>Advertising Revenue Model</a:t>
            </a:r>
          </a:p>
          <a:p>
            <a:pPr lvl="2"/>
            <a:r>
              <a:rPr lang="en-US" dirty="0"/>
              <a:t>Eyeballs!</a:t>
            </a:r>
          </a:p>
          <a:p>
            <a:pPr lvl="1"/>
            <a:r>
              <a:rPr lang="en-US" dirty="0"/>
              <a:t>Sales Revenue Model</a:t>
            </a:r>
          </a:p>
          <a:p>
            <a:pPr lvl="1"/>
            <a:r>
              <a:rPr lang="en-US" dirty="0"/>
              <a:t>Subscription Revenue Model</a:t>
            </a:r>
          </a:p>
          <a:p>
            <a:pPr lvl="1"/>
            <a:r>
              <a:rPr lang="en-US" dirty="0"/>
              <a:t>Freemium Revenue Model</a:t>
            </a:r>
          </a:p>
          <a:p>
            <a:pPr lvl="1"/>
            <a:r>
              <a:rPr lang="en-US" dirty="0"/>
              <a:t>Transaction Fee Revenue Model</a:t>
            </a:r>
          </a:p>
          <a:p>
            <a:pPr lvl="1"/>
            <a:r>
              <a:rPr lang="en-US" dirty="0"/>
              <a:t>Affiliate Revenue Model</a:t>
            </a:r>
          </a:p>
        </p:txBody>
      </p:sp>
    </p:spTree>
    <p:extLst>
      <p:ext uri="{BB962C8B-B14F-4D97-AF65-F5344CB8AC3E}">
        <p14:creationId xmlns:p14="http://schemas.microsoft.com/office/powerpoint/2010/main" val="314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“E”-Commerce?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the “E” mean?</a:t>
            </a:r>
          </a:p>
          <a:p>
            <a:pPr lvl="1"/>
            <a:r>
              <a:rPr lang="en-US" dirty="0"/>
              <a:t>E-Business?</a:t>
            </a:r>
          </a:p>
          <a:p>
            <a:pPr lvl="1"/>
            <a:r>
              <a:rPr lang="en-US" dirty="0"/>
              <a:t>E-Learning?</a:t>
            </a:r>
          </a:p>
          <a:p>
            <a:pPr lvl="1"/>
            <a:r>
              <a:rPr lang="en-US" dirty="0"/>
              <a:t>E-Governance?</a:t>
            </a:r>
          </a:p>
          <a:p>
            <a:pPr lvl="1"/>
            <a:r>
              <a:rPr lang="en-US" dirty="0"/>
              <a:t>E-Mail?</a:t>
            </a:r>
          </a:p>
          <a:p>
            <a:pPr lvl="1"/>
            <a:r>
              <a:rPr lang="en-US" dirty="0"/>
              <a:t>E-…</a:t>
            </a:r>
          </a:p>
        </p:txBody>
      </p:sp>
    </p:spTree>
    <p:extLst>
      <p:ext uri="{BB962C8B-B14F-4D97-AF65-F5344CB8AC3E}">
        <p14:creationId xmlns:p14="http://schemas.microsoft.com/office/powerpoint/2010/main" val="388646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“Digitally enabled commercial transactions between and among </a:t>
            </a:r>
            <a:r>
              <a:rPr lang="en-US" dirty="0" err="1"/>
              <a:t>organisations</a:t>
            </a:r>
            <a:r>
              <a:rPr lang="en-US" dirty="0"/>
              <a:t> and individuals”</a:t>
            </a:r>
          </a:p>
          <a:p>
            <a:pPr lvl="1"/>
            <a:r>
              <a:rPr lang="en-US" dirty="0"/>
              <a:t>Many of which occur over the Internet and the Web</a:t>
            </a:r>
          </a:p>
          <a:p>
            <a:r>
              <a:rPr lang="en-US" dirty="0"/>
              <a:t>Commercial transactions?</a:t>
            </a:r>
          </a:p>
          <a:p>
            <a:pPr lvl="1"/>
            <a:r>
              <a:rPr lang="en-US" dirty="0"/>
              <a:t>Exchange of value</a:t>
            </a:r>
          </a:p>
          <a:p>
            <a:pPr lvl="2"/>
            <a:r>
              <a:rPr lang="en-US" dirty="0"/>
              <a:t>Money, products, services…</a:t>
            </a:r>
          </a:p>
        </p:txBody>
      </p:sp>
    </p:spTree>
    <p:extLst>
      <p:ext uri="{BB962C8B-B14F-4D97-AF65-F5344CB8AC3E}">
        <p14:creationId xmlns:p14="http://schemas.microsoft.com/office/powerpoint/2010/main" val="331106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growth since 1995</a:t>
            </a:r>
          </a:p>
          <a:p>
            <a:pPr lvl="1"/>
            <a:r>
              <a:rPr lang="en-US" dirty="0"/>
              <a:t>1995 – Netscape accepted first ads, creating the idea that the Web would be a new medium for advertising &amp; sales.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27CAF-B233-48BC-8DD5-7BEDD4DDE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3779899"/>
            <a:ext cx="68580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Fastest growing form of Commerce (compared to physical retail stores, services &amp; entertainment)</a:t>
            </a:r>
          </a:p>
          <a:p>
            <a:r>
              <a:rPr lang="en-US" dirty="0"/>
              <a:t>Social &amp; Mobile commerce fastest growing forms</a:t>
            </a:r>
          </a:p>
          <a:p>
            <a:r>
              <a:rPr lang="en-US" dirty="0"/>
              <a:t>Wave 1 transformed the books, music &amp; air travel markets; Wave 2 transforms marketing &amp; advertising, telecoms, movies, TV, jewelry, real estate, online travel, bill payments, software.</a:t>
            </a:r>
          </a:p>
          <a:p>
            <a:r>
              <a:rPr lang="en-US" dirty="0"/>
              <a:t>Online demographic has broadened to match ordinary shoppers</a:t>
            </a:r>
          </a:p>
          <a:p>
            <a:r>
              <a:rPr lang="en-US" dirty="0"/>
              <a:t>Small businesses and entrepreneurs are flooding the marketplace, using the infrastructure of E-commerce giants, such as Amazon / Google.</a:t>
            </a:r>
          </a:p>
          <a:p>
            <a:r>
              <a:rPr lang="en-US" dirty="0"/>
              <a:t>Mobile take advantage of location-based services</a:t>
            </a:r>
          </a:p>
        </p:txBody>
      </p:sp>
    </p:spTree>
    <p:extLst>
      <p:ext uri="{BB962C8B-B14F-4D97-AF65-F5344CB8AC3E}">
        <p14:creationId xmlns:p14="http://schemas.microsoft.com/office/powerpoint/2010/main" val="250809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/ Ubiquitous devices &amp; connections take off</a:t>
            </a:r>
          </a:p>
          <a:p>
            <a:r>
              <a:rPr lang="en-US" dirty="0"/>
              <a:t>Broadband becomes standard</a:t>
            </a:r>
          </a:p>
          <a:p>
            <a:r>
              <a:rPr lang="en-US" dirty="0"/>
              <a:t>Social Networking offer new platform for e-commerce</a:t>
            </a:r>
          </a:p>
          <a:p>
            <a:r>
              <a:rPr lang="en-US" dirty="0"/>
              <a:t>New Internet models of computing emerge</a:t>
            </a:r>
          </a:p>
          <a:p>
            <a:pPr lvl="1"/>
            <a:r>
              <a:rPr lang="en-US" dirty="0"/>
              <a:t>Apps, Cloud computing, SaaS, Web 2.0</a:t>
            </a:r>
          </a:p>
        </p:txBody>
      </p:sp>
    </p:spTree>
    <p:extLst>
      <p:ext uri="{BB962C8B-B14F-4D97-AF65-F5344CB8AC3E}">
        <p14:creationId xmlns:p14="http://schemas.microsoft.com/office/powerpoint/2010/main" val="146887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E-Commerce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Unique Nature of environment</a:t>
            </a:r>
          </a:p>
          <a:p>
            <a:pPr lvl="1"/>
            <a:r>
              <a:rPr lang="en-US" dirty="0"/>
              <a:t>Ubiquity</a:t>
            </a:r>
          </a:p>
          <a:p>
            <a:pPr lvl="1"/>
            <a:r>
              <a:rPr lang="en-US" dirty="0"/>
              <a:t>Global Reach</a:t>
            </a:r>
          </a:p>
          <a:p>
            <a:pPr lvl="1"/>
            <a:r>
              <a:rPr lang="en-US" dirty="0"/>
              <a:t>Universal Standards</a:t>
            </a:r>
          </a:p>
          <a:p>
            <a:pPr lvl="1"/>
            <a:r>
              <a:rPr lang="en-US" dirty="0"/>
              <a:t>Richness</a:t>
            </a:r>
          </a:p>
          <a:p>
            <a:pPr lvl="1"/>
            <a:r>
              <a:rPr lang="en-US" dirty="0"/>
              <a:t>Interactivity</a:t>
            </a:r>
          </a:p>
          <a:p>
            <a:pPr lvl="1"/>
            <a:r>
              <a:rPr lang="en-US" dirty="0"/>
              <a:t>Information Density</a:t>
            </a:r>
          </a:p>
          <a:p>
            <a:pPr lvl="1"/>
            <a:r>
              <a:rPr lang="en-US" dirty="0" err="1"/>
              <a:t>Personalisation</a:t>
            </a:r>
            <a:r>
              <a:rPr lang="en-US" dirty="0"/>
              <a:t> / </a:t>
            </a:r>
            <a:r>
              <a:rPr lang="en-US" dirty="0" err="1"/>
              <a:t>Customisation</a:t>
            </a:r>
            <a:endParaRPr lang="en-US" dirty="0"/>
          </a:p>
          <a:p>
            <a:pPr lvl="1"/>
            <a:r>
              <a:rPr lang="en-US" dirty="0"/>
              <a:t>Social Technology</a:t>
            </a:r>
          </a:p>
        </p:txBody>
      </p:sp>
    </p:spTree>
    <p:extLst>
      <p:ext uri="{BB962C8B-B14F-4D97-AF65-F5344CB8AC3E}">
        <p14:creationId xmlns:p14="http://schemas.microsoft.com/office/powerpoint/2010/main" val="2944168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15431</TotalTime>
  <Words>935</Words>
  <Application>Microsoft Office PowerPoint</Application>
  <PresentationFormat>Widescreen</PresentationFormat>
  <Paragraphs>158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Garamond</vt:lpstr>
      <vt:lpstr>Organic</vt:lpstr>
      <vt:lpstr>261446 Information Systems</vt:lpstr>
      <vt:lpstr>Week 10 Topics</vt:lpstr>
      <vt:lpstr>Case Studies</vt:lpstr>
      <vt:lpstr>What is “E”-Commerce?</vt:lpstr>
      <vt:lpstr>E-Commerce</vt:lpstr>
      <vt:lpstr>E-Commerce</vt:lpstr>
      <vt:lpstr>E-Commerce</vt:lpstr>
      <vt:lpstr>E-Commerce</vt:lpstr>
      <vt:lpstr>Why is E-Commerce Different?</vt:lpstr>
      <vt:lpstr>Ubiquity</vt:lpstr>
      <vt:lpstr>Global Reach</vt:lpstr>
      <vt:lpstr>Universal Standards</vt:lpstr>
      <vt:lpstr>Richness</vt:lpstr>
      <vt:lpstr>Interactivity</vt:lpstr>
      <vt:lpstr>Information Density</vt:lpstr>
      <vt:lpstr>Personalisation / Customisation</vt:lpstr>
      <vt:lpstr>Social Technology</vt:lpstr>
      <vt:lpstr>E-Commerce</vt:lpstr>
      <vt:lpstr>E-Commerce</vt:lpstr>
      <vt:lpstr>Disintermediation</vt:lpstr>
      <vt:lpstr>Digital Goods?</vt:lpstr>
      <vt:lpstr>Types of E-Commerce</vt:lpstr>
      <vt:lpstr>E-Commerce Business Models</vt:lpstr>
      <vt:lpstr>Portals</vt:lpstr>
      <vt:lpstr>E-tailer</vt:lpstr>
      <vt:lpstr>Content  Providers</vt:lpstr>
      <vt:lpstr>Transaction Brokers</vt:lpstr>
      <vt:lpstr>Market Creators</vt:lpstr>
      <vt:lpstr>Service Providers</vt:lpstr>
      <vt:lpstr>Community Providers</vt:lpstr>
      <vt:lpstr>E-Commerce Revenue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KENNETH COSH</cp:lastModifiedBy>
  <cp:revision>30</cp:revision>
  <dcterms:created xsi:type="dcterms:W3CDTF">2015-12-30T09:54:25Z</dcterms:created>
  <dcterms:modified xsi:type="dcterms:W3CDTF">2021-02-19T05:23:01Z</dcterms:modified>
</cp:coreProperties>
</file>