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8"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1" autoAdjust="0"/>
    <p:restoredTop sz="94660"/>
  </p:normalViewPr>
  <p:slideViewPr>
    <p:cSldViewPr snapToGrid="0">
      <p:cViewPr varScale="1">
        <p:scale>
          <a:sx n="86" d="100"/>
          <a:sy n="86" d="100"/>
        </p:scale>
        <p:origin x="32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5D098F7-0658-40D1-8D0A-0D9B58CB043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626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80FCA-F94F-4639-93CF-CE67F07D956B}"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098F7-0658-40D1-8D0A-0D9B58CB0436}" type="slidenum">
              <a:rPr lang="en-US" smtClean="0"/>
              <a:t>‹#›</a:t>
            </a:fld>
            <a:endParaRPr lang="en-US"/>
          </a:p>
        </p:txBody>
      </p:sp>
    </p:spTree>
    <p:extLst>
      <p:ext uri="{BB962C8B-B14F-4D97-AF65-F5344CB8AC3E}">
        <p14:creationId xmlns:p14="http://schemas.microsoft.com/office/powerpoint/2010/main" val="3279361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312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14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spTree>
    <p:extLst>
      <p:ext uri="{BB962C8B-B14F-4D97-AF65-F5344CB8AC3E}">
        <p14:creationId xmlns:p14="http://schemas.microsoft.com/office/powerpoint/2010/main" val="358464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728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649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90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354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spTree>
    <p:extLst>
      <p:ext uri="{BB962C8B-B14F-4D97-AF65-F5344CB8AC3E}">
        <p14:creationId xmlns:p14="http://schemas.microsoft.com/office/powerpoint/2010/main" val="264422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180FCA-F94F-4639-93CF-CE67F07D956B}" type="datetimeFigureOut">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098F7-0658-40D1-8D0A-0D9B58CB043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26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80FCA-F94F-4639-93CF-CE67F07D956B}"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098F7-0658-40D1-8D0A-0D9B58CB0436}" type="slidenum">
              <a:rPr lang="en-US" smtClean="0"/>
              <a:t>‹#›</a:t>
            </a:fld>
            <a:endParaRPr lang="en-US"/>
          </a:p>
        </p:txBody>
      </p:sp>
    </p:spTree>
    <p:extLst>
      <p:ext uri="{BB962C8B-B14F-4D97-AF65-F5344CB8AC3E}">
        <p14:creationId xmlns:p14="http://schemas.microsoft.com/office/powerpoint/2010/main" val="468109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80FCA-F94F-4639-93CF-CE67F07D956B}" type="datetimeFigureOut">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098F7-0658-40D1-8D0A-0D9B58CB043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072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180FCA-F94F-4639-93CF-CE67F07D956B}" type="datetimeFigureOut">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098F7-0658-40D1-8D0A-0D9B58CB04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00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80FCA-F94F-4639-93CF-CE67F07D956B}" type="datetimeFigureOut">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098F7-0658-40D1-8D0A-0D9B58CB0436}" type="slidenum">
              <a:rPr lang="en-US" smtClean="0"/>
              <a:t>‹#›</a:t>
            </a:fld>
            <a:endParaRPr lang="en-US"/>
          </a:p>
        </p:txBody>
      </p:sp>
    </p:spTree>
    <p:extLst>
      <p:ext uri="{BB962C8B-B14F-4D97-AF65-F5344CB8AC3E}">
        <p14:creationId xmlns:p14="http://schemas.microsoft.com/office/powerpoint/2010/main" val="166683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80FCA-F94F-4639-93CF-CE67F07D956B}"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098F7-0658-40D1-8D0A-0D9B58CB043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79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180FCA-F94F-4639-93CF-CE67F07D956B}" type="datetimeFigureOut">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098F7-0658-40D1-8D0A-0D9B58CB0436}" type="slidenum">
              <a:rPr lang="en-US" smtClean="0"/>
              <a:t>‹#›</a:t>
            </a:fld>
            <a:endParaRPr lang="en-US"/>
          </a:p>
        </p:txBody>
      </p:sp>
    </p:spTree>
    <p:extLst>
      <p:ext uri="{BB962C8B-B14F-4D97-AF65-F5344CB8AC3E}">
        <p14:creationId xmlns:p14="http://schemas.microsoft.com/office/powerpoint/2010/main" val="188621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180FCA-F94F-4639-93CF-CE67F07D956B}" type="datetimeFigureOut">
              <a:rPr lang="en-US" smtClean="0"/>
              <a:t>2/21/2021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5D098F7-0658-40D1-8D0A-0D9B58CB0436}" type="slidenum">
              <a:rPr lang="en-US" smtClean="0"/>
              <a:t>‹#›</a:t>
            </a:fld>
            <a:endParaRPr lang="en-US"/>
          </a:p>
        </p:txBody>
      </p:sp>
    </p:spTree>
    <p:extLst>
      <p:ext uri="{BB962C8B-B14F-4D97-AF65-F5344CB8AC3E}">
        <p14:creationId xmlns:p14="http://schemas.microsoft.com/office/powerpoint/2010/main" val="600836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261446 Information Systems</a:t>
            </a:r>
          </a:p>
        </p:txBody>
      </p:sp>
      <p:sp>
        <p:nvSpPr>
          <p:cNvPr id="3" name="Subtitle 2"/>
          <p:cNvSpPr>
            <a:spLocks noGrp="1"/>
          </p:cNvSpPr>
          <p:nvPr>
            <p:ph type="subTitle" idx="1"/>
          </p:nvPr>
        </p:nvSpPr>
        <p:spPr/>
        <p:txBody>
          <a:bodyPr/>
          <a:lstStyle/>
          <a:p>
            <a:r>
              <a:rPr lang="en-US" dirty="0"/>
              <a:t>Week 11</a:t>
            </a:r>
          </a:p>
          <a:p>
            <a:r>
              <a:rPr lang="en-US" dirty="0"/>
              <a:t>Managing Knowledge</a:t>
            </a:r>
          </a:p>
        </p:txBody>
      </p:sp>
    </p:spTree>
    <p:extLst>
      <p:ext uri="{BB962C8B-B14F-4D97-AF65-F5344CB8AC3E}">
        <p14:creationId xmlns:p14="http://schemas.microsoft.com/office/powerpoint/2010/main" val="459886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Management Value Chain</a:t>
            </a:r>
          </a:p>
        </p:txBody>
      </p:sp>
      <p:sp>
        <p:nvSpPr>
          <p:cNvPr id="3" name="Content Placeholder 2"/>
          <p:cNvSpPr>
            <a:spLocks noGrp="1"/>
          </p:cNvSpPr>
          <p:nvPr>
            <p:ph idx="1"/>
          </p:nvPr>
        </p:nvSpPr>
        <p:spPr/>
        <p:txBody>
          <a:bodyPr/>
          <a:lstStyle/>
          <a:p>
            <a:r>
              <a:rPr lang="en-US" dirty="0"/>
              <a:t>5 Key Stages</a:t>
            </a:r>
          </a:p>
          <a:p>
            <a:pPr lvl="1"/>
            <a:r>
              <a:rPr lang="en-US" dirty="0"/>
              <a:t>Data &amp; Information Acquisition</a:t>
            </a:r>
          </a:p>
          <a:p>
            <a:pPr lvl="1"/>
            <a:r>
              <a:rPr lang="en-US" dirty="0"/>
              <a:t>Acquire</a:t>
            </a:r>
          </a:p>
          <a:p>
            <a:pPr lvl="1"/>
            <a:r>
              <a:rPr lang="en-US" dirty="0"/>
              <a:t>Store</a:t>
            </a:r>
          </a:p>
          <a:p>
            <a:pPr lvl="1"/>
            <a:r>
              <a:rPr lang="en-US" dirty="0"/>
              <a:t>Disseminate</a:t>
            </a:r>
          </a:p>
          <a:p>
            <a:pPr lvl="1"/>
            <a:r>
              <a:rPr lang="en-US" dirty="0"/>
              <a:t>Apply</a:t>
            </a:r>
          </a:p>
        </p:txBody>
      </p:sp>
    </p:spTree>
    <p:extLst>
      <p:ext uri="{BB962C8B-B14F-4D97-AF65-F5344CB8AC3E}">
        <p14:creationId xmlns:p14="http://schemas.microsoft.com/office/powerpoint/2010/main" val="399799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954751" y="711055"/>
            <a:ext cx="10267431" cy="5441594"/>
          </a:xfrm>
          <a:prstGeom prst="rect">
            <a:avLst/>
          </a:prstGeom>
        </p:spPr>
      </p:pic>
    </p:spTree>
    <p:extLst>
      <p:ext uri="{BB962C8B-B14F-4D97-AF65-F5344CB8AC3E}">
        <p14:creationId xmlns:p14="http://schemas.microsoft.com/office/powerpoint/2010/main" val="3265280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Acquisition</a:t>
            </a:r>
          </a:p>
        </p:txBody>
      </p:sp>
      <p:sp>
        <p:nvSpPr>
          <p:cNvPr id="3" name="Content Placeholder 2"/>
          <p:cNvSpPr>
            <a:spLocks noGrp="1"/>
          </p:cNvSpPr>
          <p:nvPr>
            <p:ph idx="1"/>
          </p:nvPr>
        </p:nvSpPr>
        <p:spPr/>
        <p:txBody>
          <a:bodyPr/>
          <a:lstStyle/>
          <a:p>
            <a:r>
              <a:rPr lang="en-US" dirty="0"/>
              <a:t>Early KMS involved building repositories of documents, reports, presentations, &amp; best practices.</a:t>
            </a:r>
          </a:p>
          <a:p>
            <a:pPr lvl="1"/>
            <a:r>
              <a:rPr lang="en-US" dirty="0"/>
              <a:t>Extended to include unstructured knowledge such as E-mails.</a:t>
            </a:r>
          </a:p>
          <a:p>
            <a:r>
              <a:rPr lang="en-US" dirty="0"/>
              <a:t>Developing networks so “the expert” can easily be found</a:t>
            </a:r>
          </a:p>
          <a:p>
            <a:r>
              <a:rPr lang="en-US" dirty="0"/>
              <a:t>Finding patterns in corporate data.</a:t>
            </a:r>
          </a:p>
        </p:txBody>
      </p:sp>
    </p:spTree>
    <p:extLst>
      <p:ext uri="{BB962C8B-B14F-4D97-AF65-F5344CB8AC3E}">
        <p14:creationId xmlns:p14="http://schemas.microsoft.com/office/powerpoint/2010/main" val="4079448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Storage</a:t>
            </a:r>
          </a:p>
        </p:txBody>
      </p:sp>
      <p:sp>
        <p:nvSpPr>
          <p:cNvPr id="3" name="Content Placeholder 2"/>
          <p:cNvSpPr>
            <a:spLocks noGrp="1"/>
          </p:cNvSpPr>
          <p:nvPr>
            <p:ph idx="1"/>
          </p:nvPr>
        </p:nvSpPr>
        <p:spPr/>
        <p:txBody>
          <a:bodyPr/>
          <a:lstStyle/>
          <a:p>
            <a:r>
              <a:rPr lang="en-US" dirty="0"/>
              <a:t>Once discovered, documents, patterns &amp; expert rules must be stored</a:t>
            </a:r>
          </a:p>
          <a:p>
            <a:pPr lvl="1"/>
            <a:r>
              <a:rPr lang="en-US" dirty="0"/>
              <a:t>A database?</a:t>
            </a:r>
          </a:p>
          <a:p>
            <a:r>
              <a:rPr lang="en-US" dirty="0"/>
              <a:t>How do we digitize and index knowledge documents, and encourage / reward employees for taking the time to update and store documents correctly?</a:t>
            </a:r>
          </a:p>
          <a:p>
            <a:pPr lvl="1"/>
            <a:r>
              <a:rPr lang="en-US" dirty="0"/>
              <a:t>For example:- The sales force need  to submit names and contacts of prospects so all sales personnel can identify each prospect and review stored knowledge</a:t>
            </a:r>
          </a:p>
        </p:txBody>
      </p:sp>
    </p:spTree>
    <p:extLst>
      <p:ext uri="{BB962C8B-B14F-4D97-AF65-F5344CB8AC3E}">
        <p14:creationId xmlns:p14="http://schemas.microsoft.com/office/powerpoint/2010/main" val="978706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Dissemination</a:t>
            </a:r>
          </a:p>
        </p:txBody>
      </p:sp>
      <p:sp>
        <p:nvSpPr>
          <p:cNvPr id="3" name="Content Placeholder 2"/>
          <p:cNvSpPr>
            <a:spLocks noGrp="1"/>
          </p:cNvSpPr>
          <p:nvPr>
            <p:ph idx="1"/>
          </p:nvPr>
        </p:nvSpPr>
        <p:spPr/>
        <p:txBody>
          <a:bodyPr/>
          <a:lstStyle/>
          <a:p>
            <a:r>
              <a:rPr lang="en-US" dirty="0"/>
              <a:t>Great technological tools for disseminating knowledge;</a:t>
            </a:r>
          </a:p>
          <a:p>
            <a:pPr lvl="1"/>
            <a:r>
              <a:rPr lang="en-US" dirty="0"/>
              <a:t>Portals, email, messaging, wikis, social networks.</a:t>
            </a:r>
          </a:p>
        </p:txBody>
      </p:sp>
    </p:spTree>
    <p:extLst>
      <p:ext uri="{BB962C8B-B14F-4D97-AF65-F5344CB8AC3E}">
        <p14:creationId xmlns:p14="http://schemas.microsoft.com/office/powerpoint/2010/main" val="3327198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Management Systems</a:t>
            </a:r>
          </a:p>
        </p:txBody>
      </p:sp>
      <p:pic>
        <p:nvPicPr>
          <p:cNvPr id="4" name="Picture 3"/>
          <p:cNvPicPr>
            <a:picLocks noChangeAspect="1"/>
          </p:cNvPicPr>
          <p:nvPr/>
        </p:nvPicPr>
        <p:blipFill>
          <a:blip r:embed="rId2"/>
          <a:stretch>
            <a:fillRect/>
          </a:stretch>
        </p:blipFill>
        <p:spPr>
          <a:xfrm>
            <a:off x="1103158" y="2132251"/>
            <a:ext cx="9985684" cy="3952666"/>
          </a:xfrm>
          <a:prstGeom prst="rect">
            <a:avLst/>
          </a:prstGeom>
        </p:spPr>
      </p:pic>
    </p:spTree>
    <p:extLst>
      <p:ext uri="{BB962C8B-B14F-4D97-AF65-F5344CB8AC3E}">
        <p14:creationId xmlns:p14="http://schemas.microsoft.com/office/powerpoint/2010/main" val="400887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1828800" y="457199"/>
            <a:ext cx="8686800" cy="1753985"/>
          </a:xfrm>
          <a:noFill/>
          <a:ln/>
        </p:spPr>
        <p:txBody>
          <a:bodyPr anchor="ctr">
            <a:normAutofit/>
          </a:bodyPr>
          <a:lstStyle/>
          <a:p>
            <a:pPr>
              <a:defRPr/>
            </a:pPr>
            <a:r>
              <a:rPr lang="en-US" sz="3600" cap="all" dirty="0">
                <a:effectLst>
                  <a:reflection blurRad="12700" stA="48000" endA="300" endPos="55000" dir="5400000" sy="-90000" algn="bl" rotWithShape="0"/>
                </a:effectLst>
              </a:rPr>
              <a:t>Experts &amp; Expert systems</a:t>
            </a:r>
            <a:endParaRPr lang="th-TH" sz="3600" cap="all" dirty="0">
              <a:effectLst>
                <a:reflection blurRad="12700" stA="48000" endA="300" endPos="55000" dir="5400000" sy="-90000" algn="bl" rotWithShape="0"/>
              </a:effectLst>
            </a:endParaRPr>
          </a:p>
        </p:txBody>
      </p:sp>
      <p:sp>
        <p:nvSpPr>
          <p:cNvPr id="168962" name="Rectangle 3"/>
          <p:cNvSpPr>
            <a:spLocks noGrp="1" noChangeArrowheads="1"/>
          </p:cNvSpPr>
          <p:nvPr>
            <p:ph type="body" idx="4294967295"/>
          </p:nvPr>
        </p:nvSpPr>
        <p:spPr/>
        <p:txBody>
          <a:bodyPr/>
          <a:lstStyle/>
          <a:p>
            <a:r>
              <a:rPr lang="en-US" dirty="0"/>
              <a:t>Domain Experts</a:t>
            </a:r>
          </a:p>
          <a:p>
            <a:pPr lvl="1"/>
            <a:r>
              <a:rPr lang="en-US" dirty="0"/>
              <a:t>People who know about a domain – we are experts in </a:t>
            </a:r>
            <a:r>
              <a:rPr lang="en-US"/>
              <a:t>the University </a:t>
            </a:r>
            <a:r>
              <a:rPr lang="en-US" dirty="0"/>
              <a:t>domain.</a:t>
            </a:r>
          </a:p>
          <a:p>
            <a:r>
              <a:rPr lang="en-US" dirty="0"/>
              <a:t>Rule representation</a:t>
            </a:r>
          </a:p>
          <a:p>
            <a:pPr lvl="1"/>
            <a:r>
              <a:rPr lang="en-US" dirty="0"/>
              <a:t>We represent what we know about a domain in a set of rules that govern the domain;</a:t>
            </a:r>
          </a:p>
          <a:p>
            <a:pPr lvl="2"/>
            <a:r>
              <a:rPr lang="en-US" dirty="0"/>
              <a:t>If XXX then YYY</a:t>
            </a:r>
          </a:p>
          <a:p>
            <a:pPr lvl="1"/>
            <a:r>
              <a:rPr lang="en-US" dirty="0"/>
              <a:t>Rules can be Relations, Recommendations, Directives, Strategies or Heuristics.</a:t>
            </a:r>
            <a:endParaRPr lang="th-TH" dirty="0">
              <a:cs typeface="LilyUPC" pitchFamily="34" charset="-34"/>
            </a:endParaRPr>
          </a:p>
        </p:txBody>
      </p:sp>
    </p:spTree>
    <p:extLst>
      <p:ext uri="{BB962C8B-B14F-4D97-AF65-F5344CB8AC3E}">
        <p14:creationId xmlns:p14="http://schemas.microsoft.com/office/powerpoint/2010/main" val="151227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828800" y="457199"/>
            <a:ext cx="8686800" cy="1820487"/>
          </a:xfrm>
          <a:noFill/>
          <a:ln/>
        </p:spPr>
        <p:txBody>
          <a:bodyPr anchor="ctr">
            <a:normAutofit/>
          </a:bodyPr>
          <a:lstStyle/>
          <a:p>
            <a:pPr>
              <a:defRPr/>
            </a:pPr>
            <a:r>
              <a:rPr lang="en-US" sz="3600" cap="all" dirty="0">
                <a:effectLst>
                  <a:reflection blurRad="12700" stA="48000" endA="300" endPos="55000" dir="5400000" sy="-90000" algn="bl" rotWithShape="0"/>
                </a:effectLst>
              </a:rPr>
              <a:t>Creating an Expert System</a:t>
            </a:r>
            <a:endParaRPr lang="th-TH" sz="3600" cap="all" dirty="0">
              <a:effectLst>
                <a:reflection blurRad="12700" stA="48000" endA="300" endPos="55000" dir="5400000" sy="-90000" algn="bl" rotWithShape="0"/>
              </a:effectLst>
            </a:endParaRPr>
          </a:p>
        </p:txBody>
      </p:sp>
      <p:sp>
        <p:nvSpPr>
          <p:cNvPr id="169986" name="Rectangle 3"/>
          <p:cNvSpPr>
            <a:spLocks noGrp="1" noChangeArrowheads="1"/>
          </p:cNvSpPr>
          <p:nvPr>
            <p:ph type="body" idx="4294967295"/>
          </p:nvPr>
        </p:nvSpPr>
        <p:spPr/>
        <p:txBody>
          <a:bodyPr/>
          <a:lstStyle/>
          <a:p>
            <a:r>
              <a:rPr lang="en-US"/>
              <a:t>5 key roles;</a:t>
            </a:r>
          </a:p>
          <a:p>
            <a:pPr lvl="1"/>
            <a:r>
              <a:rPr lang="en-US"/>
              <a:t>Project Manager</a:t>
            </a:r>
          </a:p>
          <a:p>
            <a:pPr lvl="1"/>
            <a:r>
              <a:rPr lang="en-US"/>
              <a:t>Domain Expert</a:t>
            </a:r>
          </a:p>
          <a:p>
            <a:pPr lvl="1"/>
            <a:r>
              <a:rPr lang="en-US"/>
              <a:t>Knowledge Engineer</a:t>
            </a:r>
          </a:p>
          <a:p>
            <a:pPr lvl="1"/>
            <a:r>
              <a:rPr lang="en-US"/>
              <a:t>Programmer</a:t>
            </a:r>
          </a:p>
          <a:p>
            <a:pPr lvl="1"/>
            <a:r>
              <a:rPr lang="en-US"/>
              <a:t>End User</a:t>
            </a:r>
            <a:endParaRPr lang="th-TH">
              <a:cs typeface="LilyUPC" pitchFamily="34" charset="-34"/>
            </a:endParaRPr>
          </a:p>
        </p:txBody>
      </p:sp>
    </p:spTree>
    <p:extLst>
      <p:ext uri="{BB962C8B-B14F-4D97-AF65-F5344CB8AC3E}">
        <p14:creationId xmlns:p14="http://schemas.microsoft.com/office/powerpoint/2010/main" val="176073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Domain Expert</a:t>
            </a:r>
            <a:endParaRPr lang="th-TH" sz="3600" cap="all">
              <a:effectLst>
                <a:reflection blurRad="12700" stA="48000" endA="300" endPos="55000" dir="5400000" sy="-90000" algn="bl" rotWithShape="0"/>
              </a:effectLst>
            </a:endParaRPr>
          </a:p>
        </p:txBody>
      </p:sp>
      <p:sp>
        <p:nvSpPr>
          <p:cNvPr id="171010" name="Rectangle 3"/>
          <p:cNvSpPr>
            <a:spLocks noGrp="1" noChangeArrowheads="1"/>
          </p:cNvSpPr>
          <p:nvPr>
            <p:ph type="body" idx="4294967295"/>
          </p:nvPr>
        </p:nvSpPr>
        <p:spPr/>
        <p:txBody>
          <a:bodyPr/>
          <a:lstStyle/>
          <a:p>
            <a:r>
              <a:rPr lang="en-US"/>
              <a:t>A knowledgeable and skilled person capable of solving problems in the specified domain, having the greatest expertise in that domain.  This expertise will be captured by the expert system, so they must be able to communicate their knowledge and participate in expert system development.  This is the most important role.</a:t>
            </a:r>
            <a:endParaRPr lang="th-TH">
              <a:cs typeface="LilyUPC" pitchFamily="34" charset="-34"/>
            </a:endParaRPr>
          </a:p>
        </p:txBody>
      </p:sp>
    </p:spTree>
    <p:extLst>
      <p:ext uri="{BB962C8B-B14F-4D97-AF65-F5344CB8AC3E}">
        <p14:creationId xmlns:p14="http://schemas.microsoft.com/office/powerpoint/2010/main" val="72672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a:effectLst>
                  <a:reflection blurRad="12700" stA="48000" endA="300" endPos="55000" dir="5400000" sy="-90000" algn="bl" rotWithShape="0"/>
                </a:effectLst>
              </a:rPr>
              <a:t>Knowledge Engineer</a:t>
            </a:r>
            <a:endParaRPr lang="th-TH" sz="3600" cap="all">
              <a:effectLst>
                <a:reflection blurRad="12700" stA="48000" endA="300" endPos="55000" dir="5400000" sy="-90000" algn="bl" rotWithShape="0"/>
              </a:effectLst>
            </a:endParaRPr>
          </a:p>
        </p:txBody>
      </p:sp>
      <p:sp>
        <p:nvSpPr>
          <p:cNvPr id="172034" name="Rectangle 3"/>
          <p:cNvSpPr>
            <a:spLocks noGrp="1" noChangeArrowheads="1"/>
          </p:cNvSpPr>
          <p:nvPr>
            <p:ph type="body" idx="4294967295"/>
          </p:nvPr>
        </p:nvSpPr>
        <p:spPr/>
        <p:txBody>
          <a:bodyPr/>
          <a:lstStyle/>
          <a:p>
            <a:r>
              <a:rPr lang="en-US"/>
              <a:t>Someone capable of designing building and testing an expert system.  They begin by interviewing the expert to find out how to solve a particular problem.  The knowledge engineer is responsible for capturing what reasoning methods are used to handle facts and rules, and then decide how to represent it in the system.  </a:t>
            </a:r>
            <a:endParaRPr lang="th-TH">
              <a:cs typeface="LilyUPC" pitchFamily="34" charset="-34"/>
            </a:endParaRPr>
          </a:p>
        </p:txBody>
      </p:sp>
    </p:spTree>
    <p:extLst>
      <p:ext uri="{BB962C8B-B14F-4D97-AF65-F5344CB8AC3E}">
        <p14:creationId xmlns:p14="http://schemas.microsoft.com/office/powerpoint/2010/main" val="352162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 11 Topics</a:t>
            </a:r>
          </a:p>
        </p:txBody>
      </p:sp>
      <p:sp>
        <p:nvSpPr>
          <p:cNvPr id="3" name="Content Placeholder 2"/>
          <p:cNvSpPr>
            <a:spLocks noGrp="1"/>
          </p:cNvSpPr>
          <p:nvPr>
            <p:ph idx="1"/>
          </p:nvPr>
        </p:nvSpPr>
        <p:spPr/>
        <p:txBody>
          <a:bodyPr/>
          <a:lstStyle/>
          <a:p>
            <a:r>
              <a:rPr lang="en-US" dirty="0"/>
              <a:t>The Knowledge Management Landscape</a:t>
            </a:r>
          </a:p>
          <a:p>
            <a:r>
              <a:rPr lang="en-US" dirty="0"/>
              <a:t>Enterprise-Wide Knowledge Management Systems</a:t>
            </a:r>
          </a:p>
          <a:p>
            <a:r>
              <a:rPr lang="en-US" dirty="0"/>
              <a:t>Knowledge Work Systems</a:t>
            </a:r>
          </a:p>
          <a:p>
            <a:r>
              <a:rPr lang="en-US" dirty="0"/>
              <a:t>Intelligent Techniques</a:t>
            </a:r>
          </a:p>
        </p:txBody>
      </p:sp>
    </p:spTree>
    <p:extLst>
      <p:ext uri="{BB962C8B-B14F-4D97-AF65-F5344CB8AC3E}">
        <p14:creationId xmlns:p14="http://schemas.microsoft.com/office/powerpoint/2010/main" val="3393284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828800" y="457199"/>
            <a:ext cx="8686800" cy="2269375"/>
          </a:xfrm>
          <a:noFill/>
          <a:ln/>
        </p:spPr>
        <p:txBody>
          <a:bodyPr anchor="ctr">
            <a:normAutofit/>
          </a:bodyPr>
          <a:lstStyle/>
          <a:p>
            <a:pPr>
              <a:defRPr/>
            </a:pPr>
            <a:r>
              <a:rPr lang="en-US" sz="3600" cap="all" dirty="0">
                <a:effectLst>
                  <a:reflection blurRad="12700" stA="48000" endA="300" endPos="55000" dir="5400000" sy="-90000" algn="bl" rotWithShape="0"/>
                </a:effectLst>
              </a:rPr>
              <a:t>The rest</a:t>
            </a:r>
            <a:endParaRPr lang="th-TH" sz="3600" cap="all" dirty="0">
              <a:effectLst>
                <a:reflection blurRad="12700" stA="48000" endA="300" endPos="55000" dir="5400000" sy="-90000" algn="bl" rotWithShape="0"/>
              </a:effectLst>
            </a:endParaRPr>
          </a:p>
        </p:txBody>
      </p:sp>
      <p:sp>
        <p:nvSpPr>
          <p:cNvPr id="173058" name="Rectangle 3"/>
          <p:cNvSpPr>
            <a:spLocks noGrp="1" noChangeArrowheads="1"/>
          </p:cNvSpPr>
          <p:nvPr>
            <p:ph type="body" idx="4294967295"/>
          </p:nvPr>
        </p:nvSpPr>
        <p:spPr/>
        <p:txBody>
          <a:bodyPr/>
          <a:lstStyle/>
          <a:p>
            <a:r>
              <a:rPr lang="en-US" dirty="0"/>
              <a:t>Programmer</a:t>
            </a:r>
          </a:p>
          <a:p>
            <a:pPr lvl="1"/>
            <a:r>
              <a:rPr lang="en-US" dirty="0"/>
              <a:t>Responsible for coding the domain knowledge.</a:t>
            </a:r>
          </a:p>
          <a:p>
            <a:r>
              <a:rPr lang="en-US" dirty="0"/>
              <a:t>Project Manager</a:t>
            </a:r>
          </a:p>
          <a:p>
            <a:pPr lvl="1"/>
            <a:r>
              <a:rPr lang="en-US" dirty="0"/>
              <a:t>Responsible for keeping the project on track.</a:t>
            </a:r>
          </a:p>
          <a:p>
            <a:r>
              <a:rPr lang="en-US" dirty="0"/>
              <a:t>End User</a:t>
            </a:r>
          </a:p>
          <a:p>
            <a:pPr lvl="1"/>
            <a:r>
              <a:rPr lang="en-US" dirty="0"/>
              <a:t>The people who are going to use the system once its complete.</a:t>
            </a:r>
            <a:endParaRPr lang="th-TH" dirty="0">
              <a:cs typeface="LilyUPC" pitchFamily="34" charset="-34"/>
            </a:endParaRPr>
          </a:p>
        </p:txBody>
      </p:sp>
    </p:spTree>
    <p:extLst>
      <p:ext uri="{BB962C8B-B14F-4D97-AF65-F5344CB8AC3E}">
        <p14:creationId xmlns:p14="http://schemas.microsoft.com/office/powerpoint/2010/main" val="1469825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Production Rules</a:t>
            </a:r>
            <a:endParaRPr lang="th-TH" sz="3600" cap="all" dirty="0">
              <a:effectLst>
                <a:reflection blurRad="12700" stA="48000" endA="300" endPos="55000" dir="5400000" sy="-90000" algn="bl" rotWithShape="0"/>
              </a:effectLst>
            </a:endParaRPr>
          </a:p>
        </p:txBody>
      </p:sp>
      <p:sp>
        <p:nvSpPr>
          <p:cNvPr id="174082" name="Rectangle 3"/>
          <p:cNvSpPr>
            <a:spLocks noGrp="1" noChangeArrowheads="1"/>
          </p:cNvSpPr>
          <p:nvPr>
            <p:ph type="body" idx="4294967295"/>
          </p:nvPr>
        </p:nvSpPr>
        <p:spPr/>
        <p:txBody>
          <a:bodyPr/>
          <a:lstStyle/>
          <a:p>
            <a:pPr>
              <a:lnSpc>
                <a:spcPct val="90000"/>
              </a:lnSpc>
            </a:pPr>
            <a:r>
              <a:rPr lang="en-US"/>
              <a:t>Newell and Simon from CMU, developed the production rule system in the early 70’s.</a:t>
            </a:r>
          </a:p>
          <a:p>
            <a:pPr>
              <a:lnSpc>
                <a:spcPct val="90000"/>
              </a:lnSpc>
            </a:pPr>
            <a:r>
              <a:rPr lang="en-US"/>
              <a:t>Basically humans solve problems by applying their knowledge (or production rules) to specific problem information.</a:t>
            </a:r>
          </a:p>
          <a:p>
            <a:pPr>
              <a:lnSpc>
                <a:spcPct val="90000"/>
              </a:lnSpc>
            </a:pPr>
            <a:r>
              <a:rPr lang="en-US"/>
              <a:t>Production rules are stored in long term memory, and problem specific information is stored in short term memory.</a:t>
            </a:r>
            <a:endParaRPr lang="th-TH">
              <a:cs typeface="LilyUPC" pitchFamily="34" charset="-34"/>
            </a:endParaRPr>
          </a:p>
        </p:txBody>
      </p:sp>
    </p:spTree>
    <p:extLst>
      <p:ext uri="{BB962C8B-B14F-4D97-AF65-F5344CB8AC3E}">
        <p14:creationId xmlns:p14="http://schemas.microsoft.com/office/powerpoint/2010/main" val="3786002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System Model</a:t>
            </a:r>
            <a:endParaRPr lang="th-TH" sz="3600" cap="all">
              <a:effectLst>
                <a:reflection blurRad="12700" stA="48000" endA="300" endPos="55000" dir="5400000" sy="-90000" algn="bl" rotWithShape="0"/>
              </a:effectLst>
            </a:endParaRPr>
          </a:p>
        </p:txBody>
      </p:sp>
      <p:pic>
        <p:nvPicPr>
          <p:cNvPr id="175106" name="Picture 4"/>
          <p:cNvPicPr>
            <a:picLocks noChangeAspect="1" noChangeArrowheads="1"/>
          </p:cNvPicPr>
          <p:nvPr/>
        </p:nvPicPr>
        <p:blipFill>
          <a:blip r:embed="rId2"/>
          <a:srcRect/>
          <a:stretch>
            <a:fillRect/>
          </a:stretch>
        </p:blipFill>
        <p:spPr bwMode="auto">
          <a:xfrm>
            <a:off x="1992313" y="1819275"/>
            <a:ext cx="8064500" cy="4083050"/>
          </a:xfrm>
          <a:prstGeom prst="rect">
            <a:avLst/>
          </a:prstGeom>
          <a:noFill/>
          <a:ln w="9525">
            <a:noFill/>
            <a:miter lim="800000"/>
            <a:headEnd/>
            <a:tailEnd/>
          </a:ln>
        </p:spPr>
      </p:pic>
    </p:spTree>
    <p:extLst>
      <p:ext uri="{BB962C8B-B14F-4D97-AF65-F5344CB8AC3E}">
        <p14:creationId xmlns:p14="http://schemas.microsoft.com/office/powerpoint/2010/main" val="3150978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Rule Based Expert System</a:t>
            </a:r>
            <a:endParaRPr lang="th-TH" sz="3600" cap="all">
              <a:effectLst>
                <a:reflection blurRad="12700" stA="48000" endA="300" endPos="55000" dir="5400000" sy="-90000" algn="bl" rotWithShape="0"/>
              </a:effectLst>
            </a:endParaRPr>
          </a:p>
        </p:txBody>
      </p:sp>
      <p:pic>
        <p:nvPicPr>
          <p:cNvPr id="176130" name="Picture 4"/>
          <p:cNvPicPr>
            <a:picLocks noChangeAspect="1" noChangeArrowheads="1"/>
          </p:cNvPicPr>
          <p:nvPr/>
        </p:nvPicPr>
        <p:blipFill>
          <a:blip r:embed="rId2"/>
          <a:srcRect/>
          <a:stretch>
            <a:fillRect/>
          </a:stretch>
        </p:blipFill>
        <p:spPr bwMode="auto">
          <a:xfrm>
            <a:off x="3040062" y="1295400"/>
            <a:ext cx="6264275" cy="5243513"/>
          </a:xfrm>
          <a:prstGeom prst="rect">
            <a:avLst/>
          </a:prstGeom>
          <a:noFill/>
          <a:ln w="9525">
            <a:noFill/>
            <a:miter lim="800000"/>
            <a:headEnd/>
            <a:tailEnd/>
          </a:ln>
        </p:spPr>
      </p:pic>
    </p:spTree>
    <p:extLst>
      <p:ext uri="{BB962C8B-B14F-4D97-AF65-F5344CB8AC3E}">
        <p14:creationId xmlns:p14="http://schemas.microsoft.com/office/powerpoint/2010/main" val="196707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828800" y="457200"/>
            <a:ext cx="8686800" cy="1970116"/>
          </a:xfrm>
          <a:noFill/>
          <a:ln/>
        </p:spPr>
        <p:txBody>
          <a:bodyPr anchor="ctr">
            <a:normAutofit/>
          </a:bodyPr>
          <a:lstStyle/>
          <a:p>
            <a:pPr>
              <a:defRPr/>
            </a:pPr>
            <a:r>
              <a:rPr lang="en-US" sz="3600" cap="all" dirty="0">
                <a:effectLst>
                  <a:reflection blurRad="12700" stA="48000" endA="300" endPos="55000" dir="5400000" sy="-90000" algn="bl" rotWithShape="0"/>
                </a:effectLst>
              </a:rPr>
              <a:t>Expert System</a:t>
            </a:r>
            <a:endParaRPr lang="th-TH" sz="3600" cap="all" dirty="0">
              <a:effectLst>
                <a:reflection blurRad="12700" stA="48000" endA="300" endPos="55000" dir="5400000" sy="-90000" algn="bl" rotWithShape="0"/>
              </a:effectLst>
            </a:endParaRPr>
          </a:p>
        </p:txBody>
      </p:sp>
      <p:sp>
        <p:nvSpPr>
          <p:cNvPr id="177154" name="Rectangle 3"/>
          <p:cNvSpPr>
            <a:spLocks noGrp="1" noChangeArrowheads="1"/>
          </p:cNvSpPr>
          <p:nvPr>
            <p:ph type="body" idx="4294967295"/>
          </p:nvPr>
        </p:nvSpPr>
        <p:spPr/>
        <p:txBody>
          <a:bodyPr/>
          <a:lstStyle/>
          <a:p>
            <a:pPr>
              <a:lnSpc>
                <a:spcPct val="90000"/>
              </a:lnSpc>
            </a:pPr>
            <a:r>
              <a:rPr lang="en-US"/>
              <a:t>The knowledge base contains the domain knowledge useful for problem solving – represented as rules;</a:t>
            </a:r>
          </a:p>
          <a:p>
            <a:pPr lvl="1">
              <a:lnSpc>
                <a:spcPct val="90000"/>
              </a:lnSpc>
            </a:pPr>
            <a:r>
              <a:rPr lang="en-US"/>
              <a:t>Relations, Recommendations, Directives, Strategy, Heuristic.</a:t>
            </a:r>
          </a:p>
          <a:p>
            <a:pPr>
              <a:lnSpc>
                <a:spcPct val="90000"/>
              </a:lnSpc>
            </a:pPr>
            <a:r>
              <a:rPr lang="en-US"/>
              <a:t>When the conditions of a rule are satisfied then the action part is executed.</a:t>
            </a:r>
          </a:p>
          <a:p>
            <a:pPr>
              <a:lnSpc>
                <a:spcPct val="90000"/>
              </a:lnSpc>
            </a:pPr>
            <a:r>
              <a:rPr lang="en-US"/>
              <a:t>The database contains the facts which can be matched against the conditions.</a:t>
            </a:r>
            <a:endParaRPr lang="th-TH">
              <a:cs typeface="LilyUPC" pitchFamily="34" charset="-34"/>
            </a:endParaRPr>
          </a:p>
        </p:txBody>
      </p:sp>
    </p:spTree>
    <p:extLst>
      <p:ext uri="{BB962C8B-B14F-4D97-AF65-F5344CB8AC3E}">
        <p14:creationId xmlns:p14="http://schemas.microsoft.com/office/powerpoint/2010/main" val="394476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Expert System</a:t>
            </a:r>
            <a:endParaRPr lang="th-TH" sz="3600" cap="all" dirty="0">
              <a:effectLst>
                <a:reflection blurRad="12700" stA="48000" endA="300" endPos="55000" dir="5400000" sy="-90000" algn="bl" rotWithShape="0"/>
              </a:effectLst>
            </a:endParaRPr>
          </a:p>
        </p:txBody>
      </p:sp>
      <p:sp>
        <p:nvSpPr>
          <p:cNvPr id="178178" name="Rectangle 3"/>
          <p:cNvSpPr>
            <a:spLocks noGrp="1" noChangeArrowheads="1"/>
          </p:cNvSpPr>
          <p:nvPr>
            <p:ph type="body" idx="4294967295"/>
          </p:nvPr>
        </p:nvSpPr>
        <p:spPr/>
        <p:txBody>
          <a:bodyPr/>
          <a:lstStyle/>
          <a:p>
            <a:r>
              <a:rPr lang="en-US"/>
              <a:t>The inference engine performs this reasoning, as we shall see, to reach as solution, linking rules to facts.</a:t>
            </a:r>
          </a:p>
          <a:p>
            <a:r>
              <a:rPr lang="en-US"/>
              <a:t>The explanation facilities crucially explain how the expert system reached its conclusions, to justify its advice.</a:t>
            </a:r>
          </a:p>
          <a:p>
            <a:r>
              <a:rPr lang="en-US"/>
              <a:t>The user interface is, well a user interface!</a:t>
            </a:r>
            <a:endParaRPr lang="th-TH">
              <a:cs typeface="LilyUPC" pitchFamily="34" charset="-34"/>
            </a:endParaRPr>
          </a:p>
        </p:txBody>
      </p:sp>
    </p:spTree>
    <p:extLst>
      <p:ext uri="{BB962C8B-B14F-4D97-AF65-F5344CB8AC3E}">
        <p14:creationId xmlns:p14="http://schemas.microsoft.com/office/powerpoint/2010/main" val="1960213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Expert System Efficiency</a:t>
            </a:r>
            <a:endParaRPr lang="th-TH" sz="3600" cap="all" dirty="0">
              <a:effectLst>
                <a:reflection blurRad="12700" stA="48000" endA="300" endPos="55000" dir="5400000" sy="-90000" algn="bl" rotWithShape="0"/>
              </a:effectLst>
            </a:endParaRPr>
          </a:p>
        </p:txBody>
      </p:sp>
      <p:sp>
        <p:nvSpPr>
          <p:cNvPr id="179202" name="Rectangle 3"/>
          <p:cNvSpPr>
            <a:spLocks noGrp="1" noChangeArrowheads="1"/>
          </p:cNvSpPr>
          <p:nvPr>
            <p:ph type="body" idx="4294967295"/>
          </p:nvPr>
        </p:nvSpPr>
        <p:spPr/>
        <p:txBody>
          <a:bodyPr/>
          <a:lstStyle/>
          <a:p>
            <a:pPr>
              <a:lnSpc>
                <a:spcPct val="90000"/>
              </a:lnSpc>
            </a:pPr>
            <a:r>
              <a:rPr lang="en-US"/>
              <a:t>Expert Systems are designed to perform in the same way as an expert, therefore the primary concern is accuracy – it doesn’t matter how fast the system comes up with a wrong answer!</a:t>
            </a:r>
          </a:p>
          <a:p>
            <a:pPr>
              <a:lnSpc>
                <a:spcPct val="90000"/>
              </a:lnSpc>
            </a:pPr>
            <a:r>
              <a:rPr lang="en-US"/>
              <a:t>However, in many cases speed of reaching a solution is important – accurate decisions are not that useful if it is too late to apply the decisions.</a:t>
            </a:r>
            <a:endParaRPr lang="th-TH">
              <a:cs typeface="LilyUPC" pitchFamily="34" charset="-34"/>
            </a:endParaRPr>
          </a:p>
        </p:txBody>
      </p:sp>
    </p:spTree>
    <p:extLst>
      <p:ext uri="{BB962C8B-B14F-4D97-AF65-F5344CB8AC3E}">
        <p14:creationId xmlns:p14="http://schemas.microsoft.com/office/powerpoint/2010/main" val="1460293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828800" y="457199"/>
            <a:ext cx="8686800" cy="2252749"/>
          </a:xfrm>
          <a:noFill/>
          <a:ln/>
        </p:spPr>
        <p:txBody>
          <a:bodyPr anchor="ctr">
            <a:normAutofit/>
          </a:bodyPr>
          <a:lstStyle/>
          <a:p>
            <a:pPr>
              <a:defRPr/>
            </a:pPr>
            <a:r>
              <a:rPr lang="en-US" sz="3600" cap="all" dirty="0">
                <a:effectLst>
                  <a:reflection blurRad="12700" stA="48000" endA="300" endPos="55000" dir="5400000" sy="-90000" algn="bl" rotWithShape="0"/>
                </a:effectLst>
              </a:rPr>
              <a:t>Can they be wrong?</a:t>
            </a:r>
            <a:endParaRPr lang="th-TH" sz="3600" cap="all" dirty="0">
              <a:effectLst>
                <a:reflection blurRad="12700" stA="48000" endA="300" endPos="55000" dir="5400000" sy="-90000" algn="bl" rotWithShape="0"/>
              </a:effectLst>
            </a:endParaRPr>
          </a:p>
        </p:txBody>
      </p:sp>
      <p:sp>
        <p:nvSpPr>
          <p:cNvPr id="180226" name="Rectangle 3"/>
          <p:cNvSpPr>
            <a:spLocks noGrp="1" noChangeArrowheads="1"/>
          </p:cNvSpPr>
          <p:nvPr>
            <p:ph type="body" idx="4294967295"/>
          </p:nvPr>
        </p:nvSpPr>
        <p:spPr/>
        <p:txBody>
          <a:bodyPr/>
          <a:lstStyle/>
          <a:p>
            <a:r>
              <a:rPr lang="en-US"/>
              <a:t>Of course</a:t>
            </a:r>
          </a:p>
          <a:p>
            <a:pPr lvl="1"/>
            <a:r>
              <a:rPr lang="en-US"/>
              <a:t>Human Experts are sometimes wrong, and yet we still trust them!</a:t>
            </a:r>
          </a:p>
          <a:p>
            <a:pPr lvl="1"/>
            <a:r>
              <a:rPr lang="en-US"/>
              <a:t>Likewise, the expert systems solutions may be wrong, but should we trust it?</a:t>
            </a:r>
            <a:endParaRPr lang="th-TH">
              <a:cs typeface="LilyUPC" pitchFamily="34" charset="-34"/>
            </a:endParaRPr>
          </a:p>
        </p:txBody>
      </p:sp>
    </p:spTree>
    <p:extLst>
      <p:ext uri="{BB962C8B-B14F-4D97-AF65-F5344CB8AC3E}">
        <p14:creationId xmlns:p14="http://schemas.microsoft.com/office/powerpoint/2010/main" val="237796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Expert Comparison</a:t>
            </a:r>
            <a:endParaRPr lang="th-TH" sz="3600" cap="all">
              <a:effectLst>
                <a:reflection blurRad="12700" stA="48000" endA="300" endPos="55000" dir="5400000" sy="-90000" algn="bl" rotWithShape="0"/>
              </a:effectLst>
            </a:endParaRPr>
          </a:p>
        </p:txBody>
      </p:sp>
      <p:pic>
        <p:nvPicPr>
          <p:cNvPr id="181250" name="Picture 4"/>
          <p:cNvPicPr>
            <a:picLocks noChangeAspect="1" noChangeArrowheads="1"/>
          </p:cNvPicPr>
          <p:nvPr/>
        </p:nvPicPr>
        <p:blipFill>
          <a:blip r:embed="rId2"/>
          <a:srcRect/>
          <a:stretch>
            <a:fillRect/>
          </a:stretch>
        </p:blipFill>
        <p:spPr bwMode="auto">
          <a:xfrm>
            <a:off x="2135189" y="1528764"/>
            <a:ext cx="7921625" cy="4586287"/>
          </a:xfrm>
          <a:prstGeom prst="rect">
            <a:avLst/>
          </a:prstGeom>
          <a:noFill/>
          <a:ln w="9525">
            <a:noFill/>
            <a:miter lim="800000"/>
            <a:headEnd/>
            <a:tailEnd/>
          </a:ln>
        </p:spPr>
      </p:pic>
    </p:spTree>
    <p:extLst>
      <p:ext uri="{BB962C8B-B14F-4D97-AF65-F5344CB8AC3E}">
        <p14:creationId xmlns:p14="http://schemas.microsoft.com/office/powerpoint/2010/main" val="364365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Expert Comparison 2</a:t>
            </a:r>
            <a:endParaRPr lang="th-TH" sz="3600" cap="all">
              <a:effectLst>
                <a:reflection blurRad="12700" stA="48000" endA="300" endPos="55000" dir="5400000" sy="-90000" algn="bl" rotWithShape="0"/>
              </a:effectLst>
            </a:endParaRPr>
          </a:p>
        </p:txBody>
      </p:sp>
      <p:pic>
        <p:nvPicPr>
          <p:cNvPr id="182274" name="Picture 4"/>
          <p:cNvPicPr>
            <a:picLocks noChangeAspect="1" noChangeArrowheads="1"/>
          </p:cNvPicPr>
          <p:nvPr/>
        </p:nvPicPr>
        <p:blipFill>
          <a:blip r:embed="rId2"/>
          <a:srcRect/>
          <a:stretch>
            <a:fillRect/>
          </a:stretch>
        </p:blipFill>
        <p:spPr bwMode="auto">
          <a:xfrm>
            <a:off x="1774825" y="1638301"/>
            <a:ext cx="8642350" cy="4805363"/>
          </a:xfrm>
          <a:prstGeom prst="rect">
            <a:avLst/>
          </a:prstGeom>
          <a:noFill/>
          <a:ln w="9525">
            <a:noFill/>
            <a:miter lim="800000"/>
            <a:headEnd/>
            <a:tailEnd/>
          </a:ln>
        </p:spPr>
      </p:pic>
    </p:spTree>
    <p:extLst>
      <p:ext uri="{BB962C8B-B14F-4D97-AF65-F5344CB8AC3E}">
        <p14:creationId xmlns:p14="http://schemas.microsoft.com/office/powerpoint/2010/main" val="323181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Studies</a:t>
            </a:r>
          </a:p>
        </p:txBody>
      </p:sp>
      <p:sp>
        <p:nvSpPr>
          <p:cNvPr id="3" name="Content Placeholder 2"/>
          <p:cNvSpPr>
            <a:spLocks noGrp="1"/>
          </p:cNvSpPr>
          <p:nvPr>
            <p:ph idx="1"/>
          </p:nvPr>
        </p:nvSpPr>
        <p:spPr/>
        <p:txBody>
          <a:bodyPr/>
          <a:lstStyle/>
          <a:p>
            <a:r>
              <a:rPr lang="en-US" dirty="0"/>
              <a:t>Case Study #1) Machine Learning – </a:t>
            </a:r>
            <a:r>
              <a:rPr lang="en-US" dirty="0" err="1"/>
              <a:t>Akershus</a:t>
            </a:r>
            <a:r>
              <a:rPr lang="en-US" dirty="0"/>
              <a:t> University Hospital</a:t>
            </a:r>
          </a:p>
          <a:p>
            <a:r>
              <a:rPr lang="en-US" dirty="0"/>
              <a:t>Case Study #2) Can Cars Drive Themselves?</a:t>
            </a:r>
          </a:p>
        </p:txBody>
      </p:sp>
    </p:spTree>
    <p:extLst>
      <p:ext uri="{BB962C8B-B14F-4D97-AF65-F5344CB8AC3E}">
        <p14:creationId xmlns:p14="http://schemas.microsoft.com/office/powerpoint/2010/main" val="3816750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Chaining</a:t>
            </a:r>
            <a:endParaRPr lang="th-TH" sz="3600" cap="all" dirty="0">
              <a:effectLst>
                <a:reflection blurRad="12700" stA="48000" endA="300" endPos="55000" dir="5400000" sy="-90000" algn="bl" rotWithShape="0"/>
              </a:effectLst>
            </a:endParaRPr>
          </a:p>
        </p:txBody>
      </p:sp>
      <p:sp>
        <p:nvSpPr>
          <p:cNvPr id="183298" name="Rectangle 3"/>
          <p:cNvSpPr>
            <a:spLocks noGrp="1" noChangeArrowheads="1"/>
          </p:cNvSpPr>
          <p:nvPr>
            <p:ph type="body" idx="4294967295"/>
          </p:nvPr>
        </p:nvSpPr>
        <p:spPr/>
        <p:txBody>
          <a:bodyPr/>
          <a:lstStyle/>
          <a:p>
            <a:r>
              <a:rPr lang="en-US"/>
              <a:t>Often the action part of a rule, creates a new fact to add to the database;</a:t>
            </a:r>
          </a:p>
          <a:p>
            <a:pPr lvl="1"/>
            <a:r>
              <a:rPr lang="en-US"/>
              <a:t>If X is good, then Y is bad.</a:t>
            </a:r>
          </a:p>
          <a:p>
            <a:r>
              <a:rPr lang="en-US"/>
              <a:t>This would add ‘Y is bad’ to the facts in the database.</a:t>
            </a:r>
          </a:p>
          <a:p>
            <a:r>
              <a:rPr lang="en-US"/>
              <a:t>This matching can create inference chains, which illustrates how a conclusion is reached.</a:t>
            </a:r>
            <a:endParaRPr lang="th-TH">
              <a:cs typeface="LilyUPC" pitchFamily="34" charset="-34"/>
            </a:endParaRPr>
          </a:p>
        </p:txBody>
      </p:sp>
    </p:spTree>
    <p:extLst>
      <p:ext uri="{BB962C8B-B14F-4D97-AF65-F5344CB8AC3E}">
        <p14:creationId xmlns:p14="http://schemas.microsoft.com/office/powerpoint/2010/main" val="137911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Inference cycles</a:t>
            </a:r>
            <a:endParaRPr lang="th-TH" sz="3600" cap="all">
              <a:effectLst>
                <a:reflection blurRad="12700" stA="48000" endA="300" endPos="55000" dir="5400000" sy="-90000" algn="bl" rotWithShape="0"/>
              </a:effectLst>
            </a:endParaRPr>
          </a:p>
        </p:txBody>
      </p:sp>
      <p:pic>
        <p:nvPicPr>
          <p:cNvPr id="184322" name="Picture 4"/>
          <p:cNvPicPr>
            <a:picLocks noChangeAspect="1" noChangeArrowheads="1"/>
          </p:cNvPicPr>
          <p:nvPr/>
        </p:nvPicPr>
        <p:blipFill>
          <a:blip r:embed="rId2"/>
          <a:srcRect/>
          <a:stretch>
            <a:fillRect/>
          </a:stretch>
        </p:blipFill>
        <p:spPr bwMode="auto">
          <a:xfrm>
            <a:off x="2566989" y="1476375"/>
            <a:ext cx="6842125" cy="5137150"/>
          </a:xfrm>
          <a:prstGeom prst="rect">
            <a:avLst/>
          </a:prstGeom>
          <a:noFill/>
          <a:ln w="9525">
            <a:noFill/>
            <a:miter lim="800000"/>
            <a:headEnd/>
            <a:tailEnd/>
          </a:ln>
        </p:spPr>
      </p:pic>
    </p:spTree>
    <p:extLst>
      <p:ext uri="{BB962C8B-B14F-4D97-AF65-F5344CB8AC3E}">
        <p14:creationId xmlns:p14="http://schemas.microsoft.com/office/powerpoint/2010/main" val="67481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Inference Chain</a:t>
            </a:r>
            <a:endParaRPr lang="th-TH" sz="3600" cap="all">
              <a:effectLst>
                <a:reflection blurRad="12700" stA="48000" endA="300" endPos="55000" dir="5400000" sy="-90000" algn="bl" rotWithShape="0"/>
              </a:effectLst>
            </a:endParaRPr>
          </a:p>
        </p:txBody>
      </p:sp>
      <p:pic>
        <p:nvPicPr>
          <p:cNvPr id="185346" name="Picture 4"/>
          <p:cNvPicPr>
            <a:picLocks noChangeAspect="1" noChangeArrowheads="1"/>
          </p:cNvPicPr>
          <p:nvPr/>
        </p:nvPicPr>
        <p:blipFill>
          <a:blip r:embed="rId2"/>
          <a:srcRect/>
          <a:stretch>
            <a:fillRect/>
          </a:stretch>
        </p:blipFill>
        <p:spPr bwMode="auto">
          <a:xfrm>
            <a:off x="1992314" y="1776413"/>
            <a:ext cx="8135937" cy="4189412"/>
          </a:xfrm>
          <a:prstGeom prst="rect">
            <a:avLst/>
          </a:prstGeom>
          <a:noFill/>
          <a:ln w="9525">
            <a:noFill/>
            <a:miter lim="800000"/>
            <a:headEnd/>
            <a:tailEnd/>
          </a:ln>
        </p:spPr>
      </p:pic>
    </p:spTree>
    <p:extLst>
      <p:ext uri="{BB962C8B-B14F-4D97-AF65-F5344CB8AC3E}">
        <p14:creationId xmlns:p14="http://schemas.microsoft.com/office/powerpoint/2010/main" val="1283247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Forward Chaining</a:t>
            </a:r>
            <a:endParaRPr lang="th-TH" sz="3600" cap="all" dirty="0">
              <a:effectLst>
                <a:reflection blurRad="12700" stA="48000" endA="300" endPos="55000" dir="5400000" sy="-90000" algn="bl" rotWithShape="0"/>
              </a:effectLst>
            </a:endParaRPr>
          </a:p>
        </p:txBody>
      </p:sp>
      <p:sp>
        <p:nvSpPr>
          <p:cNvPr id="186370" name="Rectangle 3"/>
          <p:cNvSpPr>
            <a:spLocks noGrp="1" noChangeArrowheads="1"/>
          </p:cNvSpPr>
          <p:nvPr>
            <p:ph type="body" idx="4294967295"/>
          </p:nvPr>
        </p:nvSpPr>
        <p:spPr/>
        <p:txBody>
          <a:bodyPr/>
          <a:lstStyle/>
          <a:p>
            <a:r>
              <a:rPr lang="en-US"/>
              <a:t>Or, “Data Driven Reasoning”.</a:t>
            </a:r>
          </a:p>
          <a:p>
            <a:r>
              <a:rPr lang="en-US"/>
              <a:t>This is where we start from known data and proceed forward.  When a rule is fired new info is added to the database, until no further rules can be fired.</a:t>
            </a:r>
            <a:endParaRPr lang="th-TH">
              <a:cs typeface="LilyUPC" pitchFamily="34" charset="-34"/>
            </a:endParaRPr>
          </a:p>
        </p:txBody>
      </p:sp>
    </p:spTree>
    <p:extLst>
      <p:ext uri="{BB962C8B-B14F-4D97-AF65-F5344CB8AC3E}">
        <p14:creationId xmlns:p14="http://schemas.microsoft.com/office/powerpoint/2010/main" val="2040590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Forward Chaining</a:t>
            </a:r>
            <a:endParaRPr lang="th-TH" sz="3600" cap="all">
              <a:effectLst>
                <a:reflection blurRad="12700" stA="48000" endA="300" endPos="55000" dir="5400000" sy="-90000" algn="bl" rotWithShape="0"/>
              </a:effectLst>
            </a:endParaRPr>
          </a:p>
        </p:txBody>
      </p:sp>
      <p:pic>
        <p:nvPicPr>
          <p:cNvPr id="187394" name="Picture 4"/>
          <p:cNvPicPr>
            <a:picLocks noChangeAspect="1" noChangeArrowheads="1"/>
          </p:cNvPicPr>
          <p:nvPr/>
        </p:nvPicPr>
        <p:blipFill>
          <a:blip r:embed="rId2"/>
          <a:srcRect/>
          <a:stretch>
            <a:fillRect/>
          </a:stretch>
        </p:blipFill>
        <p:spPr bwMode="auto">
          <a:xfrm>
            <a:off x="2135189" y="1671639"/>
            <a:ext cx="8137525" cy="4308475"/>
          </a:xfrm>
          <a:prstGeom prst="rect">
            <a:avLst/>
          </a:prstGeom>
          <a:noFill/>
          <a:ln w="9525">
            <a:noFill/>
            <a:miter lim="800000"/>
            <a:headEnd/>
            <a:tailEnd/>
          </a:ln>
        </p:spPr>
      </p:pic>
    </p:spTree>
    <p:extLst>
      <p:ext uri="{BB962C8B-B14F-4D97-AF65-F5344CB8AC3E}">
        <p14:creationId xmlns:p14="http://schemas.microsoft.com/office/powerpoint/2010/main" val="1164474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28800" y="457200"/>
            <a:ext cx="8686800" cy="1970116"/>
          </a:xfrm>
          <a:noFill/>
          <a:ln/>
        </p:spPr>
        <p:txBody>
          <a:bodyPr anchor="ctr">
            <a:normAutofit/>
          </a:bodyPr>
          <a:lstStyle/>
          <a:p>
            <a:pPr>
              <a:defRPr/>
            </a:pPr>
            <a:r>
              <a:rPr lang="en-US" sz="3600" cap="all" dirty="0">
                <a:effectLst>
                  <a:reflection blurRad="12700" stA="48000" endA="300" endPos="55000" dir="5400000" sy="-90000" algn="bl" rotWithShape="0"/>
                </a:effectLst>
              </a:rPr>
              <a:t>Forward Chaining</a:t>
            </a:r>
            <a:endParaRPr lang="th-TH" sz="3600" cap="all" dirty="0">
              <a:effectLst>
                <a:reflection blurRad="12700" stA="48000" endA="300" endPos="55000" dir="5400000" sy="-90000" algn="bl" rotWithShape="0"/>
              </a:effectLst>
            </a:endParaRPr>
          </a:p>
        </p:txBody>
      </p:sp>
      <p:sp>
        <p:nvSpPr>
          <p:cNvPr id="188418" name="Rectangle 3"/>
          <p:cNvSpPr>
            <a:spLocks noGrp="1" noChangeArrowheads="1"/>
          </p:cNvSpPr>
          <p:nvPr>
            <p:ph type="body" idx="4294967295"/>
          </p:nvPr>
        </p:nvSpPr>
        <p:spPr/>
        <p:txBody>
          <a:bodyPr/>
          <a:lstStyle/>
          <a:p>
            <a:r>
              <a:rPr lang="en-US"/>
              <a:t>Technique for gathering information and inferring whatever can be inferred from it.</a:t>
            </a:r>
          </a:p>
          <a:p>
            <a:r>
              <a:rPr lang="en-US"/>
              <a:t>In forward chaining many rules are executed which may have nothing to do with the goal.</a:t>
            </a:r>
          </a:p>
          <a:p>
            <a:r>
              <a:rPr lang="en-US"/>
              <a:t>So if the goal is to infer a particular fact, forward chaining is inefficient.</a:t>
            </a:r>
            <a:endParaRPr lang="th-TH">
              <a:cs typeface="LilyUPC" pitchFamily="34" charset="-34"/>
            </a:endParaRPr>
          </a:p>
        </p:txBody>
      </p:sp>
    </p:spTree>
    <p:extLst>
      <p:ext uri="{BB962C8B-B14F-4D97-AF65-F5344CB8AC3E}">
        <p14:creationId xmlns:p14="http://schemas.microsoft.com/office/powerpoint/2010/main" val="724275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Backward Chaining</a:t>
            </a:r>
            <a:endParaRPr lang="th-TH" sz="3600" cap="all" dirty="0">
              <a:effectLst>
                <a:reflection blurRad="12700" stA="48000" endA="300" endPos="55000" dir="5400000" sy="-90000" algn="bl" rotWithShape="0"/>
              </a:effectLst>
            </a:endParaRPr>
          </a:p>
        </p:txBody>
      </p:sp>
      <p:sp>
        <p:nvSpPr>
          <p:cNvPr id="189442" name="Rectangle 3"/>
          <p:cNvSpPr>
            <a:spLocks noGrp="1" noChangeArrowheads="1"/>
          </p:cNvSpPr>
          <p:nvPr>
            <p:ph type="body" idx="4294967295"/>
          </p:nvPr>
        </p:nvSpPr>
        <p:spPr/>
        <p:txBody>
          <a:bodyPr/>
          <a:lstStyle/>
          <a:p>
            <a:pPr>
              <a:lnSpc>
                <a:spcPct val="90000"/>
              </a:lnSpc>
            </a:pPr>
            <a:r>
              <a:rPr lang="en-US"/>
              <a:t>Or “Goal Driven Reasoning”</a:t>
            </a:r>
          </a:p>
          <a:p>
            <a:pPr>
              <a:lnSpc>
                <a:spcPct val="90000"/>
              </a:lnSpc>
            </a:pPr>
            <a:r>
              <a:rPr lang="en-US"/>
              <a:t>The expert system begins with a goal, and the expert system attempts to find the evidence to prove it.</a:t>
            </a:r>
          </a:p>
          <a:p>
            <a:pPr>
              <a:lnSpc>
                <a:spcPct val="90000"/>
              </a:lnSpc>
            </a:pPr>
            <a:r>
              <a:rPr lang="en-US"/>
              <a:t>First the knowledge base is searched to find rules that might have the desired solution (the then part), and then rules that can start those are searched for, with each rule being added to a stack.</a:t>
            </a:r>
            <a:endParaRPr lang="th-TH">
              <a:cs typeface="LilyUPC" pitchFamily="34" charset="-34"/>
            </a:endParaRPr>
          </a:p>
        </p:txBody>
      </p:sp>
    </p:spTree>
    <p:extLst>
      <p:ext uri="{BB962C8B-B14F-4D97-AF65-F5344CB8AC3E}">
        <p14:creationId xmlns:p14="http://schemas.microsoft.com/office/powerpoint/2010/main" val="1710002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752600" y="1527176"/>
            <a:ext cx="2895600" cy="3802063"/>
          </a:xfrm>
          <a:noFill/>
          <a:ln/>
        </p:spPr>
        <p:txBody>
          <a:bodyPr anchor="ctr">
            <a:normAutofit/>
          </a:bodyPr>
          <a:lstStyle/>
          <a:p>
            <a:pPr>
              <a:defRPr/>
            </a:pPr>
            <a:r>
              <a:rPr lang="en-US" sz="3600" cap="all" dirty="0">
                <a:effectLst>
                  <a:reflection blurRad="12700" stA="48000" endA="300" endPos="55000" dir="5400000" sy="-90000" algn="bl" rotWithShape="0"/>
                </a:effectLst>
              </a:rPr>
              <a:t>Backward Chaining</a:t>
            </a:r>
            <a:endParaRPr lang="th-TH" sz="3600" cap="all" dirty="0">
              <a:effectLst>
                <a:reflection blurRad="12700" stA="48000" endA="300" endPos="55000" dir="5400000" sy="-90000" algn="bl" rotWithShape="0"/>
              </a:effectLst>
            </a:endParaRPr>
          </a:p>
        </p:txBody>
      </p:sp>
      <p:pic>
        <p:nvPicPr>
          <p:cNvPr id="190466" name="Picture 4"/>
          <p:cNvPicPr>
            <a:picLocks noChangeAspect="1" noChangeArrowheads="1"/>
          </p:cNvPicPr>
          <p:nvPr/>
        </p:nvPicPr>
        <p:blipFill>
          <a:blip r:embed="rId2"/>
          <a:srcRect/>
          <a:stretch>
            <a:fillRect/>
          </a:stretch>
        </p:blipFill>
        <p:spPr bwMode="auto">
          <a:xfrm>
            <a:off x="4787901" y="404814"/>
            <a:ext cx="5641975" cy="5976937"/>
          </a:xfrm>
          <a:prstGeom prst="rect">
            <a:avLst/>
          </a:prstGeom>
          <a:noFill/>
          <a:ln w="9525">
            <a:noFill/>
            <a:miter lim="800000"/>
            <a:headEnd/>
            <a:tailEnd/>
          </a:ln>
        </p:spPr>
      </p:pic>
    </p:spTree>
    <p:extLst>
      <p:ext uri="{BB962C8B-B14F-4D97-AF65-F5344CB8AC3E}">
        <p14:creationId xmlns:p14="http://schemas.microsoft.com/office/powerpoint/2010/main" val="760251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Forwards or Backwards?</a:t>
            </a:r>
            <a:endParaRPr lang="th-TH" sz="3600" cap="all" dirty="0">
              <a:effectLst>
                <a:reflection blurRad="12700" stA="48000" endA="300" endPos="55000" dir="5400000" sy="-90000" algn="bl" rotWithShape="0"/>
              </a:effectLst>
            </a:endParaRPr>
          </a:p>
        </p:txBody>
      </p:sp>
      <p:sp>
        <p:nvSpPr>
          <p:cNvPr id="191490" name="Rectangle 3"/>
          <p:cNvSpPr>
            <a:spLocks noGrp="1" noChangeArrowheads="1"/>
          </p:cNvSpPr>
          <p:nvPr>
            <p:ph type="body" idx="4294967295"/>
          </p:nvPr>
        </p:nvSpPr>
        <p:spPr/>
        <p:txBody>
          <a:bodyPr/>
          <a:lstStyle/>
          <a:p>
            <a:r>
              <a:rPr lang="en-US"/>
              <a:t>Which is best?</a:t>
            </a:r>
          </a:p>
          <a:p>
            <a:pPr lvl="1"/>
            <a:r>
              <a:rPr lang="en-US"/>
              <a:t>Consider if trying to find the murderer on CSI?</a:t>
            </a:r>
          </a:p>
          <a:p>
            <a:pPr lvl="1"/>
            <a:r>
              <a:rPr lang="en-US"/>
              <a:t>or the disease on House?</a:t>
            </a:r>
          </a:p>
          <a:p>
            <a:pPr lvl="1"/>
            <a:r>
              <a:rPr lang="en-US"/>
              <a:t>or deciding strategy on Survivor?</a:t>
            </a:r>
            <a:endParaRPr lang="th-TH">
              <a:cs typeface="LilyUPC" pitchFamily="34" charset="-34"/>
            </a:endParaRPr>
          </a:p>
        </p:txBody>
      </p:sp>
    </p:spTree>
    <p:extLst>
      <p:ext uri="{BB962C8B-B14F-4D97-AF65-F5344CB8AC3E}">
        <p14:creationId xmlns:p14="http://schemas.microsoft.com/office/powerpoint/2010/main" val="61865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911927" y="1238597"/>
            <a:ext cx="8686800" cy="838200"/>
          </a:xfrm>
          <a:noFill/>
          <a:ln/>
        </p:spPr>
        <p:txBody>
          <a:bodyPr anchor="ctr">
            <a:normAutofit/>
          </a:bodyPr>
          <a:lstStyle/>
          <a:p>
            <a:pPr>
              <a:defRPr/>
            </a:pPr>
            <a:r>
              <a:rPr lang="en-US" sz="3600" cap="all" dirty="0">
                <a:effectLst>
                  <a:reflection blurRad="12700" stA="48000" endA="300" endPos="55000" dir="5400000" sy="-90000" algn="bl" rotWithShape="0"/>
                </a:effectLst>
              </a:rPr>
              <a:t>Conflict Resolution</a:t>
            </a:r>
            <a:endParaRPr lang="th-TH" sz="3600" cap="all" dirty="0">
              <a:effectLst>
                <a:reflection blurRad="12700" stA="48000" endA="300" endPos="55000" dir="5400000" sy="-90000" algn="bl" rotWithShape="0"/>
              </a:effectLst>
            </a:endParaRPr>
          </a:p>
        </p:txBody>
      </p:sp>
      <p:sp>
        <p:nvSpPr>
          <p:cNvPr id="192514" name="Rectangle 3"/>
          <p:cNvSpPr>
            <a:spLocks noGrp="1" noChangeArrowheads="1"/>
          </p:cNvSpPr>
          <p:nvPr>
            <p:ph type="body" idx="4294967295"/>
          </p:nvPr>
        </p:nvSpPr>
        <p:spPr/>
        <p:txBody>
          <a:bodyPr>
            <a:normAutofit fontScale="92500" lnSpcReduction="20000"/>
          </a:bodyPr>
          <a:lstStyle/>
          <a:p>
            <a:r>
              <a:rPr lang="en-US" sz="2600"/>
              <a:t>What happens when rules contradict each other?</a:t>
            </a:r>
          </a:p>
          <a:p>
            <a:pPr lvl="1"/>
            <a:r>
              <a:rPr lang="en-US" sz="2200"/>
              <a:t>Highest Priority first?</a:t>
            </a:r>
          </a:p>
          <a:p>
            <a:pPr lvl="2"/>
            <a:r>
              <a:rPr lang="en-US" sz="2100"/>
              <a:t>Assuming rules can be placed in priority.</a:t>
            </a:r>
          </a:p>
          <a:p>
            <a:pPr lvl="1"/>
            <a:r>
              <a:rPr lang="en-US" sz="2200"/>
              <a:t>Most Specific Rule?</a:t>
            </a:r>
          </a:p>
          <a:p>
            <a:pPr lvl="2"/>
            <a:r>
              <a:rPr lang="en-US" sz="2100"/>
              <a:t>The longest matching strategy, a specific rule processes more information than a general one, so one with more antecedents is likely to be more useful.</a:t>
            </a:r>
            <a:endParaRPr lang="th-TH" sz="2100">
              <a:cs typeface="LilyUPC" pitchFamily="34" charset="-34"/>
            </a:endParaRPr>
          </a:p>
          <a:p>
            <a:pPr lvl="1"/>
            <a:r>
              <a:rPr lang="en-US" sz="2200"/>
              <a:t>Most Recent Rule?</a:t>
            </a:r>
          </a:p>
          <a:p>
            <a:pPr lvl="2"/>
            <a:r>
              <a:rPr lang="en-US" sz="2100"/>
              <a:t>The rule which has been fired most recently, i.e. whose antecedent uses the most recently added data.</a:t>
            </a:r>
            <a:endParaRPr lang="th-TH" sz="2100">
              <a:cs typeface="LilyUPC" pitchFamily="34" charset="-34"/>
            </a:endParaRPr>
          </a:p>
        </p:txBody>
      </p:sp>
    </p:spTree>
    <p:extLst>
      <p:ext uri="{BB962C8B-B14F-4D97-AF65-F5344CB8AC3E}">
        <p14:creationId xmlns:p14="http://schemas.microsoft.com/office/powerpoint/2010/main" val="395374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Management</a:t>
            </a:r>
          </a:p>
        </p:txBody>
      </p:sp>
      <p:sp>
        <p:nvSpPr>
          <p:cNvPr id="3" name="Content Placeholder 2"/>
          <p:cNvSpPr>
            <a:spLocks noGrp="1"/>
          </p:cNvSpPr>
          <p:nvPr>
            <p:ph idx="1"/>
          </p:nvPr>
        </p:nvSpPr>
        <p:spPr/>
        <p:txBody>
          <a:bodyPr/>
          <a:lstStyle/>
          <a:p>
            <a:r>
              <a:rPr lang="en-US" dirty="0"/>
              <a:t>Useful Knowledge can be communicated and shared</a:t>
            </a:r>
          </a:p>
          <a:p>
            <a:pPr lvl="1"/>
            <a:r>
              <a:rPr lang="en-US" dirty="0"/>
              <a:t>Knowledge Management is concerned with capturing useful and actionable Knowledge to share throughout an organization</a:t>
            </a:r>
          </a:p>
          <a:p>
            <a:pPr lvl="1"/>
            <a:endParaRPr lang="en-US" dirty="0"/>
          </a:p>
        </p:txBody>
      </p:sp>
    </p:spTree>
    <p:extLst>
      <p:ext uri="{BB962C8B-B14F-4D97-AF65-F5344CB8AC3E}">
        <p14:creationId xmlns:p14="http://schemas.microsoft.com/office/powerpoint/2010/main" val="3509657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828800" y="457200"/>
            <a:ext cx="8686800" cy="2335876"/>
          </a:xfrm>
          <a:noFill/>
          <a:ln/>
        </p:spPr>
        <p:txBody>
          <a:bodyPr anchor="ctr">
            <a:normAutofit/>
          </a:bodyPr>
          <a:lstStyle/>
          <a:p>
            <a:pPr>
              <a:defRPr/>
            </a:pPr>
            <a:r>
              <a:rPr lang="en-US" sz="3600" cap="all" dirty="0" err="1">
                <a:effectLst>
                  <a:reflection blurRad="12700" stA="48000" endA="300" endPos="55000" dir="5400000" sy="-90000" algn="bl" rotWithShape="0"/>
                </a:effectLst>
              </a:rPr>
              <a:t>Metaknowledge</a:t>
            </a:r>
            <a:endParaRPr lang="th-TH" sz="3600" cap="all" dirty="0">
              <a:effectLst>
                <a:reflection blurRad="12700" stA="48000" endA="300" endPos="55000" dir="5400000" sy="-90000" algn="bl" rotWithShape="0"/>
              </a:effectLst>
            </a:endParaRPr>
          </a:p>
        </p:txBody>
      </p:sp>
      <p:sp>
        <p:nvSpPr>
          <p:cNvPr id="193538" name="Rectangle 3"/>
          <p:cNvSpPr>
            <a:spLocks noGrp="1" noChangeArrowheads="1"/>
          </p:cNvSpPr>
          <p:nvPr>
            <p:ph type="body" idx="4294967295"/>
          </p:nvPr>
        </p:nvSpPr>
        <p:spPr/>
        <p:txBody>
          <a:bodyPr/>
          <a:lstStyle/>
          <a:p>
            <a:r>
              <a:rPr lang="en-US"/>
              <a:t>Deciding which strategy to use is stored in the metaknowledge – knowledge about knowledge.</a:t>
            </a:r>
          </a:p>
          <a:p>
            <a:r>
              <a:rPr lang="en-US"/>
              <a:t>And the rule is a metarule.</a:t>
            </a:r>
          </a:p>
          <a:p>
            <a:pPr lvl="1"/>
            <a:r>
              <a:rPr lang="en-US"/>
              <a:t>Rules supplied by experts have higher priority than those from novices.</a:t>
            </a:r>
          </a:p>
          <a:p>
            <a:pPr lvl="1"/>
            <a:r>
              <a:rPr lang="en-US"/>
              <a:t>Rules governing the rescue of human life have highest priority.</a:t>
            </a:r>
            <a:endParaRPr lang="th-TH">
              <a:cs typeface="LilyUPC" pitchFamily="34" charset="-34"/>
            </a:endParaRPr>
          </a:p>
        </p:txBody>
      </p:sp>
    </p:spTree>
    <p:extLst>
      <p:ext uri="{BB962C8B-B14F-4D97-AF65-F5344CB8AC3E}">
        <p14:creationId xmlns:p14="http://schemas.microsoft.com/office/powerpoint/2010/main" val="968469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Expert Systems Advantages</a:t>
            </a:r>
            <a:endParaRPr lang="th-TH" sz="3600" cap="all" dirty="0">
              <a:effectLst>
                <a:reflection blurRad="12700" stA="48000" endA="300" endPos="55000" dir="5400000" sy="-90000" algn="bl" rotWithShape="0"/>
              </a:effectLst>
            </a:endParaRPr>
          </a:p>
        </p:txBody>
      </p:sp>
      <p:sp>
        <p:nvSpPr>
          <p:cNvPr id="194562" name="Rectangle 3"/>
          <p:cNvSpPr>
            <a:spLocks noGrp="1" noChangeArrowheads="1"/>
          </p:cNvSpPr>
          <p:nvPr>
            <p:ph type="body" idx="4294967295"/>
          </p:nvPr>
        </p:nvSpPr>
        <p:spPr/>
        <p:txBody>
          <a:bodyPr>
            <a:normAutofit fontScale="92500" lnSpcReduction="20000"/>
          </a:bodyPr>
          <a:lstStyle/>
          <a:p>
            <a:pPr>
              <a:lnSpc>
                <a:spcPct val="90000"/>
              </a:lnSpc>
            </a:pPr>
            <a:r>
              <a:rPr lang="en-US" sz="2600"/>
              <a:t>Natural Knowledge Representation</a:t>
            </a:r>
          </a:p>
          <a:p>
            <a:pPr lvl="1">
              <a:lnSpc>
                <a:spcPct val="90000"/>
              </a:lnSpc>
            </a:pPr>
            <a:r>
              <a:rPr lang="en-US" sz="2200"/>
              <a:t>Everything is stored in easy to read and understand natural language.</a:t>
            </a:r>
          </a:p>
          <a:p>
            <a:pPr>
              <a:lnSpc>
                <a:spcPct val="90000"/>
              </a:lnSpc>
            </a:pPr>
            <a:r>
              <a:rPr lang="en-US" sz="2600"/>
              <a:t>Uniform Structure</a:t>
            </a:r>
          </a:p>
          <a:p>
            <a:pPr lvl="1">
              <a:lnSpc>
                <a:spcPct val="90000"/>
              </a:lnSpc>
            </a:pPr>
            <a:r>
              <a:rPr lang="en-US" sz="2200"/>
              <a:t>The syntax can be used in many different situations.</a:t>
            </a:r>
          </a:p>
          <a:p>
            <a:pPr>
              <a:lnSpc>
                <a:spcPct val="90000"/>
              </a:lnSpc>
            </a:pPr>
            <a:r>
              <a:rPr lang="en-US" sz="2600"/>
              <a:t>Knowledge / Processing Separation</a:t>
            </a:r>
          </a:p>
          <a:p>
            <a:pPr lvl="1">
              <a:lnSpc>
                <a:spcPct val="90000"/>
              </a:lnSpc>
            </a:pPr>
            <a:r>
              <a:rPr lang="en-US" sz="2200"/>
              <a:t>Knowledge is separated from the inference engine, so different systems can be developed from the same knowledge.</a:t>
            </a:r>
          </a:p>
          <a:p>
            <a:pPr>
              <a:lnSpc>
                <a:spcPct val="90000"/>
              </a:lnSpc>
            </a:pPr>
            <a:r>
              <a:rPr lang="en-US" sz="2600"/>
              <a:t>Incomplete and uncertain knowledge</a:t>
            </a:r>
          </a:p>
          <a:p>
            <a:pPr lvl="1">
              <a:lnSpc>
                <a:spcPct val="90000"/>
              </a:lnSpc>
            </a:pPr>
            <a:r>
              <a:rPr lang="en-US" sz="2200"/>
              <a:t>Can easily be dealt with by an expert system.</a:t>
            </a:r>
            <a:endParaRPr lang="th-TH" sz="2200">
              <a:cs typeface="LilyUPC" pitchFamily="34" charset="-34"/>
            </a:endParaRPr>
          </a:p>
        </p:txBody>
      </p:sp>
    </p:spTree>
    <p:extLst>
      <p:ext uri="{BB962C8B-B14F-4D97-AF65-F5344CB8AC3E}">
        <p14:creationId xmlns:p14="http://schemas.microsoft.com/office/powerpoint/2010/main" val="188091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Expert Systems Disadvantages</a:t>
            </a:r>
            <a:endParaRPr lang="th-TH" sz="3600" cap="all" dirty="0">
              <a:effectLst>
                <a:reflection blurRad="12700" stA="48000" endA="300" endPos="55000" dir="5400000" sy="-90000" algn="bl" rotWithShape="0"/>
              </a:effectLst>
            </a:endParaRPr>
          </a:p>
        </p:txBody>
      </p:sp>
      <p:sp>
        <p:nvSpPr>
          <p:cNvPr id="195586" name="Rectangle 3"/>
          <p:cNvSpPr>
            <a:spLocks noGrp="1" noChangeArrowheads="1"/>
          </p:cNvSpPr>
          <p:nvPr>
            <p:ph type="body" idx="4294967295"/>
          </p:nvPr>
        </p:nvSpPr>
        <p:spPr/>
        <p:txBody>
          <a:bodyPr>
            <a:normAutofit fontScale="92500"/>
          </a:bodyPr>
          <a:lstStyle/>
          <a:p>
            <a:r>
              <a:rPr lang="en-US" sz="2600"/>
              <a:t>Opaque relations between rules.</a:t>
            </a:r>
          </a:p>
          <a:p>
            <a:pPr lvl="1"/>
            <a:r>
              <a:rPr lang="en-US" sz="2200"/>
              <a:t>It is difficult to see how individual rules affect the whole system.</a:t>
            </a:r>
          </a:p>
          <a:p>
            <a:r>
              <a:rPr lang="en-US" sz="2600"/>
              <a:t>Ineffective searching</a:t>
            </a:r>
          </a:p>
          <a:p>
            <a:pPr lvl="1"/>
            <a:r>
              <a:rPr lang="en-US" sz="2200"/>
              <a:t>Searches are exhaustive – looking through all rules everytime, which can make it slow.</a:t>
            </a:r>
          </a:p>
          <a:p>
            <a:r>
              <a:rPr lang="en-US" sz="2600"/>
              <a:t>Learning</a:t>
            </a:r>
          </a:p>
          <a:p>
            <a:pPr lvl="1"/>
            <a:r>
              <a:rPr lang="en-US" sz="2200"/>
              <a:t>Expert systems can not learn, they can’t decide when to break the rules, or when to add a rule or modify one, as a human expert could.</a:t>
            </a:r>
            <a:endParaRPr lang="th-TH" sz="2200">
              <a:cs typeface="LilyUPC" pitchFamily="34" charset="-34"/>
            </a:endParaRPr>
          </a:p>
        </p:txBody>
      </p:sp>
    </p:spTree>
    <p:extLst>
      <p:ext uri="{BB962C8B-B14F-4D97-AF65-F5344CB8AC3E}">
        <p14:creationId xmlns:p14="http://schemas.microsoft.com/office/powerpoint/2010/main" val="19023726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Fuzzy Logic</a:t>
            </a:r>
          </a:p>
        </p:txBody>
      </p:sp>
      <p:sp>
        <p:nvSpPr>
          <p:cNvPr id="131074" name="Content Placeholder 2"/>
          <p:cNvSpPr>
            <a:spLocks noGrp="1"/>
          </p:cNvSpPr>
          <p:nvPr>
            <p:ph idx="4294967295"/>
          </p:nvPr>
        </p:nvSpPr>
        <p:spPr/>
        <p:txBody>
          <a:bodyPr/>
          <a:lstStyle/>
          <a:p>
            <a:r>
              <a:rPr lang="en-US"/>
              <a:t>Let’s consider getting a bit fuzzier!</a:t>
            </a:r>
          </a:p>
          <a:p>
            <a:r>
              <a:rPr lang="en-US"/>
              <a:t>An expert might say;</a:t>
            </a:r>
          </a:p>
          <a:p>
            <a:pPr lvl="1"/>
            <a:r>
              <a:rPr lang="en-US"/>
              <a:t>“The Power transformer is </a:t>
            </a:r>
            <a:r>
              <a:rPr lang="en-US" b="1" i="1"/>
              <a:t>slightly</a:t>
            </a:r>
            <a:r>
              <a:rPr lang="en-US"/>
              <a:t> overloaded, but I can keep this load </a:t>
            </a:r>
            <a:r>
              <a:rPr lang="en-US" b="1" i="1"/>
              <a:t>for a while</a:t>
            </a:r>
            <a:r>
              <a:rPr lang="en-US"/>
              <a:t>.”</a:t>
            </a:r>
          </a:p>
          <a:p>
            <a:r>
              <a:rPr lang="en-US"/>
              <a:t>Experts have no trouble understanding this, but how can an expert system deal with such vagueness?</a:t>
            </a:r>
          </a:p>
          <a:p>
            <a:r>
              <a:rPr lang="en-US"/>
              <a:t>Such ‘Fuzziness’?</a:t>
            </a:r>
            <a:endParaRPr lang="th-TH">
              <a:cs typeface="LilyUPC" pitchFamily="34" charset="-34"/>
            </a:endParaRPr>
          </a:p>
          <a:p>
            <a:endParaRPr lang="en-US"/>
          </a:p>
        </p:txBody>
      </p:sp>
    </p:spTree>
    <p:extLst>
      <p:ext uri="{BB962C8B-B14F-4D97-AF65-F5344CB8AC3E}">
        <p14:creationId xmlns:p14="http://schemas.microsoft.com/office/powerpoint/2010/main" val="3783443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Fuzzy Logic</a:t>
            </a:r>
            <a:endParaRPr lang="th-TH" sz="3600" cap="all" dirty="0">
              <a:effectLst>
                <a:reflection blurRad="12700" stA="48000" endA="300" endPos="55000" dir="5400000" sy="-90000" algn="bl" rotWithShape="0"/>
              </a:effectLst>
            </a:endParaRPr>
          </a:p>
        </p:txBody>
      </p:sp>
      <p:sp>
        <p:nvSpPr>
          <p:cNvPr id="132098" name="Rectangle 3"/>
          <p:cNvSpPr>
            <a:spLocks noGrp="1" noChangeArrowheads="1"/>
          </p:cNvSpPr>
          <p:nvPr>
            <p:ph type="body" idx="4294967295"/>
          </p:nvPr>
        </p:nvSpPr>
        <p:spPr/>
        <p:txBody>
          <a:bodyPr/>
          <a:lstStyle/>
          <a:p>
            <a:pPr>
              <a:lnSpc>
                <a:spcPct val="90000"/>
              </a:lnSpc>
            </a:pPr>
            <a:r>
              <a:rPr lang="en-US"/>
              <a:t>Fuzzy Logic is NOT Logic that is Fuzzy, but logic used to describe the fuzziness.</a:t>
            </a:r>
          </a:p>
          <a:p>
            <a:pPr>
              <a:lnSpc>
                <a:spcPct val="90000"/>
              </a:lnSpc>
            </a:pPr>
            <a:r>
              <a:rPr lang="en-US"/>
              <a:t>Fuzzy Logic is the theory of sets to calibrate vagueness.</a:t>
            </a:r>
          </a:p>
          <a:p>
            <a:pPr>
              <a:lnSpc>
                <a:spcPct val="90000"/>
              </a:lnSpc>
            </a:pPr>
            <a:r>
              <a:rPr lang="en-US"/>
              <a:t>Fuzzy Logic is based on the idea that all things have degrees;</a:t>
            </a:r>
          </a:p>
          <a:p>
            <a:pPr lvl="1">
              <a:lnSpc>
                <a:spcPct val="90000"/>
              </a:lnSpc>
            </a:pPr>
            <a:r>
              <a:rPr lang="en-US"/>
              <a:t>Temperature, Height, Speed, Distance, ‘Chairness’</a:t>
            </a:r>
          </a:p>
          <a:p>
            <a:pPr>
              <a:lnSpc>
                <a:spcPct val="90000"/>
              </a:lnSpc>
            </a:pPr>
            <a:r>
              <a:rPr lang="en-US"/>
              <a:t>When does a hill become a mountain?</a:t>
            </a:r>
            <a:endParaRPr lang="th-TH">
              <a:cs typeface="LilyUPC" pitchFamily="34" charset="-34"/>
            </a:endParaRPr>
          </a:p>
        </p:txBody>
      </p:sp>
    </p:spTree>
    <p:extLst>
      <p:ext uri="{BB962C8B-B14F-4D97-AF65-F5344CB8AC3E}">
        <p14:creationId xmlns:p14="http://schemas.microsoft.com/office/powerpoint/2010/main" val="3578953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Tradition</a:t>
            </a:r>
            <a:endParaRPr lang="th-TH" sz="3600" cap="all" dirty="0">
              <a:effectLst>
                <a:reflection blurRad="12700" stA="48000" endA="300" endPos="55000" dir="5400000" sy="-90000" algn="bl" rotWithShape="0"/>
              </a:effectLst>
            </a:endParaRPr>
          </a:p>
        </p:txBody>
      </p:sp>
      <p:sp>
        <p:nvSpPr>
          <p:cNvPr id="133122" name="Rectangle 3"/>
          <p:cNvSpPr>
            <a:spLocks noGrp="1" noChangeArrowheads="1"/>
          </p:cNvSpPr>
          <p:nvPr>
            <p:ph type="body" idx="4294967295"/>
          </p:nvPr>
        </p:nvSpPr>
        <p:spPr/>
        <p:txBody>
          <a:bodyPr/>
          <a:lstStyle/>
          <a:p>
            <a:r>
              <a:rPr lang="en-US"/>
              <a:t>Boolean (conventional) logic enforces sharp distinctions, things are either a member of a set, or a non member.</a:t>
            </a:r>
          </a:p>
          <a:p>
            <a:pPr lvl="1"/>
            <a:r>
              <a:rPr lang="en-US"/>
              <a:t>Either 0 or 1.</a:t>
            </a:r>
          </a:p>
          <a:p>
            <a:r>
              <a:rPr lang="en-US"/>
              <a:t>Tom is tall, at 181 cm, while Tim is small at 179cm.</a:t>
            </a:r>
          </a:p>
          <a:p>
            <a:r>
              <a:rPr lang="en-US"/>
              <a:t>But this is due to an arbitrary line drawn in the sand at 180cm.</a:t>
            </a:r>
            <a:endParaRPr lang="th-TH">
              <a:cs typeface="LilyUPC" pitchFamily="34" charset="-34"/>
            </a:endParaRPr>
          </a:p>
        </p:txBody>
      </p:sp>
    </p:spTree>
    <p:extLst>
      <p:ext uri="{BB962C8B-B14F-4D97-AF65-F5344CB8AC3E}">
        <p14:creationId xmlns:p14="http://schemas.microsoft.com/office/powerpoint/2010/main" val="15062915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Possibility Theory</a:t>
            </a:r>
            <a:endParaRPr lang="th-TH" sz="3600" cap="all" dirty="0">
              <a:effectLst>
                <a:reflection blurRad="12700" stA="48000" endA="300" endPos="55000" dir="5400000" sy="-90000" algn="bl" rotWithShape="0"/>
              </a:effectLst>
            </a:endParaRPr>
          </a:p>
        </p:txBody>
      </p:sp>
      <p:sp>
        <p:nvSpPr>
          <p:cNvPr id="134146" name="Rectangle 3"/>
          <p:cNvSpPr>
            <a:spLocks noGrp="1" noChangeArrowheads="1"/>
          </p:cNvSpPr>
          <p:nvPr>
            <p:ph type="body" idx="4294967295"/>
          </p:nvPr>
        </p:nvSpPr>
        <p:spPr/>
        <p:txBody>
          <a:bodyPr/>
          <a:lstStyle/>
          <a:p>
            <a:r>
              <a:rPr lang="en-US"/>
              <a:t>A man who is 181cm is ‘possibly’ tall, perhaps we could say with 0.86% possibility?</a:t>
            </a:r>
          </a:p>
          <a:p>
            <a:pPr lvl="1"/>
            <a:r>
              <a:rPr lang="en-US"/>
              <a:t>i.e. it is likely that he is tall.</a:t>
            </a:r>
          </a:p>
          <a:p>
            <a:r>
              <a:rPr lang="en-US"/>
              <a:t>Lukasiewicz, a Polish philosopher, produced work in 1930 which led to this inexact reasoning, or possibility theory.</a:t>
            </a:r>
            <a:endParaRPr lang="th-TH">
              <a:cs typeface="LilyUPC" pitchFamily="34" charset="-34"/>
            </a:endParaRPr>
          </a:p>
        </p:txBody>
      </p:sp>
    </p:spTree>
    <p:extLst>
      <p:ext uri="{BB962C8B-B14F-4D97-AF65-F5344CB8AC3E}">
        <p14:creationId xmlns:p14="http://schemas.microsoft.com/office/powerpoint/2010/main" val="567606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Max Black (1937)</a:t>
            </a:r>
            <a:endParaRPr lang="th-TH" sz="3600" cap="all" dirty="0">
              <a:effectLst>
                <a:reflection blurRad="12700" stA="48000" endA="300" endPos="55000" dir="5400000" sy="-90000" algn="bl" rotWithShape="0"/>
              </a:effectLst>
            </a:endParaRPr>
          </a:p>
        </p:txBody>
      </p:sp>
      <p:sp>
        <p:nvSpPr>
          <p:cNvPr id="135170" name="Rectangle 3"/>
          <p:cNvSpPr>
            <a:spLocks noGrp="1" noChangeArrowheads="1"/>
          </p:cNvSpPr>
          <p:nvPr>
            <p:ph type="body" idx="4294967295"/>
          </p:nvPr>
        </p:nvSpPr>
        <p:spPr/>
        <p:txBody>
          <a:bodyPr>
            <a:normAutofit fontScale="92500" lnSpcReduction="10000"/>
          </a:bodyPr>
          <a:lstStyle/>
          <a:p>
            <a:pPr>
              <a:lnSpc>
                <a:spcPct val="90000"/>
              </a:lnSpc>
            </a:pPr>
            <a:r>
              <a:rPr lang="en-US" sz="2600"/>
              <a:t>A long line of chairs. </a:t>
            </a:r>
          </a:p>
          <a:p>
            <a:pPr>
              <a:lnSpc>
                <a:spcPct val="90000"/>
              </a:lnSpc>
            </a:pPr>
            <a:r>
              <a:rPr lang="en-US" sz="2600"/>
              <a:t>At one end is a Chippendale.</a:t>
            </a:r>
          </a:p>
          <a:p>
            <a:pPr>
              <a:lnSpc>
                <a:spcPct val="90000"/>
              </a:lnSpc>
            </a:pPr>
            <a:r>
              <a:rPr lang="en-US" sz="2600"/>
              <a:t>Next to it is a near Chippendale, so near to being a Chippendale that it is indistinguishable from a Chippendale.</a:t>
            </a:r>
          </a:p>
          <a:p>
            <a:pPr>
              <a:lnSpc>
                <a:spcPct val="90000"/>
              </a:lnSpc>
            </a:pPr>
            <a:r>
              <a:rPr lang="en-US" sz="2600"/>
              <a:t>And so on with chairs becoming slightly less chairlike, until at the other end there is a log.</a:t>
            </a:r>
          </a:p>
          <a:p>
            <a:pPr>
              <a:lnSpc>
                <a:spcPct val="90000"/>
              </a:lnSpc>
            </a:pPr>
            <a:r>
              <a:rPr lang="en-US" sz="2600"/>
              <a:t>When does a chair become a log?</a:t>
            </a:r>
          </a:p>
          <a:p>
            <a:pPr>
              <a:lnSpc>
                <a:spcPct val="90000"/>
              </a:lnSpc>
            </a:pPr>
            <a:r>
              <a:rPr lang="en-US" sz="2600"/>
              <a:t>Well, the % of people who would call each element a chair!</a:t>
            </a:r>
            <a:endParaRPr lang="th-TH" sz="2600">
              <a:cs typeface="LilyUPC" pitchFamily="34" charset="-34"/>
            </a:endParaRPr>
          </a:p>
        </p:txBody>
      </p:sp>
    </p:spTree>
    <p:extLst>
      <p:ext uri="{BB962C8B-B14F-4D97-AF65-F5344CB8AC3E}">
        <p14:creationId xmlns:p14="http://schemas.microsoft.com/office/powerpoint/2010/main" val="2166666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828800" y="457199"/>
            <a:ext cx="8686800" cy="1912937"/>
          </a:xfrm>
          <a:noFill/>
          <a:ln/>
        </p:spPr>
        <p:txBody>
          <a:bodyPr anchor="ctr">
            <a:normAutofit/>
          </a:bodyPr>
          <a:lstStyle/>
          <a:p>
            <a:pPr>
              <a:defRPr/>
            </a:pPr>
            <a:r>
              <a:rPr lang="en-US" sz="3600" cap="all" dirty="0">
                <a:effectLst>
                  <a:reflection blurRad="12700" stA="48000" endA="300" endPos="55000" dir="5400000" sy="-90000" algn="bl" rotWithShape="0"/>
                </a:effectLst>
              </a:rPr>
              <a:t>Comparison</a:t>
            </a:r>
            <a:endParaRPr lang="th-TH" sz="3600" cap="all" dirty="0">
              <a:effectLst>
                <a:reflection blurRad="12700" stA="48000" endA="300" endPos="55000" dir="5400000" sy="-90000" algn="bl" rotWithShape="0"/>
              </a:effectLst>
            </a:endParaRPr>
          </a:p>
        </p:txBody>
      </p:sp>
      <p:grpSp>
        <p:nvGrpSpPr>
          <p:cNvPr id="136194" name="Group 7"/>
          <p:cNvGrpSpPr>
            <a:grpSpLocks/>
          </p:cNvGrpSpPr>
          <p:nvPr/>
        </p:nvGrpSpPr>
        <p:grpSpPr bwMode="auto">
          <a:xfrm>
            <a:off x="2566989" y="2708276"/>
            <a:ext cx="3074987" cy="985838"/>
            <a:chOff x="703" y="1434"/>
            <a:chExt cx="1937" cy="621"/>
          </a:xfrm>
        </p:grpSpPr>
        <p:sp>
          <p:nvSpPr>
            <p:cNvPr id="136199" name="Rectangle 4"/>
            <p:cNvSpPr>
              <a:spLocks noChangeArrowheads="1"/>
            </p:cNvSpPr>
            <p:nvPr/>
          </p:nvSpPr>
          <p:spPr bwMode="auto">
            <a:xfrm>
              <a:off x="703" y="1434"/>
              <a:ext cx="998" cy="408"/>
            </a:xfrm>
            <a:prstGeom prst="rect">
              <a:avLst/>
            </a:prstGeom>
            <a:solidFill>
              <a:schemeClr val="bg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36200" name="Rectangle 5"/>
            <p:cNvSpPr>
              <a:spLocks noChangeArrowheads="1"/>
            </p:cNvSpPr>
            <p:nvPr/>
          </p:nvSpPr>
          <p:spPr bwMode="auto">
            <a:xfrm>
              <a:off x="1701" y="1434"/>
              <a:ext cx="907" cy="408"/>
            </a:xfrm>
            <a:prstGeom prst="rect">
              <a:avLst/>
            </a:prstGeom>
            <a:solidFill>
              <a:schemeClr val="tx1"/>
            </a:solidFill>
            <a:ln w="9525">
              <a:solidFill>
                <a:schemeClr val="tx1"/>
              </a:solidFill>
              <a:miter lim="800000"/>
              <a:headEnd/>
              <a:tailEnd/>
            </a:ln>
          </p:spPr>
          <p:txBody>
            <a:bodyPr wrap="none" anchor="ctr"/>
            <a:lstStyle/>
            <a:p>
              <a:endParaRPr lang="th-TH">
                <a:latin typeface="Franklin Gothic Book" pitchFamily="34" charset="0"/>
              </a:endParaRPr>
            </a:p>
          </p:txBody>
        </p:sp>
        <p:sp>
          <p:nvSpPr>
            <p:cNvPr id="136201" name="Text Box 6"/>
            <p:cNvSpPr txBox="1">
              <a:spLocks noChangeArrowheads="1"/>
            </p:cNvSpPr>
            <p:nvPr/>
          </p:nvSpPr>
          <p:spPr bwMode="auto">
            <a:xfrm>
              <a:off x="703" y="1842"/>
              <a:ext cx="1937" cy="213"/>
            </a:xfrm>
            <a:prstGeom prst="rect">
              <a:avLst/>
            </a:prstGeom>
            <a:noFill/>
            <a:ln w="9525">
              <a:noFill/>
              <a:miter lim="800000"/>
              <a:headEnd/>
              <a:tailEnd/>
            </a:ln>
          </p:spPr>
          <p:txBody>
            <a:bodyPr wrap="none">
              <a:spAutoFit/>
            </a:bodyPr>
            <a:lstStyle/>
            <a:p>
              <a:r>
                <a:rPr lang="en-US" sz="1600">
                  <a:latin typeface="Franklin Gothic Book" pitchFamily="34" charset="0"/>
                </a:rPr>
                <a:t>0	0	1	1</a:t>
              </a:r>
              <a:endParaRPr lang="th-TH" sz="1600">
                <a:latin typeface="Franklin Gothic Book" pitchFamily="34" charset="0"/>
                <a:cs typeface="LilyUPC" pitchFamily="34" charset="-34"/>
              </a:endParaRPr>
            </a:p>
          </p:txBody>
        </p:sp>
      </p:grpSp>
      <p:sp>
        <p:nvSpPr>
          <p:cNvPr id="10248" name="Rectangle 8"/>
          <p:cNvSpPr>
            <a:spLocks noChangeArrowheads="1"/>
          </p:cNvSpPr>
          <p:nvPr/>
        </p:nvSpPr>
        <p:spPr bwMode="auto">
          <a:xfrm>
            <a:off x="6672264" y="2708275"/>
            <a:ext cx="3024187" cy="649288"/>
          </a:xfrm>
          <a:prstGeom prst="rect">
            <a:avLst/>
          </a:prstGeom>
          <a:gradFill rotWithShape="1">
            <a:gsLst>
              <a:gs pos="0">
                <a:schemeClr val="tx1">
                  <a:gamma/>
                  <a:tint val="0"/>
                  <a:invGamma/>
                </a:schemeClr>
              </a:gs>
              <a:gs pos="100000">
                <a:schemeClr val="tx1"/>
              </a:gs>
            </a:gsLst>
            <a:lin ang="0" scaled="1"/>
          </a:gradFill>
          <a:ln w="9525">
            <a:solidFill>
              <a:schemeClr val="tx1"/>
            </a:solidFill>
            <a:miter lim="800000"/>
            <a:headEnd/>
            <a:tailEnd/>
          </a:ln>
          <a:effectLst/>
        </p:spPr>
        <p:txBody>
          <a:bodyPr wrap="none" anchor="ctr"/>
          <a:lstStyle/>
          <a:p>
            <a:pPr>
              <a:defRPr/>
            </a:pPr>
            <a:endParaRPr lang="en-US"/>
          </a:p>
        </p:txBody>
      </p:sp>
      <p:sp>
        <p:nvSpPr>
          <p:cNvPr id="136196" name="Text Box 13"/>
          <p:cNvSpPr txBox="1">
            <a:spLocks noChangeArrowheads="1"/>
          </p:cNvSpPr>
          <p:nvPr/>
        </p:nvSpPr>
        <p:spPr bwMode="auto">
          <a:xfrm>
            <a:off x="6600826" y="3357563"/>
            <a:ext cx="3197225" cy="336550"/>
          </a:xfrm>
          <a:prstGeom prst="rect">
            <a:avLst/>
          </a:prstGeom>
          <a:noFill/>
          <a:ln w="9525">
            <a:noFill/>
            <a:miter lim="800000"/>
            <a:headEnd/>
            <a:tailEnd/>
          </a:ln>
        </p:spPr>
        <p:txBody>
          <a:bodyPr wrap="none">
            <a:spAutoFit/>
          </a:bodyPr>
          <a:lstStyle/>
          <a:p>
            <a:r>
              <a:rPr lang="en-US" sz="1600">
                <a:latin typeface="Franklin Gothic Book" pitchFamily="34" charset="0"/>
              </a:rPr>
              <a:t>0      0.2      0.4     0.6      0.8      1</a:t>
            </a:r>
            <a:endParaRPr lang="th-TH" sz="1600">
              <a:latin typeface="Franklin Gothic Book" pitchFamily="34" charset="0"/>
              <a:cs typeface="LilyUPC" pitchFamily="34" charset="-34"/>
            </a:endParaRPr>
          </a:p>
        </p:txBody>
      </p:sp>
      <p:sp>
        <p:nvSpPr>
          <p:cNvPr id="136197" name="Text Box 14"/>
          <p:cNvSpPr txBox="1">
            <a:spLocks noChangeArrowheads="1"/>
          </p:cNvSpPr>
          <p:nvPr/>
        </p:nvSpPr>
        <p:spPr bwMode="auto">
          <a:xfrm>
            <a:off x="2763838" y="3973513"/>
            <a:ext cx="1550424" cy="369332"/>
          </a:xfrm>
          <a:prstGeom prst="rect">
            <a:avLst/>
          </a:prstGeom>
          <a:noFill/>
          <a:ln w="9525">
            <a:noFill/>
            <a:miter lim="800000"/>
            <a:headEnd/>
            <a:tailEnd/>
          </a:ln>
        </p:spPr>
        <p:txBody>
          <a:bodyPr wrap="none">
            <a:spAutoFit/>
          </a:bodyPr>
          <a:lstStyle/>
          <a:p>
            <a:r>
              <a:rPr lang="en-US">
                <a:latin typeface="Franklin Gothic Book" pitchFamily="34" charset="0"/>
              </a:rPr>
              <a:t>Boolean Logic</a:t>
            </a:r>
            <a:endParaRPr lang="th-TH">
              <a:latin typeface="Franklin Gothic Book" pitchFamily="34" charset="0"/>
              <a:cs typeface="LilyUPC" pitchFamily="34" charset="-34"/>
            </a:endParaRPr>
          </a:p>
        </p:txBody>
      </p:sp>
      <p:sp>
        <p:nvSpPr>
          <p:cNvPr id="136198" name="Text Box 15"/>
          <p:cNvSpPr txBox="1">
            <a:spLocks noChangeArrowheads="1"/>
          </p:cNvSpPr>
          <p:nvPr/>
        </p:nvSpPr>
        <p:spPr bwMode="auto">
          <a:xfrm>
            <a:off x="7032625" y="4005263"/>
            <a:ext cx="1276440" cy="369332"/>
          </a:xfrm>
          <a:prstGeom prst="rect">
            <a:avLst/>
          </a:prstGeom>
          <a:noFill/>
          <a:ln w="9525">
            <a:noFill/>
            <a:miter lim="800000"/>
            <a:headEnd/>
            <a:tailEnd/>
          </a:ln>
        </p:spPr>
        <p:txBody>
          <a:bodyPr wrap="none">
            <a:spAutoFit/>
          </a:bodyPr>
          <a:lstStyle/>
          <a:p>
            <a:r>
              <a:rPr lang="en-US">
                <a:latin typeface="Franklin Gothic Book" pitchFamily="34" charset="0"/>
              </a:rPr>
              <a:t>Fuzzy Logic</a:t>
            </a:r>
            <a:endParaRPr lang="th-TH">
              <a:latin typeface="Franklin Gothic Book" pitchFamily="34" charset="0"/>
              <a:cs typeface="LilyUPC" pitchFamily="34" charset="-34"/>
            </a:endParaRPr>
          </a:p>
        </p:txBody>
      </p:sp>
    </p:spTree>
    <p:extLst>
      <p:ext uri="{BB962C8B-B14F-4D97-AF65-F5344CB8AC3E}">
        <p14:creationId xmlns:p14="http://schemas.microsoft.com/office/powerpoint/2010/main" val="1889975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err="1">
                <a:effectLst>
                  <a:reflection blurRad="12700" stA="48000" endA="300" endPos="55000" dir="5400000" sy="-90000" algn="bl" rotWithShape="0"/>
                </a:effectLst>
              </a:rPr>
              <a:t>Zadeh</a:t>
            </a:r>
            <a:r>
              <a:rPr lang="en-US" sz="3600" cap="all" dirty="0">
                <a:effectLst>
                  <a:reflection blurRad="12700" stA="48000" endA="300" endPos="55000" dir="5400000" sy="-90000" algn="bl" rotWithShape="0"/>
                </a:effectLst>
              </a:rPr>
              <a:t> 1965</a:t>
            </a:r>
            <a:endParaRPr lang="th-TH" sz="3600" cap="all" dirty="0">
              <a:effectLst>
                <a:reflection blurRad="12700" stA="48000" endA="300" endPos="55000" dir="5400000" sy="-90000" algn="bl" rotWithShape="0"/>
              </a:effectLst>
            </a:endParaRPr>
          </a:p>
        </p:txBody>
      </p:sp>
      <p:sp>
        <p:nvSpPr>
          <p:cNvPr id="137218" name="Rectangle 3"/>
          <p:cNvSpPr>
            <a:spLocks noGrp="1" noChangeArrowheads="1"/>
          </p:cNvSpPr>
          <p:nvPr>
            <p:ph type="body" idx="4294967295"/>
          </p:nvPr>
        </p:nvSpPr>
        <p:spPr/>
        <p:txBody>
          <a:bodyPr/>
          <a:lstStyle/>
          <a:p>
            <a:r>
              <a:rPr lang="en-US"/>
              <a:t>“Fuzzy Logic is determined as a set of mathematical principles for knowledge representation based on degrees of membership rather than on crisp membership of classical binary logic”</a:t>
            </a:r>
          </a:p>
          <a:p>
            <a:endParaRPr lang="en-US"/>
          </a:p>
          <a:p>
            <a:r>
              <a:rPr lang="en-US"/>
              <a:t>Lofti Zadeh is Master of fuzzy logic.</a:t>
            </a:r>
            <a:endParaRPr lang="th-TH">
              <a:cs typeface="LilyUPC" pitchFamily="34" charset="-34"/>
            </a:endParaRPr>
          </a:p>
        </p:txBody>
      </p:sp>
    </p:spTree>
    <p:extLst>
      <p:ext uri="{BB962C8B-B14F-4D97-AF65-F5344CB8AC3E}">
        <p14:creationId xmlns:p14="http://schemas.microsoft.com/office/powerpoint/2010/main" val="776430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Ackoff’s</a:t>
            </a:r>
            <a:r>
              <a:rPr lang="en-US" dirty="0"/>
              <a:t> Pyramid</a:t>
            </a:r>
          </a:p>
        </p:txBody>
      </p:sp>
      <p:pic>
        <p:nvPicPr>
          <p:cNvPr id="4" name="Picture 3"/>
          <p:cNvPicPr>
            <a:picLocks noChangeAspect="1"/>
          </p:cNvPicPr>
          <p:nvPr/>
        </p:nvPicPr>
        <p:blipFill>
          <a:blip r:embed="rId2"/>
          <a:stretch>
            <a:fillRect/>
          </a:stretch>
        </p:blipFill>
        <p:spPr>
          <a:xfrm>
            <a:off x="3291840" y="2607800"/>
            <a:ext cx="5374784" cy="3516515"/>
          </a:xfrm>
          <a:prstGeom prst="rect">
            <a:avLst/>
          </a:prstGeom>
        </p:spPr>
      </p:pic>
    </p:spTree>
    <p:extLst>
      <p:ext uri="{BB962C8B-B14F-4D97-AF65-F5344CB8AC3E}">
        <p14:creationId xmlns:p14="http://schemas.microsoft.com/office/powerpoint/2010/main" val="1927347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Pythagoras 400BC</a:t>
            </a:r>
            <a:endParaRPr lang="th-TH" sz="3600" cap="all" dirty="0">
              <a:effectLst>
                <a:reflection blurRad="12700" stA="48000" endA="300" endPos="55000" dir="5400000" sy="-90000" algn="bl" rotWithShape="0"/>
              </a:effectLst>
            </a:endParaRPr>
          </a:p>
        </p:txBody>
      </p:sp>
      <p:sp>
        <p:nvSpPr>
          <p:cNvPr id="138242" name="Rectangle 3"/>
          <p:cNvSpPr>
            <a:spLocks noGrp="1" noChangeArrowheads="1"/>
          </p:cNvSpPr>
          <p:nvPr>
            <p:ph type="body" idx="4294967295"/>
          </p:nvPr>
        </p:nvSpPr>
        <p:spPr/>
        <p:txBody>
          <a:bodyPr/>
          <a:lstStyle/>
          <a:p>
            <a:r>
              <a:rPr lang="en-US"/>
              <a:t>Q: Does the Cretan philosopher tell the truth when he asserts that ‘All Cretan’s lie’?</a:t>
            </a:r>
          </a:p>
          <a:p>
            <a:r>
              <a:rPr lang="en-US"/>
              <a:t>Boolean Logic: Contradiction!</a:t>
            </a:r>
          </a:p>
          <a:p>
            <a:r>
              <a:rPr lang="en-US"/>
              <a:t>Fuzzy Logic: The philosopher does and does not tell the truth.</a:t>
            </a:r>
            <a:endParaRPr lang="th-TH">
              <a:cs typeface="LilyUPC" pitchFamily="34" charset="-34"/>
            </a:endParaRPr>
          </a:p>
        </p:txBody>
      </p:sp>
    </p:spTree>
    <p:extLst>
      <p:ext uri="{BB962C8B-B14F-4D97-AF65-F5344CB8AC3E}">
        <p14:creationId xmlns:p14="http://schemas.microsoft.com/office/powerpoint/2010/main" val="3761004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Russell’s Paradox</a:t>
            </a:r>
            <a:endParaRPr lang="th-TH" sz="3600" cap="all" dirty="0">
              <a:effectLst>
                <a:reflection blurRad="12700" stA="48000" endA="300" endPos="55000" dir="5400000" sy="-90000" algn="bl" rotWithShape="0"/>
              </a:effectLst>
            </a:endParaRPr>
          </a:p>
        </p:txBody>
      </p:sp>
      <p:sp>
        <p:nvSpPr>
          <p:cNvPr id="139266" name="Rectangle 3"/>
          <p:cNvSpPr>
            <a:spLocks noGrp="1" noChangeArrowheads="1"/>
          </p:cNvSpPr>
          <p:nvPr>
            <p:ph type="body" idx="4294967295"/>
          </p:nvPr>
        </p:nvSpPr>
        <p:spPr/>
        <p:txBody>
          <a:bodyPr/>
          <a:lstStyle/>
          <a:p>
            <a:r>
              <a:rPr lang="en-US"/>
              <a:t>The barber of a village gives a hair cut only to those who do not cut their hair themselves.  Who cuts the barber’s hair?</a:t>
            </a:r>
          </a:p>
          <a:p>
            <a:r>
              <a:rPr lang="en-US"/>
              <a:t>Boolean: Contradiction!</a:t>
            </a:r>
          </a:p>
          <a:p>
            <a:r>
              <a:rPr lang="en-US"/>
              <a:t>Fuzzy Logic: The barber cuts and doesn’t cut his own hair!</a:t>
            </a:r>
            <a:endParaRPr lang="th-TH">
              <a:cs typeface="LilyUPC" pitchFamily="34" charset="-34"/>
            </a:endParaRPr>
          </a:p>
        </p:txBody>
      </p:sp>
    </p:spTree>
    <p:extLst>
      <p:ext uri="{BB962C8B-B14F-4D97-AF65-F5344CB8AC3E}">
        <p14:creationId xmlns:p14="http://schemas.microsoft.com/office/powerpoint/2010/main" val="167031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981200" y="274638"/>
            <a:ext cx="8229600" cy="1143000"/>
          </a:xfrm>
          <a:noFill/>
          <a:ln/>
        </p:spPr>
        <p:txBody>
          <a:bodyPr anchor="ctr">
            <a:normAutofit/>
          </a:bodyPr>
          <a:lstStyle/>
          <a:p>
            <a:pPr>
              <a:defRPr/>
            </a:pPr>
            <a:r>
              <a:rPr lang="en-US" sz="3600" cap="all">
                <a:effectLst>
                  <a:reflection blurRad="12700" stA="48000" endA="300" endPos="55000" dir="5400000" sy="-90000" algn="bl" rotWithShape="0"/>
                </a:effectLst>
              </a:rPr>
              <a:t>Membership of the Tall men set</a:t>
            </a:r>
            <a:endParaRPr lang="th-TH" sz="3600" cap="all">
              <a:effectLst>
                <a:reflection blurRad="12700" stA="48000" endA="300" endPos="55000" dir="5400000" sy="-90000" algn="bl" rotWithShape="0"/>
              </a:effectLst>
            </a:endParaRPr>
          </a:p>
        </p:txBody>
      </p:sp>
      <p:graphicFrame>
        <p:nvGraphicFramePr>
          <p:cNvPr id="14420" name="Group 84"/>
          <p:cNvGraphicFramePr>
            <a:graphicFrameLocks noGrp="1"/>
          </p:cNvGraphicFramePr>
          <p:nvPr>
            <p:ph idx="4294967295"/>
          </p:nvPr>
        </p:nvGraphicFramePr>
        <p:xfrm>
          <a:off x="2125663" y="1763713"/>
          <a:ext cx="7796212" cy="3962400"/>
        </p:xfrm>
        <a:graphic>
          <a:graphicData uri="http://schemas.openxmlformats.org/drawingml/2006/table">
            <a:tbl>
              <a:tblPr/>
              <a:tblGrid>
                <a:gridCol w="1949450">
                  <a:extLst>
                    <a:ext uri="{9D8B030D-6E8A-4147-A177-3AD203B41FA5}">
                      <a16:colId xmlns:a16="http://schemas.microsoft.com/office/drawing/2014/main" val="20000"/>
                    </a:ext>
                  </a:extLst>
                </a:gridCol>
                <a:gridCol w="1949450">
                  <a:extLst>
                    <a:ext uri="{9D8B030D-6E8A-4147-A177-3AD203B41FA5}">
                      <a16:colId xmlns:a16="http://schemas.microsoft.com/office/drawing/2014/main" val="20001"/>
                    </a:ext>
                  </a:extLst>
                </a:gridCol>
                <a:gridCol w="1947862">
                  <a:extLst>
                    <a:ext uri="{9D8B030D-6E8A-4147-A177-3AD203B41FA5}">
                      <a16:colId xmlns:a16="http://schemas.microsoft.com/office/drawing/2014/main" val="20002"/>
                    </a:ext>
                  </a:extLst>
                </a:gridCol>
                <a:gridCol w="1949450">
                  <a:extLst>
                    <a:ext uri="{9D8B030D-6E8A-4147-A177-3AD203B41FA5}">
                      <a16:colId xmlns:a16="http://schemas.microsoft.com/office/drawing/2014/main" val="20003"/>
                    </a:ext>
                  </a:extLst>
                </a:gridCol>
              </a:tblGrid>
              <a:tr h="330200">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Name</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Height</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Degree of Membership</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h-TH"/>
                    </a:p>
                  </a:txBody>
                  <a:tcPr/>
                </a:tc>
                <a:extLst>
                  <a:ext uri="{0D108BD9-81ED-4DB2-BD59-A6C34878D82A}">
                    <a16:rowId xmlns:a16="http://schemas.microsoft.com/office/drawing/2014/main" val="10000"/>
                  </a:ext>
                </a:extLst>
              </a:tr>
              <a:tr h="330200">
                <a:tc vMerge="1">
                  <a:txBody>
                    <a:bodyPr/>
                    <a:lstStyle/>
                    <a:p>
                      <a:endParaRPr lang="th-TH"/>
                    </a:p>
                  </a:txBody>
                  <a:tcPr/>
                </a:tc>
                <a:tc vMerge="1">
                  <a:txBody>
                    <a:bodyPr/>
                    <a:lstStyle/>
                    <a:p>
                      <a:endParaRPr lang="th-TH"/>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Crisp</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Fuzzy</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Chris</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208</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1.00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Mark</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205</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1.00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John</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198</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0.98</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Tom</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181</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0.82</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David</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179</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0.78</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Mike</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172</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0.24</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Bob</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167</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0.15</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Steven</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158</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0.06</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Bill</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155</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0.01</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Peter</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152</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0" i="0" u="none" strike="noStrike" cap="none" normalizeH="0" baseline="0">
                          <a:ln>
                            <a:noFill/>
                          </a:ln>
                          <a:solidFill>
                            <a:schemeClr val="tx1"/>
                          </a:solidFill>
                          <a:effectLst/>
                          <a:latin typeface="Arial" charset="0"/>
                          <a:cs typeface="Angsana New" charset="-34"/>
                        </a:rPr>
                        <a:t>0.00</a:t>
                      </a:r>
                      <a:endParaRPr kumimoji="0" lang="th-TH" sz="1500" b="0" i="0" u="none" strike="noStrike" cap="none" normalizeH="0" baseline="0">
                        <a:ln>
                          <a:noFill/>
                        </a:ln>
                        <a:solidFill>
                          <a:schemeClr val="tx1"/>
                        </a:solidFill>
                        <a:effectLst/>
                        <a:latin typeface="Arial" charset="0"/>
                        <a:cs typeface="Angsana New" charset="-34"/>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784171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Tall Men</a:t>
            </a:r>
            <a:endParaRPr lang="th-TH" sz="3600" cap="all">
              <a:effectLst>
                <a:reflection blurRad="12700" stA="48000" endA="300" endPos="55000" dir="5400000" sy="-90000" algn="bl" rotWithShape="0"/>
              </a:effectLst>
            </a:endParaRPr>
          </a:p>
        </p:txBody>
      </p:sp>
      <p:grpSp>
        <p:nvGrpSpPr>
          <p:cNvPr id="141314" name="Group 10"/>
          <p:cNvGrpSpPr>
            <a:grpSpLocks/>
          </p:cNvGrpSpPr>
          <p:nvPr/>
        </p:nvGrpSpPr>
        <p:grpSpPr bwMode="auto">
          <a:xfrm>
            <a:off x="1919288" y="1412875"/>
            <a:ext cx="8037512" cy="2243138"/>
            <a:chOff x="191" y="1071"/>
            <a:chExt cx="5063" cy="1413"/>
          </a:xfrm>
        </p:grpSpPr>
        <p:sp>
          <p:nvSpPr>
            <p:cNvPr id="141326" name="Line 4"/>
            <p:cNvSpPr>
              <a:spLocks noChangeShapeType="1"/>
            </p:cNvSpPr>
            <p:nvPr/>
          </p:nvSpPr>
          <p:spPr bwMode="auto">
            <a:xfrm>
              <a:off x="1519" y="1071"/>
              <a:ext cx="0" cy="1044"/>
            </a:xfrm>
            <a:prstGeom prst="line">
              <a:avLst/>
            </a:prstGeom>
            <a:noFill/>
            <a:ln w="9525">
              <a:solidFill>
                <a:schemeClr val="tx1"/>
              </a:solidFill>
              <a:round/>
              <a:headEnd/>
              <a:tailEnd/>
            </a:ln>
          </p:spPr>
          <p:txBody>
            <a:bodyPr/>
            <a:lstStyle/>
            <a:p>
              <a:endParaRPr lang="th-TH"/>
            </a:p>
          </p:txBody>
        </p:sp>
        <p:sp>
          <p:nvSpPr>
            <p:cNvPr id="141327" name="Line 5"/>
            <p:cNvSpPr>
              <a:spLocks noChangeShapeType="1"/>
            </p:cNvSpPr>
            <p:nvPr/>
          </p:nvSpPr>
          <p:spPr bwMode="auto">
            <a:xfrm>
              <a:off x="1519" y="2115"/>
              <a:ext cx="3629" cy="0"/>
            </a:xfrm>
            <a:prstGeom prst="line">
              <a:avLst/>
            </a:prstGeom>
            <a:noFill/>
            <a:ln w="9525">
              <a:solidFill>
                <a:schemeClr val="tx1"/>
              </a:solidFill>
              <a:round/>
              <a:headEnd/>
              <a:tailEnd/>
            </a:ln>
          </p:spPr>
          <p:txBody>
            <a:bodyPr/>
            <a:lstStyle/>
            <a:p>
              <a:endParaRPr lang="th-TH"/>
            </a:p>
          </p:txBody>
        </p:sp>
        <p:sp>
          <p:nvSpPr>
            <p:cNvPr id="141328" name="Text Box 6"/>
            <p:cNvSpPr txBox="1">
              <a:spLocks noChangeArrowheads="1"/>
            </p:cNvSpPr>
            <p:nvPr/>
          </p:nvSpPr>
          <p:spPr bwMode="auto">
            <a:xfrm>
              <a:off x="1201" y="1071"/>
              <a:ext cx="322" cy="1105"/>
            </a:xfrm>
            <a:prstGeom prst="rect">
              <a:avLst/>
            </a:prstGeom>
            <a:noFill/>
            <a:ln w="9525">
              <a:noFill/>
              <a:miter lim="800000"/>
              <a:headEnd/>
              <a:tailEnd/>
            </a:ln>
          </p:spPr>
          <p:txBody>
            <a:bodyPr wrap="none">
              <a:spAutoFit/>
            </a:bodyPr>
            <a:lstStyle/>
            <a:p>
              <a:r>
                <a:rPr lang="en-US">
                  <a:latin typeface="Franklin Gothic Book" pitchFamily="34" charset="0"/>
                </a:rPr>
                <a:t>1.0</a:t>
              </a:r>
            </a:p>
            <a:p>
              <a:r>
                <a:rPr lang="en-US">
                  <a:latin typeface="Franklin Gothic Book" pitchFamily="34" charset="0"/>
                </a:rPr>
                <a:t>0.8</a:t>
              </a:r>
            </a:p>
            <a:p>
              <a:r>
                <a:rPr lang="en-US">
                  <a:latin typeface="Franklin Gothic Book" pitchFamily="34" charset="0"/>
                </a:rPr>
                <a:t>0.6</a:t>
              </a:r>
            </a:p>
            <a:p>
              <a:r>
                <a:rPr lang="en-US">
                  <a:latin typeface="Franklin Gothic Book" pitchFamily="34" charset="0"/>
                </a:rPr>
                <a:t>0.4</a:t>
              </a:r>
            </a:p>
            <a:p>
              <a:r>
                <a:rPr lang="en-US">
                  <a:latin typeface="Franklin Gothic Book" pitchFamily="34" charset="0"/>
                </a:rPr>
                <a:t>0.2</a:t>
              </a:r>
            </a:p>
            <a:p>
              <a:r>
                <a:rPr lang="en-US">
                  <a:latin typeface="Franklin Gothic Book" pitchFamily="34" charset="0"/>
                </a:rPr>
                <a:t>0.0</a:t>
              </a:r>
              <a:endParaRPr lang="th-TH">
                <a:latin typeface="Franklin Gothic Book" pitchFamily="34" charset="0"/>
                <a:cs typeface="LilyUPC" pitchFamily="34" charset="-34"/>
              </a:endParaRPr>
            </a:p>
          </p:txBody>
        </p:sp>
        <p:sp>
          <p:nvSpPr>
            <p:cNvPr id="141329" name="Text Box 7"/>
            <p:cNvSpPr txBox="1">
              <a:spLocks noChangeArrowheads="1"/>
            </p:cNvSpPr>
            <p:nvPr/>
          </p:nvSpPr>
          <p:spPr bwMode="auto">
            <a:xfrm>
              <a:off x="191" y="1220"/>
              <a:ext cx="908" cy="577"/>
            </a:xfrm>
            <a:prstGeom prst="rect">
              <a:avLst/>
            </a:prstGeom>
            <a:noFill/>
            <a:ln w="9525">
              <a:noFill/>
              <a:miter lim="800000"/>
              <a:headEnd/>
              <a:tailEnd/>
            </a:ln>
          </p:spPr>
          <p:txBody>
            <a:bodyPr wrap="none">
              <a:spAutoFit/>
            </a:bodyPr>
            <a:lstStyle/>
            <a:p>
              <a:r>
                <a:rPr lang="en-US">
                  <a:latin typeface="Franklin Gothic Book" pitchFamily="34" charset="0"/>
                </a:rPr>
                <a:t>Degree </a:t>
              </a:r>
            </a:p>
            <a:p>
              <a:r>
                <a:rPr lang="en-US">
                  <a:latin typeface="Franklin Gothic Book" pitchFamily="34" charset="0"/>
                </a:rPr>
                <a:t>of </a:t>
              </a:r>
            </a:p>
            <a:p>
              <a:r>
                <a:rPr lang="en-US">
                  <a:latin typeface="Franklin Gothic Book" pitchFamily="34" charset="0"/>
                </a:rPr>
                <a:t>Membership</a:t>
              </a:r>
              <a:endParaRPr lang="th-TH">
                <a:latin typeface="Franklin Gothic Book" pitchFamily="34" charset="0"/>
                <a:cs typeface="LilyUPC" pitchFamily="34" charset="-34"/>
              </a:endParaRPr>
            </a:p>
          </p:txBody>
        </p:sp>
        <p:sp>
          <p:nvSpPr>
            <p:cNvPr id="141330" name="Text Box 8"/>
            <p:cNvSpPr txBox="1">
              <a:spLocks noChangeArrowheads="1"/>
            </p:cNvSpPr>
            <p:nvPr/>
          </p:nvSpPr>
          <p:spPr bwMode="auto">
            <a:xfrm>
              <a:off x="1429" y="2115"/>
              <a:ext cx="3825" cy="213"/>
            </a:xfrm>
            <a:prstGeom prst="rect">
              <a:avLst/>
            </a:prstGeom>
            <a:noFill/>
            <a:ln w="9525">
              <a:noFill/>
              <a:miter lim="800000"/>
              <a:headEnd/>
              <a:tailEnd/>
            </a:ln>
          </p:spPr>
          <p:txBody>
            <a:bodyPr wrap="none">
              <a:spAutoFit/>
            </a:bodyPr>
            <a:lstStyle/>
            <a:p>
              <a:r>
                <a:rPr lang="en-US" sz="1600">
                  <a:latin typeface="Franklin Gothic Book" pitchFamily="34" charset="0"/>
                </a:rPr>
                <a:t>150	160	170	180	190	200	210</a:t>
              </a:r>
              <a:endParaRPr lang="th-TH" sz="1600">
                <a:latin typeface="Franklin Gothic Book" pitchFamily="34" charset="0"/>
                <a:cs typeface="LilyUPC" pitchFamily="34" charset="-34"/>
              </a:endParaRPr>
            </a:p>
          </p:txBody>
        </p:sp>
        <p:sp>
          <p:nvSpPr>
            <p:cNvPr id="141331" name="Text Box 9"/>
            <p:cNvSpPr txBox="1">
              <a:spLocks noChangeArrowheads="1"/>
            </p:cNvSpPr>
            <p:nvPr/>
          </p:nvSpPr>
          <p:spPr bwMode="auto">
            <a:xfrm>
              <a:off x="2880" y="2251"/>
              <a:ext cx="821" cy="233"/>
            </a:xfrm>
            <a:prstGeom prst="rect">
              <a:avLst/>
            </a:prstGeom>
            <a:noFill/>
            <a:ln w="9525">
              <a:noFill/>
              <a:miter lim="800000"/>
              <a:headEnd/>
              <a:tailEnd/>
            </a:ln>
          </p:spPr>
          <p:txBody>
            <a:bodyPr wrap="none">
              <a:spAutoFit/>
            </a:bodyPr>
            <a:lstStyle/>
            <a:p>
              <a:r>
                <a:rPr lang="en-US">
                  <a:latin typeface="Franklin Gothic Book" pitchFamily="34" charset="0"/>
                </a:rPr>
                <a:t>Height (cm)</a:t>
              </a:r>
              <a:endParaRPr lang="th-TH">
                <a:latin typeface="Franklin Gothic Book" pitchFamily="34" charset="0"/>
                <a:cs typeface="LilyUPC" pitchFamily="34" charset="-34"/>
              </a:endParaRPr>
            </a:p>
          </p:txBody>
        </p:sp>
      </p:grpSp>
      <p:grpSp>
        <p:nvGrpSpPr>
          <p:cNvPr id="141315" name="Group 11"/>
          <p:cNvGrpSpPr>
            <a:grpSpLocks/>
          </p:cNvGrpSpPr>
          <p:nvPr/>
        </p:nvGrpSpPr>
        <p:grpSpPr bwMode="auto">
          <a:xfrm>
            <a:off x="1919288" y="4037014"/>
            <a:ext cx="8037512" cy="2243137"/>
            <a:chOff x="191" y="1071"/>
            <a:chExt cx="5063" cy="1413"/>
          </a:xfrm>
        </p:grpSpPr>
        <p:sp>
          <p:nvSpPr>
            <p:cNvPr id="141320" name="Line 12"/>
            <p:cNvSpPr>
              <a:spLocks noChangeShapeType="1"/>
            </p:cNvSpPr>
            <p:nvPr/>
          </p:nvSpPr>
          <p:spPr bwMode="auto">
            <a:xfrm>
              <a:off x="1519" y="1071"/>
              <a:ext cx="0" cy="1044"/>
            </a:xfrm>
            <a:prstGeom prst="line">
              <a:avLst/>
            </a:prstGeom>
            <a:noFill/>
            <a:ln w="9525">
              <a:solidFill>
                <a:schemeClr val="tx1"/>
              </a:solidFill>
              <a:round/>
              <a:headEnd/>
              <a:tailEnd/>
            </a:ln>
          </p:spPr>
          <p:txBody>
            <a:bodyPr/>
            <a:lstStyle/>
            <a:p>
              <a:endParaRPr lang="th-TH"/>
            </a:p>
          </p:txBody>
        </p:sp>
        <p:sp>
          <p:nvSpPr>
            <p:cNvPr id="141321" name="Line 13"/>
            <p:cNvSpPr>
              <a:spLocks noChangeShapeType="1"/>
            </p:cNvSpPr>
            <p:nvPr/>
          </p:nvSpPr>
          <p:spPr bwMode="auto">
            <a:xfrm>
              <a:off x="1519" y="2115"/>
              <a:ext cx="3629" cy="0"/>
            </a:xfrm>
            <a:prstGeom prst="line">
              <a:avLst/>
            </a:prstGeom>
            <a:noFill/>
            <a:ln w="9525">
              <a:solidFill>
                <a:schemeClr val="tx1"/>
              </a:solidFill>
              <a:round/>
              <a:headEnd/>
              <a:tailEnd/>
            </a:ln>
          </p:spPr>
          <p:txBody>
            <a:bodyPr/>
            <a:lstStyle/>
            <a:p>
              <a:endParaRPr lang="th-TH"/>
            </a:p>
          </p:txBody>
        </p:sp>
        <p:sp>
          <p:nvSpPr>
            <p:cNvPr id="141322" name="Text Box 14"/>
            <p:cNvSpPr txBox="1">
              <a:spLocks noChangeArrowheads="1"/>
            </p:cNvSpPr>
            <p:nvPr/>
          </p:nvSpPr>
          <p:spPr bwMode="auto">
            <a:xfrm>
              <a:off x="1201" y="1071"/>
              <a:ext cx="322" cy="1105"/>
            </a:xfrm>
            <a:prstGeom prst="rect">
              <a:avLst/>
            </a:prstGeom>
            <a:noFill/>
            <a:ln w="9525">
              <a:noFill/>
              <a:miter lim="800000"/>
              <a:headEnd/>
              <a:tailEnd/>
            </a:ln>
          </p:spPr>
          <p:txBody>
            <a:bodyPr wrap="none">
              <a:spAutoFit/>
            </a:bodyPr>
            <a:lstStyle/>
            <a:p>
              <a:r>
                <a:rPr lang="en-US">
                  <a:latin typeface="Franklin Gothic Book" pitchFamily="34" charset="0"/>
                </a:rPr>
                <a:t>1.0</a:t>
              </a:r>
            </a:p>
            <a:p>
              <a:r>
                <a:rPr lang="en-US">
                  <a:latin typeface="Franklin Gothic Book" pitchFamily="34" charset="0"/>
                </a:rPr>
                <a:t>0.8</a:t>
              </a:r>
            </a:p>
            <a:p>
              <a:r>
                <a:rPr lang="en-US">
                  <a:latin typeface="Franklin Gothic Book" pitchFamily="34" charset="0"/>
                </a:rPr>
                <a:t>0.6</a:t>
              </a:r>
            </a:p>
            <a:p>
              <a:r>
                <a:rPr lang="en-US">
                  <a:latin typeface="Franklin Gothic Book" pitchFamily="34" charset="0"/>
                </a:rPr>
                <a:t>0.4</a:t>
              </a:r>
            </a:p>
            <a:p>
              <a:r>
                <a:rPr lang="en-US">
                  <a:latin typeface="Franklin Gothic Book" pitchFamily="34" charset="0"/>
                </a:rPr>
                <a:t>0.2</a:t>
              </a:r>
            </a:p>
            <a:p>
              <a:r>
                <a:rPr lang="en-US">
                  <a:latin typeface="Franklin Gothic Book" pitchFamily="34" charset="0"/>
                </a:rPr>
                <a:t>0.0</a:t>
              </a:r>
              <a:endParaRPr lang="th-TH">
                <a:latin typeface="Franklin Gothic Book" pitchFamily="34" charset="0"/>
                <a:cs typeface="LilyUPC" pitchFamily="34" charset="-34"/>
              </a:endParaRPr>
            </a:p>
          </p:txBody>
        </p:sp>
        <p:sp>
          <p:nvSpPr>
            <p:cNvPr id="141323" name="Text Box 15"/>
            <p:cNvSpPr txBox="1">
              <a:spLocks noChangeArrowheads="1"/>
            </p:cNvSpPr>
            <p:nvPr/>
          </p:nvSpPr>
          <p:spPr bwMode="auto">
            <a:xfrm>
              <a:off x="191" y="1220"/>
              <a:ext cx="908" cy="577"/>
            </a:xfrm>
            <a:prstGeom prst="rect">
              <a:avLst/>
            </a:prstGeom>
            <a:noFill/>
            <a:ln w="9525">
              <a:noFill/>
              <a:miter lim="800000"/>
              <a:headEnd/>
              <a:tailEnd/>
            </a:ln>
          </p:spPr>
          <p:txBody>
            <a:bodyPr wrap="none">
              <a:spAutoFit/>
            </a:bodyPr>
            <a:lstStyle/>
            <a:p>
              <a:r>
                <a:rPr lang="en-US">
                  <a:latin typeface="Franklin Gothic Book" pitchFamily="34" charset="0"/>
                </a:rPr>
                <a:t>Degree </a:t>
              </a:r>
            </a:p>
            <a:p>
              <a:r>
                <a:rPr lang="en-US">
                  <a:latin typeface="Franklin Gothic Book" pitchFamily="34" charset="0"/>
                </a:rPr>
                <a:t>of </a:t>
              </a:r>
            </a:p>
            <a:p>
              <a:r>
                <a:rPr lang="en-US">
                  <a:latin typeface="Franklin Gothic Book" pitchFamily="34" charset="0"/>
                </a:rPr>
                <a:t>Membership</a:t>
              </a:r>
              <a:endParaRPr lang="th-TH">
                <a:latin typeface="Franklin Gothic Book" pitchFamily="34" charset="0"/>
                <a:cs typeface="LilyUPC" pitchFamily="34" charset="-34"/>
              </a:endParaRPr>
            </a:p>
          </p:txBody>
        </p:sp>
        <p:sp>
          <p:nvSpPr>
            <p:cNvPr id="141324" name="Text Box 16"/>
            <p:cNvSpPr txBox="1">
              <a:spLocks noChangeArrowheads="1"/>
            </p:cNvSpPr>
            <p:nvPr/>
          </p:nvSpPr>
          <p:spPr bwMode="auto">
            <a:xfrm>
              <a:off x="1429" y="2115"/>
              <a:ext cx="3825" cy="213"/>
            </a:xfrm>
            <a:prstGeom prst="rect">
              <a:avLst/>
            </a:prstGeom>
            <a:noFill/>
            <a:ln w="9525">
              <a:noFill/>
              <a:miter lim="800000"/>
              <a:headEnd/>
              <a:tailEnd/>
            </a:ln>
          </p:spPr>
          <p:txBody>
            <a:bodyPr wrap="none">
              <a:spAutoFit/>
            </a:bodyPr>
            <a:lstStyle/>
            <a:p>
              <a:r>
                <a:rPr lang="en-US" sz="1600">
                  <a:latin typeface="Franklin Gothic Book" pitchFamily="34" charset="0"/>
                </a:rPr>
                <a:t>150	160	170	180	190	200	210</a:t>
              </a:r>
              <a:endParaRPr lang="th-TH" sz="1600">
                <a:latin typeface="Franklin Gothic Book" pitchFamily="34" charset="0"/>
                <a:cs typeface="LilyUPC" pitchFamily="34" charset="-34"/>
              </a:endParaRPr>
            </a:p>
          </p:txBody>
        </p:sp>
        <p:sp>
          <p:nvSpPr>
            <p:cNvPr id="141325" name="Text Box 17"/>
            <p:cNvSpPr txBox="1">
              <a:spLocks noChangeArrowheads="1"/>
            </p:cNvSpPr>
            <p:nvPr/>
          </p:nvSpPr>
          <p:spPr bwMode="auto">
            <a:xfrm>
              <a:off x="2880" y="2251"/>
              <a:ext cx="821" cy="233"/>
            </a:xfrm>
            <a:prstGeom prst="rect">
              <a:avLst/>
            </a:prstGeom>
            <a:noFill/>
            <a:ln w="9525">
              <a:noFill/>
              <a:miter lim="800000"/>
              <a:headEnd/>
              <a:tailEnd/>
            </a:ln>
          </p:spPr>
          <p:txBody>
            <a:bodyPr wrap="none">
              <a:spAutoFit/>
            </a:bodyPr>
            <a:lstStyle/>
            <a:p>
              <a:r>
                <a:rPr lang="en-US">
                  <a:latin typeface="Franklin Gothic Book" pitchFamily="34" charset="0"/>
                </a:rPr>
                <a:t>Height (cm)</a:t>
              </a:r>
              <a:endParaRPr lang="th-TH">
                <a:latin typeface="Franklin Gothic Book" pitchFamily="34" charset="0"/>
                <a:cs typeface="LilyUPC" pitchFamily="34" charset="-34"/>
              </a:endParaRPr>
            </a:p>
          </p:txBody>
        </p:sp>
      </p:grpSp>
      <p:sp>
        <p:nvSpPr>
          <p:cNvPr id="141316" name="Line 18"/>
          <p:cNvSpPr>
            <a:spLocks noChangeShapeType="1"/>
          </p:cNvSpPr>
          <p:nvPr/>
        </p:nvSpPr>
        <p:spPr bwMode="auto">
          <a:xfrm>
            <a:off x="4008439" y="3068638"/>
            <a:ext cx="2879725" cy="0"/>
          </a:xfrm>
          <a:prstGeom prst="line">
            <a:avLst/>
          </a:prstGeom>
          <a:noFill/>
          <a:ln w="57150">
            <a:solidFill>
              <a:schemeClr val="tx1"/>
            </a:solidFill>
            <a:round/>
            <a:headEnd/>
            <a:tailEnd/>
          </a:ln>
        </p:spPr>
        <p:txBody>
          <a:bodyPr/>
          <a:lstStyle/>
          <a:p>
            <a:endParaRPr lang="th-TH"/>
          </a:p>
        </p:txBody>
      </p:sp>
      <p:sp>
        <p:nvSpPr>
          <p:cNvPr id="141317" name="Line 19"/>
          <p:cNvSpPr>
            <a:spLocks noChangeShapeType="1"/>
          </p:cNvSpPr>
          <p:nvPr/>
        </p:nvSpPr>
        <p:spPr bwMode="auto">
          <a:xfrm flipV="1">
            <a:off x="6888163" y="1484314"/>
            <a:ext cx="0" cy="1584325"/>
          </a:xfrm>
          <a:prstGeom prst="line">
            <a:avLst/>
          </a:prstGeom>
          <a:noFill/>
          <a:ln w="57150">
            <a:solidFill>
              <a:schemeClr val="tx1"/>
            </a:solidFill>
            <a:round/>
            <a:headEnd/>
            <a:tailEnd/>
          </a:ln>
        </p:spPr>
        <p:txBody>
          <a:bodyPr/>
          <a:lstStyle/>
          <a:p>
            <a:endParaRPr lang="th-TH"/>
          </a:p>
        </p:txBody>
      </p:sp>
      <p:sp>
        <p:nvSpPr>
          <p:cNvPr id="141318" name="Line 21"/>
          <p:cNvSpPr>
            <a:spLocks noChangeShapeType="1"/>
          </p:cNvSpPr>
          <p:nvPr/>
        </p:nvSpPr>
        <p:spPr bwMode="auto">
          <a:xfrm>
            <a:off x="6888164" y="1484313"/>
            <a:ext cx="2879725" cy="0"/>
          </a:xfrm>
          <a:prstGeom prst="line">
            <a:avLst/>
          </a:prstGeom>
          <a:noFill/>
          <a:ln w="57150">
            <a:solidFill>
              <a:schemeClr val="tx1"/>
            </a:solidFill>
            <a:round/>
            <a:headEnd/>
            <a:tailEnd/>
          </a:ln>
        </p:spPr>
        <p:txBody>
          <a:bodyPr/>
          <a:lstStyle/>
          <a:p>
            <a:endParaRPr lang="th-TH"/>
          </a:p>
        </p:txBody>
      </p:sp>
      <p:sp>
        <p:nvSpPr>
          <p:cNvPr id="141319" name="Freeform 23"/>
          <p:cNvSpPr>
            <a:spLocks/>
          </p:cNvSpPr>
          <p:nvPr/>
        </p:nvSpPr>
        <p:spPr bwMode="auto">
          <a:xfrm>
            <a:off x="4008438" y="4125914"/>
            <a:ext cx="5688012" cy="1546225"/>
          </a:xfrm>
          <a:custGeom>
            <a:avLst/>
            <a:gdLst>
              <a:gd name="T0" fmla="*/ 0 w 3583"/>
              <a:gd name="T1" fmla="*/ 967 h 974"/>
              <a:gd name="T2" fmla="*/ 272 w 3583"/>
              <a:gd name="T3" fmla="*/ 967 h 974"/>
              <a:gd name="T4" fmla="*/ 725 w 3583"/>
              <a:gd name="T5" fmla="*/ 922 h 974"/>
              <a:gd name="T6" fmla="*/ 1270 w 3583"/>
              <a:gd name="T7" fmla="*/ 786 h 974"/>
              <a:gd name="T8" fmla="*/ 1587 w 3583"/>
              <a:gd name="T9" fmla="*/ 559 h 974"/>
              <a:gd name="T10" fmla="*/ 1723 w 3583"/>
              <a:gd name="T11" fmla="*/ 287 h 974"/>
              <a:gd name="T12" fmla="*/ 1905 w 3583"/>
              <a:gd name="T13" fmla="*/ 105 h 974"/>
              <a:gd name="T14" fmla="*/ 2358 w 3583"/>
              <a:gd name="T15" fmla="*/ 15 h 974"/>
              <a:gd name="T16" fmla="*/ 3583 w 3583"/>
              <a:gd name="T17" fmla="*/ 15 h 9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83"/>
              <a:gd name="T28" fmla="*/ 0 h 974"/>
              <a:gd name="T29" fmla="*/ 3583 w 3583"/>
              <a:gd name="T30" fmla="*/ 974 h 9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83" h="974">
                <a:moveTo>
                  <a:pt x="0" y="967"/>
                </a:moveTo>
                <a:cubicBezTo>
                  <a:pt x="75" y="970"/>
                  <a:pt x="151" y="974"/>
                  <a:pt x="272" y="967"/>
                </a:cubicBezTo>
                <a:cubicBezTo>
                  <a:pt x="393" y="960"/>
                  <a:pt x="559" y="952"/>
                  <a:pt x="725" y="922"/>
                </a:cubicBezTo>
                <a:cubicBezTo>
                  <a:pt x="891" y="892"/>
                  <a:pt x="1126" y="847"/>
                  <a:pt x="1270" y="786"/>
                </a:cubicBezTo>
                <a:cubicBezTo>
                  <a:pt x="1414" y="725"/>
                  <a:pt x="1511" y="642"/>
                  <a:pt x="1587" y="559"/>
                </a:cubicBezTo>
                <a:cubicBezTo>
                  <a:pt x="1663" y="476"/>
                  <a:pt x="1670" y="362"/>
                  <a:pt x="1723" y="287"/>
                </a:cubicBezTo>
                <a:cubicBezTo>
                  <a:pt x="1776" y="212"/>
                  <a:pt x="1799" y="150"/>
                  <a:pt x="1905" y="105"/>
                </a:cubicBezTo>
                <a:cubicBezTo>
                  <a:pt x="2011" y="60"/>
                  <a:pt x="2078" y="30"/>
                  <a:pt x="2358" y="15"/>
                </a:cubicBezTo>
                <a:cubicBezTo>
                  <a:pt x="2638" y="0"/>
                  <a:pt x="3110" y="7"/>
                  <a:pt x="3583" y="15"/>
                </a:cubicBezTo>
              </a:path>
            </a:pathLst>
          </a:custGeom>
          <a:noFill/>
          <a:ln w="57150" cmpd="sng">
            <a:solidFill>
              <a:schemeClr val="tx1"/>
            </a:solidFill>
            <a:round/>
            <a:headEnd/>
            <a:tailEnd/>
          </a:ln>
        </p:spPr>
        <p:txBody>
          <a:bodyPr/>
          <a:lstStyle/>
          <a:p>
            <a:endParaRPr lang="th-TH"/>
          </a:p>
        </p:txBody>
      </p:sp>
    </p:spTree>
    <p:extLst>
      <p:ext uri="{BB962C8B-B14F-4D97-AF65-F5344CB8AC3E}">
        <p14:creationId xmlns:p14="http://schemas.microsoft.com/office/powerpoint/2010/main" val="1082966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828800" y="457200"/>
            <a:ext cx="8686800" cy="2082800"/>
          </a:xfrm>
          <a:noFill/>
          <a:ln/>
        </p:spPr>
        <p:txBody>
          <a:bodyPr anchor="ctr">
            <a:normAutofit/>
          </a:bodyPr>
          <a:lstStyle/>
          <a:p>
            <a:pPr>
              <a:defRPr/>
            </a:pPr>
            <a:r>
              <a:rPr lang="en-US" sz="3600" cap="all" dirty="0">
                <a:effectLst>
                  <a:reflection blurRad="12700" stA="48000" endA="300" endPos="55000" dir="5400000" sy="-90000" algn="bl" rotWithShape="0"/>
                </a:effectLst>
              </a:rPr>
              <a:t>Short, Average and Tall</a:t>
            </a:r>
            <a:endParaRPr lang="th-TH" sz="3600" cap="all" dirty="0">
              <a:effectLst>
                <a:reflection blurRad="12700" stA="48000" endA="300" endPos="55000" dir="5400000" sy="-90000" algn="bl" rotWithShape="0"/>
              </a:effectLst>
            </a:endParaRPr>
          </a:p>
        </p:txBody>
      </p:sp>
      <p:grpSp>
        <p:nvGrpSpPr>
          <p:cNvPr id="142338" name="Group 19"/>
          <p:cNvGrpSpPr>
            <a:grpSpLocks/>
          </p:cNvGrpSpPr>
          <p:nvPr/>
        </p:nvGrpSpPr>
        <p:grpSpPr bwMode="auto">
          <a:xfrm>
            <a:off x="2063751" y="2781300"/>
            <a:ext cx="8037513" cy="2243138"/>
            <a:chOff x="340" y="1752"/>
            <a:chExt cx="5063" cy="1413"/>
          </a:xfrm>
        </p:grpSpPr>
        <p:grpSp>
          <p:nvGrpSpPr>
            <p:cNvPr id="142339" name="Group 4"/>
            <p:cNvGrpSpPr>
              <a:grpSpLocks/>
            </p:cNvGrpSpPr>
            <p:nvPr/>
          </p:nvGrpSpPr>
          <p:grpSpPr bwMode="auto">
            <a:xfrm>
              <a:off x="340" y="1752"/>
              <a:ext cx="5063" cy="1413"/>
              <a:chOff x="191" y="1071"/>
              <a:chExt cx="5063" cy="1413"/>
            </a:xfrm>
          </p:grpSpPr>
          <p:sp>
            <p:nvSpPr>
              <p:cNvPr id="142347" name="Line 5"/>
              <p:cNvSpPr>
                <a:spLocks noChangeShapeType="1"/>
              </p:cNvSpPr>
              <p:nvPr/>
            </p:nvSpPr>
            <p:spPr bwMode="auto">
              <a:xfrm>
                <a:off x="1519" y="1071"/>
                <a:ext cx="0" cy="1044"/>
              </a:xfrm>
              <a:prstGeom prst="line">
                <a:avLst/>
              </a:prstGeom>
              <a:noFill/>
              <a:ln w="9525">
                <a:solidFill>
                  <a:schemeClr val="tx1"/>
                </a:solidFill>
                <a:round/>
                <a:headEnd/>
                <a:tailEnd/>
              </a:ln>
            </p:spPr>
            <p:txBody>
              <a:bodyPr/>
              <a:lstStyle/>
              <a:p>
                <a:endParaRPr lang="th-TH"/>
              </a:p>
            </p:txBody>
          </p:sp>
          <p:sp>
            <p:nvSpPr>
              <p:cNvPr id="142348" name="Line 6"/>
              <p:cNvSpPr>
                <a:spLocks noChangeShapeType="1"/>
              </p:cNvSpPr>
              <p:nvPr/>
            </p:nvSpPr>
            <p:spPr bwMode="auto">
              <a:xfrm>
                <a:off x="1519" y="2115"/>
                <a:ext cx="3629" cy="0"/>
              </a:xfrm>
              <a:prstGeom prst="line">
                <a:avLst/>
              </a:prstGeom>
              <a:noFill/>
              <a:ln w="9525">
                <a:solidFill>
                  <a:schemeClr val="tx1"/>
                </a:solidFill>
                <a:round/>
                <a:headEnd/>
                <a:tailEnd/>
              </a:ln>
            </p:spPr>
            <p:txBody>
              <a:bodyPr/>
              <a:lstStyle/>
              <a:p>
                <a:endParaRPr lang="th-TH"/>
              </a:p>
            </p:txBody>
          </p:sp>
          <p:sp>
            <p:nvSpPr>
              <p:cNvPr id="142349" name="Text Box 7"/>
              <p:cNvSpPr txBox="1">
                <a:spLocks noChangeArrowheads="1"/>
              </p:cNvSpPr>
              <p:nvPr/>
            </p:nvSpPr>
            <p:spPr bwMode="auto">
              <a:xfrm>
                <a:off x="1201" y="1071"/>
                <a:ext cx="322" cy="1105"/>
              </a:xfrm>
              <a:prstGeom prst="rect">
                <a:avLst/>
              </a:prstGeom>
              <a:noFill/>
              <a:ln w="9525">
                <a:noFill/>
                <a:miter lim="800000"/>
                <a:headEnd/>
                <a:tailEnd/>
              </a:ln>
            </p:spPr>
            <p:txBody>
              <a:bodyPr wrap="none">
                <a:spAutoFit/>
              </a:bodyPr>
              <a:lstStyle/>
              <a:p>
                <a:r>
                  <a:rPr lang="en-US">
                    <a:latin typeface="Franklin Gothic Book" pitchFamily="34" charset="0"/>
                  </a:rPr>
                  <a:t>1.0</a:t>
                </a:r>
              </a:p>
              <a:p>
                <a:r>
                  <a:rPr lang="en-US">
                    <a:latin typeface="Franklin Gothic Book" pitchFamily="34" charset="0"/>
                  </a:rPr>
                  <a:t>0.8</a:t>
                </a:r>
              </a:p>
              <a:p>
                <a:r>
                  <a:rPr lang="en-US">
                    <a:latin typeface="Franklin Gothic Book" pitchFamily="34" charset="0"/>
                  </a:rPr>
                  <a:t>0.6</a:t>
                </a:r>
              </a:p>
              <a:p>
                <a:r>
                  <a:rPr lang="en-US">
                    <a:latin typeface="Franklin Gothic Book" pitchFamily="34" charset="0"/>
                  </a:rPr>
                  <a:t>0.4</a:t>
                </a:r>
              </a:p>
              <a:p>
                <a:r>
                  <a:rPr lang="en-US">
                    <a:latin typeface="Franklin Gothic Book" pitchFamily="34" charset="0"/>
                  </a:rPr>
                  <a:t>0.2</a:t>
                </a:r>
              </a:p>
              <a:p>
                <a:r>
                  <a:rPr lang="en-US">
                    <a:latin typeface="Franklin Gothic Book" pitchFamily="34" charset="0"/>
                  </a:rPr>
                  <a:t>0.0</a:t>
                </a:r>
                <a:endParaRPr lang="th-TH">
                  <a:latin typeface="Franklin Gothic Book" pitchFamily="34" charset="0"/>
                  <a:cs typeface="LilyUPC" pitchFamily="34" charset="-34"/>
                </a:endParaRPr>
              </a:p>
            </p:txBody>
          </p:sp>
          <p:sp>
            <p:nvSpPr>
              <p:cNvPr id="142350" name="Text Box 8"/>
              <p:cNvSpPr txBox="1">
                <a:spLocks noChangeArrowheads="1"/>
              </p:cNvSpPr>
              <p:nvPr/>
            </p:nvSpPr>
            <p:spPr bwMode="auto">
              <a:xfrm>
                <a:off x="191" y="1220"/>
                <a:ext cx="908" cy="577"/>
              </a:xfrm>
              <a:prstGeom prst="rect">
                <a:avLst/>
              </a:prstGeom>
              <a:noFill/>
              <a:ln w="9525">
                <a:noFill/>
                <a:miter lim="800000"/>
                <a:headEnd/>
                <a:tailEnd/>
              </a:ln>
            </p:spPr>
            <p:txBody>
              <a:bodyPr wrap="none">
                <a:spAutoFit/>
              </a:bodyPr>
              <a:lstStyle/>
              <a:p>
                <a:r>
                  <a:rPr lang="en-US">
                    <a:latin typeface="Franklin Gothic Book" pitchFamily="34" charset="0"/>
                  </a:rPr>
                  <a:t>Degree </a:t>
                </a:r>
              </a:p>
              <a:p>
                <a:r>
                  <a:rPr lang="en-US">
                    <a:latin typeface="Franklin Gothic Book" pitchFamily="34" charset="0"/>
                  </a:rPr>
                  <a:t>of </a:t>
                </a:r>
              </a:p>
              <a:p>
                <a:r>
                  <a:rPr lang="en-US">
                    <a:latin typeface="Franklin Gothic Book" pitchFamily="34" charset="0"/>
                  </a:rPr>
                  <a:t>Membership</a:t>
                </a:r>
                <a:endParaRPr lang="th-TH">
                  <a:latin typeface="Franklin Gothic Book" pitchFamily="34" charset="0"/>
                  <a:cs typeface="LilyUPC" pitchFamily="34" charset="-34"/>
                </a:endParaRPr>
              </a:p>
            </p:txBody>
          </p:sp>
          <p:sp>
            <p:nvSpPr>
              <p:cNvPr id="142351" name="Text Box 9"/>
              <p:cNvSpPr txBox="1">
                <a:spLocks noChangeArrowheads="1"/>
              </p:cNvSpPr>
              <p:nvPr/>
            </p:nvSpPr>
            <p:spPr bwMode="auto">
              <a:xfrm>
                <a:off x="1429" y="2115"/>
                <a:ext cx="3825" cy="213"/>
              </a:xfrm>
              <a:prstGeom prst="rect">
                <a:avLst/>
              </a:prstGeom>
              <a:noFill/>
              <a:ln w="9525">
                <a:noFill/>
                <a:miter lim="800000"/>
                <a:headEnd/>
                <a:tailEnd/>
              </a:ln>
            </p:spPr>
            <p:txBody>
              <a:bodyPr wrap="none">
                <a:spAutoFit/>
              </a:bodyPr>
              <a:lstStyle/>
              <a:p>
                <a:r>
                  <a:rPr lang="en-US" sz="1600">
                    <a:latin typeface="Franklin Gothic Book" pitchFamily="34" charset="0"/>
                  </a:rPr>
                  <a:t>150	160	170	180	190	200	210</a:t>
                </a:r>
                <a:endParaRPr lang="th-TH" sz="1600">
                  <a:latin typeface="Franklin Gothic Book" pitchFamily="34" charset="0"/>
                  <a:cs typeface="LilyUPC" pitchFamily="34" charset="-34"/>
                </a:endParaRPr>
              </a:p>
            </p:txBody>
          </p:sp>
          <p:sp>
            <p:nvSpPr>
              <p:cNvPr id="142352" name="Text Box 10"/>
              <p:cNvSpPr txBox="1">
                <a:spLocks noChangeArrowheads="1"/>
              </p:cNvSpPr>
              <p:nvPr/>
            </p:nvSpPr>
            <p:spPr bwMode="auto">
              <a:xfrm>
                <a:off x="2880" y="2251"/>
                <a:ext cx="821" cy="233"/>
              </a:xfrm>
              <a:prstGeom prst="rect">
                <a:avLst/>
              </a:prstGeom>
              <a:noFill/>
              <a:ln w="9525">
                <a:noFill/>
                <a:miter lim="800000"/>
                <a:headEnd/>
                <a:tailEnd/>
              </a:ln>
            </p:spPr>
            <p:txBody>
              <a:bodyPr wrap="none">
                <a:spAutoFit/>
              </a:bodyPr>
              <a:lstStyle/>
              <a:p>
                <a:r>
                  <a:rPr lang="en-US">
                    <a:latin typeface="Franklin Gothic Book" pitchFamily="34" charset="0"/>
                  </a:rPr>
                  <a:t>Height (cm)</a:t>
                </a:r>
                <a:endParaRPr lang="th-TH">
                  <a:latin typeface="Franklin Gothic Book" pitchFamily="34" charset="0"/>
                  <a:cs typeface="LilyUPC" pitchFamily="34" charset="-34"/>
                </a:endParaRPr>
              </a:p>
            </p:txBody>
          </p:sp>
        </p:grpSp>
        <p:sp>
          <p:nvSpPr>
            <p:cNvPr id="142340" name="Line 12"/>
            <p:cNvSpPr>
              <a:spLocks noChangeShapeType="1"/>
            </p:cNvSpPr>
            <p:nvPr/>
          </p:nvSpPr>
          <p:spPr bwMode="auto">
            <a:xfrm>
              <a:off x="1655" y="1797"/>
              <a:ext cx="726" cy="0"/>
            </a:xfrm>
            <a:prstGeom prst="line">
              <a:avLst/>
            </a:prstGeom>
            <a:noFill/>
            <a:ln w="9525">
              <a:solidFill>
                <a:schemeClr val="tx1"/>
              </a:solidFill>
              <a:round/>
              <a:headEnd/>
              <a:tailEnd/>
            </a:ln>
          </p:spPr>
          <p:txBody>
            <a:bodyPr/>
            <a:lstStyle/>
            <a:p>
              <a:endParaRPr lang="th-TH"/>
            </a:p>
          </p:txBody>
        </p:sp>
        <p:sp>
          <p:nvSpPr>
            <p:cNvPr id="142341" name="Line 13"/>
            <p:cNvSpPr>
              <a:spLocks noChangeShapeType="1"/>
            </p:cNvSpPr>
            <p:nvPr/>
          </p:nvSpPr>
          <p:spPr bwMode="auto">
            <a:xfrm>
              <a:off x="2381" y="1797"/>
              <a:ext cx="499" cy="998"/>
            </a:xfrm>
            <a:prstGeom prst="line">
              <a:avLst/>
            </a:prstGeom>
            <a:noFill/>
            <a:ln w="9525">
              <a:solidFill>
                <a:schemeClr val="tx1"/>
              </a:solidFill>
              <a:round/>
              <a:headEnd/>
              <a:tailEnd/>
            </a:ln>
          </p:spPr>
          <p:txBody>
            <a:bodyPr/>
            <a:lstStyle/>
            <a:p>
              <a:endParaRPr lang="th-TH"/>
            </a:p>
          </p:txBody>
        </p:sp>
        <p:sp>
          <p:nvSpPr>
            <p:cNvPr id="142342" name="Line 14"/>
            <p:cNvSpPr>
              <a:spLocks noChangeShapeType="1"/>
            </p:cNvSpPr>
            <p:nvPr/>
          </p:nvSpPr>
          <p:spPr bwMode="auto">
            <a:xfrm flipV="1">
              <a:off x="2608" y="1797"/>
              <a:ext cx="453" cy="998"/>
            </a:xfrm>
            <a:prstGeom prst="line">
              <a:avLst/>
            </a:prstGeom>
            <a:noFill/>
            <a:ln w="9525">
              <a:solidFill>
                <a:schemeClr val="tx1"/>
              </a:solidFill>
              <a:round/>
              <a:headEnd/>
              <a:tailEnd/>
            </a:ln>
          </p:spPr>
          <p:txBody>
            <a:bodyPr/>
            <a:lstStyle/>
            <a:p>
              <a:endParaRPr lang="th-TH"/>
            </a:p>
          </p:txBody>
        </p:sp>
        <p:sp>
          <p:nvSpPr>
            <p:cNvPr id="142343" name="Line 15"/>
            <p:cNvSpPr>
              <a:spLocks noChangeShapeType="1"/>
            </p:cNvSpPr>
            <p:nvPr/>
          </p:nvSpPr>
          <p:spPr bwMode="auto">
            <a:xfrm>
              <a:off x="3061" y="1797"/>
              <a:ext cx="635" cy="998"/>
            </a:xfrm>
            <a:prstGeom prst="line">
              <a:avLst/>
            </a:prstGeom>
            <a:noFill/>
            <a:ln w="9525">
              <a:solidFill>
                <a:schemeClr val="tx1"/>
              </a:solidFill>
              <a:round/>
              <a:headEnd/>
              <a:tailEnd/>
            </a:ln>
          </p:spPr>
          <p:txBody>
            <a:bodyPr/>
            <a:lstStyle/>
            <a:p>
              <a:endParaRPr lang="th-TH"/>
            </a:p>
          </p:txBody>
        </p:sp>
        <p:sp>
          <p:nvSpPr>
            <p:cNvPr id="142344" name="Line 16"/>
            <p:cNvSpPr>
              <a:spLocks noChangeShapeType="1"/>
            </p:cNvSpPr>
            <p:nvPr/>
          </p:nvSpPr>
          <p:spPr bwMode="auto">
            <a:xfrm flipV="1">
              <a:off x="3334" y="1797"/>
              <a:ext cx="499" cy="998"/>
            </a:xfrm>
            <a:prstGeom prst="line">
              <a:avLst/>
            </a:prstGeom>
            <a:noFill/>
            <a:ln w="9525">
              <a:solidFill>
                <a:schemeClr val="tx1"/>
              </a:solidFill>
              <a:round/>
              <a:headEnd/>
              <a:tailEnd/>
            </a:ln>
          </p:spPr>
          <p:txBody>
            <a:bodyPr/>
            <a:lstStyle/>
            <a:p>
              <a:endParaRPr lang="th-TH"/>
            </a:p>
          </p:txBody>
        </p:sp>
        <p:sp>
          <p:nvSpPr>
            <p:cNvPr id="142345" name="Line 17"/>
            <p:cNvSpPr>
              <a:spLocks noChangeShapeType="1"/>
            </p:cNvSpPr>
            <p:nvPr/>
          </p:nvSpPr>
          <p:spPr bwMode="auto">
            <a:xfrm>
              <a:off x="3833" y="1797"/>
              <a:ext cx="1406" cy="0"/>
            </a:xfrm>
            <a:prstGeom prst="line">
              <a:avLst/>
            </a:prstGeom>
            <a:noFill/>
            <a:ln w="9525">
              <a:solidFill>
                <a:schemeClr val="tx1"/>
              </a:solidFill>
              <a:round/>
              <a:headEnd/>
              <a:tailEnd/>
            </a:ln>
          </p:spPr>
          <p:txBody>
            <a:bodyPr/>
            <a:lstStyle/>
            <a:p>
              <a:endParaRPr lang="th-TH"/>
            </a:p>
          </p:txBody>
        </p:sp>
        <p:sp>
          <p:nvSpPr>
            <p:cNvPr id="142346" name="Text Box 18"/>
            <p:cNvSpPr txBox="1">
              <a:spLocks noChangeArrowheads="1"/>
            </p:cNvSpPr>
            <p:nvPr/>
          </p:nvSpPr>
          <p:spPr bwMode="auto">
            <a:xfrm>
              <a:off x="1837" y="2251"/>
              <a:ext cx="2625" cy="212"/>
            </a:xfrm>
            <a:prstGeom prst="rect">
              <a:avLst/>
            </a:prstGeom>
            <a:noFill/>
            <a:ln w="9525">
              <a:noFill/>
              <a:miter lim="800000"/>
              <a:headEnd/>
              <a:tailEnd/>
            </a:ln>
          </p:spPr>
          <p:txBody>
            <a:bodyPr wrap="none">
              <a:spAutoFit/>
            </a:bodyPr>
            <a:lstStyle/>
            <a:p>
              <a:r>
                <a:rPr lang="en-US" sz="1600">
                  <a:latin typeface="Franklin Gothic Book" pitchFamily="34" charset="0"/>
                </a:rPr>
                <a:t>Short	           Average		Tall</a:t>
              </a:r>
              <a:endParaRPr lang="th-TH" sz="1600">
                <a:latin typeface="Franklin Gothic Book" pitchFamily="34" charset="0"/>
                <a:cs typeface="LilyUPC" pitchFamily="34" charset="-34"/>
              </a:endParaRPr>
            </a:p>
          </p:txBody>
        </p:sp>
      </p:grpSp>
    </p:spTree>
    <p:extLst>
      <p:ext uri="{BB962C8B-B14F-4D97-AF65-F5344CB8AC3E}">
        <p14:creationId xmlns:p14="http://schemas.microsoft.com/office/powerpoint/2010/main" val="2172913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Linguistic Qualifiers</a:t>
            </a:r>
            <a:endParaRPr lang="th-TH" sz="3600" cap="all" dirty="0">
              <a:effectLst>
                <a:reflection blurRad="12700" stA="48000" endA="300" endPos="55000" dir="5400000" sy="-90000" algn="bl" rotWithShape="0"/>
              </a:effectLst>
            </a:endParaRPr>
          </a:p>
        </p:txBody>
      </p:sp>
      <p:sp>
        <p:nvSpPr>
          <p:cNvPr id="143362" name="Rectangle 3"/>
          <p:cNvSpPr>
            <a:spLocks noGrp="1" noChangeArrowheads="1"/>
          </p:cNvSpPr>
          <p:nvPr>
            <p:ph type="body" idx="4294967295"/>
          </p:nvPr>
        </p:nvSpPr>
        <p:spPr/>
        <p:txBody>
          <a:bodyPr>
            <a:normAutofit fontScale="92500" lnSpcReduction="20000"/>
          </a:bodyPr>
          <a:lstStyle/>
          <a:p>
            <a:r>
              <a:rPr lang="en-US" sz="2600"/>
              <a:t>Language carries with it a set of modifiers which can change the shape of a fuzzy set;</a:t>
            </a:r>
          </a:p>
          <a:p>
            <a:pPr lvl="1"/>
            <a:r>
              <a:rPr lang="en-US" sz="2200"/>
              <a:t>for instance what is the relationship between ‘tall’ and ‘very tall’?</a:t>
            </a:r>
          </a:p>
          <a:p>
            <a:r>
              <a:rPr lang="en-US" sz="2600"/>
              <a:t>Some perform ‘</a:t>
            </a:r>
            <a:r>
              <a:rPr lang="en-US" sz="2600" i="1"/>
              <a:t>concentration</a:t>
            </a:r>
            <a:r>
              <a:rPr lang="en-US" sz="2600"/>
              <a:t>’, such as ‘</a:t>
            </a:r>
            <a:r>
              <a:rPr lang="en-US" sz="2600" i="1"/>
              <a:t>very</a:t>
            </a:r>
            <a:r>
              <a:rPr lang="en-US" sz="2600"/>
              <a:t>’</a:t>
            </a:r>
          </a:p>
          <a:p>
            <a:r>
              <a:rPr lang="en-US" sz="2600"/>
              <a:t>some perform ‘</a:t>
            </a:r>
            <a:r>
              <a:rPr lang="en-US" sz="2600" i="1"/>
              <a:t>dilation</a:t>
            </a:r>
            <a:r>
              <a:rPr lang="en-US" sz="2600"/>
              <a:t>’, such as ‘</a:t>
            </a:r>
            <a:r>
              <a:rPr lang="en-US" sz="2600" i="1"/>
              <a:t>more or less</a:t>
            </a:r>
            <a:r>
              <a:rPr lang="en-US" sz="2600"/>
              <a:t>’</a:t>
            </a:r>
          </a:p>
          <a:p>
            <a:pPr lvl="1"/>
            <a:r>
              <a:rPr lang="en-US" sz="2200"/>
              <a:t>The set of </a:t>
            </a:r>
            <a:r>
              <a:rPr lang="en-US" sz="2200" i="1"/>
              <a:t>very tall men</a:t>
            </a:r>
            <a:r>
              <a:rPr lang="en-US" sz="2200"/>
              <a:t> is different from the set of </a:t>
            </a:r>
            <a:r>
              <a:rPr lang="en-US" sz="2200" i="1"/>
              <a:t>more or less tall men</a:t>
            </a:r>
            <a:r>
              <a:rPr lang="en-US" sz="2200"/>
              <a:t>.</a:t>
            </a:r>
          </a:p>
          <a:p>
            <a:r>
              <a:rPr lang="en-US" sz="2600"/>
              <a:t>How about the difference between the set of </a:t>
            </a:r>
            <a:r>
              <a:rPr lang="en-US" sz="2600" i="1"/>
              <a:t>slightly hot</a:t>
            </a:r>
            <a:r>
              <a:rPr lang="en-US" sz="2600"/>
              <a:t> and the set of </a:t>
            </a:r>
            <a:r>
              <a:rPr lang="en-US" sz="2600" i="1"/>
              <a:t>moderately hot</a:t>
            </a:r>
            <a:r>
              <a:rPr lang="en-US" sz="2600"/>
              <a:t>?</a:t>
            </a:r>
            <a:endParaRPr lang="th-TH" sz="2600">
              <a:cs typeface="LilyUPC" pitchFamily="34" charset="-34"/>
            </a:endParaRPr>
          </a:p>
        </p:txBody>
      </p:sp>
    </p:spTree>
    <p:extLst>
      <p:ext uri="{BB962C8B-B14F-4D97-AF65-F5344CB8AC3E}">
        <p14:creationId xmlns:p14="http://schemas.microsoft.com/office/powerpoint/2010/main" val="4265165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28800" y="457199"/>
            <a:ext cx="8686800" cy="1776413"/>
          </a:xfrm>
          <a:noFill/>
          <a:ln/>
        </p:spPr>
        <p:txBody>
          <a:bodyPr anchor="ctr">
            <a:normAutofit/>
          </a:bodyPr>
          <a:lstStyle/>
          <a:p>
            <a:pPr>
              <a:defRPr/>
            </a:pPr>
            <a:r>
              <a:rPr lang="en-US" sz="3600" cap="all" dirty="0">
                <a:effectLst>
                  <a:reflection blurRad="12700" stA="48000" endA="300" endPos="55000" dir="5400000" sy="-90000" algn="bl" rotWithShape="0"/>
                </a:effectLst>
              </a:rPr>
              <a:t>Graphical Representation</a:t>
            </a:r>
            <a:endParaRPr lang="th-TH" sz="3600" cap="all" dirty="0">
              <a:effectLst>
                <a:reflection blurRad="12700" stA="48000" endA="300" endPos="55000" dir="5400000" sy="-90000" algn="bl" rotWithShape="0"/>
              </a:effectLst>
            </a:endParaRPr>
          </a:p>
        </p:txBody>
      </p:sp>
      <p:grpSp>
        <p:nvGrpSpPr>
          <p:cNvPr id="144386" name="Group 5"/>
          <p:cNvGrpSpPr>
            <a:grpSpLocks/>
          </p:cNvGrpSpPr>
          <p:nvPr/>
        </p:nvGrpSpPr>
        <p:grpSpPr bwMode="auto">
          <a:xfrm>
            <a:off x="2063751" y="2781300"/>
            <a:ext cx="8037513" cy="2243138"/>
            <a:chOff x="191" y="1071"/>
            <a:chExt cx="5063" cy="1413"/>
          </a:xfrm>
        </p:grpSpPr>
        <p:sp>
          <p:nvSpPr>
            <p:cNvPr id="144400" name="Line 6"/>
            <p:cNvSpPr>
              <a:spLocks noChangeShapeType="1"/>
            </p:cNvSpPr>
            <p:nvPr/>
          </p:nvSpPr>
          <p:spPr bwMode="auto">
            <a:xfrm>
              <a:off x="1519" y="1071"/>
              <a:ext cx="0" cy="1044"/>
            </a:xfrm>
            <a:prstGeom prst="line">
              <a:avLst/>
            </a:prstGeom>
            <a:noFill/>
            <a:ln w="9525">
              <a:solidFill>
                <a:schemeClr val="tx1"/>
              </a:solidFill>
              <a:round/>
              <a:headEnd/>
              <a:tailEnd/>
            </a:ln>
          </p:spPr>
          <p:txBody>
            <a:bodyPr/>
            <a:lstStyle/>
            <a:p>
              <a:endParaRPr lang="th-TH"/>
            </a:p>
          </p:txBody>
        </p:sp>
        <p:sp>
          <p:nvSpPr>
            <p:cNvPr id="144401" name="Line 7"/>
            <p:cNvSpPr>
              <a:spLocks noChangeShapeType="1"/>
            </p:cNvSpPr>
            <p:nvPr/>
          </p:nvSpPr>
          <p:spPr bwMode="auto">
            <a:xfrm>
              <a:off x="1519" y="2115"/>
              <a:ext cx="3629" cy="0"/>
            </a:xfrm>
            <a:prstGeom prst="line">
              <a:avLst/>
            </a:prstGeom>
            <a:noFill/>
            <a:ln w="9525">
              <a:solidFill>
                <a:schemeClr val="tx1"/>
              </a:solidFill>
              <a:round/>
              <a:headEnd/>
              <a:tailEnd/>
            </a:ln>
          </p:spPr>
          <p:txBody>
            <a:bodyPr/>
            <a:lstStyle/>
            <a:p>
              <a:endParaRPr lang="th-TH"/>
            </a:p>
          </p:txBody>
        </p:sp>
        <p:sp>
          <p:nvSpPr>
            <p:cNvPr id="144402" name="Text Box 8"/>
            <p:cNvSpPr txBox="1">
              <a:spLocks noChangeArrowheads="1"/>
            </p:cNvSpPr>
            <p:nvPr/>
          </p:nvSpPr>
          <p:spPr bwMode="auto">
            <a:xfrm>
              <a:off x="1201" y="1071"/>
              <a:ext cx="322" cy="1105"/>
            </a:xfrm>
            <a:prstGeom prst="rect">
              <a:avLst/>
            </a:prstGeom>
            <a:noFill/>
            <a:ln w="9525">
              <a:noFill/>
              <a:miter lim="800000"/>
              <a:headEnd/>
              <a:tailEnd/>
            </a:ln>
          </p:spPr>
          <p:txBody>
            <a:bodyPr wrap="none">
              <a:spAutoFit/>
            </a:bodyPr>
            <a:lstStyle/>
            <a:p>
              <a:r>
                <a:rPr lang="en-US">
                  <a:latin typeface="Franklin Gothic Book" pitchFamily="34" charset="0"/>
                </a:rPr>
                <a:t>1.0</a:t>
              </a:r>
            </a:p>
            <a:p>
              <a:r>
                <a:rPr lang="en-US">
                  <a:latin typeface="Franklin Gothic Book" pitchFamily="34" charset="0"/>
                </a:rPr>
                <a:t>0.8</a:t>
              </a:r>
            </a:p>
            <a:p>
              <a:r>
                <a:rPr lang="en-US">
                  <a:latin typeface="Franklin Gothic Book" pitchFamily="34" charset="0"/>
                </a:rPr>
                <a:t>0.6</a:t>
              </a:r>
            </a:p>
            <a:p>
              <a:r>
                <a:rPr lang="en-US">
                  <a:latin typeface="Franklin Gothic Book" pitchFamily="34" charset="0"/>
                </a:rPr>
                <a:t>0.4</a:t>
              </a:r>
            </a:p>
            <a:p>
              <a:r>
                <a:rPr lang="en-US">
                  <a:latin typeface="Franklin Gothic Book" pitchFamily="34" charset="0"/>
                </a:rPr>
                <a:t>0.2</a:t>
              </a:r>
            </a:p>
            <a:p>
              <a:r>
                <a:rPr lang="en-US">
                  <a:latin typeface="Franklin Gothic Book" pitchFamily="34" charset="0"/>
                </a:rPr>
                <a:t>0.0</a:t>
              </a:r>
              <a:endParaRPr lang="th-TH">
                <a:latin typeface="Franklin Gothic Book" pitchFamily="34" charset="0"/>
                <a:cs typeface="LilyUPC" pitchFamily="34" charset="-34"/>
              </a:endParaRPr>
            </a:p>
          </p:txBody>
        </p:sp>
        <p:sp>
          <p:nvSpPr>
            <p:cNvPr id="144403" name="Text Box 9"/>
            <p:cNvSpPr txBox="1">
              <a:spLocks noChangeArrowheads="1"/>
            </p:cNvSpPr>
            <p:nvPr/>
          </p:nvSpPr>
          <p:spPr bwMode="auto">
            <a:xfrm>
              <a:off x="191" y="1220"/>
              <a:ext cx="908" cy="577"/>
            </a:xfrm>
            <a:prstGeom prst="rect">
              <a:avLst/>
            </a:prstGeom>
            <a:noFill/>
            <a:ln w="9525">
              <a:noFill/>
              <a:miter lim="800000"/>
              <a:headEnd/>
              <a:tailEnd/>
            </a:ln>
          </p:spPr>
          <p:txBody>
            <a:bodyPr wrap="none">
              <a:spAutoFit/>
            </a:bodyPr>
            <a:lstStyle/>
            <a:p>
              <a:r>
                <a:rPr lang="en-US">
                  <a:latin typeface="Franklin Gothic Book" pitchFamily="34" charset="0"/>
                </a:rPr>
                <a:t>Degree </a:t>
              </a:r>
            </a:p>
            <a:p>
              <a:r>
                <a:rPr lang="en-US">
                  <a:latin typeface="Franklin Gothic Book" pitchFamily="34" charset="0"/>
                </a:rPr>
                <a:t>of </a:t>
              </a:r>
            </a:p>
            <a:p>
              <a:r>
                <a:rPr lang="en-US">
                  <a:latin typeface="Franklin Gothic Book" pitchFamily="34" charset="0"/>
                </a:rPr>
                <a:t>Membership</a:t>
              </a:r>
              <a:endParaRPr lang="th-TH">
                <a:latin typeface="Franklin Gothic Book" pitchFamily="34" charset="0"/>
                <a:cs typeface="LilyUPC" pitchFamily="34" charset="-34"/>
              </a:endParaRPr>
            </a:p>
          </p:txBody>
        </p:sp>
        <p:sp>
          <p:nvSpPr>
            <p:cNvPr id="144404" name="Text Box 10"/>
            <p:cNvSpPr txBox="1">
              <a:spLocks noChangeArrowheads="1"/>
            </p:cNvSpPr>
            <p:nvPr/>
          </p:nvSpPr>
          <p:spPr bwMode="auto">
            <a:xfrm>
              <a:off x="1429" y="2115"/>
              <a:ext cx="3825" cy="213"/>
            </a:xfrm>
            <a:prstGeom prst="rect">
              <a:avLst/>
            </a:prstGeom>
            <a:noFill/>
            <a:ln w="9525">
              <a:noFill/>
              <a:miter lim="800000"/>
              <a:headEnd/>
              <a:tailEnd/>
            </a:ln>
          </p:spPr>
          <p:txBody>
            <a:bodyPr wrap="none">
              <a:spAutoFit/>
            </a:bodyPr>
            <a:lstStyle/>
            <a:p>
              <a:r>
                <a:rPr lang="en-US" sz="1600">
                  <a:latin typeface="Franklin Gothic Book" pitchFamily="34" charset="0"/>
                </a:rPr>
                <a:t>150	160	170	180	190	200	210</a:t>
              </a:r>
              <a:endParaRPr lang="th-TH" sz="1600">
                <a:latin typeface="Franklin Gothic Book" pitchFamily="34" charset="0"/>
                <a:cs typeface="LilyUPC" pitchFamily="34" charset="-34"/>
              </a:endParaRPr>
            </a:p>
          </p:txBody>
        </p:sp>
        <p:sp>
          <p:nvSpPr>
            <p:cNvPr id="144405" name="Text Box 11"/>
            <p:cNvSpPr txBox="1">
              <a:spLocks noChangeArrowheads="1"/>
            </p:cNvSpPr>
            <p:nvPr/>
          </p:nvSpPr>
          <p:spPr bwMode="auto">
            <a:xfrm>
              <a:off x="2880" y="2251"/>
              <a:ext cx="821" cy="233"/>
            </a:xfrm>
            <a:prstGeom prst="rect">
              <a:avLst/>
            </a:prstGeom>
            <a:noFill/>
            <a:ln w="9525">
              <a:noFill/>
              <a:miter lim="800000"/>
              <a:headEnd/>
              <a:tailEnd/>
            </a:ln>
          </p:spPr>
          <p:txBody>
            <a:bodyPr wrap="none">
              <a:spAutoFit/>
            </a:bodyPr>
            <a:lstStyle/>
            <a:p>
              <a:r>
                <a:rPr lang="en-US">
                  <a:latin typeface="Franklin Gothic Book" pitchFamily="34" charset="0"/>
                </a:rPr>
                <a:t>Height (cm)</a:t>
              </a:r>
              <a:endParaRPr lang="th-TH">
                <a:latin typeface="Franklin Gothic Book" pitchFamily="34" charset="0"/>
                <a:cs typeface="LilyUPC" pitchFamily="34" charset="-34"/>
              </a:endParaRPr>
            </a:p>
          </p:txBody>
        </p:sp>
      </p:grpSp>
      <p:sp>
        <p:nvSpPr>
          <p:cNvPr id="144387" name="Line 12"/>
          <p:cNvSpPr>
            <a:spLocks noChangeShapeType="1"/>
          </p:cNvSpPr>
          <p:nvPr/>
        </p:nvSpPr>
        <p:spPr bwMode="auto">
          <a:xfrm>
            <a:off x="4151314" y="2852738"/>
            <a:ext cx="1152525" cy="0"/>
          </a:xfrm>
          <a:prstGeom prst="line">
            <a:avLst/>
          </a:prstGeom>
          <a:noFill/>
          <a:ln w="9525">
            <a:solidFill>
              <a:schemeClr val="tx1"/>
            </a:solidFill>
            <a:round/>
            <a:headEnd/>
            <a:tailEnd/>
          </a:ln>
        </p:spPr>
        <p:txBody>
          <a:bodyPr/>
          <a:lstStyle/>
          <a:p>
            <a:endParaRPr lang="th-TH"/>
          </a:p>
        </p:txBody>
      </p:sp>
      <p:sp>
        <p:nvSpPr>
          <p:cNvPr id="144388" name="Line 13"/>
          <p:cNvSpPr>
            <a:spLocks noChangeShapeType="1"/>
          </p:cNvSpPr>
          <p:nvPr/>
        </p:nvSpPr>
        <p:spPr bwMode="auto">
          <a:xfrm>
            <a:off x="5303838" y="2852739"/>
            <a:ext cx="792162" cy="1584325"/>
          </a:xfrm>
          <a:prstGeom prst="line">
            <a:avLst/>
          </a:prstGeom>
          <a:noFill/>
          <a:ln w="9525">
            <a:solidFill>
              <a:schemeClr val="tx1"/>
            </a:solidFill>
            <a:round/>
            <a:headEnd/>
            <a:tailEnd/>
          </a:ln>
        </p:spPr>
        <p:txBody>
          <a:bodyPr/>
          <a:lstStyle/>
          <a:p>
            <a:endParaRPr lang="th-TH"/>
          </a:p>
        </p:txBody>
      </p:sp>
      <p:sp>
        <p:nvSpPr>
          <p:cNvPr id="144389" name="Line 14"/>
          <p:cNvSpPr>
            <a:spLocks noChangeShapeType="1"/>
          </p:cNvSpPr>
          <p:nvPr/>
        </p:nvSpPr>
        <p:spPr bwMode="auto">
          <a:xfrm flipV="1">
            <a:off x="5664200" y="2852739"/>
            <a:ext cx="719138" cy="1584325"/>
          </a:xfrm>
          <a:prstGeom prst="line">
            <a:avLst/>
          </a:prstGeom>
          <a:noFill/>
          <a:ln w="9525">
            <a:solidFill>
              <a:schemeClr val="tx1"/>
            </a:solidFill>
            <a:round/>
            <a:headEnd/>
            <a:tailEnd/>
          </a:ln>
        </p:spPr>
        <p:txBody>
          <a:bodyPr/>
          <a:lstStyle/>
          <a:p>
            <a:endParaRPr lang="th-TH"/>
          </a:p>
        </p:txBody>
      </p:sp>
      <p:sp>
        <p:nvSpPr>
          <p:cNvPr id="144390" name="Line 15"/>
          <p:cNvSpPr>
            <a:spLocks noChangeShapeType="1"/>
          </p:cNvSpPr>
          <p:nvPr/>
        </p:nvSpPr>
        <p:spPr bwMode="auto">
          <a:xfrm>
            <a:off x="6383338" y="2852739"/>
            <a:ext cx="1008062" cy="1584325"/>
          </a:xfrm>
          <a:prstGeom prst="line">
            <a:avLst/>
          </a:prstGeom>
          <a:noFill/>
          <a:ln w="9525">
            <a:solidFill>
              <a:schemeClr val="tx1"/>
            </a:solidFill>
            <a:round/>
            <a:headEnd/>
            <a:tailEnd/>
          </a:ln>
        </p:spPr>
        <p:txBody>
          <a:bodyPr/>
          <a:lstStyle/>
          <a:p>
            <a:endParaRPr lang="th-TH"/>
          </a:p>
        </p:txBody>
      </p:sp>
      <p:sp>
        <p:nvSpPr>
          <p:cNvPr id="144391" name="Line 16"/>
          <p:cNvSpPr>
            <a:spLocks noChangeShapeType="1"/>
          </p:cNvSpPr>
          <p:nvPr/>
        </p:nvSpPr>
        <p:spPr bwMode="auto">
          <a:xfrm flipV="1">
            <a:off x="6816726" y="2852739"/>
            <a:ext cx="792163" cy="1584325"/>
          </a:xfrm>
          <a:prstGeom prst="line">
            <a:avLst/>
          </a:prstGeom>
          <a:noFill/>
          <a:ln w="9525">
            <a:solidFill>
              <a:schemeClr val="tx1"/>
            </a:solidFill>
            <a:round/>
            <a:headEnd/>
            <a:tailEnd/>
          </a:ln>
        </p:spPr>
        <p:txBody>
          <a:bodyPr/>
          <a:lstStyle/>
          <a:p>
            <a:endParaRPr lang="th-TH"/>
          </a:p>
        </p:txBody>
      </p:sp>
      <p:sp>
        <p:nvSpPr>
          <p:cNvPr id="144392" name="Line 17"/>
          <p:cNvSpPr>
            <a:spLocks noChangeShapeType="1"/>
          </p:cNvSpPr>
          <p:nvPr/>
        </p:nvSpPr>
        <p:spPr bwMode="auto">
          <a:xfrm>
            <a:off x="7608889" y="2852738"/>
            <a:ext cx="2232025" cy="0"/>
          </a:xfrm>
          <a:prstGeom prst="line">
            <a:avLst/>
          </a:prstGeom>
          <a:noFill/>
          <a:ln w="9525">
            <a:solidFill>
              <a:schemeClr val="tx1"/>
            </a:solidFill>
            <a:round/>
            <a:headEnd/>
            <a:tailEnd/>
          </a:ln>
        </p:spPr>
        <p:txBody>
          <a:bodyPr/>
          <a:lstStyle/>
          <a:p>
            <a:endParaRPr lang="th-TH"/>
          </a:p>
        </p:txBody>
      </p:sp>
      <p:sp>
        <p:nvSpPr>
          <p:cNvPr id="144393" name="Text Box 18"/>
          <p:cNvSpPr txBox="1">
            <a:spLocks noChangeArrowheads="1"/>
          </p:cNvSpPr>
          <p:nvPr/>
        </p:nvSpPr>
        <p:spPr bwMode="auto">
          <a:xfrm>
            <a:off x="4656139" y="2276475"/>
            <a:ext cx="4167187" cy="336550"/>
          </a:xfrm>
          <a:prstGeom prst="rect">
            <a:avLst/>
          </a:prstGeom>
          <a:noFill/>
          <a:ln w="9525">
            <a:noFill/>
            <a:miter lim="800000"/>
            <a:headEnd/>
            <a:tailEnd/>
          </a:ln>
        </p:spPr>
        <p:txBody>
          <a:bodyPr wrap="none">
            <a:spAutoFit/>
          </a:bodyPr>
          <a:lstStyle/>
          <a:p>
            <a:r>
              <a:rPr lang="en-US" sz="1600">
                <a:latin typeface="Franklin Gothic Book" pitchFamily="34" charset="0"/>
              </a:rPr>
              <a:t>Short	           Average		Tall</a:t>
            </a:r>
            <a:endParaRPr lang="th-TH" sz="1600">
              <a:latin typeface="Franklin Gothic Book" pitchFamily="34" charset="0"/>
              <a:cs typeface="LilyUPC" pitchFamily="34" charset="-34"/>
            </a:endParaRPr>
          </a:p>
        </p:txBody>
      </p:sp>
      <p:sp>
        <p:nvSpPr>
          <p:cNvPr id="144394" name="Freeform 20"/>
          <p:cNvSpPr>
            <a:spLocks/>
          </p:cNvSpPr>
          <p:nvPr/>
        </p:nvSpPr>
        <p:spPr bwMode="auto">
          <a:xfrm>
            <a:off x="5303838" y="2852739"/>
            <a:ext cx="792162" cy="1584325"/>
          </a:xfrm>
          <a:custGeom>
            <a:avLst/>
            <a:gdLst>
              <a:gd name="T0" fmla="*/ 499 w 499"/>
              <a:gd name="T1" fmla="*/ 998 h 998"/>
              <a:gd name="T2" fmla="*/ 181 w 499"/>
              <a:gd name="T3" fmla="*/ 771 h 998"/>
              <a:gd name="T4" fmla="*/ 0 w 499"/>
              <a:gd name="T5" fmla="*/ 0 h 998"/>
              <a:gd name="T6" fmla="*/ 0 60000 65536"/>
              <a:gd name="T7" fmla="*/ 0 60000 65536"/>
              <a:gd name="T8" fmla="*/ 0 60000 65536"/>
              <a:gd name="T9" fmla="*/ 0 w 499"/>
              <a:gd name="T10" fmla="*/ 0 h 998"/>
              <a:gd name="T11" fmla="*/ 499 w 499"/>
              <a:gd name="T12" fmla="*/ 998 h 998"/>
            </a:gdLst>
            <a:ahLst/>
            <a:cxnLst>
              <a:cxn ang="T6">
                <a:pos x="T0" y="T1"/>
              </a:cxn>
              <a:cxn ang="T7">
                <a:pos x="T2" y="T3"/>
              </a:cxn>
              <a:cxn ang="T8">
                <a:pos x="T4" y="T5"/>
              </a:cxn>
            </a:cxnLst>
            <a:rect l="T9" t="T10" r="T11" b="T12"/>
            <a:pathLst>
              <a:path w="499" h="998">
                <a:moveTo>
                  <a:pt x="499" y="998"/>
                </a:moveTo>
                <a:cubicBezTo>
                  <a:pt x="381" y="967"/>
                  <a:pt x="264" y="937"/>
                  <a:pt x="181" y="771"/>
                </a:cubicBezTo>
                <a:cubicBezTo>
                  <a:pt x="98" y="605"/>
                  <a:pt x="49" y="302"/>
                  <a:pt x="0" y="0"/>
                </a:cubicBezTo>
              </a:path>
            </a:pathLst>
          </a:custGeom>
          <a:noFill/>
          <a:ln w="9525">
            <a:solidFill>
              <a:schemeClr val="tx1"/>
            </a:solidFill>
            <a:round/>
            <a:headEnd/>
            <a:tailEnd/>
          </a:ln>
        </p:spPr>
        <p:txBody>
          <a:bodyPr/>
          <a:lstStyle/>
          <a:p>
            <a:endParaRPr lang="th-TH"/>
          </a:p>
        </p:txBody>
      </p:sp>
      <p:sp>
        <p:nvSpPr>
          <p:cNvPr id="144395" name="Freeform 21"/>
          <p:cNvSpPr>
            <a:spLocks/>
          </p:cNvSpPr>
          <p:nvPr/>
        </p:nvSpPr>
        <p:spPr bwMode="auto">
          <a:xfrm>
            <a:off x="6816726" y="2852739"/>
            <a:ext cx="792163" cy="1584325"/>
          </a:xfrm>
          <a:custGeom>
            <a:avLst/>
            <a:gdLst>
              <a:gd name="T0" fmla="*/ 0 w 499"/>
              <a:gd name="T1" fmla="*/ 998 h 998"/>
              <a:gd name="T2" fmla="*/ 317 w 499"/>
              <a:gd name="T3" fmla="*/ 726 h 998"/>
              <a:gd name="T4" fmla="*/ 499 w 499"/>
              <a:gd name="T5" fmla="*/ 0 h 998"/>
              <a:gd name="T6" fmla="*/ 0 60000 65536"/>
              <a:gd name="T7" fmla="*/ 0 60000 65536"/>
              <a:gd name="T8" fmla="*/ 0 60000 65536"/>
              <a:gd name="T9" fmla="*/ 0 w 499"/>
              <a:gd name="T10" fmla="*/ 0 h 998"/>
              <a:gd name="T11" fmla="*/ 499 w 499"/>
              <a:gd name="T12" fmla="*/ 998 h 998"/>
            </a:gdLst>
            <a:ahLst/>
            <a:cxnLst>
              <a:cxn ang="T6">
                <a:pos x="T0" y="T1"/>
              </a:cxn>
              <a:cxn ang="T7">
                <a:pos x="T2" y="T3"/>
              </a:cxn>
              <a:cxn ang="T8">
                <a:pos x="T4" y="T5"/>
              </a:cxn>
            </a:cxnLst>
            <a:rect l="T9" t="T10" r="T11" b="T12"/>
            <a:pathLst>
              <a:path w="499" h="998">
                <a:moveTo>
                  <a:pt x="0" y="998"/>
                </a:moveTo>
                <a:cubicBezTo>
                  <a:pt x="117" y="945"/>
                  <a:pt x="234" y="892"/>
                  <a:pt x="317" y="726"/>
                </a:cubicBezTo>
                <a:cubicBezTo>
                  <a:pt x="400" y="560"/>
                  <a:pt x="449" y="280"/>
                  <a:pt x="499" y="0"/>
                </a:cubicBezTo>
              </a:path>
            </a:pathLst>
          </a:custGeom>
          <a:noFill/>
          <a:ln w="9525">
            <a:solidFill>
              <a:schemeClr val="tx1"/>
            </a:solidFill>
            <a:round/>
            <a:headEnd/>
            <a:tailEnd/>
          </a:ln>
        </p:spPr>
        <p:txBody>
          <a:bodyPr/>
          <a:lstStyle/>
          <a:p>
            <a:endParaRPr lang="th-TH"/>
          </a:p>
        </p:txBody>
      </p:sp>
      <p:sp>
        <p:nvSpPr>
          <p:cNvPr id="144396" name="Line 22"/>
          <p:cNvSpPr>
            <a:spLocks noChangeShapeType="1"/>
          </p:cNvSpPr>
          <p:nvPr/>
        </p:nvSpPr>
        <p:spPr bwMode="auto">
          <a:xfrm>
            <a:off x="5159376" y="2636838"/>
            <a:ext cx="360363" cy="792162"/>
          </a:xfrm>
          <a:prstGeom prst="line">
            <a:avLst/>
          </a:prstGeom>
          <a:noFill/>
          <a:ln w="9525">
            <a:solidFill>
              <a:schemeClr val="tx1"/>
            </a:solidFill>
            <a:round/>
            <a:headEnd/>
            <a:tailEnd type="triangle" w="med" len="med"/>
          </a:ln>
        </p:spPr>
        <p:txBody>
          <a:bodyPr/>
          <a:lstStyle/>
          <a:p>
            <a:endParaRPr lang="th-TH"/>
          </a:p>
        </p:txBody>
      </p:sp>
      <p:sp>
        <p:nvSpPr>
          <p:cNvPr id="144397" name="Line 23"/>
          <p:cNvSpPr>
            <a:spLocks noChangeShapeType="1"/>
          </p:cNvSpPr>
          <p:nvPr/>
        </p:nvSpPr>
        <p:spPr bwMode="auto">
          <a:xfrm flipH="1">
            <a:off x="7391401" y="2636839"/>
            <a:ext cx="1152525" cy="720725"/>
          </a:xfrm>
          <a:prstGeom prst="line">
            <a:avLst/>
          </a:prstGeom>
          <a:noFill/>
          <a:ln w="9525">
            <a:solidFill>
              <a:schemeClr val="tx1"/>
            </a:solidFill>
            <a:round/>
            <a:headEnd/>
            <a:tailEnd type="triangle" w="med" len="med"/>
          </a:ln>
        </p:spPr>
        <p:txBody>
          <a:bodyPr/>
          <a:lstStyle/>
          <a:p>
            <a:endParaRPr lang="th-TH"/>
          </a:p>
        </p:txBody>
      </p:sp>
      <p:sp>
        <p:nvSpPr>
          <p:cNvPr id="144398" name="Text Box 24"/>
          <p:cNvSpPr txBox="1">
            <a:spLocks noChangeArrowheads="1"/>
          </p:cNvSpPr>
          <p:nvPr/>
        </p:nvSpPr>
        <p:spPr bwMode="auto">
          <a:xfrm>
            <a:off x="8164514" y="3400426"/>
            <a:ext cx="553421" cy="584775"/>
          </a:xfrm>
          <a:prstGeom prst="rect">
            <a:avLst/>
          </a:prstGeom>
          <a:noFill/>
          <a:ln w="9525">
            <a:noFill/>
            <a:miter lim="800000"/>
            <a:headEnd/>
            <a:tailEnd/>
          </a:ln>
        </p:spPr>
        <p:txBody>
          <a:bodyPr wrap="none">
            <a:spAutoFit/>
          </a:bodyPr>
          <a:lstStyle/>
          <a:p>
            <a:r>
              <a:rPr lang="en-US" sz="1600">
                <a:latin typeface="Franklin Gothic Book" pitchFamily="34" charset="0"/>
              </a:rPr>
              <a:t>Very</a:t>
            </a:r>
          </a:p>
          <a:p>
            <a:r>
              <a:rPr lang="en-US" sz="1600">
                <a:latin typeface="Franklin Gothic Book" pitchFamily="34" charset="0"/>
              </a:rPr>
              <a:t>Tall</a:t>
            </a:r>
            <a:endParaRPr lang="th-TH" sz="1600">
              <a:latin typeface="Franklin Gothic Book" pitchFamily="34" charset="0"/>
              <a:cs typeface="LilyUPC" pitchFamily="34" charset="-34"/>
            </a:endParaRPr>
          </a:p>
        </p:txBody>
      </p:sp>
      <p:sp>
        <p:nvSpPr>
          <p:cNvPr id="144399" name="Text Box 25"/>
          <p:cNvSpPr txBox="1">
            <a:spLocks noChangeArrowheads="1"/>
          </p:cNvSpPr>
          <p:nvPr/>
        </p:nvSpPr>
        <p:spPr bwMode="auto">
          <a:xfrm>
            <a:off x="4440239" y="3284539"/>
            <a:ext cx="669925" cy="581025"/>
          </a:xfrm>
          <a:prstGeom prst="rect">
            <a:avLst/>
          </a:prstGeom>
          <a:noFill/>
          <a:ln w="9525">
            <a:noFill/>
            <a:miter lim="800000"/>
            <a:headEnd/>
            <a:tailEnd/>
          </a:ln>
        </p:spPr>
        <p:txBody>
          <a:bodyPr wrap="none">
            <a:spAutoFit/>
          </a:bodyPr>
          <a:lstStyle/>
          <a:p>
            <a:r>
              <a:rPr lang="en-US" sz="1600">
                <a:latin typeface="Franklin Gothic Book" pitchFamily="34" charset="0"/>
              </a:rPr>
              <a:t>Very</a:t>
            </a:r>
          </a:p>
          <a:p>
            <a:r>
              <a:rPr lang="en-US" sz="1600">
                <a:latin typeface="Franklin Gothic Book" pitchFamily="34" charset="0"/>
              </a:rPr>
              <a:t>Short</a:t>
            </a:r>
            <a:endParaRPr lang="th-TH" sz="1600">
              <a:latin typeface="Franklin Gothic Book" pitchFamily="34" charset="0"/>
              <a:cs typeface="LilyUPC" pitchFamily="34" charset="-34"/>
            </a:endParaRPr>
          </a:p>
        </p:txBody>
      </p:sp>
    </p:spTree>
    <p:extLst>
      <p:ext uri="{BB962C8B-B14F-4D97-AF65-F5344CB8AC3E}">
        <p14:creationId xmlns:p14="http://schemas.microsoft.com/office/powerpoint/2010/main" val="7265515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828800" y="457200"/>
            <a:ext cx="8686800" cy="1970116"/>
          </a:xfrm>
          <a:noFill/>
          <a:ln/>
        </p:spPr>
        <p:txBody>
          <a:bodyPr anchor="ctr">
            <a:normAutofit/>
          </a:bodyPr>
          <a:lstStyle/>
          <a:p>
            <a:pPr>
              <a:defRPr/>
            </a:pPr>
            <a:r>
              <a:rPr lang="en-US" sz="3600" cap="all" dirty="0">
                <a:effectLst>
                  <a:reflection blurRad="12700" stA="48000" endA="300" endPos="55000" dir="5400000" sy="-90000" algn="bl" rotWithShape="0"/>
                </a:effectLst>
              </a:rPr>
              <a:t>‘Very’</a:t>
            </a:r>
            <a:endParaRPr lang="th-TH" sz="3600" cap="all" dirty="0">
              <a:effectLst>
                <a:reflection blurRad="12700" stA="48000" endA="300" endPos="55000" dir="5400000" sy="-90000" algn="bl" rotWithShape="0"/>
              </a:effectLst>
            </a:endParaRPr>
          </a:p>
        </p:txBody>
      </p:sp>
      <p:sp>
        <p:nvSpPr>
          <p:cNvPr id="145410" name="Rectangle 3"/>
          <p:cNvSpPr>
            <a:spLocks noGrp="1" noChangeArrowheads="1"/>
          </p:cNvSpPr>
          <p:nvPr>
            <p:ph type="body" idx="4294967295"/>
          </p:nvPr>
        </p:nvSpPr>
        <p:spPr/>
        <p:txBody>
          <a:bodyPr>
            <a:normAutofit lnSpcReduction="10000"/>
          </a:bodyPr>
          <a:lstStyle/>
          <a:p>
            <a:pPr>
              <a:lnSpc>
                <a:spcPct val="90000"/>
              </a:lnSpc>
            </a:pPr>
            <a:r>
              <a:rPr lang="en-US" sz="2600"/>
              <a:t>So how much is ‘very’?  What is the power of the concentration?</a:t>
            </a:r>
          </a:p>
          <a:p>
            <a:pPr lvl="1">
              <a:lnSpc>
                <a:spcPct val="90000"/>
              </a:lnSpc>
            </a:pPr>
            <a:r>
              <a:rPr lang="en-US" sz="2200"/>
              <a:t>How about a square;</a:t>
            </a:r>
          </a:p>
          <a:p>
            <a:pPr lvl="1">
              <a:lnSpc>
                <a:spcPct val="90000"/>
              </a:lnSpc>
            </a:pPr>
            <a:r>
              <a:rPr lang="en-US" sz="2200"/>
              <a:t>i.e. if Tom has a 0.86 membership of the set ‘tall men’, then he has a 0.86*0.86 = 0.7396 membership of the set ‘very tall men’.</a:t>
            </a:r>
          </a:p>
          <a:p>
            <a:pPr>
              <a:lnSpc>
                <a:spcPct val="90000"/>
              </a:lnSpc>
            </a:pPr>
            <a:r>
              <a:rPr lang="en-US" sz="2600">
                <a:cs typeface="Arial" charset="0"/>
              </a:rPr>
              <a:t>Similarly he has 0.86</a:t>
            </a:r>
            <a:r>
              <a:rPr lang="en-US" sz="2600" baseline="30000">
                <a:cs typeface="Arial" charset="0"/>
              </a:rPr>
              <a:t>4</a:t>
            </a:r>
            <a:r>
              <a:rPr lang="en-US" sz="2600">
                <a:cs typeface="Arial" charset="0"/>
              </a:rPr>
              <a:t> = 0.547 membership of the set ‘very, very tall men’.</a:t>
            </a:r>
          </a:p>
          <a:p>
            <a:pPr>
              <a:lnSpc>
                <a:spcPct val="90000"/>
              </a:lnSpc>
            </a:pPr>
            <a:r>
              <a:rPr lang="en-US" sz="2600">
                <a:cs typeface="Arial" charset="0"/>
              </a:rPr>
              <a:t>We can assign the power 3 to ‘extremely’ meaning that Tom has 0.86</a:t>
            </a:r>
            <a:r>
              <a:rPr lang="en-US" sz="2600" baseline="30000">
                <a:cs typeface="Arial" charset="0"/>
              </a:rPr>
              <a:t>3</a:t>
            </a:r>
            <a:r>
              <a:rPr lang="en-US" sz="2600">
                <a:cs typeface="Arial" charset="0"/>
              </a:rPr>
              <a:t> = 0.6361 membership of the set ‘extremely tall men’.</a:t>
            </a:r>
            <a:endParaRPr lang="el-GR" sz="2600">
              <a:cs typeface="Arial" charset="0"/>
            </a:endParaRPr>
          </a:p>
        </p:txBody>
      </p:sp>
    </p:spTree>
    <p:extLst>
      <p:ext uri="{BB962C8B-B14F-4D97-AF65-F5344CB8AC3E}">
        <p14:creationId xmlns:p14="http://schemas.microsoft.com/office/powerpoint/2010/main" val="3486996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828800" y="457200"/>
            <a:ext cx="8686800" cy="1920240"/>
          </a:xfrm>
          <a:noFill/>
          <a:ln/>
        </p:spPr>
        <p:txBody>
          <a:bodyPr anchor="ctr">
            <a:normAutofit/>
          </a:bodyPr>
          <a:lstStyle/>
          <a:p>
            <a:pPr>
              <a:defRPr/>
            </a:pPr>
            <a:r>
              <a:rPr lang="en-US" sz="3600" cap="all" dirty="0">
                <a:effectLst>
                  <a:reflection blurRad="12700" stA="48000" endA="300" endPos="55000" dir="5400000" sy="-90000" algn="bl" rotWithShape="0"/>
                </a:effectLst>
              </a:rPr>
              <a:t>Dilation</a:t>
            </a:r>
            <a:endParaRPr lang="th-TH" sz="3600" cap="all" dirty="0">
              <a:effectLst>
                <a:reflection blurRad="12700" stA="48000" endA="300" endPos="55000" dir="5400000" sy="-90000" algn="bl" rotWithShape="0"/>
              </a:effectLst>
            </a:endParaRPr>
          </a:p>
        </p:txBody>
      </p:sp>
      <p:sp>
        <p:nvSpPr>
          <p:cNvPr id="146434" name="Rectangle 3"/>
          <p:cNvSpPr>
            <a:spLocks noGrp="1" noChangeArrowheads="1"/>
          </p:cNvSpPr>
          <p:nvPr>
            <p:ph type="body" idx="4294967295"/>
          </p:nvPr>
        </p:nvSpPr>
        <p:spPr/>
        <p:txBody>
          <a:bodyPr/>
          <a:lstStyle/>
          <a:p>
            <a:r>
              <a:rPr lang="en-US"/>
              <a:t>Similarly the dilation modifiers can be made into an equation;</a:t>
            </a:r>
          </a:p>
          <a:p>
            <a:r>
              <a:rPr lang="en-US"/>
              <a:t>‘More or Less’ is given the formula √, i.e. Tom has √0.86 = 0.9274 membership of the set ‘more or less tall men’.</a:t>
            </a:r>
          </a:p>
          <a:p>
            <a:endParaRPr lang="en-US"/>
          </a:p>
        </p:txBody>
      </p:sp>
    </p:spTree>
    <p:extLst>
      <p:ext uri="{BB962C8B-B14F-4D97-AF65-F5344CB8AC3E}">
        <p14:creationId xmlns:p14="http://schemas.microsoft.com/office/powerpoint/2010/main" val="2587509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Cantor’s Sets</a:t>
            </a:r>
            <a:endParaRPr lang="th-TH" sz="3600" cap="all">
              <a:effectLst>
                <a:reflection blurRad="12700" stA="48000" endA="300" endPos="55000" dir="5400000" sy="-90000" algn="bl" rotWithShape="0"/>
              </a:effectLst>
            </a:endParaRPr>
          </a:p>
        </p:txBody>
      </p:sp>
      <p:sp>
        <p:nvSpPr>
          <p:cNvPr id="147458" name="Rectangle 3"/>
          <p:cNvSpPr>
            <a:spLocks noGrp="1" noChangeArrowheads="1"/>
          </p:cNvSpPr>
          <p:nvPr>
            <p:ph type="body" idx="4294967295"/>
          </p:nvPr>
        </p:nvSpPr>
        <p:spPr>
          <a:xfrm>
            <a:off x="2125663" y="1763714"/>
            <a:ext cx="7796212" cy="1150937"/>
          </a:xfrm>
        </p:spPr>
        <p:txBody>
          <a:bodyPr/>
          <a:lstStyle/>
          <a:p>
            <a:pPr>
              <a:lnSpc>
                <a:spcPct val="80000"/>
              </a:lnSpc>
            </a:pPr>
            <a:r>
              <a:rPr lang="en-US" sz="2600"/>
              <a:t>Cantor proposed several operations on traditional sets, but how do they translate to fuzzy sets?</a:t>
            </a:r>
            <a:endParaRPr lang="th-TH" sz="2600">
              <a:cs typeface="LilyUPC" pitchFamily="34" charset="-34"/>
            </a:endParaRPr>
          </a:p>
        </p:txBody>
      </p:sp>
      <p:pic>
        <p:nvPicPr>
          <p:cNvPr id="147459" name="Picture 4"/>
          <p:cNvPicPr>
            <a:picLocks noChangeAspect="1" noChangeArrowheads="1"/>
          </p:cNvPicPr>
          <p:nvPr/>
        </p:nvPicPr>
        <p:blipFill>
          <a:blip r:embed="rId2"/>
          <a:srcRect/>
          <a:stretch>
            <a:fillRect/>
          </a:stretch>
        </p:blipFill>
        <p:spPr bwMode="auto">
          <a:xfrm>
            <a:off x="3143251" y="2924175"/>
            <a:ext cx="5191125" cy="3429000"/>
          </a:xfrm>
          <a:prstGeom prst="rect">
            <a:avLst/>
          </a:prstGeom>
          <a:noFill/>
          <a:ln w="9525">
            <a:noFill/>
            <a:miter lim="800000"/>
            <a:headEnd/>
            <a:tailEnd/>
          </a:ln>
        </p:spPr>
      </p:pic>
      <p:sp>
        <p:nvSpPr>
          <p:cNvPr id="147460" name="Text Box 5"/>
          <p:cNvSpPr txBox="1">
            <a:spLocks noChangeArrowheads="1"/>
          </p:cNvSpPr>
          <p:nvPr/>
        </p:nvSpPr>
        <p:spPr bwMode="auto">
          <a:xfrm>
            <a:off x="1774825" y="3716338"/>
            <a:ext cx="1479550" cy="366712"/>
          </a:xfrm>
          <a:prstGeom prst="rect">
            <a:avLst/>
          </a:prstGeom>
          <a:noFill/>
          <a:ln w="9525">
            <a:noFill/>
            <a:miter lim="800000"/>
            <a:headEnd/>
            <a:tailEnd/>
          </a:ln>
        </p:spPr>
        <p:txBody>
          <a:bodyPr wrap="none">
            <a:spAutoFit/>
          </a:bodyPr>
          <a:lstStyle/>
          <a:p>
            <a:r>
              <a:rPr lang="en-US">
                <a:latin typeface="Franklin Gothic Book" pitchFamily="34" charset="0"/>
              </a:rPr>
              <a:t>Complement</a:t>
            </a:r>
            <a:endParaRPr lang="th-TH">
              <a:latin typeface="Franklin Gothic Book" pitchFamily="34" charset="0"/>
              <a:cs typeface="LilyUPC" pitchFamily="34" charset="-34"/>
            </a:endParaRPr>
          </a:p>
        </p:txBody>
      </p:sp>
      <p:sp>
        <p:nvSpPr>
          <p:cNvPr id="147461" name="Text Box 6"/>
          <p:cNvSpPr txBox="1">
            <a:spLocks noChangeArrowheads="1"/>
          </p:cNvSpPr>
          <p:nvPr/>
        </p:nvSpPr>
        <p:spPr bwMode="auto">
          <a:xfrm>
            <a:off x="3432176" y="3213100"/>
            <a:ext cx="707053" cy="369332"/>
          </a:xfrm>
          <a:prstGeom prst="rect">
            <a:avLst/>
          </a:prstGeom>
          <a:noFill/>
          <a:ln w="9525">
            <a:noFill/>
            <a:miter lim="800000"/>
            <a:headEnd/>
            <a:tailEnd/>
          </a:ln>
        </p:spPr>
        <p:txBody>
          <a:bodyPr wrap="none">
            <a:spAutoFit/>
          </a:bodyPr>
          <a:lstStyle/>
          <a:p>
            <a:r>
              <a:rPr lang="en-US">
                <a:latin typeface="Franklin Gothic Book" pitchFamily="34" charset="0"/>
              </a:rPr>
              <a:t>Not A</a:t>
            </a:r>
            <a:endParaRPr lang="th-TH">
              <a:latin typeface="Franklin Gothic Book" pitchFamily="34" charset="0"/>
              <a:cs typeface="LilyUPC" pitchFamily="34" charset="-34"/>
            </a:endParaRPr>
          </a:p>
        </p:txBody>
      </p:sp>
      <p:sp>
        <p:nvSpPr>
          <p:cNvPr id="147462" name="Text Box 7"/>
          <p:cNvSpPr txBox="1">
            <a:spLocks noChangeArrowheads="1"/>
          </p:cNvSpPr>
          <p:nvPr/>
        </p:nvSpPr>
        <p:spPr bwMode="auto">
          <a:xfrm>
            <a:off x="6311900" y="2781300"/>
            <a:ext cx="308098" cy="369332"/>
          </a:xfrm>
          <a:prstGeom prst="rect">
            <a:avLst/>
          </a:prstGeom>
          <a:noFill/>
          <a:ln w="9525">
            <a:noFill/>
            <a:miter lim="800000"/>
            <a:headEnd/>
            <a:tailEnd/>
          </a:ln>
        </p:spPr>
        <p:txBody>
          <a:bodyPr wrap="none">
            <a:spAutoFit/>
          </a:bodyPr>
          <a:lstStyle/>
          <a:p>
            <a:r>
              <a:rPr lang="en-US">
                <a:latin typeface="Franklin Gothic Book" pitchFamily="34" charset="0"/>
              </a:rPr>
              <a:t>A</a:t>
            </a:r>
            <a:endParaRPr lang="th-TH">
              <a:latin typeface="Franklin Gothic Book" pitchFamily="34" charset="0"/>
              <a:cs typeface="LilyUPC" pitchFamily="34" charset="-34"/>
            </a:endParaRPr>
          </a:p>
        </p:txBody>
      </p:sp>
      <p:sp>
        <p:nvSpPr>
          <p:cNvPr id="147463" name="Text Box 8"/>
          <p:cNvSpPr txBox="1">
            <a:spLocks noChangeArrowheads="1"/>
          </p:cNvSpPr>
          <p:nvPr/>
        </p:nvSpPr>
        <p:spPr bwMode="auto">
          <a:xfrm>
            <a:off x="8401050" y="3644901"/>
            <a:ext cx="1479550" cy="366713"/>
          </a:xfrm>
          <a:prstGeom prst="rect">
            <a:avLst/>
          </a:prstGeom>
          <a:noFill/>
          <a:ln w="9525">
            <a:noFill/>
            <a:miter lim="800000"/>
            <a:headEnd/>
            <a:tailEnd/>
          </a:ln>
        </p:spPr>
        <p:txBody>
          <a:bodyPr wrap="none">
            <a:spAutoFit/>
          </a:bodyPr>
          <a:lstStyle/>
          <a:p>
            <a:r>
              <a:rPr lang="en-US">
                <a:latin typeface="Franklin Gothic Book" pitchFamily="34" charset="0"/>
              </a:rPr>
              <a:t>Containment</a:t>
            </a:r>
            <a:endParaRPr lang="th-TH">
              <a:latin typeface="Franklin Gothic Book" pitchFamily="34" charset="0"/>
              <a:cs typeface="LilyUPC" pitchFamily="34" charset="-34"/>
            </a:endParaRPr>
          </a:p>
        </p:txBody>
      </p:sp>
      <p:sp>
        <p:nvSpPr>
          <p:cNvPr id="147464" name="Line 9"/>
          <p:cNvSpPr>
            <a:spLocks noChangeShapeType="1"/>
          </p:cNvSpPr>
          <p:nvPr/>
        </p:nvSpPr>
        <p:spPr bwMode="auto">
          <a:xfrm>
            <a:off x="6527801" y="3068639"/>
            <a:ext cx="288925" cy="720725"/>
          </a:xfrm>
          <a:prstGeom prst="line">
            <a:avLst/>
          </a:prstGeom>
          <a:noFill/>
          <a:ln w="9525">
            <a:solidFill>
              <a:schemeClr val="tx1"/>
            </a:solidFill>
            <a:round/>
            <a:headEnd/>
            <a:tailEnd type="triangle" w="med" len="med"/>
          </a:ln>
        </p:spPr>
        <p:txBody>
          <a:bodyPr/>
          <a:lstStyle/>
          <a:p>
            <a:endParaRPr lang="th-TH"/>
          </a:p>
        </p:txBody>
      </p:sp>
      <p:sp>
        <p:nvSpPr>
          <p:cNvPr id="147465" name="Text Box 10"/>
          <p:cNvSpPr txBox="1">
            <a:spLocks noChangeArrowheads="1"/>
          </p:cNvSpPr>
          <p:nvPr/>
        </p:nvSpPr>
        <p:spPr bwMode="auto">
          <a:xfrm>
            <a:off x="4079875" y="3573463"/>
            <a:ext cx="308098" cy="369332"/>
          </a:xfrm>
          <a:prstGeom prst="rect">
            <a:avLst/>
          </a:prstGeom>
          <a:noFill/>
          <a:ln w="9525">
            <a:noFill/>
            <a:miter lim="800000"/>
            <a:headEnd/>
            <a:tailEnd/>
          </a:ln>
        </p:spPr>
        <p:txBody>
          <a:bodyPr wrap="none">
            <a:spAutoFit/>
          </a:bodyPr>
          <a:lstStyle/>
          <a:p>
            <a:r>
              <a:rPr lang="en-US">
                <a:latin typeface="Franklin Gothic Book" pitchFamily="34" charset="0"/>
              </a:rPr>
              <a:t>A</a:t>
            </a:r>
            <a:endParaRPr lang="th-TH">
              <a:latin typeface="Franklin Gothic Book" pitchFamily="34" charset="0"/>
              <a:cs typeface="LilyUPC" pitchFamily="34" charset="-34"/>
            </a:endParaRPr>
          </a:p>
        </p:txBody>
      </p:sp>
      <p:sp>
        <p:nvSpPr>
          <p:cNvPr id="147466" name="Text Box 11"/>
          <p:cNvSpPr txBox="1">
            <a:spLocks noChangeArrowheads="1"/>
          </p:cNvSpPr>
          <p:nvPr/>
        </p:nvSpPr>
        <p:spPr bwMode="auto">
          <a:xfrm>
            <a:off x="6959600" y="3644901"/>
            <a:ext cx="336550" cy="366713"/>
          </a:xfrm>
          <a:prstGeom prst="rect">
            <a:avLst/>
          </a:prstGeom>
          <a:noFill/>
          <a:ln w="9525">
            <a:noFill/>
            <a:miter lim="800000"/>
            <a:headEnd/>
            <a:tailEnd/>
          </a:ln>
        </p:spPr>
        <p:txBody>
          <a:bodyPr wrap="none">
            <a:spAutoFit/>
          </a:bodyPr>
          <a:lstStyle/>
          <a:p>
            <a:r>
              <a:rPr lang="en-US">
                <a:latin typeface="Franklin Gothic Book" pitchFamily="34" charset="0"/>
              </a:rPr>
              <a:t>B</a:t>
            </a:r>
            <a:endParaRPr lang="th-TH">
              <a:latin typeface="Franklin Gothic Book" pitchFamily="34" charset="0"/>
              <a:cs typeface="LilyUPC" pitchFamily="34" charset="-34"/>
            </a:endParaRPr>
          </a:p>
        </p:txBody>
      </p:sp>
      <p:sp>
        <p:nvSpPr>
          <p:cNvPr id="147467" name="Text Box 12"/>
          <p:cNvSpPr txBox="1">
            <a:spLocks noChangeArrowheads="1"/>
          </p:cNvSpPr>
          <p:nvPr/>
        </p:nvSpPr>
        <p:spPr bwMode="auto">
          <a:xfrm>
            <a:off x="1847850" y="4973638"/>
            <a:ext cx="1365250" cy="366712"/>
          </a:xfrm>
          <a:prstGeom prst="rect">
            <a:avLst/>
          </a:prstGeom>
          <a:noFill/>
          <a:ln w="9525">
            <a:noFill/>
            <a:miter lim="800000"/>
            <a:headEnd/>
            <a:tailEnd/>
          </a:ln>
        </p:spPr>
        <p:txBody>
          <a:bodyPr wrap="none">
            <a:spAutoFit/>
          </a:bodyPr>
          <a:lstStyle/>
          <a:p>
            <a:r>
              <a:rPr lang="en-US">
                <a:latin typeface="Franklin Gothic Book" pitchFamily="34" charset="0"/>
              </a:rPr>
              <a:t>Intersection</a:t>
            </a:r>
            <a:endParaRPr lang="th-TH">
              <a:latin typeface="Franklin Gothic Book" pitchFamily="34" charset="0"/>
              <a:cs typeface="LilyUPC" pitchFamily="34" charset="-34"/>
            </a:endParaRPr>
          </a:p>
        </p:txBody>
      </p:sp>
      <p:sp>
        <p:nvSpPr>
          <p:cNvPr id="147468" name="Text Box 13"/>
          <p:cNvSpPr txBox="1">
            <a:spLocks noChangeArrowheads="1"/>
          </p:cNvSpPr>
          <p:nvPr/>
        </p:nvSpPr>
        <p:spPr bwMode="auto">
          <a:xfrm>
            <a:off x="3863975" y="5157788"/>
            <a:ext cx="308098" cy="369332"/>
          </a:xfrm>
          <a:prstGeom prst="rect">
            <a:avLst/>
          </a:prstGeom>
          <a:noFill/>
          <a:ln w="9525">
            <a:noFill/>
            <a:miter lim="800000"/>
            <a:headEnd/>
            <a:tailEnd/>
          </a:ln>
        </p:spPr>
        <p:txBody>
          <a:bodyPr wrap="none">
            <a:spAutoFit/>
          </a:bodyPr>
          <a:lstStyle/>
          <a:p>
            <a:r>
              <a:rPr lang="en-US">
                <a:latin typeface="Franklin Gothic Book" pitchFamily="34" charset="0"/>
              </a:rPr>
              <a:t>A</a:t>
            </a:r>
            <a:endParaRPr lang="th-TH">
              <a:latin typeface="Franklin Gothic Book" pitchFamily="34" charset="0"/>
              <a:cs typeface="LilyUPC" pitchFamily="34" charset="-34"/>
            </a:endParaRPr>
          </a:p>
        </p:txBody>
      </p:sp>
      <p:sp>
        <p:nvSpPr>
          <p:cNvPr id="147469" name="Text Box 14"/>
          <p:cNvSpPr txBox="1">
            <a:spLocks noChangeArrowheads="1"/>
          </p:cNvSpPr>
          <p:nvPr/>
        </p:nvSpPr>
        <p:spPr bwMode="auto">
          <a:xfrm>
            <a:off x="6456363" y="5157788"/>
            <a:ext cx="308098" cy="369332"/>
          </a:xfrm>
          <a:prstGeom prst="rect">
            <a:avLst/>
          </a:prstGeom>
          <a:noFill/>
          <a:ln w="9525">
            <a:noFill/>
            <a:miter lim="800000"/>
            <a:headEnd/>
            <a:tailEnd/>
          </a:ln>
        </p:spPr>
        <p:txBody>
          <a:bodyPr wrap="none">
            <a:spAutoFit/>
          </a:bodyPr>
          <a:lstStyle/>
          <a:p>
            <a:r>
              <a:rPr lang="en-US">
                <a:latin typeface="Franklin Gothic Book" pitchFamily="34" charset="0"/>
              </a:rPr>
              <a:t>A</a:t>
            </a:r>
            <a:endParaRPr lang="th-TH">
              <a:latin typeface="Franklin Gothic Book" pitchFamily="34" charset="0"/>
              <a:cs typeface="LilyUPC" pitchFamily="34" charset="-34"/>
            </a:endParaRPr>
          </a:p>
        </p:txBody>
      </p:sp>
      <p:sp>
        <p:nvSpPr>
          <p:cNvPr id="147470" name="Text Box 15"/>
          <p:cNvSpPr txBox="1">
            <a:spLocks noChangeArrowheads="1"/>
          </p:cNvSpPr>
          <p:nvPr/>
        </p:nvSpPr>
        <p:spPr bwMode="auto">
          <a:xfrm>
            <a:off x="4511675" y="5157788"/>
            <a:ext cx="336550" cy="366712"/>
          </a:xfrm>
          <a:prstGeom prst="rect">
            <a:avLst/>
          </a:prstGeom>
          <a:noFill/>
          <a:ln w="9525">
            <a:noFill/>
            <a:miter lim="800000"/>
            <a:headEnd/>
            <a:tailEnd/>
          </a:ln>
        </p:spPr>
        <p:txBody>
          <a:bodyPr wrap="none">
            <a:spAutoFit/>
          </a:bodyPr>
          <a:lstStyle/>
          <a:p>
            <a:r>
              <a:rPr lang="en-US">
                <a:latin typeface="Franklin Gothic Book" pitchFamily="34" charset="0"/>
              </a:rPr>
              <a:t>B</a:t>
            </a:r>
            <a:endParaRPr lang="th-TH">
              <a:latin typeface="Franklin Gothic Book" pitchFamily="34" charset="0"/>
              <a:cs typeface="LilyUPC" pitchFamily="34" charset="-34"/>
            </a:endParaRPr>
          </a:p>
        </p:txBody>
      </p:sp>
      <p:sp>
        <p:nvSpPr>
          <p:cNvPr id="147471" name="Text Box 16"/>
          <p:cNvSpPr txBox="1">
            <a:spLocks noChangeArrowheads="1"/>
          </p:cNvSpPr>
          <p:nvPr/>
        </p:nvSpPr>
        <p:spPr bwMode="auto">
          <a:xfrm>
            <a:off x="7104063" y="5157788"/>
            <a:ext cx="336550" cy="366712"/>
          </a:xfrm>
          <a:prstGeom prst="rect">
            <a:avLst/>
          </a:prstGeom>
          <a:noFill/>
          <a:ln w="9525">
            <a:noFill/>
            <a:miter lim="800000"/>
            <a:headEnd/>
            <a:tailEnd/>
          </a:ln>
        </p:spPr>
        <p:txBody>
          <a:bodyPr wrap="none">
            <a:spAutoFit/>
          </a:bodyPr>
          <a:lstStyle/>
          <a:p>
            <a:r>
              <a:rPr lang="en-US">
                <a:latin typeface="Franklin Gothic Book" pitchFamily="34" charset="0"/>
              </a:rPr>
              <a:t>B</a:t>
            </a:r>
            <a:endParaRPr lang="th-TH">
              <a:latin typeface="Franklin Gothic Book" pitchFamily="34" charset="0"/>
              <a:cs typeface="LilyUPC" pitchFamily="34" charset="-34"/>
            </a:endParaRPr>
          </a:p>
        </p:txBody>
      </p:sp>
      <p:sp>
        <p:nvSpPr>
          <p:cNvPr id="147472" name="Text Box 17"/>
          <p:cNvSpPr txBox="1">
            <a:spLocks noChangeArrowheads="1"/>
          </p:cNvSpPr>
          <p:nvPr/>
        </p:nvSpPr>
        <p:spPr bwMode="auto">
          <a:xfrm>
            <a:off x="8472488" y="4973638"/>
            <a:ext cx="746166" cy="369332"/>
          </a:xfrm>
          <a:prstGeom prst="rect">
            <a:avLst/>
          </a:prstGeom>
          <a:noFill/>
          <a:ln w="9525">
            <a:noFill/>
            <a:miter lim="800000"/>
            <a:headEnd/>
            <a:tailEnd/>
          </a:ln>
        </p:spPr>
        <p:txBody>
          <a:bodyPr wrap="none">
            <a:spAutoFit/>
          </a:bodyPr>
          <a:lstStyle/>
          <a:p>
            <a:r>
              <a:rPr lang="en-US">
                <a:latin typeface="Franklin Gothic Book" pitchFamily="34" charset="0"/>
              </a:rPr>
              <a:t>Union</a:t>
            </a:r>
            <a:endParaRPr lang="th-TH">
              <a:latin typeface="Franklin Gothic Book" pitchFamily="34" charset="0"/>
              <a:cs typeface="LilyUPC" pitchFamily="34" charset="-34"/>
            </a:endParaRPr>
          </a:p>
        </p:txBody>
      </p:sp>
    </p:spTree>
    <p:extLst>
      <p:ext uri="{BB962C8B-B14F-4D97-AF65-F5344CB8AC3E}">
        <p14:creationId xmlns:p14="http://schemas.microsoft.com/office/powerpoint/2010/main" val="127904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a:t>
            </a:r>
          </a:p>
        </p:txBody>
      </p:sp>
      <p:sp>
        <p:nvSpPr>
          <p:cNvPr id="3" name="Content Placeholder 2"/>
          <p:cNvSpPr>
            <a:spLocks noGrp="1"/>
          </p:cNvSpPr>
          <p:nvPr>
            <p:ph idx="1"/>
          </p:nvPr>
        </p:nvSpPr>
        <p:spPr/>
        <p:txBody>
          <a:bodyPr>
            <a:normAutofit lnSpcReduction="10000"/>
          </a:bodyPr>
          <a:lstStyle/>
          <a:p>
            <a:r>
              <a:rPr lang="en-US" dirty="0"/>
              <a:t>Tacit &amp; Explicit</a:t>
            </a:r>
          </a:p>
          <a:p>
            <a:pPr lvl="1"/>
            <a:r>
              <a:rPr lang="en-US" dirty="0"/>
              <a:t>Knowledge is an event that takes place inside people’s heads.</a:t>
            </a:r>
          </a:p>
          <a:p>
            <a:pPr lvl="1"/>
            <a:r>
              <a:rPr lang="en-US" dirty="0"/>
              <a:t>It’s stored in libraries, records, shared in lectures, emails, graphics, structured and unstructured documents.</a:t>
            </a:r>
          </a:p>
          <a:p>
            <a:r>
              <a:rPr lang="en-US" dirty="0"/>
              <a:t>Tacit</a:t>
            </a:r>
          </a:p>
          <a:p>
            <a:pPr lvl="1"/>
            <a:r>
              <a:rPr lang="en-US" dirty="0"/>
              <a:t>Knowledge that resides in the minds of employees</a:t>
            </a:r>
          </a:p>
          <a:p>
            <a:r>
              <a:rPr lang="en-US" dirty="0"/>
              <a:t>Explicit</a:t>
            </a:r>
          </a:p>
          <a:p>
            <a:pPr lvl="1"/>
            <a:r>
              <a:rPr lang="en-US" dirty="0"/>
              <a:t>Knowledge that has been documented</a:t>
            </a:r>
          </a:p>
        </p:txBody>
      </p:sp>
    </p:spTree>
    <p:extLst>
      <p:ext uri="{BB962C8B-B14F-4D97-AF65-F5344CB8AC3E}">
        <p14:creationId xmlns:p14="http://schemas.microsoft.com/office/powerpoint/2010/main" val="192769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Complement</a:t>
            </a:r>
            <a:endParaRPr lang="th-TH" sz="3600" cap="all" dirty="0">
              <a:effectLst>
                <a:reflection blurRad="12700" stA="48000" endA="300" endPos="55000" dir="5400000" sy="-90000" algn="bl" rotWithShape="0"/>
              </a:effectLst>
            </a:endParaRPr>
          </a:p>
        </p:txBody>
      </p:sp>
      <p:sp>
        <p:nvSpPr>
          <p:cNvPr id="148482" name="Rectangle 3"/>
          <p:cNvSpPr>
            <a:spLocks noGrp="1" noChangeArrowheads="1"/>
          </p:cNvSpPr>
          <p:nvPr>
            <p:ph type="body" idx="4294967295"/>
          </p:nvPr>
        </p:nvSpPr>
        <p:spPr/>
        <p:txBody>
          <a:bodyPr/>
          <a:lstStyle/>
          <a:p>
            <a:r>
              <a:rPr lang="en-US"/>
              <a:t>Who does not belong to the set?</a:t>
            </a:r>
          </a:p>
          <a:p>
            <a:pPr lvl="1"/>
            <a:r>
              <a:rPr lang="en-US"/>
              <a:t>The complement of a set is the opposite of a set.  So if we have a set of tall men, the complement is not tall men.</a:t>
            </a:r>
          </a:p>
          <a:p>
            <a:pPr lvl="1"/>
            <a:r>
              <a:rPr lang="en-US"/>
              <a:t>With fuzzy logic, if Tom has 0.86 membership of ‘tall men’, then he has 0.14 membership of ‘not tall men’.</a:t>
            </a:r>
            <a:endParaRPr lang="th-TH">
              <a:cs typeface="LilyUPC" pitchFamily="34" charset="-34"/>
            </a:endParaRPr>
          </a:p>
        </p:txBody>
      </p:sp>
    </p:spTree>
    <p:extLst>
      <p:ext uri="{BB962C8B-B14F-4D97-AF65-F5344CB8AC3E}">
        <p14:creationId xmlns:p14="http://schemas.microsoft.com/office/powerpoint/2010/main" val="14318096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828800" y="457200"/>
            <a:ext cx="8686800" cy="2219498"/>
          </a:xfrm>
          <a:noFill/>
          <a:ln/>
        </p:spPr>
        <p:txBody>
          <a:bodyPr anchor="ctr">
            <a:normAutofit/>
          </a:bodyPr>
          <a:lstStyle/>
          <a:p>
            <a:pPr>
              <a:defRPr/>
            </a:pPr>
            <a:r>
              <a:rPr lang="en-US" sz="3600" cap="all" dirty="0">
                <a:effectLst>
                  <a:reflection blurRad="12700" stA="48000" endA="300" endPos="55000" dir="5400000" sy="-90000" algn="bl" rotWithShape="0"/>
                </a:effectLst>
              </a:rPr>
              <a:t>Containment</a:t>
            </a:r>
            <a:endParaRPr lang="th-TH" sz="3600" cap="all" dirty="0">
              <a:effectLst>
                <a:reflection blurRad="12700" stA="48000" endA="300" endPos="55000" dir="5400000" sy="-90000" algn="bl" rotWithShape="0"/>
              </a:effectLst>
            </a:endParaRPr>
          </a:p>
        </p:txBody>
      </p:sp>
      <p:sp>
        <p:nvSpPr>
          <p:cNvPr id="149506" name="Rectangle 3"/>
          <p:cNvSpPr>
            <a:spLocks noGrp="1" noChangeArrowheads="1"/>
          </p:cNvSpPr>
          <p:nvPr>
            <p:ph type="body" idx="4294967295"/>
          </p:nvPr>
        </p:nvSpPr>
        <p:spPr/>
        <p:txBody>
          <a:bodyPr/>
          <a:lstStyle/>
          <a:p>
            <a:r>
              <a:rPr lang="en-US"/>
              <a:t>Which set belongs to other sets?</a:t>
            </a:r>
          </a:p>
          <a:p>
            <a:pPr lvl="1"/>
            <a:r>
              <a:rPr lang="en-US"/>
              <a:t>Well, ‘very tall men’ is a subset of ‘tall men’, which in turn is a subset of ‘men’.</a:t>
            </a:r>
          </a:p>
          <a:p>
            <a:pPr lvl="1"/>
            <a:r>
              <a:rPr lang="en-US"/>
              <a:t>With fuzzy logic, membership values can change for different sets and subsets.</a:t>
            </a:r>
            <a:endParaRPr lang="th-TH">
              <a:cs typeface="LilyUPC" pitchFamily="34" charset="-34"/>
            </a:endParaRPr>
          </a:p>
        </p:txBody>
      </p:sp>
    </p:spTree>
    <p:extLst>
      <p:ext uri="{BB962C8B-B14F-4D97-AF65-F5344CB8AC3E}">
        <p14:creationId xmlns:p14="http://schemas.microsoft.com/office/powerpoint/2010/main" val="3545633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828800" y="457200"/>
            <a:ext cx="8686800" cy="1853738"/>
          </a:xfrm>
          <a:noFill/>
          <a:ln/>
        </p:spPr>
        <p:txBody>
          <a:bodyPr anchor="ctr">
            <a:normAutofit/>
          </a:bodyPr>
          <a:lstStyle/>
          <a:p>
            <a:pPr>
              <a:defRPr/>
            </a:pPr>
            <a:r>
              <a:rPr lang="en-US" sz="3600" cap="all" dirty="0">
                <a:effectLst>
                  <a:reflection blurRad="12700" stA="48000" endA="300" endPos="55000" dir="5400000" sy="-90000" algn="bl" rotWithShape="0"/>
                </a:effectLst>
              </a:rPr>
              <a:t>Intersection</a:t>
            </a:r>
            <a:endParaRPr lang="th-TH" sz="3600" cap="all" dirty="0">
              <a:effectLst>
                <a:reflection blurRad="12700" stA="48000" endA="300" endPos="55000" dir="5400000" sy="-90000" algn="bl" rotWithShape="0"/>
              </a:effectLst>
            </a:endParaRPr>
          </a:p>
        </p:txBody>
      </p:sp>
      <p:sp>
        <p:nvSpPr>
          <p:cNvPr id="150530" name="Rectangle 3"/>
          <p:cNvSpPr>
            <a:spLocks noGrp="1" noChangeArrowheads="1"/>
          </p:cNvSpPr>
          <p:nvPr>
            <p:ph type="body" idx="4294967295"/>
          </p:nvPr>
        </p:nvSpPr>
        <p:spPr/>
        <p:txBody>
          <a:bodyPr/>
          <a:lstStyle/>
          <a:p>
            <a:r>
              <a:rPr lang="en-US"/>
              <a:t>Which elements belong to both sets?</a:t>
            </a:r>
          </a:p>
          <a:p>
            <a:pPr lvl="1"/>
            <a:r>
              <a:rPr lang="en-US"/>
              <a:t>We’ve already seen how a man can be a member of ‘tall men’ and ‘average men’, simply by having a membership value for both sets.</a:t>
            </a:r>
            <a:endParaRPr lang="th-TH">
              <a:cs typeface="LilyUPC" pitchFamily="34" charset="-34"/>
            </a:endParaRPr>
          </a:p>
        </p:txBody>
      </p:sp>
    </p:spTree>
    <p:extLst>
      <p:ext uri="{BB962C8B-B14F-4D97-AF65-F5344CB8AC3E}">
        <p14:creationId xmlns:p14="http://schemas.microsoft.com/office/powerpoint/2010/main" val="1742563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Union</a:t>
            </a:r>
            <a:endParaRPr lang="th-TH" sz="3600" cap="all" dirty="0">
              <a:effectLst>
                <a:reflection blurRad="12700" stA="48000" endA="300" endPos="55000" dir="5400000" sy="-90000" algn="bl" rotWithShape="0"/>
              </a:effectLst>
            </a:endParaRPr>
          </a:p>
        </p:txBody>
      </p:sp>
      <p:sp>
        <p:nvSpPr>
          <p:cNvPr id="151554" name="Rectangle 3"/>
          <p:cNvSpPr>
            <a:spLocks noGrp="1" noChangeArrowheads="1"/>
          </p:cNvSpPr>
          <p:nvPr>
            <p:ph type="body" idx="4294967295"/>
          </p:nvPr>
        </p:nvSpPr>
        <p:spPr/>
        <p:txBody>
          <a:bodyPr/>
          <a:lstStyle/>
          <a:p>
            <a:r>
              <a:rPr lang="en-US"/>
              <a:t>Which elements belong to either set?</a:t>
            </a:r>
          </a:p>
          <a:p>
            <a:pPr lvl="1"/>
            <a:r>
              <a:rPr lang="en-US"/>
              <a:t>Tom belongs to the tall set, so he belongs to the tall or fat set!</a:t>
            </a:r>
          </a:p>
          <a:p>
            <a:pPr lvl="1"/>
            <a:endParaRPr lang="en-US"/>
          </a:p>
          <a:p>
            <a:r>
              <a:rPr lang="en-US"/>
              <a:t>So, crisp and fuzzy sets hold the same properties, in fact crisp sets can be considered a special case of fuzzy sets.</a:t>
            </a:r>
            <a:endParaRPr lang="th-TH">
              <a:cs typeface="LilyUPC" pitchFamily="34" charset="-34"/>
            </a:endParaRPr>
          </a:p>
        </p:txBody>
      </p:sp>
    </p:spTree>
    <p:extLst>
      <p:ext uri="{BB962C8B-B14F-4D97-AF65-F5344CB8AC3E}">
        <p14:creationId xmlns:p14="http://schemas.microsoft.com/office/powerpoint/2010/main" val="23760358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More General Set Rules</a:t>
            </a:r>
            <a:endParaRPr lang="th-TH" sz="3600" cap="all" dirty="0">
              <a:effectLst>
                <a:reflection blurRad="12700" stA="48000" endA="300" endPos="55000" dir="5400000" sy="-90000" algn="bl" rotWithShape="0"/>
              </a:effectLst>
            </a:endParaRPr>
          </a:p>
        </p:txBody>
      </p:sp>
      <p:sp>
        <p:nvSpPr>
          <p:cNvPr id="152578" name="Rectangle 3"/>
          <p:cNvSpPr>
            <a:spLocks noGrp="1" noChangeArrowheads="1"/>
          </p:cNvSpPr>
          <p:nvPr>
            <p:ph type="body" idx="4294967295"/>
          </p:nvPr>
        </p:nvSpPr>
        <p:spPr/>
        <p:txBody>
          <a:bodyPr>
            <a:normAutofit fontScale="70000" lnSpcReduction="20000"/>
          </a:bodyPr>
          <a:lstStyle/>
          <a:p>
            <a:pPr>
              <a:lnSpc>
                <a:spcPct val="90000"/>
              </a:lnSpc>
            </a:pPr>
            <a:r>
              <a:rPr lang="en-US" sz="2100"/>
              <a:t>Commutativity</a:t>
            </a:r>
          </a:p>
          <a:p>
            <a:pPr lvl="1">
              <a:lnSpc>
                <a:spcPct val="90000"/>
              </a:lnSpc>
            </a:pPr>
            <a:r>
              <a:rPr lang="en-US"/>
              <a:t>A </a:t>
            </a:r>
            <a:r>
              <a:rPr lang="en-US">
                <a:sym typeface="Symbol" pitchFamily="18" charset="2"/>
              </a:rPr>
              <a:t> B = B  A</a:t>
            </a:r>
          </a:p>
          <a:p>
            <a:pPr lvl="1">
              <a:lnSpc>
                <a:spcPct val="90000"/>
              </a:lnSpc>
            </a:pPr>
            <a:r>
              <a:rPr lang="en-US">
                <a:sym typeface="Symbol" pitchFamily="18" charset="2"/>
              </a:rPr>
              <a:t>A  B = B  A</a:t>
            </a:r>
          </a:p>
          <a:p>
            <a:pPr>
              <a:lnSpc>
                <a:spcPct val="90000"/>
              </a:lnSpc>
            </a:pPr>
            <a:r>
              <a:rPr lang="en-US" sz="2100">
                <a:sym typeface="Symbol" pitchFamily="18" charset="2"/>
              </a:rPr>
              <a:t>Associativity</a:t>
            </a:r>
          </a:p>
          <a:p>
            <a:pPr lvl="1">
              <a:lnSpc>
                <a:spcPct val="90000"/>
              </a:lnSpc>
            </a:pPr>
            <a:r>
              <a:rPr lang="en-US">
                <a:sym typeface="Symbol" pitchFamily="18" charset="2"/>
              </a:rPr>
              <a:t>A  ( B  C ) = ( A  B )  C</a:t>
            </a:r>
          </a:p>
          <a:p>
            <a:pPr lvl="1">
              <a:lnSpc>
                <a:spcPct val="90000"/>
              </a:lnSpc>
            </a:pPr>
            <a:r>
              <a:rPr lang="en-US">
                <a:sym typeface="Symbol" pitchFamily="18" charset="2"/>
              </a:rPr>
              <a:t>A  ( B  C ) = ( A  B )  C</a:t>
            </a:r>
          </a:p>
          <a:p>
            <a:pPr>
              <a:lnSpc>
                <a:spcPct val="90000"/>
              </a:lnSpc>
            </a:pPr>
            <a:r>
              <a:rPr lang="en-US" sz="2100">
                <a:sym typeface="Symbol" pitchFamily="18" charset="2"/>
              </a:rPr>
              <a:t>Distributivity</a:t>
            </a:r>
          </a:p>
          <a:p>
            <a:pPr lvl="1">
              <a:lnSpc>
                <a:spcPct val="90000"/>
              </a:lnSpc>
            </a:pPr>
            <a:r>
              <a:rPr lang="en-US">
                <a:sym typeface="Symbol" pitchFamily="18" charset="2"/>
              </a:rPr>
              <a:t>A  ( B  C ) = ( A  B )  ( A  C )</a:t>
            </a:r>
          </a:p>
          <a:p>
            <a:pPr lvl="1">
              <a:lnSpc>
                <a:spcPct val="90000"/>
              </a:lnSpc>
            </a:pPr>
            <a:r>
              <a:rPr lang="en-US">
                <a:sym typeface="Symbol" pitchFamily="18" charset="2"/>
              </a:rPr>
              <a:t>A  ( B  C ) = ( A  B )  ( A  C )</a:t>
            </a:r>
          </a:p>
          <a:p>
            <a:pPr>
              <a:lnSpc>
                <a:spcPct val="90000"/>
              </a:lnSpc>
            </a:pPr>
            <a:r>
              <a:rPr lang="en-US" sz="2100">
                <a:sym typeface="Symbol" pitchFamily="18" charset="2"/>
              </a:rPr>
              <a:t>Idempotency</a:t>
            </a:r>
          </a:p>
          <a:p>
            <a:pPr lvl="1">
              <a:lnSpc>
                <a:spcPct val="90000"/>
              </a:lnSpc>
            </a:pPr>
            <a:r>
              <a:rPr lang="en-US">
                <a:sym typeface="Symbol" pitchFamily="18" charset="2"/>
              </a:rPr>
              <a:t>A  A = A</a:t>
            </a:r>
          </a:p>
          <a:p>
            <a:pPr lvl="1">
              <a:lnSpc>
                <a:spcPct val="90000"/>
              </a:lnSpc>
            </a:pPr>
            <a:r>
              <a:rPr lang="en-US">
                <a:sym typeface="Symbol" pitchFamily="18" charset="2"/>
              </a:rPr>
              <a:t>A  A = A</a:t>
            </a:r>
          </a:p>
        </p:txBody>
      </p:sp>
    </p:spTree>
    <p:extLst>
      <p:ext uri="{BB962C8B-B14F-4D97-AF65-F5344CB8AC3E}">
        <p14:creationId xmlns:p14="http://schemas.microsoft.com/office/powerpoint/2010/main" val="34635800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828800" y="457200"/>
            <a:ext cx="8686800" cy="2219498"/>
          </a:xfrm>
          <a:noFill/>
          <a:ln/>
        </p:spPr>
        <p:txBody>
          <a:bodyPr anchor="ctr">
            <a:normAutofit/>
          </a:bodyPr>
          <a:lstStyle/>
          <a:p>
            <a:pPr>
              <a:defRPr/>
            </a:pPr>
            <a:r>
              <a:rPr lang="en-US" sz="3600" cap="all" dirty="0">
                <a:effectLst>
                  <a:reflection blurRad="12700" stA="48000" endA="300" endPos="55000" dir="5400000" sy="-90000" algn="bl" rotWithShape="0"/>
                </a:effectLst>
              </a:rPr>
              <a:t>More General Set Rules</a:t>
            </a:r>
            <a:endParaRPr lang="th-TH" sz="3600" cap="all" dirty="0">
              <a:effectLst>
                <a:reflection blurRad="12700" stA="48000" endA="300" endPos="55000" dir="5400000" sy="-90000" algn="bl" rotWithShape="0"/>
              </a:effectLst>
            </a:endParaRPr>
          </a:p>
        </p:txBody>
      </p:sp>
      <p:sp>
        <p:nvSpPr>
          <p:cNvPr id="153602" name="Rectangle 3"/>
          <p:cNvSpPr>
            <a:spLocks noGrp="1" noChangeArrowheads="1"/>
          </p:cNvSpPr>
          <p:nvPr>
            <p:ph type="body" idx="4294967295"/>
          </p:nvPr>
        </p:nvSpPr>
        <p:spPr/>
        <p:txBody>
          <a:bodyPr>
            <a:normAutofit fontScale="70000" lnSpcReduction="20000"/>
          </a:bodyPr>
          <a:lstStyle/>
          <a:p>
            <a:pPr>
              <a:lnSpc>
                <a:spcPct val="90000"/>
              </a:lnSpc>
            </a:pPr>
            <a:r>
              <a:rPr lang="en-US" sz="2100"/>
              <a:t>Identity</a:t>
            </a:r>
          </a:p>
          <a:p>
            <a:pPr lvl="1">
              <a:lnSpc>
                <a:spcPct val="90000"/>
              </a:lnSpc>
            </a:pPr>
            <a:r>
              <a:rPr lang="en-US"/>
              <a:t>A </a:t>
            </a:r>
            <a:r>
              <a:rPr lang="en-US">
                <a:sym typeface="Symbol" pitchFamily="18" charset="2"/>
              </a:rPr>
              <a:t></a:t>
            </a:r>
            <a:r>
              <a:rPr lang="th-TH">
                <a:cs typeface="LilyUPC" pitchFamily="34" charset="-34"/>
                <a:sym typeface="Symbol" pitchFamily="18" charset="2"/>
              </a:rPr>
              <a:t> </a:t>
            </a:r>
            <a:r>
              <a:rPr lang="en-US">
                <a:sym typeface="Symbol" pitchFamily="18" charset="2"/>
              </a:rPr>
              <a:t>undefined = A</a:t>
            </a:r>
          </a:p>
          <a:p>
            <a:pPr lvl="1">
              <a:lnSpc>
                <a:spcPct val="90000"/>
              </a:lnSpc>
            </a:pPr>
            <a:r>
              <a:rPr lang="en-US">
                <a:sym typeface="Symbol" pitchFamily="18" charset="2"/>
              </a:rPr>
              <a:t>A </a:t>
            </a:r>
            <a:r>
              <a:rPr lang="th-TH">
                <a:cs typeface="LilyUPC" pitchFamily="34" charset="-34"/>
                <a:sym typeface="Symbol" pitchFamily="18" charset="2"/>
              </a:rPr>
              <a:t> </a:t>
            </a:r>
            <a:r>
              <a:rPr lang="en-US">
                <a:sym typeface="Symbol" pitchFamily="18" charset="2"/>
              </a:rPr>
              <a:t>unknown = A</a:t>
            </a:r>
          </a:p>
          <a:p>
            <a:pPr lvl="1">
              <a:lnSpc>
                <a:spcPct val="90000"/>
              </a:lnSpc>
            </a:pPr>
            <a:r>
              <a:rPr lang="en-US">
                <a:sym typeface="Symbol" pitchFamily="18" charset="2"/>
              </a:rPr>
              <a:t>A  undefined = undefined</a:t>
            </a:r>
          </a:p>
          <a:p>
            <a:pPr lvl="1">
              <a:lnSpc>
                <a:spcPct val="90000"/>
              </a:lnSpc>
            </a:pPr>
            <a:r>
              <a:rPr lang="en-US">
                <a:sym typeface="Symbol" pitchFamily="18" charset="2"/>
              </a:rPr>
              <a:t>A</a:t>
            </a:r>
            <a:r>
              <a:rPr lang="en-US"/>
              <a:t> </a:t>
            </a:r>
            <a:r>
              <a:rPr lang="en-US">
                <a:sym typeface="Symbol" pitchFamily="18" charset="2"/>
              </a:rPr>
              <a:t></a:t>
            </a:r>
            <a:r>
              <a:rPr lang="th-TH">
                <a:cs typeface="LilyUPC" pitchFamily="34" charset="-34"/>
                <a:sym typeface="Symbol" pitchFamily="18" charset="2"/>
              </a:rPr>
              <a:t> </a:t>
            </a:r>
            <a:r>
              <a:rPr lang="en-US">
                <a:sym typeface="Symbol" pitchFamily="18" charset="2"/>
              </a:rPr>
              <a:t>unknown = unknown</a:t>
            </a:r>
          </a:p>
          <a:p>
            <a:pPr>
              <a:lnSpc>
                <a:spcPct val="90000"/>
              </a:lnSpc>
            </a:pPr>
            <a:r>
              <a:rPr lang="en-US" sz="2100">
                <a:sym typeface="Symbol" pitchFamily="18" charset="2"/>
              </a:rPr>
              <a:t>Involution</a:t>
            </a:r>
          </a:p>
          <a:p>
            <a:pPr lvl="1">
              <a:lnSpc>
                <a:spcPct val="90000"/>
              </a:lnSpc>
            </a:pPr>
            <a:r>
              <a:rPr lang="en-US">
                <a:cs typeface="Arial" charset="0"/>
                <a:sym typeface="Symbol" pitchFamily="18" charset="2"/>
              </a:rPr>
              <a:t>¬(¬A) = A</a:t>
            </a:r>
          </a:p>
          <a:p>
            <a:pPr>
              <a:lnSpc>
                <a:spcPct val="90000"/>
              </a:lnSpc>
            </a:pPr>
            <a:r>
              <a:rPr lang="en-US" sz="2100">
                <a:cs typeface="Arial" charset="0"/>
                <a:sym typeface="Symbol" pitchFamily="18" charset="2"/>
              </a:rPr>
              <a:t>Transitivity</a:t>
            </a:r>
          </a:p>
          <a:p>
            <a:pPr lvl="1">
              <a:lnSpc>
                <a:spcPct val="90000"/>
              </a:lnSpc>
            </a:pPr>
            <a:r>
              <a:rPr lang="en-US">
                <a:cs typeface="Arial" charset="0"/>
                <a:sym typeface="Symbol" pitchFamily="18" charset="2"/>
              </a:rPr>
              <a:t>If (A </a:t>
            </a:r>
            <a:r>
              <a:rPr lang="th-TH">
                <a:cs typeface="LilyUPC" pitchFamily="34" charset="-34"/>
                <a:sym typeface="Symbol" pitchFamily="18" charset="2"/>
              </a:rPr>
              <a:t>∈ </a:t>
            </a:r>
            <a:r>
              <a:rPr lang="en-US">
                <a:cs typeface="Arial" charset="0"/>
                <a:sym typeface="Symbol" pitchFamily="18" charset="2"/>
              </a:rPr>
              <a:t>B) </a:t>
            </a:r>
            <a:r>
              <a:rPr lang="en-US">
                <a:sym typeface="Symbol" pitchFamily="18" charset="2"/>
              </a:rPr>
              <a:t> (B </a:t>
            </a:r>
            <a:r>
              <a:rPr lang="th-TH">
                <a:cs typeface="LilyUPC" pitchFamily="34" charset="-34"/>
                <a:sym typeface="Symbol" pitchFamily="18" charset="2"/>
              </a:rPr>
              <a:t>∈ </a:t>
            </a:r>
            <a:r>
              <a:rPr lang="en-US">
                <a:sym typeface="Symbol" pitchFamily="18" charset="2"/>
              </a:rPr>
              <a:t>C) then (A </a:t>
            </a:r>
            <a:r>
              <a:rPr lang="th-TH">
                <a:cs typeface="LilyUPC" pitchFamily="34" charset="-34"/>
                <a:sym typeface="Symbol" pitchFamily="18" charset="2"/>
              </a:rPr>
              <a:t>∈ </a:t>
            </a:r>
            <a:r>
              <a:rPr lang="en-US">
                <a:sym typeface="Symbol" pitchFamily="18" charset="2"/>
              </a:rPr>
              <a:t>C)</a:t>
            </a:r>
          </a:p>
          <a:p>
            <a:pPr>
              <a:lnSpc>
                <a:spcPct val="90000"/>
              </a:lnSpc>
            </a:pPr>
            <a:r>
              <a:rPr lang="en-US" sz="2100">
                <a:sym typeface="Symbol" pitchFamily="18" charset="2"/>
              </a:rPr>
              <a:t>De Morgan’s Laws</a:t>
            </a:r>
          </a:p>
          <a:p>
            <a:pPr lvl="1">
              <a:lnSpc>
                <a:spcPct val="90000"/>
              </a:lnSpc>
            </a:pPr>
            <a:r>
              <a:rPr lang="en-US">
                <a:cs typeface="Arial" charset="0"/>
                <a:sym typeface="Symbol" pitchFamily="18" charset="2"/>
              </a:rPr>
              <a:t>¬(A </a:t>
            </a:r>
            <a:r>
              <a:rPr lang="en-US">
                <a:sym typeface="Symbol" pitchFamily="18" charset="2"/>
              </a:rPr>
              <a:t> B) = </a:t>
            </a:r>
            <a:r>
              <a:rPr lang="en-US">
                <a:cs typeface="Arial" charset="0"/>
                <a:sym typeface="Symbol" pitchFamily="18" charset="2"/>
              </a:rPr>
              <a:t>¬A</a:t>
            </a:r>
            <a:r>
              <a:rPr lang="en-US">
                <a:sym typeface="Symbol" pitchFamily="18" charset="2"/>
              </a:rPr>
              <a:t>  </a:t>
            </a:r>
            <a:r>
              <a:rPr lang="en-US">
                <a:cs typeface="Arial" charset="0"/>
                <a:sym typeface="Symbol" pitchFamily="18" charset="2"/>
              </a:rPr>
              <a:t>¬B</a:t>
            </a:r>
            <a:endParaRPr lang="en-US">
              <a:sym typeface="Symbol" pitchFamily="18" charset="2"/>
            </a:endParaRPr>
          </a:p>
          <a:p>
            <a:pPr lvl="1">
              <a:lnSpc>
                <a:spcPct val="90000"/>
              </a:lnSpc>
            </a:pPr>
            <a:r>
              <a:rPr lang="en-US">
                <a:cs typeface="Arial" charset="0"/>
                <a:sym typeface="Symbol" pitchFamily="18" charset="2"/>
              </a:rPr>
              <a:t>¬(A </a:t>
            </a:r>
            <a:r>
              <a:rPr lang="en-US">
                <a:sym typeface="Symbol" pitchFamily="18" charset="2"/>
              </a:rPr>
              <a:t> B) = </a:t>
            </a:r>
            <a:r>
              <a:rPr lang="en-US">
                <a:cs typeface="Arial" charset="0"/>
                <a:sym typeface="Symbol" pitchFamily="18" charset="2"/>
              </a:rPr>
              <a:t>¬A </a:t>
            </a:r>
            <a:r>
              <a:rPr lang="en-US">
                <a:sym typeface="Symbol" pitchFamily="18" charset="2"/>
              </a:rPr>
              <a:t> </a:t>
            </a:r>
            <a:r>
              <a:rPr lang="en-US">
                <a:cs typeface="Arial" charset="0"/>
                <a:sym typeface="Symbol" pitchFamily="18" charset="2"/>
              </a:rPr>
              <a:t>¬B</a:t>
            </a:r>
          </a:p>
        </p:txBody>
      </p:sp>
    </p:spTree>
    <p:extLst>
      <p:ext uri="{BB962C8B-B14F-4D97-AF65-F5344CB8AC3E}">
        <p14:creationId xmlns:p14="http://schemas.microsoft.com/office/powerpoint/2010/main" val="3061607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General Set Rules</a:t>
            </a:r>
            <a:endParaRPr lang="th-TH" sz="3600" cap="all">
              <a:effectLst>
                <a:reflection blurRad="12700" stA="48000" endA="300" endPos="55000" dir="5400000" sy="-90000" algn="bl" rotWithShape="0"/>
              </a:effectLst>
            </a:endParaRPr>
          </a:p>
        </p:txBody>
      </p:sp>
      <p:sp>
        <p:nvSpPr>
          <p:cNvPr id="154626" name="Rectangle 3"/>
          <p:cNvSpPr>
            <a:spLocks noGrp="1" noChangeArrowheads="1"/>
          </p:cNvSpPr>
          <p:nvPr>
            <p:ph type="body" idx="4294967295"/>
          </p:nvPr>
        </p:nvSpPr>
        <p:spPr>
          <a:xfrm>
            <a:off x="1981200" y="1600200"/>
            <a:ext cx="8229600" cy="4781550"/>
          </a:xfrm>
        </p:spPr>
        <p:txBody>
          <a:bodyPr/>
          <a:lstStyle/>
          <a:p>
            <a:pPr>
              <a:lnSpc>
                <a:spcPct val="90000"/>
              </a:lnSpc>
            </a:pPr>
            <a:r>
              <a:rPr lang="en-US"/>
              <a:t>The general set rules apply equally to fuzzy sets.</a:t>
            </a:r>
          </a:p>
          <a:p>
            <a:pPr>
              <a:lnSpc>
                <a:spcPct val="90000"/>
              </a:lnSpc>
            </a:pPr>
            <a:r>
              <a:rPr lang="en-US"/>
              <a:t>The key difference is in degree of membership, while entities are either members or not members for normal sets, they have degrees of membership for fuzzy sets.</a:t>
            </a:r>
          </a:p>
          <a:p>
            <a:pPr lvl="1">
              <a:lnSpc>
                <a:spcPct val="90000"/>
              </a:lnSpc>
            </a:pPr>
            <a:r>
              <a:rPr lang="en-US"/>
              <a:t>Set of Prime numbers : 5, 13 etc.</a:t>
            </a:r>
          </a:p>
          <a:p>
            <a:pPr lvl="1">
              <a:lnSpc>
                <a:spcPct val="90000"/>
              </a:lnSpc>
            </a:pPr>
            <a:r>
              <a:rPr lang="en-US"/>
              <a:t>Fuzzy set of tall men : degrees of membership.</a:t>
            </a:r>
            <a:endParaRPr lang="th-TH">
              <a:cs typeface="LilyUPC" pitchFamily="34" charset="-34"/>
            </a:endParaRPr>
          </a:p>
        </p:txBody>
      </p:sp>
    </p:spTree>
    <p:extLst>
      <p:ext uri="{BB962C8B-B14F-4D97-AF65-F5344CB8AC3E}">
        <p14:creationId xmlns:p14="http://schemas.microsoft.com/office/powerpoint/2010/main" val="37905012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828800" y="457199"/>
            <a:ext cx="8686800" cy="2385753"/>
          </a:xfrm>
          <a:noFill/>
          <a:ln/>
        </p:spPr>
        <p:txBody>
          <a:bodyPr anchor="ctr">
            <a:normAutofit/>
          </a:bodyPr>
          <a:lstStyle/>
          <a:p>
            <a:pPr>
              <a:defRPr/>
            </a:pPr>
            <a:r>
              <a:rPr lang="en-US" sz="3600" cap="all" dirty="0">
                <a:effectLst>
                  <a:reflection blurRad="12700" stA="48000" endA="300" endPos="55000" dir="5400000" sy="-90000" algn="bl" rotWithShape="0"/>
                </a:effectLst>
              </a:rPr>
              <a:t>Fuzzy Rules</a:t>
            </a:r>
            <a:endParaRPr lang="th-TH" sz="3600" cap="all" dirty="0">
              <a:effectLst>
                <a:reflection blurRad="12700" stA="48000" endA="300" endPos="55000" dir="5400000" sy="-90000" algn="bl" rotWithShape="0"/>
              </a:effectLst>
            </a:endParaRPr>
          </a:p>
        </p:txBody>
      </p:sp>
      <p:sp>
        <p:nvSpPr>
          <p:cNvPr id="155650" name="Rectangle 3"/>
          <p:cNvSpPr>
            <a:spLocks noGrp="1" noChangeArrowheads="1"/>
          </p:cNvSpPr>
          <p:nvPr>
            <p:ph type="body" idx="4294967295"/>
          </p:nvPr>
        </p:nvSpPr>
        <p:spPr/>
        <p:txBody>
          <a:bodyPr/>
          <a:lstStyle/>
          <a:p>
            <a:r>
              <a:rPr lang="en-US"/>
              <a:t>If x is A, then y is B.</a:t>
            </a:r>
          </a:p>
          <a:p>
            <a:pPr lvl="1"/>
            <a:r>
              <a:rPr lang="en-US"/>
              <a:t>Where x and y are variables, and A and B are values determined by fuzzy sets.</a:t>
            </a:r>
          </a:p>
          <a:p>
            <a:r>
              <a:rPr lang="en-US"/>
              <a:t>If </a:t>
            </a:r>
            <a:r>
              <a:rPr lang="en-US" i="1"/>
              <a:t>Speed</a:t>
            </a:r>
            <a:r>
              <a:rPr lang="en-US"/>
              <a:t> is </a:t>
            </a:r>
            <a:r>
              <a:rPr lang="en-US" b="1" i="1"/>
              <a:t>&gt;100</a:t>
            </a:r>
            <a:r>
              <a:rPr lang="en-US"/>
              <a:t>, Then </a:t>
            </a:r>
            <a:r>
              <a:rPr lang="en-US" i="1"/>
              <a:t>stopping_distance</a:t>
            </a:r>
            <a:r>
              <a:rPr lang="en-US"/>
              <a:t> is </a:t>
            </a:r>
            <a:r>
              <a:rPr lang="en-US" b="1" i="1"/>
              <a:t>long</a:t>
            </a:r>
            <a:r>
              <a:rPr lang="en-US"/>
              <a:t>.</a:t>
            </a:r>
          </a:p>
          <a:p>
            <a:r>
              <a:rPr lang="en-US"/>
              <a:t>If </a:t>
            </a:r>
            <a:r>
              <a:rPr lang="en-US" i="1"/>
              <a:t>Speed</a:t>
            </a:r>
            <a:r>
              <a:rPr lang="en-US"/>
              <a:t> is </a:t>
            </a:r>
            <a:r>
              <a:rPr lang="en-US" b="1" i="1"/>
              <a:t>&lt;40</a:t>
            </a:r>
            <a:r>
              <a:rPr lang="en-US"/>
              <a:t>, Then </a:t>
            </a:r>
            <a:r>
              <a:rPr lang="en-US" i="1"/>
              <a:t>stopping_distance</a:t>
            </a:r>
            <a:r>
              <a:rPr lang="en-US"/>
              <a:t> is </a:t>
            </a:r>
            <a:r>
              <a:rPr lang="en-US" b="1" i="1"/>
              <a:t>short</a:t>
            </a:r>
            <a:r>
              <a:rPr lang="en-US"/>
              <a:t>.</a:t>
            </a:r>
            <a:endParaRPr lang="th-TH">
              <a:cs typeface="LilyUPC" pitchFamily="34" charset="-34"/>
            </a:endParaRPr>
          </a:p>
        </p:txBody>
      </p:sp>
    </p:spTree>
    <p:extLst>
      <p:ext uri="{BB962C8B-B14F-4D97-AF65-F5344CB8AC3E}">
        <p14:creationId xmlns:p14="http://schemas.microsoft.com/office/powerpoint/2010/main" val="2333177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Fuzzier</a:t>
            </a:r>
            <a:endParaRPr lang="th-TH" sz="3600" cap="all" dirty="0">
              <a:effectLst>
                <a:reflection blurRad="12700" stA="48000" endA="300" endPos="55000" dir="5400000" sy="-90000" algn="bl" rotWithShape="0"/>
              </a:effectLst>
            </a:endParaRPr>
          </a:p>
        </p:txBody>
      </p:sp>
      <p:sp>
        <p:nvSpPr>
          <p:cNvPr id="156674" name="Rectangle 3"/>
          <p:cNvSpPr>
            <a:spLocks noGrp="1" noChangeArrowheads="1"/>
          </p:cNvSpPr>
          <p:nvPr>
            <p:ph type="body" idx="4294967295"/>
          </p:nvPr>
        </p:nvSpPr>
        <p:spPr/>
        <p:txBody>
          <a:bodyPr/>
          <a:lstStyle/>
          <a:p>
            <a:pPr>
              <a:lnSpc>
                <a:spcPct val="90000"/>
              </a:lnSpc>
            </a:pPr>
            <a:r>
              <a:rPr lang="en-US" sz="2600"/>
              <a:t>If </a:t>
            </a:r>
            <a:r>
              <a:rPr lang="en-US" sz="2600" b="1" i="1"/>
              <a:t>Speed</a:t>
            </a:r>
            <a:r>
              <a:rPr lang="en-US" sz="2600"/>
              <a:t> is </a:t>
            </a:r>
            <a:r>
              <a:rPr lang="en-US" sz="2600" b="1" i="1"/>
              <a:t>Fast</a:t>
            </a:r>
            <a:r>
              <a:rPr lang="en-US" sz="2600"/>
              <a:t>, then </a:t>
            </a:r>
            <a:r>
              <a:rPr lang="en-US" sz="2600" b="1" i="1"/>
              <a:t>Stopping_Distance</a:t>
            </a:r>
            <a:r>
              <a:rPr lang="en-US" sz="2600"/>
              <a:t> is </a:t>
            </a:r>
            <a:r>
              <a:rPr lang="en-US" sz="2600" b="1" i="1"/>
              <a:t>Long.</a:t>
            </a:r>
          </a:p>
          <a:p>
            <a:pPr>
              <a:lnSpc>
                <a:spcPct val="90000"/>
              </a:lnSpc>
            </a:pPr>
            <a:r>
              <a:rPr lang="en-US" sz="2600"/>
              <a:t>If </a:t>
            </a:r>
            <a:r>
              <a:rPr lang="en-US" sz="2600" b="1" i="1"/>
              <a:t>Speed </a:t>
            </a:r>
            <a:r>
              <a:rPr lang="en-US" sz="2600"/>
              <a:t>is </a:t>
            </a:r>
            <a:r>
              <a:rPr lang="en-US" sz="2600" b="1" i="1"/>
              <a:t>Slow</a:t>
            </a:r>
            <a:r>
              <a:rPr lang="en-US" sz="2600"/>
              <a:t>, then </a:t>
            </a:r>
            <a:r>
              <a:rPr lang="en-US" sz="2600" b="1" i="1"/>
              <a:t>Stopping_Distance</a:t>
            </a:r>
            <a:r>
              <a:rPr lang="en-US" sz="2600"/>
              <a:t> is </a:t>
            </a:r>
            <a:r>
              <a:rPr lang="en-US" sz="2600" b="1" i="1"/>
              <a:t>Short.</a:t>
            </a:r>
          </a:p>
          <a:p>
            <a:pPr>
              <a:lnSpc>
                <a:spcPct val="90000"/>
              </a:lnSpc>
            </a:pPr>
            <a:endParaRPr lang="en-US" sz="2600"/>
          </a:p>
          <a:p>
            <a:pPr>
              <a:lnSpc>
                <a:spcPct val="90000"/>
              </a:lnSpc>
            </a:pPr>
            <a:r>
              <a:rPr lang="en-US" sz="2600"/>
              <a:t>Here perhaps speed has a numerical range 0-220 kmph, and Stopping_Distance has a numerical range 0-300m, but each has been broken into fuzzy sets (fast/slow) and (long/medium/short).</a:t>
            </a:r>
            <a:endParaRPr lang="th-TH" sz="2600">
              <a:cs typeface="LilyUPC" pitchFamily="34" charset="-34"/>
            </a:endParaRPr>
          </a:p>
        </p:txBody>
      </p:sp>
    </p:spTree>
    <p:extLst>
      <p:ext uri="{BB962C8B-B14F-4D97-AF65-F5344CB8AC3E}">
        <p14:creationId xmlns:p14="http://schemas.microsoft.com/office/powerpoint/2010/main" val="686430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Reasoning</a:t>
            </a:r>
            <a:endParaRPr lang="th-TH" sz="3600" cap="all" dirty="0">
              <a:effectLst>
                <a:reflection blurRad="12700" stA="48000" endA="300" endPos="55000" dir="5400000" sy="-90000" algn="bl" rotWithShape="0"/>
              </a:effectLst>
            </a:endParaRPr>
          </a:p>
        </p:txBody>
      </p:sp>
      <p:sp>
        <p:nvSpPr>
          <p:cNvPr id="157698" name="Rectangle 3"/>
          <p:cNvSpPr>
            <a:spLocks noGrp="1" noChangeArrowheads="1"/>
          </p:cNvSpPr>
          <p:nvPr>
            <p:ph type="body" idx="4294967295"/>
          </p:nvPr>
        </p:nvSpPr>
        <p:spPr/>
        <p:txBody>
          <a:bodyPr/>
          <a:lstStyle/>
          <a:p>
            <a:r>
              <a:rPr lang="en-US"/>
              <a:t>In classical reasoning, if an antecedent is true, then the consequent is true, but with fuzzy sets;</a:t>
            </a:r>
          </a:p>
          <a:p>
            <a:r>
              <a:rPr lang="en-US"/>
              <a:t>The degree of membership in the antecedent set influences the degree of membership in the consequent set.</a:t>
            </a:r>
            <a:endParaRPr lang="th-TH">
              <a:cs typeface="LilyUPC" pitchFamily="34" charset="-34"/>
            </a:endParaRPr>
          </a:p>
        </p:txBody>
      </p:sp>
    </p:spTree>
    <p:extLst>
      <p:ext uri="{BB962C8B-B14F-4D97-AF65-F5344CB8AC3E}">
        <p14:creationId xmlns:p14="http://schemas.microsoft.com/office/powerpoint/2010/main" val="79142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is an Asset</a:t>
            </a:r>
          </a:p>
        </p:txBody>
      </p:sp>
      <p:sp>
        <p:nvSpPr>
          <p:cNvPr id="3" name="Content Placeholder 2"/>
          <p:cNvSpPr>
            <a:spLocks noGrp="1"/>
          </p:cNvSpPr>
          <p:nvPr>
            <p:ph idx="1"/>
          </p:nvPr>
        </p:nvSpPr>
        <p:spPr/>
        <p:txBody>
          <a:bodyPr/>
          <a:lstStyle/>
          <a:p>
            <a:r>
              <a:rPr lang="en-US" dirty="0"/>
              <a:t>But a different kind of asset to other firm assets</a:t>
            </a:r>
          </a:p>
          <a:p>
            <a:pPr lvl="1"/>
            <a:r>
              <a:rPr lang="en-US" dirty="0"/>
              <a:t>It is intangible</a:t>
            </a:r>
          </a:p>
          <a:p>
            <a:pPr lvl="1"/>
            <a:r>
              <a:rPr lang="en-US" dirty="0"/>
              <a:t>Transforming data into information and then knowledge takes resources</a:t>
            </a:r>
          </a:p>
          <a:p>
            <a:pPr lvl="1"/>
            <a:r>
              <a:rPr lang="en-US" dirty="0"/>
              <a:t>Knowledge isn’t subject to the law of diminishing returns… - instead, unlike physical assets, network effects can increase it’s value as it is shared</a:t>
            </a:r>
          </a:p>
        </p:txBody>
      </p:sp>
    </p:spTree>
    <p:extLst>
      <p:ext uri="{BB962C8B-B14F-4D97-AF65-F5344CB8AC3E}">
        <p14:creationId xmlns:p14="http://schemas.microsoft.com/office/powerpoint/2010/main" val="30377795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850637" y="971552"/>
            <a:ext cx="8686800" cy="838200"/>
          </a:xfrm>
          <a:noFill/>
          <a:ln/>
        </p:spPr>
        <p:txBody>
          <a:bodyPr anchor="ctr">
            <a:normAutofit/>
          </a:bodyPr>
          <a:lstStyle/>
          <a:p>
            <a:pPr>
              <a:defRPr/>
            </a:pPr>
            <a:r>
              <a:rPr lang="en-US" sz="3600" cap="all" dirty="0">
                <a:effectLst>
                  <a:reflection blurRad="12700" stA="48000" endA="300" endPos="55000" dir="5400000" sy="-90000" algn="bl" rotWithShape="0"/>
                </a:effectLst>
              </a:rPr>
              <a:t>Inference</a:t>
            </a:r>
            <a:endParaRPr lang="th-TH" sz="3600" cap="all" dirty="0">
              <a:effectLst>
                <a:reflection blurRad="12700" stA="48000" endA="300" endPos="55000" dir="5400000" sy="-90000" algn="bl" rotWithShape="0"/>
              </a:effectLst>
            </a:endParaRPr>
          </a:p>
        </p:txBody>
      </p:sp>
      <p:sp>
        <p:nvSpPr>
          <p:cNvPr id="158722" name="Rectangle 3"/>
          <p:cNvSpPr>
            <a:spLocks noGrp="1" noChangeArrowheads="1"/>
          </p:cNvSpPr>
          <p:nvPr>
            <p:ph type="body" idx="4294967295"/>
          </p:nvPr>
        </p:nvSpPr>
        <p:spPr>
          <a:xfrm>
            <a:off x="2125663" y="1763714"/>
            <a:ext cx="7796212" cy="1362075"/>
          </a:xfrm>
        </p:spPr>
        <p:txBody>
          <a:bodyPr>
            <a:normAutofit lnSpcReduction="10000"/>
          </a:bodyPr>
          <a:lstStyle/>
          <a:p>
            <a:r>
              <a:rPr lang="en-US" sz="2600"/>
              <a:t>If Height is Tall, Then Weight is Heavy.</a:t>
            </a:r>
          </a:p>
          <a:p>
            <a:r>
              <a:rPr lang="en-US" sz="2600"/>
              <a:t>From this we can estimate a mans weight dependent on their height.</a:t>
            </a:r>
            <a:endParaRPr lang="th-TH" sz="2600">
              <a:cs typeface="LilyUPC" pitchFamily="34" charset="-34"/>
            </a:endParaRPr>
          </a:p>
        </p:txBody>
      </p:sp>
      <p:sp>
        <p:nvSpPr>
          <p:cNvPr id="158723" name="Line 4"/>
          <p:cNvSpPr>
            <a:spLocks noChangeShapeType="1"/>
          </p:cNvSpPr>
          <p:nvPr/>
        </p:nvSpPr>
        <p:spPr bwMode="auto">
          <a:xfrm>
            <a:off x="3863975" y="3429000"/>
            <a:ext cx="0" cy="2160588"/>
          </a:xfrm>
          <a:prstGeom prst="line">
            <a:avLst/>
          </a:prstGeom>
          <a:noFill/>
          <a:ln w="9525">
            <a:solidFill>
              <a:schemeClr val="tx1"/>
            </a:solidFill>
            <a:round/>
            <a:headEnd/>
            <a:tailEnd/>
          </a:ln>
        </p:spPr>
        <p:txBody>
          <a:bodyPr/>
          <a:lstStyle/>
          <a:p>
            <a:endParaRPr lang="th-TH"/>
          </a:p>
        </p:txBody>
      </p:sp>
      <p:sp>
        <p:nvSpPr>
          <p:cNvPr id="158724" name="Line 5"/>
          <p:cNvSpPr>
            <a:spLocks noChangeShapeType="1"/>
          </p:cNvSpPr>
          <p:nvPr/>
        </p:nvSpPr>
        <p:spPr bwMode="auto">
          <a:xfrm>
            <a:off x="3863976" y="5589588"/>
            <a:ext cx="2232025" cy="0"/>
          </a:xfrm>
          <a:prstGeom prst="line">
            <a:avLst/>
          </a:prstGeom>
          <a:noFill/>
          <a:ln w="9525">
            <a:solidFill>
              <a:schemeClr val="tx1"/>
            </a:solidFill>
            <a:round/>
            <a:headEnd/>
            <a:tailEnd/>
          </a:ln>
        </p:spPr>
        <p:txBody>
          <a:bodyPr/>
          <a:lstStyle/>
          <a:p>
            <a:endParaRPr lang="th-TH"/>
          </a:p>
        </p:txBody>
      </p:sp>
      <p:sp>
        <p:nvSpPr>
          <p:cNvPr id="158725" name="Line 6"/>
          <p:cNvSpPr>
            <a:spLocks noChangeShapeType="1"/>
          </p:cNvSpPr>
          <p:nvPr/>
        </p:nvSpPr>
        <p:spPr bwMode="auto">
          <a:xfrm>
            <a:off x="7535863" y="3429000"/>
            <a:ext cx="0" cy="2160588"/>
          </a:xfrm>
          <a:prstGeom prst="line">
            <a:avLst/>
          </a:prstGeom>
          <a:noFill/>
          <a:ln w="9525">
            <a:solidFill>
              <a:schemeClr val="tx1"/>
            </a:solidFill>
            <a:round/>
            <a:headEnd/>
            <a:tailEnd/>
          </a:ln>
        </p:spPr>
        <p:txBody>
          <a:bodyPr/>
          <a:lstStyle/>
          <a:p>
            <a:endParaRPr lang="th-TH"/>
          </a:p>
        </p:txBody>
      </p:sp>
      <p:sp>
        <p:nvSpPr>
          <p:cNvPr id="158726" name="Line 7"/>
          <p:cNvSpPr>
            <a:spLocks noChangeShapeType="1"/>
          </p:cNvSpPr>
          <p:nvPr/>
        </p:nvSpPr>
        <p:spPr bwMode="auto">
          <a:xfrm>
            <a:off x="7535864" y="5589588"/>
            <a:ext cx="2232025" cy="0"/>
          </a:xfrm>
          <a:prstGeom prst="line">
            <a:avLst/>
          </a:prstGeom>
          <a:noFill/>
          <a:ln w="9525">
            <a:solidFill>
              <a:schemeClr val="tx1"/>
            </a:solidFill>
            <a:round/>
            <a:headEnd/>
            <a:tailEnd/>
          </a:ln>
        </p:spPr>
        <p:txBody>
          <a:bodyPr/>
          <a:lstStyle/>
          <a:p>
            <a:endParaRPr lang="th-TH"/>
          </a:p>
        </p:txBody>
      </p:sp>
      <p:sp>
        <p:nvSpPr>
          <p:cNvPr id="158727" name="Text Box 8"/>
          <p:cNvSpPr txBox="1">
            <a:spLocks noChangeArrowheads="1"/>
          </p:cNvSpPr>
          <p:nvPr/>
        </p:nvSpPr>
        <p:spPr bwMode="auto">
          <a:xfrm>
            <a:off x="1919288" y="3429001"/>
            <a:ext cx="1301750" cy="581025"/>
          </a:xfrm>
          <a:prstGeom prst="rect">
            <a:avLst/>
          </a:prstGeom>
          <a:noFill/>
          <a:ln w="9525">
            <a:noFill/>
            <a:miter lim="800000"/>
            <a:headEnd/>
            <a:tailEnd/>
          </a:ln>
        </p:spPr>
        <p:txBody>
          <a:bodyPr wrap="none">
            <a:spAutoFit/>
          </a:bodyPr>
          <a:lstStyle/>
          <a:p>
            <a:r>
              <a:rPr lang="en-US" sz="1600">
                <a:latin typeface="Franklin Gothic Book" pitchFamily="34" charset="0"/>
              </a:rPr>
              <a:t>degree of </a:t>
            </a:r>
          </a:p>
          <a:p>
            <a:r>
              <a:rPr lang="en-US" sz="1600">
                <a:latin typeface="Franklin Gothic Book" pitchFamily="34" charset="0"/>
              </a:rPr>
              <a:t>membership</a:t>
            </a:r>
            <a:endParaRPr lang="th-TH" sz="1600">
              <a:latin typeface="Franklin Gothic Book" pitchFamily="34" charset="0"/>
              <a:cs typeface="LilyUPC" pitchFamily="34" charset="-34"/>
            </a:endParaRPr>
          </a:p>
        </p:txBody>
      </p:sp>
      <p:sp>
        <p:nvSpPr>
          <p:cNvPr id="158728" name="Text Box 9"/>
          <p:cNvSpPr txBox="1">
            <a:spLocks noChangeArrowheads="1"/>
          </p:cNvSpPr>
          <p:nvPr/>
        </p:nvSpPr>
        <p:spPr bwMode="auto">
          <a:xfrm>
            <a:off x="3556000" y="3282951"/>
            <a:ext cx="290464" cy="307777"/>
          </a:xfrm>
          <a:prstGeom prst="rect">
            <a:avLst/>
          </a:prstGeom>
          <a:noFill/>
          <a:ln w="9525">
            <a:noFill/>
            <a:miter lim="800000"/>
            <a:headEnd/>
            <a:tailEnd/>
          </a:ln>
        </p:spPr>
        <p:txBody>
          <a:bodyPr wrap="none">
            <a:spAutoFit/>
          </a:bodyPr>
          <a:lstStyle/>
          <a:p>
            <a:r>
              <a:rPr lang="en-US" sz="1400">
                <a:latin typeface="Franklin Gothic Book" pitchFamily="34" charset="0"/>
              </a:rPr>
              <a:t>1</a:t>
            </a:r>
            <a:endParaRPr lang="th-TH" sz="1400">
              <a:latin typeface="Franklin Gothic Book" pitchFamily="34" charset="0"/>
              <a:cs typeface="LilyUPC" pitchFamily="34" charset="-34"/>
            </a:endParaRPr>
          </a:p>
        </p:txBody>
      </p:sp>
      <p:sp>
        <p:nvSpPr>
          <p:cNvPr id="158729" name="Text Box 10"/>
          <p:cNvSpPr txBox="1">
            <a:spLocks noChangeArrowheads="1"/>
          </p:cNvSpPr>
          <p:nvPr/>
        </p:nvSpPr>
        <p:spPr bwMode="auto">
          <a:xfrm>
            <a:off x="7175500" y="3284539"/>
            <a:ext cx="290464" cy="307777"/>
          </a:xfrm>
          <a:prstGeom prst="rect">
            <a:avLst/>
          </a:prstGeom>
          <a:noFill/>
          <a:ln w="9525">
            <a:noFill/>
            <a:miter lim="800000"/>
            <a:headEnd/>
            <a:tailEnd/>
          </a:ln>
        </p:spPr>
        <p:txBody>
          <a:bodyPr wrap="none">
            <a:spAutoFit/>
          </a:bodyPr>
          <a:lstStyle/>
          <a:p>
            <a:r>
              <a:rPr lang="en-US" sz="1400">
                <a:latin typeface="Franklin Gothic Book" pitchFamily="34" charset="0"/>
              </a:rPr>
              <a:t>1</a:t>
            </a:r>
            <a:endParaRPr lang="th-TH" sz="1400">
              <a:latin typeface="Franklin Gothic Book" pitchFamily="34" charset="0"/>
              <a:cs typeface="LilyUPC" pitchFamily="34" charset="-34"/>
            </a:endParaRPr>
          </a:p>
        </p:txBody>
      </p:sp>
      <p:sp>
        <p:nvSpPr>
          <p:cNvPr id="158730" name="Text Box 11"/>
          <p:cNvSpPr txBox="1">
            <a:spLocks noChangeArrowheads="1"/>
          </p:cNvSpPr>
          <p:nvPr/>
        </p:nvSpPr>
        <p:spPr bwMode="auto">
          <a:xfrm>
            <a:off x="3503613" y="5445126"/>
            <a:ext cx="290464" cy="307777"/>
          </a:xfrm>
          <a:prstGeom prst="rect">
            <a:avLst/>
          </a:prstGeom>
          <a:noFill/>
          <a:ln w="9525">
            <a:noFill/>
            <a:miter lim="800000"/>
            <a:headEnd/>
            <a:tailEnd/>
          </a:ln>
        </p:spPr>
        <p:txBody>
          <a:bodyPr wrap="none">
            <a:spAutoFit/>
          </a:bodyPr>
          <a:lstStyle/>
          <a:p>
            <a:r>
              <a:rPr lang="en-US" sz="1400">
                <a:latin typeface="Franklin Gothic Book" pitchFamily="34" charset="0"/>
              </a:rPr>
              <a:t>0</a:t>
            </a:r>
            <a:endParaRPr lang="th-TH" sz="1400">
              <a:latin typeface="Franklin Gothic Book" pitchFamily="34" charset="0"/>
              <a:cs typeface="LilyUPC" pitchFamily="34" charset="-34"/>
            </a:endParaRPr>
          </a:p>
        </p:txBody>
      </p:sp>
      <p:sp>
        <p:nvSpPr>
          <p:cNvPr id="158731" name="Text Box 12"/>
          <p:cNvSpPr txBox="1">
            <a:spLocks noChangeArrowheads="1"/>
          </p:cNvSpPr>
          <p:nvPr/>
        </p:nvSpPr>
        <p:spPr bwMode="auto">
          <a:xfrm>
            <a:off x="7175500" y="5445126"/>
            <a:ext cx="290464" cy="307777"/>
          </a:xfrm>
          <a:prstGeom prst="rect">
            <a:avLst/>
          </a:prstGeom>
          <a:noFill/>
          <a:ln w="9525">
            <a:noFill/>
            <a:miter lim="800000"/>
            <a:headEnd/>
            <a:tailEnd/>
          </a:ln>
        </p:spPr>
        <p:txBody>
          <a:bodyPr wrap="none">
            <a:spAutoFit/>
          </a:bodyPr>
          <a:lstStyle/>
          <a:p>
            <a:r>
              <a:rPr lang="en-US" sz="1400">
                <a:latin typeface="Franklin Gothic Book" pitchFamily="34" charset="0"/>
              </a:rPr>
              <a:t>0</a:t>
            </a:r>
            <a:endParaRPr lang="th-TH" sz="1400">
              <a:latin typeface="Franklin Gothic Book" pitchFamily="34" charset="0"/>
              <a:cs typeface="LilyUPC" pitchFamily="34" charset="-34"/>
            </a:endParaRPr>
          </a:p>
        </p:txBody>
      </p:sp>
      <p:sp>
        <p:nvSpPr>
          <p:cNvPr id="158732" name="Text Box 13"/>
          <p:cNvSpPr txBox="1">
            <a:spLocks noChangeArrowheads="1"/>
          </p:cNvSpPr>
          <p:nvPr/>
        </p:nvSpPr>
        <p:spPr bwMode="auto">
          <a:xfrm>
            <a:off x="3719513" y="5661026"/>
            <a:ext cx="2474524" cy="307777"/>
          </a:xfrm>
          <a:prstGeom prst="rect">
            <a:avLst/>
          </a:prstGeom>
          <a:noFill/>
          <a:ln w="9525">
            <a:noFill/>
            <a:miter lim="800000"/>
            <a:headEnd/>
            <a:tailEnd/>
          </a:ln>
        </p:spPr>
        <p:txBody>
          <a:bodyPr wrap="none">
            <a:spAutoFit/>
          </a:bodyPr>
          <a:lstStyle/>
          <a:p>
            <a:r>
              <a:rPr lang="en-US" sz="1400">
                <a:latin typeface="Franklin Gothic Book" pitchFamily="34" charset="0"/>
              </a:rPr>
              <a:t>160    180    200    220    240</a:t>
            </a:r>
            <a:endParaRPr lang="th-TH" sz="1400">
              <a:latin typeface="Franklin Gothic Book" pitchFamily="34" charset="0"/>
              <a:cs typeface="LilyUPC" pitchFamily="34" charset="-34"/>
            </a:endParaRPr>
          </a:p>
        </p:txBody>
      </p:sp>
      <p:sp>
        <p:nvSpPr>
          <p:cNvPr id="158733" name="Text Box 14"/>
          <p:cNvSpPr txBox="1">
            <a:spLocks noChangeArrowheads="1"/>
          </p:cNvSpPr>
          <p:nvPr/>
        </p:nvSpPr>
        <p:spPr bwMode="auto">
          <a:xfrm>
            <a:off x="7391400" y="5661025"/>
            <a:ext cx="2693988" cy="304800"/>
          </a:xfrm>
          <a:prstGeom prst="rect">
            <a:avLst/>
          </a:prstGeom>
          <a:noFill/>
          <a:ln w="9525">
            <a:noFill/>
            <a:miter lim="800000"/>
            <a:headEnd/>
            <a:tailEnd/>
          </a:ln>
        </p:spPr>
        <p:txBody>
          <a:bodyPr wrap="none">
            <a:spAutoFit/>
          </a:bodyPr>
          <a:lstStyle/>
          <a:p>
            <a:r>
              <a:rPr lang="en-US" sz="1400">
                <a:latin typeface="Franklin Gothic Book" pitchFamily="34" charset="0"/>
              </a:rPr>
              <a:t>70    80    90     100    110    120</a:t>
            </a:r>
            <a:endParaRPr lang="th-TH" sz="1400">
              <a:latin typeface="Franklin Gothic Book" pitchFamily="34" charset="0"/>
              <a:cs typeface="LilyUPC" pitchFamily="34" charset="-34"/>
            </a:endParaRPr>
          </a:p>
        </p:txBody>
      </p:sp>
      <p:sp>
        <p:nvSpPr>
          <p:cNvPr id="158734" name="Text Box 15"/>
          <p:cNvSpPr txBox="1">
            <a:spLocks noChangeArrowheads="1"/>
          </p:cNvSpPr>
          <p:nvPr/>
        </p:nvSpPr>
        <p:spPr bwMode="auto">
          <a:xfrm>
            <a:off x="5359400" y="5949950"/>
            <a:ext cx="736600" cy="336550"/>
          </a:xfrm>
          <a:prstGeom prst="rect">
            <a:avLst/>
          </a:prstGeom>
          <a:noFill/>
          <a:ln w="9525">
            <a:noFill/>
            <a:miter lim="800000"/>
            <a:headEnd/>
            <a:tailEnd/>
          </a:ln>
        </p:spPr>
        <p:txBody>
          <a:bodyPr wrap="none">
            <a:spAutoFit/>
          </a:bodyPr>
          <a:lstStyle/>
          <a:p>
            <a:r>
              <a:rPr lang="en-US" sz="1600">
                <a:latin typeface="Franklin Gothic Book" pitchFamily="34" charset="0"/>
              </a:rPr>
              <a:t>height</a:t>
            </a:r>
            <a:endParaRPr lang="th-TH" sz="1600">
              <a:latin typeface="Franklin Gothic Book" pitchFamily="34" charset="0"/>
              <a:cs typeface="LilyUPC" pitchFamily="34" charset="-34"/>
            </a:endParaRPr>
          </a:p>
        </p:txBody>
      </p:sp>
      <p:sp>
        <p:nvSpPr>
          <p:cNvPr id="158735" name="Text Box 16"/>
          <p:cNvSpPr txBox="1">
            <a:spLocks noChangeArrowheads="1"/>
          </p:cNvSpPr>
          <p:nvPr/>
        </p:nvSpPr>
        <p:spPr bwMode="auto">
          <a:xfrm>
            <a:off x="9264650" y="5949950"/>
            <a:ext cx="769938" cy="336550"/>
          </a:xfrm>
          <a:prstGeom prst="rect">
            <a:avLst/>
          </a:prstGeom>
          <a:noFill/>
          <a:ln w="9525">
            <a:noFill/>
            <a:miter lim="800000"/>
            <a:headEnd/>
            <a:tailEnd/>
          </a:ln>
        </p:spPr>
        <p:txBody>
          <a:bodyPr wrap="none">
            <a:spAutoFit/>
          </a:bodyPr>
          <a:lstStyle/>
          <a:p>
            <a:r>
              <a:rPr lang="en-US" sz="1600">
                <a:latin typeface="Franklin Gothic Book" pitchFamily="34" charset="0"/>
              </a:rPr>
              <a:t>weight</a:t>
            </a:r>
            <a:endParaRPr lang="th-TH" sz="1600">
              <a:latin typeface="Franklin Gothic Book" pitchFamily="34" charset="0"/>
              <a:cs typeface="LilyUPC" pitchFamily="34" charset="-34"/>
            </a:endParaRPr>
          </a:p>
        </p:txBody>
      </p:sp>
      <p:sp>
        <p:nvSpPr>
          <p:cNvPr id="158736" name="Freeform 18"/>
          <p:cNvSpPr>
            <a:spLocks/>
          </p:cNvSpPr>
          <p:nvPr/>
        </p:nvSpPr>
        <p:spPr bwMode="auto">
          <a:xfrm>
            <a:off x="3863976" y="3417888"/>
            <a:ext cx="2087563" cy="2171700"/>
          </a:xfrm>
          <a:custGeom>
            <a:avLst/>
            <a:gdLst>
              <a:gd name="T0" fmla="*/ 0 w 1315"/>
              <a:gd name="T1" fmla="*/ 1368 h 1368"/>
              <a:gd name="T2" fmla="*/ 227 w 1315"/>
              <a:gd name="T3" fmla="*/ 1322 h 1368"/>
              <a:gd name="T4" fmla="*/ 408 w 1315"/>
              <a:gd name="T5" fmla="*/ 1186 h 1368"/>
              <a:gd name="T6" fmla="*/ 726 w 1315"/>
              <a:gd name="T7" fmla="*/ 733 h 1368"/>
              <a:gd name="T8" fmla="*/ 907 w 1315"/>
              <a:gd name="T9" fmla="*/ 234 h 1368"/>
              <a:gd name="T10" fmla="*/ 1043 w 1315"/>
              <a:gd name="T11" fmla="*/ 52 h 1368"/>
              <a:gd name="T12" fmla="*/ 1179 w 1315"/>
              <a:gd name="T13" fmla="*/ 7 h 1368"/>
              <a:gd name="T14" fmla="*/ 1315 w 1315"/>
              <a:gd name="T15" fmla="*/ 7 h 1368"/>
              <a:gd name="T16" fmla="*/ 0 60000 65536"/>
              <a:gd name="T17" fmla="*/ 0 60000 65536"/>
              <a:gd name="T18" fmla="*/ 0 60000 65536"/>
              <a:gd name="T19" fmla="*/ 0 60000 65536"/>
              <a:gd name="T20" fmla="*/ 0 60000 65536"/>
              <a:gd name="T21" fmla="*/ 0 60000 65536"/>
              <a:gd name="T22" fmla="*/ 0 60000 65536"/>
              <a:gd name="T23" fmla="*/ 0 60000 65536"/>
              <a:gd name="T24" fmla="*/ 0 w 1315"/>
              <a:gd name="T25" fmla="*/ 0 h 1368"/>
              <a:gd name="T26" fmla="*/ 1315 w 1315"/>
              <a:gd name="T27" fmla="*/ 1368 h 13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5" h="1368">
                <a:moveTo>
                  <a:pt x="0" y="1368"/>
                </a:moveTo>
                <a:cubicBezTo>
                  <a:pt x="79" y="1360"/>
                  <a:pt x="159" y="1352"/>
                  <a:pt x="227" y="1322"/>
                </a:cubicBezTo>
                <a:cubicBezTo>
                  <a:pt x="295" y="1292"/>
                  <a:pt x="325" y="1284"/>
                  <a:pt x="408" y="1186"/>
                </a:cubicBezTo>
                <a:cubicBezTo>
                  <a:pt x="491" y="1088"/>
                  <a:pt x="643" y="892"/>
                  <a:pt x="726" y="733"/>
                </a:cubicBezTo>
                <a:cubicBezTo>
                  <a:pt x="809" y="574"/>
                  <a:pt x="854" y="347"/>
                  <a:pt x="907" y="234"/>
                </a:cubicBezTo>
                <a:cubicBezTo>
                  <a:pt x="960" y="121"/>
                  <a:pt x="998" y="90"/>
                  <a:pt x="1043" y="52"/>
                </a:cubicBezTo>
                <a:cubicBezTo>
                  <a:pt x="1088" y="14"/>
                  <a:pt x="1134" y="14"/>
                  <a:pt x="1179" y="7"/>
                </a:cubicBezTo>
                <a:cubicBezTo>
                  <a:pt x="1224" y="0"/>
                  <a:pt x="1269" y="3"/>
                  <a:pt x="1315" y="7"/>
                </a:cubicBezTo>
              </a:path>
            </a:pathLst>
          </a:custGeom>
          <a:noFill/>
          <a:ln w="9525">
            <a:solidFill>
              <a:schemeClr val="tx1"/>
            </a:solidFill>
            <a:round/>
            <a:headEnd/>
            <a:tailEnd/>
          </a:ln>
        </p:spPr>
        <p:txBody>
          <a:bodyPr/>
          <a:lstStyle/>
          <a:p>
            <a:endParaRPr lang="th-TH"/>
          </a:p>
        </p:txBody>
      </p:sp>
      <p:sp>
        <p:nvSpPr>
          <p:cNvPr id="158737" name="Freeform 19"/>
          <p:cNvSpPr>
            <a:spLocks/>
          </p:cNvSpPr>
          <p:nvPr/>
        </p:nvSpPr>
        <p:spPr bwMode="auto">
          <a:xfrm>
            <a:off x="7535864" y="3392488"/>
            <a:ext cx="2160587" cy="2197100"/>
          </a:xfrm>
          <a:custGeom>
            <a:avLst/>
            <a:gdLst>
              <a:gd name="T0" fmla="*/ 0 w 1361"/>
              <a:gd name="T1" fmla="*/ 1384 h 1384"/>
              <a:gd name="T2" fmla="*/ 272 w 1361"/>
              <a:gd name="T3" fmla="*/ 1338 h 1384"/>
              <a:gd name="T4" fmla="*/ 499 w 1361"/>
              <a:gd name="T5" fmla="*/ 1202 h 1384"/>
              <a:gd name="T6" fmla="*/ 590 w 1361"/>
              <a:gd name="T7" fmla="*/ 976 h 1384"/>
              <a:gd name="T8" fmla="*/ 681 w 1361"/>
              <a:gd name="T9" fmla="*/ 522 h 1384"/>
              <a:gd name="T10" fmla="*/ 862 w 1361"/>
              <a:gd name="T11" fmla="*/ 159 h 1384"/>
              <a:gd name="T12" fmla="*/ 1089 w 1361"/>
              <a:gd name="T13" fmla="*/ 23 h 1384"/>
              <a:gd name="T14" fmla="*/ 1361 w 1361"/>
              <a:gd name="T15" fmla="*/ 23 h 1384"/>
              <a:gd name="T16" fmla="*/ 0 60000 65536"/>
              <a:gd name="T17" fmla="*/ 0 60000 65536"/>
              <a:gd name="T18" fmla="*/ 0 60000 65536"/>
              <a:gd name="T19" fmla="*/ 0 60000 65536"/>
              <a:gd name="T20" fmla="*/ 0 60000 65536"/>
              <a:gd name="T21" fmla="*/ 0 60000 65536"/>
              <a:gd name="T22" fmla="*/ 0 60000 65536"/>
              <a:gd name="T23" fmla="*/ 0 60000 65536"/>
              <a:gd name="T24" fmla="*/ 0 w 1361"/>
              <a:gd name="T25" fmla="*/ 0 h 1384"/>
              <a:gd name="T26" fmla="*/ 1361 w 1361"/>
              <a:gd name="T27" fmla="*/ 1384 h 1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1" h="1384">
                <a:moveTo>
                  <a:pt x="0" y="1384"/>
                </a:moveTo>
                <a:cubicBezTo>
                  <a:pt x="94" y="1376"/>
                  <a:pt x="189" y="1368"/>
                  <a:pt x="272" y="1338"/>
                </a:cubicBezTo>
                <a:cubicBezTo>
                  <a:pt x="355" y="1308"/>
                  <a:pt x="446" y="1262"/>
                  <a:pt x="499" y="1202"/>
                </a:cubicBezTo>
                <a:cubicBezTo>
                  <a:pt x="552" y="1142"/>
                  <a:pt x="560" y="1089"/>
                  <a:pt x="590" y="976"/>
                </a:cubicBezTo>
                <a:cubicBezTo>
                  <a:pt x="620" y="863"/>
                  <a:pt x="636" y="658"/>
                  <a:pt x="681" y="522"/>
                </a:cubicBezTo>
                <a:cubicBezTo>
                  <a:pt x="726" y="386"/>
                  <a:pt x="794" y="242"/>
                  <a:pt x="862" y="159"/>
                </a:cubicBezTo>
                <a:cubicBezTo>
                  <a:pt x="930" y="76"/>
                  <a:pt x="1006" y="46"/>
                  <a:pt x="1089" y="23"/>
                </a:cubicBezTo>
                <a:cubicBezTo>
                  <a:pt x="1172" y="0"/>
                  <a:pt x="1266" y="11"/>
                  <a:pt x="1361" y="23"/>
                </a:cubicBezTo>
              </a:path>
            </a:pathLst>
          </a:custGeom>
          <a:noFill/>
          <a:ln w="9525">
            <a:solidFill>
              <a:schemeClr val="tx1"/>
            </a:solidFill>
            <a:round/>
            <a:headEnd/>
            <a:tailEnd/>
          </a:ln>
        </p:spPr>
        <p:txBody>
          <a:bodyPr/>
          <a:lstStyle/>
          <a:p>
            <a:endParaRPr lang="th-TH"/>
          </a:p>
        </p:txBody>
      </p:sp>
      <p:sp>
        <p:nvSpPr>
          <p:cNvPr id="158738" name="Line 20"/>
          <p:cNvSpPr>
            <a:spLocks noChangeShapeType="1"/>
          </p:cNvSpPr>
          <p:nvPr/>
        </p:nvSpPr>
        <p:spPr bwMode="auto">
          <a:xfrm flipV="1">
            <a:off x="4872038" y="4797426"/>
            <a:ext cx="0" cy="792163"/>
          </a:xfrm>
          <a:prstGeom prst="line">
            <a:avLst/>
          </a:prstGeom>
          <a:noFill/>
          <a:ln w="9525">
            <a:solidFill>
              <a:srgbClr val="FF0000"/>
            </a:solidFill>
            <a:prstDash val="lgDash"/>
            <a:round/>
            <a:headEnd/>
            <a:tailEnd/>
          </a:ln>
        </p:spPr>
        <p:txBody>
          <a:bodyPr/>
          <a:lstStyle/>
          <a:p>
            <a:endParaRPr lang="th-TH"/>
          </a:p>
        </p:txBody>
      </p:sp>
      <p:sp>
        <p:nvSpPr>
          <p:cNvPr id="158739" name="Line 21"/>
          <p:cNvSpPr>
            <a:spLocks noChangeShapeType="1"/>
          </p:cNvSpPr>
          <p:nvPr/>
        </p:nvSpPr>
        <p:spPr bwMode="auto">
          <a:xfrm>
            <a:off x="3863975" y="4797425"/>
            <a:ext cx="4679950" cy="0"/>
          </a:xfrm>
          <a:prstGeom prst="line">
            <a:avLst/>
          </a:prstGeom>
          <a:noFill/>
          <a:ln w="9525">
            <a:solidFill>
              <a:srgbClr val="FF0000"/>
            </a:solidFill>
            <a:prstDash val="lgDash"/>
            <a:round/>
            <a:headEnd/>
            <a:tailEnd/>
          </a:ln>
        </p:spPr>
        <p:txBody>
          <a:bodyPr/>
          <a:lstStyle/>
          <a:p>
            <a:endParaRPr lang="th-TH"/>
          </a:p>
        </p:txBody>
      </p:sp>
      <p:sp>
        <p:nvSpPr>
          <p:cNvPr id="158740" name="Line 22"/>
          <p:cNvSpPr>
            <a:spLocks noChangeShapeType="1"/>
          </p:cNvSpPr>
          <p:nvPr/>
        </p:nvSpPr>
        <p:spPr bwMode="auto">
          <a:xfrm>
            <a:off x="8472488" y="4760914"/>
            <a:ext cx="0" cy="828675"/>
          </a:xfrm>
          <a:prstGeom prst="line">
            <a:avLst/>
          </a:prstGeom>
          <a:noFill/>
          <a:ln w="9525">
            <a:solidFill>
              <a:srgbClr val="FF0000"/>
            </a:solidFill>
            <a:prstDash val="lgDash"/>
            <a:round/>
            <a:headEnd/>
            <a:tailEnd/>
          </a:ln>
        </p:spPr>
        <p:txBody>
          <a:bodyPr/>
          <a:lstStyle/>
          <a:p>
            <a:endParaRPr lang="th-TH"/>
          </a:p>
        </p:txBody>
      </p:sp>
      <p:sp>
        <p:nvSpPr>
          <p:cNvPr id="158741" name="Line 23"/>
          <p:cNvSpPr>
            <a:spLocks noChangeShapeType="1"/>
          </p:cNvSpPr>
          <p:nvPr/>
        </p:nvSpPr>
        <p:spPr bwMode="auto">
          <a:xfrm flipV="1">
            <a:off x="5375275" y="3644900"/>
            <a:ext cx="0" cy="1944688"/>
          </a:xfrm>
          <a:prstGeom prst="line">
            <a:avLst/>
          </a:prstGeom>
          <a:noFill/>
          <a:ln w="9525">
            <a:solidFill>
              <a:schemeClr val="accent2"/>
            </a:solidFill>
            <a:prstDash val="lgDashDotDot"/>
            <a:round/>
            <a:headEnd/>
            <a:tailEnd/>
          </a:ln>
        </p:spPr>
        <p:txBody>
          <a:bodyPr/>
          <a:lstStyle/>
          <a:p>
            <a:endParaRPr lang="th-TH"/>
          </a:p>
        </p:txBody>
      </p:sp>
      <p:sp>
        <p:nvSpPr>
          <p:cNvPr id="158742" name="Line 24"/>
          <p:cNvSpPr>
            <a:spLocks noChangeShapeType="1"/>
          </p:cNvSpPr>
          <p:nvPr/>
        </p:nvSpPr>
        <p:spPr bwMode="auto">
          <a:xfrm>
            <a:off x="3863976" y="3644900"/>
            <a:ext cx="5040313" cy="0"/>
          </a:xfrm>
          <a:prstGeom prst="line">
            <a:avLst/>
          </a:prstGeom>
          <a:noFill/>
          <a:ln w="9525">
            <a:solidFill>
              <a:schemeClr val="accent2"/>
            </a:solidFill>
            <a:prstDash val="lgDashDotDot"/>
            <a:round/>
            <a:headEnd/>
            <a:tailEnd/>
          </a:ln>
        </p:spPr>
        <p:txBody>
          <a:bodyPr/>
          <a:lstStyle/>
          <a:p>
            <a:endParaRPr lang="th-TH"/>
          </a:p>
        </p:txBody>
      </p:sp>
      <p:sp>
        <p:nvSpPr>
          <p:cNvPr id="158743" name="Line 25"/>
          <p:cNvSpPr>
            <a:spLocks noChangeShapeType="1"/>
          </p:cNvSpPr>
          <p:nvPr/>
        </p:nvSpPr>
        <p:spPr bwMode="auto">
          <a:xfrm>
            <a:off x="8904288" y="3644900"/>
            <a:ext cx="0" cy="1944688"/>
          </a:xfrm>
          <a:prstGeom prst="line">
            <a:avLst/>
          </a:prstGeom>
          <a:noFill/>
          <a:ln w="9525">
            <a:solidFill>
              <a:schemeClr val="accent2"/>
            </a:solidFill>
            <a:prstDash val="lgDashDotDot"/>
            <a:round/>
            <a:headEnd/>
            <a:tailEnd/>
          </a:ln>
        </p:spPr>
        <p:txBody>
          <a:bodyPr/>
          <a:lstStyle/>
          <a:p>
            <a:endParaRPr lang="th-TH"/>
          </a:p>
        </p:txBody>
      </p:sp>
    </p:spTree>
    <p:extLst>
      <p:ext uri="{BB962C8B-B14F-4D97-AF65-F5344CB8AC3E}">
        <p14:creationId xmlns:p14="http://schemas.microsoft.com/office/powerpoint/2010/main" val="40089442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How about these?</a:t>
            </a:r>
            <a:endParaRPr lang="th-TH" sz="3600" cap="all" dirty="0">
              <a:effectLst>
                <a:reflection blurRad="12700" stA="48000" endA="300" endPos="55000" dir="5400000" sy="-90000" algn="bl" rotWithShape="0"/>
              </a:effectLst>
            </a:endParaRPr>
          </a:p>
        </p:txBody>
      </p:sp>
      <p:sp>
        <p:nvSpPr>
          <p:cNvPr id="159746" name="Rectangle 3"/>
          <p:cNvSpPr>
            <a:spLocks noGrp="1" noChangeArrowheads="1"/>
          </p:cNvSpPr>
          <p:nvPr>
            <p:ph type="body" idx="4294967295"/>
          </p:nvPr>
        </p:nvSpPr>
        <p:spPr/>
        <p:txBody>
          <a:bodyPr/>
          <a:lstStyle/>
          <a:p>
            <a:pPr>
              <a:lnSpc>
                <a:spcPct val="90000"/>
              </a:lnSpc>
            </a:pPr>
            <a:r>
              <a:rPr lang="en-US" sz="2600"/>
              <a:t>If Service is Excellent, OR Food is Delicious, then Tip is Generous.</a:t>
            </a:r>
          </a:p>
          <a:p>
            <a:pPr>
              <a:lnSpc>
                <a:spcPct val="90000"/>
              </a:lnSpc>
            </a:pPr>
            <a:r>
              <a:rPr lang="en-US" sz="2600"/>
              <a:t>If Project_Duration is Long AND Project_Staff is Large AND Project_Fund is Inadequate, then Risk is High.</a:t>
            </a:r>
          </a:p>
          <a:p>
            <a:pPr>
              <a:lnSpc>
                <a:spcPct val="90000"/>
              </a:lnSpc>
            </a:pPr>
            <a:r>
              <a:rPr lang="en-US" sz="2600"/>
              <a:t>If Temperature is Hot, then Hot_Water is Reduced (AND/OR) Cold_Water is Increased.</a:t>
            </a:r>
          </a:p>
          <a:p>
            <a:pPr>
              <a:lnSpc>
                <a:spcPct val="90000"/>
              </a:lnSpc>
            </a:pPr>
            <a:endParaRPr lang="en-US" sz="2600"/>
          </a:p>
          <a:p>
            <a:pPr>
              <a:lnSpc>
                <a:spcPct val="90000"/>
              </a:lnSpc>
            </a:pPr>
            <a:r>
              <a:rPr lang="en-US" sz="2600"/>
              <a:t>All of these rules are possible, with a bit more work!</a:t>
            </a:r>
            <a:endParaRPr lang="th-TH" sz="2600">
              <a:cs typeface="LilyUPC" pitchFamily="34" charset="-34"/>
            </a:endParaRPr>
          </a:p>
        </p:txBody>
      </p:sp>
    </p:spTree>
    <p:extLst>
      <p:ext uri="{BB962C8B-B14F-4D97-AF65-F5344CB8AC3E}">
        <p14:creationId xmlns:p14="http://schemas.microsoft.com/office/powerpoint/2010/main" val="3425734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828800" y="457199"/>
            <a:ext cx="8686800" cy="1936865"/>
          </a:xfrm>
          <a:noFill/>
          <a:ln/>
        </p:spPr>
        <p:txBody>
          <a:bodyPr anchor="ctr">
            <a:normAutofit/>
          </a:bodyPr>
          <a:lstStyle/>
          <a:p>
            <a:pPr>
              <a:defRPr/>
            </a:pPr>
            <a:r>
              <a:rPr lang="en-US" sz="3600" cap="all" dirty="0" err="1">
                <a:effectLst>
                  <a:reflection blurRad="12700" stA="48000" endA="300" endPos="55000" dir="5400000" sy="-90000" algn="bl" rotWithShape="0"/>
                </a:effectLst>
              </a:rPr>
              <a:t>Mamdani</a:t>
            </a:r>
            <a:r>
              <a:rPr lang="en-US" sz="3600" cap="all" dirty="0">
                <a:effectLst>
                  <a:reflection blurRad="12700" stA="48000" endA="300" endPos="55000" dir="5400000" sy="-90000" algn="bl" rotWithShape="0"/>
                </a:effectLst>
              </a:rPr>
              <a:t> Inference</a:t>
            </a:r>
            <a:endParaRPr lang="th-TH" sz="3600" cap="all" dirty="0">
              <a:effectLst>
                <a:reflection blurRad="12700" stA="48000" endA="300" endPos="55000" dir="5400000" sy="-90000" algn="bl" rotWithShape="0"/>
              </a:effectLst>
            </a:endParaRPr>
          </a:p>
        </p:txBody>
      </p:sp>
      <p:sp>
        <p:nvSpPr>
          <p:cNvPr id="160770" name="Rectangle 3"/>
          <p:cNvSpPr>
            <a:spLocks noGrp="1" noChangeArrowheads="1"/>
          </p:cNvSpPr>
          <p:nvPr>
            <p:ph type="body" idx="4294967295"/>
          </p:nvPr>
        </p:nvSpPr>
        <p:spPr/>
        <p:txBody>
          <a:bodyPr/>
          <a:lstStyle/>
          <a:p>
            <a:r>
              <a:rPr lang="en-US"/>
              <a:t>A simple example;</a:t>
            </a:r>
          </a:p>
          <a:p>
            <a:pPr lvl="1"/>
            <a:r>
              <a:rPr lang="en-US"/>
              <a:t>2 Inputs</a:t>
            </a:r>
          </a:p>
          <a:p>
            <a:pPr lvl="2"/>
            <a:r>
              <a:rPr lang="en-US"/>
              <a:t>Project_Funding (Fuzzified from crisp percentage input to inadequate, marginal and adequate)</a:t>
            </a:r>
          </a:p>
          <a:p>
            <a:pPr lvl="2"/>
            <a:r>
              <a:rPr lang="en-US"/>
              <a:t>Project_Staffing (Fuzzified from crisp percentage input to small and large)</a:t>
            </a:r>
          </a:p>
          <a:p>
            <a:pPr lvl="1"/>
            <a:r>
              <a:rPr lang="en-US"/>
              <a:t>1 Output</a:t>
            </a:r>
          </a:p>
          <a:p>
            <a:pPr lvl="2"/>
            <a:r>
              <a:rPr lang="en-US"/>
              <a:t>Risk (high, normal or low)</a:t>
            </a:r>
          </a:p>
        </p:txBody>
      </p:sp>
    </p:spTree>
    <p:extLst>
      <p:ext uri="{BB962C8B-B14F-4D97-AF65-F5344CB8AC3E}">
        <p14:creationId xmlns:p14="http://schemas.microsoft.com/office/powerpoint/2010/main" val="2029623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Example’s Rules</a:t>
            </a:r>
            <a:endParaRPr lang="th-TH" sz="3600" cap="all" dirty="0">
              <a:effectLst>
                <a:reflection blurRad="12700" stA="48000" endA="300" endPos="55000" dir="5400000" sy="-90000" algn="bl" rotWithShape="0"/>
              </a:effectLst>
            </a:endParaRPr>
          </a:p>
        </p:txBody>
      </p:sp>
      <p:sp>
        <p:nvSpPr>
          <p:cNvPr id="161794" name="Rectangle 3"/>
          <p:cNvSpPr>
            <a:spLocks noGrp="1" noChangeArrowheads="1"/>
          </p:cNvSpPr>
          <p:nvPr>
            <p:ph type="body" idx="4294967295"/>
          </p:nvPr>
        </p:nvSpPr>
        <p:spPr/>
        <p:txBody>
          <a:bodyPr/>
          <a:lstStyle/>
          <a:p>
            <a:r>
              <a:rPr lang="en-US"/>
              <a:t>3 Rules</a:t>
            </a:r>
          </a:p>
          <a:p>
            <a:pPr lvl="1"/>
            <a:r>
              <a:rPr lang="en-US"/>
              <a:t>If Project_Funding is Adequate, OR Project_Staffing is Small, Then Risk is Low.</a:t>
            </a:r>
          </a:p>
          <a:p>
            <a:pPr lvl="1"/>
            <a:r>
              <a:rPr lang="en-US"/>
              <a:t>If Project_Funding is Marginal AND Project Staffing is Large, Then Risk is Normal.</a:t>
            </a:r>
          </a:p>
          <a:p>
            <a:pPr lvl="1"/>
            <a:r>
              <a:rPr lang="en-US"/>
              <a:t>If Project_Funding is Inadequate, Then Risk is High.</a:t>
            </a:r>
            <a:endParaRPr lang="th-TH">
              <a:cs typeface="LilyUPC" pitchFamily="34" charset="-34"/>
            </a:endParaRPr>
          </a:p>
          <a:p>
            <a:endParaRPr lang="th-TH">
              <a:cs typeface="LilyUPC" pitchFamily="34" charset="-34"/>
            </a:endParaRPr>
          </a:p>
        </p:txBody>
      </p:sp>
    </p:spTree>
    <p:extLst>
      <p:ext uri="{BB962C8B-B14F-4D97-AF65-F5344CB8AC3E}">
        <p14:creationId xmlns:p14="http://schemas.microsoft.com/office/powerpoint/2010/main" val="38956276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52599" y="573579"/>
            <a:ext cx="8686800" cy="1770610"/>
          </a:xfrm>
          <a:noFill/>
          <a:ln/>
        </p:spPr>
        <p:txBody>
          <a:bodyPr anchor="ctr">
            <a:normAutofit/>
          </a:bodyPr>
          <a:lstStyle/>
          <a:p>
            <a:pPr>
              <a:defRPr/>
            </a:pPr>
            <a:r>
              <a:rPr lang="en-US" sz="3600" cap="all">
                <a:effectLst>
                  <a:reflection blurRad="12700" stA="48000" endA="300" endPos="55000" dir="5400000" sy="-90000" algn="bl" rotWithShape="0"/>
                </a:effectLst>
              </a:rPr>
              <a:t>Mamdani Inference</a:t>
            </a:r>
            <a:endParaRPr lang="th-TH" sz="3600" cap="all">
              <a:effectLst>
                <a:reflection blurRad="12700" stA="48000" endA="300" endPos="55000" dir="5400000" sy="-90000" algn="bl" rotWithShape="0"/>
              </a:effectLst>
            </a:endParaRPr>
          </a:p>
        </p:txBody>
      </p:sp>
      <p:sp>
        <p:nvSpPr>
          <p:cNvPr id="162818" name="Rectangle 3"/>
          <p:cNvSpPr>
            <a:spLocks noGrp="1" noChangeArrowheads="1"/>
          </p:cNvSpPr>
          <p:nvPr>
            <p:ph type="body" idx="4294967295"/>
          </p:nvPr>
        </p:nvSpPr>
        <p:spPr/>
        <p:txBody>
          <a:bodyPr/>
          <a:lstStyle/>
          <a:p>
            <a:r>
              <a:rPr lang="en-US"/>
              <a:t>4 Steps</a:t>
            </a:r>
          </a:p>
          <a:p>
            <a:pPr lvl="1"/>
            <a:r>
              <a:rPr lang="en-US"/>
              <a:t>1) Fuzzification</a:t>
            </a:r>
          </a:p>
          <a:p>
            <a:pPr lvl="1"/>
            <a:r>
              <a:rPr lang="en-US"/>
              <a:t>2) Rule Evaluation</a:t>
            </a:r>
          </a:p>
          <a:p>
            <a:pPr lvl="1"/>
            <a:r>
              <a:rPr lang="en-US"/>
              <a:t>3) Aggregation of Rule Outputs</a:t>
            </a:r>
          </a:p>
          <a:p>
            <a:pPr lvl="1"/>
            <a:r>
              <a:rPr lang="en-US"/>
              <a:t>4) Defuzzification</a:t>
            </a:r>
            <a:endParaRPr lang="th-TH">
              <a:cs typeface="LilyUPC" pitchFamily="34" charset="-34"/>
            </a:endParaRPr>
          </a:p>
        </p:txBody>
      </p:sp>
    </p:spTree>
    <p:extLst>
      <p:ext uri="{BB962C8B-B14F-4D97-AF65-F5344CB8AC3E}">
        <p14:creationId xmlns:p14="http://schemas.microsoft.com/office/powerpoint/2010/main" val="27422985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err="1">
                <a:effectLst>
                  <a:reflection blurRad="12700" stA="48000" endA="300" endPos="55000" dir="5400000" sy="-90000" algn="bl" rotWithShape="0"/>
                </a:effectLst>
              </a:rPr>
              <a:t>Fuzzification</a:t>
            </a:r>
            <a:endParaRPr lang="th-TH" sz="3600" cap="all" dirty="0">
              <a:effectLst>
                <a:reflection blurRad="12700" stA="48000" endA="300" endPos="55000" dir="5400000" sy="-90000" algn="bl" rotWithShape="0"/>
              </a:effectLst>
            </a:endParaRPr>
          </a:p>
        </p:txBody>
      </p:sp>
      <p:sp>
        <p:nvSpPr>
          <p:cNvPr id="163842" name="Rectangle 3"/>
          <p:cNvSpPr>
            <a:spLocks noGrp="1" noChangeArrowheads="1"/>
          </p:cNvSpPr>
          <p:nvPr>
            <p:ph type="body" idx="4294967295"/>
          </p:nvPr>
        </p:nvSpPr>
        <p:spPr/>
        <p:txBody>
          <a:bodyPr/>
          <a:lstStyle/>
          <a:p>
            <a:r>
              <a:rPr lang="en-US"/>
              <a:t>Take crisp inputs and determine their fuzzy set memberships.</a:t>
            </a:r>
          </a:p>
          <a:p>
            <a:pPr lvl="1"/>
            <a:r>
              <a:rPr lang="en-US"/>
              <a:t>Normally requires expert judgement.</a:t>
            </a:r>
          </a:p>
          <a:p>
            <a:r>
              <a:rPr lang="en-US"/>
              <a:t>For Example;</a:t>
            </a:r>
          </a:p>
          <a:p>
            <a:pPr lvl="1"/>
            <a:r>
              <a:rPr lang="en-US"/>
              <a:t>Project_Funding at 35% has 0.5 membership of inadequate and 0.2 membership of marginal.</a:t>
            </a:r>
          </a:p>
          <a:p>
            <a:pPr lvl="1"/>
            <a:r>
              <a:rPr lang="en-US"/>
              <a:t>Project_Staffing at 60% has 0.1 membership of small and 0.7 membership of large.</a:t>
            </a:r>
            <a:endParaRPr lang="th-TH">
              <a:cs typeface="LilyUPC" pitchFamily="34" charset="-34"/>
            </a:endParaRPr>
          </a:p>
        </p:txBody>
      </p:sp>
    </p:spTree>
    <p:extLst>
      <p:ext uri="{BB962C8B-B14F-4D97-AF65-F5344CB8AC3E}">
        <p14:creationId xmlns:p14="http://schemas.microsoft.com/office/powerpoint/2010/main" val="3253449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828800" y="457199"/>
            <a:ext cx="8686800" cy="2269375"/>
          </a:xfrm>
          <a:noFill/>
          <a:ln/>
        </p:spPr>
        <p:txBody>
          <a:bodyPr anchor="ctr">
            <a:normAutofit/>
          </a:bodyPr>
          <a:lstStyle/>
          <a:p>
            <a:pPr>
              <a:defRPr/>
            </a:pPr>
            <a:r>
              <a:rPr lang="en-US" sz="3600" cap="all" dirty="0">
                <a:effectLst>
                  <a:reflection blurRad="12700" stA="48000" endA="300" endPos="55000" dir="5400000" sy="-90000" algn="bl" rotWithShape="0"/>
                </a:effectLst>
              </a:rPr>
              <a:t>Rule Evaluation</a:t>
            </a:r>
            <a:endParaRPr lang="th-TH" sz="3600" cap="all" dirty="0">
              <a:effectLst>
                <a:reflection blurRad="12700" stA="48000" endA="300" endPos="55000" dir="5400000" sy="-90000" algn="bl" rotWithShape="0"/>
              </a:effectLst>
            </a:endParaRPr>
          </a:p>
        </p:txBody>
      </p:sp>
      <p:sp>
        <p:nvSpPr>
          <p:cNvPr id="164866" name="Rectangle 3"/>
          <p:cNvSpPr>
            <a:spLocks noGrp="1" noChangeArrowheads="1"/>
          </p:cNvSpPr>
          <p:nvPr>
            <p:ph type="body" idx="4294967295"/>
          </p:nvPr>
        </p:nvSpPr>
        <p:spPr/>
        <p:txBody>
          <a:bodyPr/>
          <a:lstStyle/>
          <a:p>
            <a:r>
              <a:rPr lang="en-US"/>
              <a:t>The next step is to apply fuzzy inputs to the rule antecedents.</a:t>
            </a:r>
          </a:p>
          <a:p>
            <a:pPr lvl="1"/>
            <a:r>
              <a:rPr lang="en-US"/>
              <a:t>Rule 1: If Project_Funding is Adequate, OR Project_Staffing is Small, Then Risk is Low.</a:t>
            </a:r>
          </a:p>
          <a:p>
            <a:pPr lvl="2"/>
            <a:r>
              <a:rPr lang="en-US"/>
              <a:t>P_F is 0 Adequate</a:t>
            </a:r>
          </a:p>
          <a:p>
            <a:pPr lvl="2"/>
            <a:r>
              <a:rPr lang="en-US"/>
              <a:t>P_S is 0.1 Small</a:t>
            </a:r>
          </a:p>
          <a:p>
            <a:pPr lvl="2"/>
            <a:r>
              <a:rPr lang="en-US"/>
              <a:t>Risk is 0.1 Low.</a:t>
            </a:r>
            <a:endParaRPr lang="th-TH">
              <a:cs typeface="LilyUPC" pitchFamily="34" charset="-34"/>
            </a:endParaRPr>
          </a:p>
        </p:txBody>
      </p:sp>
    </p:spTree>
    <p:extLst>
      <p:ext uri="{BB962C8B-B14F-4D97-AF65-F5344CB8AC3E}">
        <p14:creationId xmlns:p14="http://schemas.microsoft.com/office/powerpoint/2010/main" val="28152755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828800" y="457200"/>
            <a:ext cx="8686800" cy="2099732"/>
          </a:xfrm>
          <a:noFill/>
          <a:ln/>
        </p:spPr>
        <p:txBody>
          <a:bodyPr anchor="ctr">
            <a:normAutofit/>
          </a:bodyPr>
          <a:lstStyle/>
          <a:p>
            <a:pPr>
              <a:defRPr/>
            </a:pPr>
            <a:r>
              <a:rPr lang="en-US" sz="3600" cap="all" dirty="0">
                <a:effectLst>
                  <a:reflection blurRad="12700" stA="48000" endA="300" endPos="55000" dir="5400000" sy="-90000" algn="bl" rotWithShape="0"/>
                </a:effectLst>
              </a:rPr>
              <a:t>Rule Evaluation</a:t>
            </a:r>
            <a:endParaRPr lang="th-TH" sz="3600" cap="all" dirty="0">
              <a:effectLst>
                <a:reflection blurRad="12700" stA="48000" endA="300" endPos="55000" dir="5400000" sy="-90000" algn="bl" rotWithShape="0"/>
              </a:effectLst>
            </a:endParaRPr>
          </a:p>
        </p:txBody>
      </p:sp>
      <p:sp>
        <p:nvSpPr>
          <p:cNvPr id="165890" name="Rectangle 3"/>
          <p:cNvSpPr>
            <a:spLocks noGrp="1" noChangeArrowheads="1"/>
          </p:cNvSpPr>
          <p:nvPr>
            <p:ph type="body" idx="4294967295"/>
          </p:nvPr>
        </p:nvSpPr>
        <p:spPr/>
        <p:txBody>
          <a:bodyPr>
            <a:normAutofit lnSpcReduction="10000"/>
          </a:bodyPr>
          <a:lstStyle/>
          <a:p>
            <a:pPr lvl="1">
              <a:lnSpc>
                <a:spcPct val="90000"/>
              </a:lnSpc>
            </a:pPr>
            <a:r>
              <a:rPr lang="en-US"/>
              <a:t>Rule 2: If Project_Funding is Marginal AND Project Staffing is Large, Then Risk is Normal.</a:t>
            </a:r>
          </a:p>
          <a:p>
            <a:pPr lvl="2">
              <a:lnSpc>
                <a:spcPct val="90000"/>
              </a:lnSpc>
            </a:pPr>
            <a:r>
              <a:rPr lang="en-US"/>
              <a:t>P_F is 0.2 Marginal</a:t>
            </a:r>
          </a:p>
          <a:p>
            <a:pPr lvl="2">
              <a:lnSpc>
                <a:spcPct val="90000"/>
              </a:lnSpc>
            </a:pPr>
            <a:r>
              <a:rPr lang="en-US"/>
              <a:t>P_S is 0.7 Large</a:t>
            </a:r>
          </a:p>
          <a:p>
            <a:pPr lvl="2">
              <a:lnSpc>
                <a:spcPct val="90000"/>
              </a:lnSpc>
              <a:buFontTx/>
              <a:buNone/>
            </a:pPr>
            <a:r>
              <a:rPr lang="en-US"/>
              <a:t>There is a choice of ways to apply this, but we choose ‘min’.</a:t>
            </a:r>
          </a:p>
          <a:p>
            <a:pPr lvl="2">
              <a:lnSpc>
                <a:spcPct val="90000"/>
              </a:lnSpc>
            </a:pPr>
            <a:r>
              <a:rPr lang="en-US"/>
              <a:t>Risk is 0.2 Normal.</a:t>
            </a:r>
            <a:endParaRPr lang="th-TH">
              <a:cs typeface="LilyUPC" pitchFamily="34" charset="-34"/>
            </a:endParaRPr>
          </a:p>
          <a:p>
            <a:pPr lvl="1">
              <a:lnSpc>
                <a:spcPct val="90000"/>
              </a:lnSpc>
            </a:pPr>
            <a:r>
              <a:rPr lang="en-US"/>
              <a:t>Rule 3: If Project_Funding is Inadequate, Then Risk is High.</a:t>
            </a:r>
          </a:p>
          <a:p>
            <a:pPr lvl="2">
              <a:lnSpc>
                <a:spcPct val="90000"/>
              </a:lnSpc>
            </a:pPr>
            <a:r>
              <a:rPr lang="en-US"/>
              <a:t>P_F is 0.5 Inadequate</a:t>
            </a:r>
          </a:p>
          <a:p>
            <a:pPr lvl="2">
              <a:lnSpc>
                <a:spcPct val="90000"/>
              </a:lnSpc>
            </a:pPr>
            <a:r>
              <a:rPr lang="en-US"/>
              <a:t>Risk is 0.5 High.</a:t>
            </a:r>
            <a:endParaRPr lang="th-TH">
              <a:cs typeface="LilyUPC" pitchFamily="34" charset="-34"/>
            </a:endParaRPr>
          </a:p>
        </p:txBody>
      </p:sp>
    </p:spTree>
    <p:extLst>
      <p:ext uri="{BB962C8B-B14F-4D97-AF65-F5344CB8AC3E}">
        <p14:creationId xmlns:p14="http://schemas.microsoft.com/office/powerpoint/2010/main" val="19426946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828800" y="457200"/>
            <a:ext cx="8686800" cy="1687484"/>
          </a:xfrm>
          <a:noFill/>
          <a:ln/>
        </p:spPr>
        <p:txBody>
          <a:bodyPr anchor="ctr">
            <a:normAutofit/>
          </a:bodyPr>
          <a:lstStyle/>
          <a:p>
            <a:pPr>
              <a:defRPr/>
            </a:pPr>
            <a:r>
              <a:rPr lang="en-US" sz="3600" cap="all" dirty="0">
                <a:effectLst>
                  <a:reflection blurRad="12700" stA="48000" endA="300" endPos="55000" dir="5400000" sy="-90000" algn="bl" rotWithShape="0"/>
                </a:effectLst>
              </a:rPr>
              <a:t>Aggregation of Rule Outputs</a:t>
            </a:r>
            <a:endParaRPr lang="th-TH" sz="3600" cap="all" dirty="0">
              <a:effectLst>
                <a:reflection blurRad="12700" stA="48000" endA="300" endPos="55000" dir="5400000" sy="-90000" algn="bl" rotWithShape="0"/>
              </a:effectLst>
            </a:endParaRPr>
          </a:p>
        </p:txBody>
      </p:sp>
      <p:sp>
        <p:nvSpPr>
          <p:cNvPr id="166914" name="Rectangle 3"/>
          <p:cNvSpPr>
            <a:spLocks noGrp="1" noChangeArrowheads="1"/>
          </p:cNvSpPr>
          <p:nvPr>
            <p:ph type="body" idx="4294967295"/>
          </p:nvPr>
        </p:nvSpPr>
        <p:spPr>
          <a:xfrm>
            <a:off x="2125663" y="1763714"/>
            <a:ext cx="7796212" cy="1641475"/>
          </a:xfrm>
        </p:spPr>
        <p:txBody>
          <a:bodyPr>
            <a:normAutofit fontScale="92500" lnSpcReduction="10000"/>
          </a:bodyPr>
          <a:lstStyle/>
          <a:p>
            <a:pPr>
              <a:lnSpc>
                <a:spcPct val="90000"/>
              </a:lnSpc>
            </a:pPr>
            <a:r>
              <a:rPr lang="en-US" sz="2600"/>
              <a:t>Summary</a:t>
            </a:r>
          </a:p>
          <a:p>
            <a:pPr lvl="1">
              <a:lnSpc>
                <a:spcPct val="90000"/>
              </a:lnSpc>
            </a:pPr>
            <a:r>
              <a:rPr lang="en-US" sz="2200"/>
              <a:t>Risk is 0.1 Low.</a:t>
            </a:r>
          </a:p>
          <a:p>
            <a:pPr lvl="1">
              <a:lnSpc>
                <a:spcPct val="90000"/>
              </a:lnSpc>
            </a:pPr>
            <a:r>
              <a:rPr lang="en-US" sz="2200"/>
              <a:t>Risk is 0.2 Normal.</a:t>
            </a:r>
            <a:endParaRPr lang="th-TH" sz="2200">
              <a:cs typeface="LilyUPC" pitchFamily="34" charset="-34"/>
            </a:endParaRPr>
          </a:p>
          <a:p>
            <a:pPr lvl="1">
              <a:lnSpc>
                <a:spcPct val="90000"/>
              </a:lnSpc>
            </a:pPr>
            <a:r>
              <a:rPr lang="en-US" sz="2200"/>
              <a:t>Risk is 0.5 High.</a:t>
            </a:r>
            <a:endParaRPr lang="th-TH" sz="2200">
              <a:cs typeface="LilyUPC" pitchFamily="34" charset="-34"/>
            </a:endParaRPr>
          </a:p>
        </p:txBody>
      </p:sp>
      <p:sp>
        <p:nvSpPr>
          <p:cNvPr id="166915" name="Rectangle 4"/>
          <p:cNvSpPr>
            <a:spLocks noChangeArrowheads="1"/>
          </p:cNvSpPr>
          <p:nvPr/>
        </p:nvSpPr>
        <p:spPr bwMode="auto">
          <a:xfrm>
            <a:off x="2566989" y="3789363"/>
            <a:ext cx="7056437" cy="2089150"/>
          </a:xfrm>
          <a:prstGeom prst="rect">
            <a:avLst/>
          </a:prstGeom>
          <a:noFill/>
          <a:ln w="9525">
            <a:solidFill>
              <a:schemeClr val="tx1"/>
            </a:solidFill>
            <a:miter lim="800000"/>
            <a:headEnd/>
            <a:tailEnd/>
          </a:ln>
        </p:spPr>
        <p:txBody>
          <a:bodyPr wrap="none" anchor="ctr"/>
          <a:lstStyle/>
          <a:p>
            <a:endParaRPr lang="th-TH">
              <a:latin typeface="Franklin Gothic Book" pitchFamily="34" charset="0"/>
            </a:endParaRPr>
          </a:p>
        </p:txBody>
      </p:sp>
      <p:sp>
        <p:nvSpPr>
          <p:cNvPr id="166916" name="Line 5"/>
          <p:cNvSpPr>
            <a:spLocks noChangeShapeType="1"/>
          </p:cNvSpPr>
          <p:nvPr/>
        </p:nvSpPr>
        <p:spPr bwMode="auto">
          <a:xfrm>
            <a:off x="4079876" y="3789363"/>
            <a:ext cx="576263" cy="2087562"/>
          </a:xfrm>
          <a:prstGeom prst="line">
            <a:avLst/>
          </a:prstGeom>
          <a:noFill/>
          <a:ln w="9525">
            <a:solidFill>
              <a:schemeClr val="tx1"/>
            </a:solidFill>
            <a:round/>
            <a:headEnd/>
            <a:tailEnd/>
          </a:ln>
        </p:spPr>
        <p:txBody>
          <a:bodyPr/>
          <a:lstStyle/>
          <a:p>
            <a:endParaRPr lang="th-TH"/>
          </a:p>
        </p:txBody>
      </p:sp>
      <p:sp>
        <p:nvSpPr>
          <p:cNvPr id="166917" name="Line 6"/>
          <p:cNvSpPr>
            <a:spLocks noChangeShapeType="1"/>
          </p:cNvSpPr>
          <p:nvPr/>
        </p:nvSpPr>
        <p:spPr bwMode="auto">
          <a:xfrm flipV="1">
            <a:off x="3935414" y="3789363"/>
            <a:ext cx="936625" cy="2087562"/>
          </a:xfrm>
          <a:prstGeom prst="line">
            <a:avLst/>
          </a:prstGeom>
          <a:noFill/>
          <a:ln w="9525">
            <a:solidFill>
              <a:schemeClr val="tx1"/>
            </a:solidFill>
            <a:round/>
            <a:headEnd/>
            <a:tailEnd/>
          </a:ln>
        </p:spPr>
        <p:txBody>
          <a:bodyPr/>
          <a:lstStyle/>
          <a:p>
            <a:endParaRPr lang="th-TH"/>
          </a:p>
        </p:txBody>
      </p:sp>
      <p:sp>
        <p:nvSpPr>
          <p:cNvPr id="166918" name="Line 7"/>
          <p:cNvSpPr>
            <a:spLocks noChangeShapeType="1"/>
          </p:cNvSpPr>
          <p:nvPr/>
        </p:nvSpPr>
        <p:spPr bwMode="auto">
          <a:xfrm>
            <a:off x="7032626" y="3789363"/>
            <a:ext cx="576263" cy="2087562"/>
          </a:xfrm>
          <a:prstGeom prst="line">
            <a:avLst/>
          </a:prstGeom>
          <a:noFill/>
          <a:ln w="9525">
            <a:solidFill>
              <a:schemeClr val="tx1"/>
            </a:solidFill>
            <a:round/>
            <a:headEnd/>
            <a:tailEnd/>
          </a:ln>
        </p:spPr>
        <p:txBody>
          <a:bodyPr/>
          <a:lstStyle/>
          <a:p>
            <a:endParaRPr lang="th-TH"/>
          </a:p>
        </p:txBody>
      </p:sp>
      <p:sp>
        <p:nvSpPr>
          <p:cNvPr id="166919" name="Line 8"/>
          <p:cNvSpPr>
            <a:spLocks noChangeShapeType="1"/>
          </p:cNvSpPr>
          <p:nvPr/>
        </p:nvSpPr>
        <p:spPr bwMode="auto">
          <a:xfrm flipV="1">
            <a:off x="7032626" y="3789363"/>
            <a:ext cx="792163" cy="2087562"/>
          </a:xfrm>
          <a:prstGeom prst="line">
            <a:avLst/>
          </a:prstGeom>
          <a:noFill/>
          <a:ln w="9525">
            <a:solidFill>
              <a:schemeClr val="tx1"/>
            </a:solidFill>
            <a:round/>
            <a:headEnd/>
            <a:tailEnd/>
          </a:ln>
        </p:spPr>
        <p:txBody>
          <a:bodyPr/>
          <a:lstStyle/>
          <a:p>
            <a:endParaRPr lang="th-TH"/>
          </a:p>
        </p:txBody>
      </p:sp>
      <p:sp>
        <p:nvSpPr>
          <p:cNvPr id="166920" name="Line 9"/>
          <p:cNvSpPr>
            <a:spLocks noChangeShapeType="1"/>
          </p:cNvSpPr>
          <p:nvPr/>
        </p:nvSpPr>
        <p:spPr bwMode="auto">
          <a:xfrm>
            <a:off x="2566989" y="5661025"/>
            <a:ext cx="2016125" cy="0"/>
          </a:xfrm>
          <a:prstGeom prst="line">
            <a:avLst/>
          </a:prstGeom>
          <a:noFill/>
          <a:ln w="9525">
            <a:solidFill>
              <a:schemeClr val="tx1"/>
            </a:solidFill>
            <a:round/>
            <a:headEnd/>
            <a:tailEnd/>
          </a:ln>
        </p:spPr>
        <p:txBody>
          <a:bodyPr/>
          <a:lstStyle/>
          <a:p>
            <a:endParaRPr lang="th-TH"/>
          </a:p>
        </p:txBody>
      </p:sp>
      <p:sp>
        <p:nvSpPr>
          <p:cNvPr id="166921" name="Line 10"/>
          <p:cNvSpPr>
            <a:spLocks noChangeShapeType="1"/>
          </p:cNvSpPr>
          <p:nvPr/>
        </p:nvSpPr>
        <p:spPr bwMode="auto">
          <a:xfrm>
            <a:off x="4151313" y="5445125"/>
            <a:ext cx="3313112" cy="0"/>
          </a:xfrm>
          <a:prstGeom prst="line">
            <a:avLst/>
          </a:prstGeom>
          <a:noFill/>
          <a:ln w="9525">
            <a:solidFill>
              <a:schemeClr val="tx1"/>
            </a:solidFill>
            <a:round/>
            <a:headEnd/>
            <a:tailEnd/>
          </a:ln>
        </p:spPr>
        <p:txBody>
          <a:bodyPr/>
          <a:lstStyle/>
          <a:p>
            <a:endParaRPr lang="th-TH"/>
          </a:p>
        </p:txBody>
      </p:sp>
      <p:sp>
        <p:nvSpPr>
          <p:cNvPr id="166922" name="Line 11"/>
          <p:cNvSpPr>
            <a:spLocks noChangeShapeType="1"/>
          </p:cNvSpPr>
          <p:nvPr/>
        </p:nvSpPr>
        <p:spPr bwMode="auto">
          <a:xfrm>
            <a:off x="7391401" y="4868863"/>
            <a:ext cx="2233613" cy="0"/>
          </a:xfrm>
          <a:prstGeom prst="line">
            <a:avLst/>
          </a:prstGeom>
          <a:noFill/>
          <a:ln w="9525">
            <a:solidFill>
              <a:schemeClr val="tx1"/>
            </a:solidFill>
            <a:round/>
            <a:headEnd/>
            <a:tailEnd/>
          </a:ln>
        </p:spPr>
        <p:txBody>
          <a:bodyPr/>
          <a:lstStyle/>
          <a:p>
            <a:endParaRPr lang="th-TH"/>
          </a:p>
        </p:txBody>
      </p:sp>
      <p:sp>
        <p:nvSpPr>
          <p:cNvPr id="166923" name="Freeform 12"/>
          <p:cNvSpPr>
            <a:spLocks/>
          </p:cNvSpPr>
          <p:nvPr/>
        </p:nvSpPr>
        <p:spPr bwMode="auto">
          <a:xfrm>
            <a:off x="2566989" y="4868863"/>
            <a:ext cx="7058025" cy="1008062"/>
          </a:xfrm>
          <a:custGeom>
            <a:avLst/>
            <a:gdLst>
              <a:gd name="T0" fmla="*/ 0 w 4446"/>
              <a:gd name="T1" fmla="*/ 635 h 635"/>
              <a:gd name="T2" fmla="*/ 0 w 4446"/>
              <a:gd name="T3" fmla="*/ 499 h 635"/>
              <a:gd name="T4" fmla="*/ 908 w 4446"/>
              <a:gd name="T5" fmla="*/ 499 h 635"/>
              <a:gd name="T6" fmla="*/ 998 w 4446"/>
              <a:gd name="T7" fmla="*/ 363 h 635"/>
              <a:gd name="T8" fmla="*/ 2903 w 4446"/>
              <a:gd name="T9" fmla="*/ 363 h 635"/>
              <a:gd name="T10" fmla="*/ 3039 w 4446"/>
              <a:gd name="T11" fmla="*/ 0 h 635"/>
              <a:gd name="T12" fmla="*/ 4446 w 4446"/>
              <a:gd name="T13" fmla="*/ 0 h 635"/>
              <a:gd name="T14" fmla="*/ 4446 w 4446"/>
              <a:gd name="T15" fmla="*/ 635 h 635"/>
              <a:gd name="T16" fmla="*/ 0 w 4446"/>
              <a:gd name="T17" fmla="*/ 635 h 6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46"/>
              <a:gd name="T28" fmla="*/ 0 h 635"/>
              <a:gd name="T29" fmla="*/ 4446 w 4446"/>
              <a:gd name="T30" fmla="*/ 635 h 6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46" h="635">
                <a:moveTo>
                  <a:pt x="0" y="635"/>
                </a:moveTo>
                <a:lnTo>
                  <a:pt x="0" y="499"/>
                </a:lnTo>
                <a:lnTo>
                  <a:pt x="908" y="499"/>
                </a:lnTo>
                <a:lnTo>
                  <a:pt x="998" y="363"/>
                </a:lnTo>
                <a:lnTo>
                  <a:pt x="2903" y="363"/>
                </a:lnTo>
                <a:lnTo>
                  <a:pt x="3039" y="0"/>
                </a:lnTo>
                <a:lnTo>
                  <a:pt x="4446" y="0"/>
                </a:lnTo>
                <a:lnTo>
                  <a:pt x="4446" y="635"/>
                </a:lnTo>
                <a:lnTo>
                  <a:pt x="0" y="635"/>
                </a:lnTo>
                <a:close/>
              </a:path>
            </a:pathLst>
          </a:custGeom>
          <a:solidFill>
            <a:schemeClr val="accent1"/>
          </a:solidFill>
          <a:ln w="9525">
            <a:solidFill>
              <a:schemeClr val="tx1"/>
            </a:solidFill>
            <a:round/>
            <a:headEnd/>
            <a:tailEnd/>
          </a:ln>
        </p:spPr>
        <p:txBody>
          <a:bodyPr/>
          <a:lstStyle/>
          <a:p>
            <a:endParaRPr lang="th-TH"/>
          </a:p>
        </p:txBody>
      </p:sp>
      <p:sp>
        <p:nvSpPr>
          <p:cNvPr id="166924" name="Text Box 13"/>
          <p:cNvSpPr txBox="1">
            <a:spLocks noChangeArrowheads="1"/>
          </p:cNvSpPr>
          <p:nvPr/>
        </p:nvSpPr>
        <p:spPr bwMode="auto">
          <a:xfrm>
            <a:off x="2711451" y="3933825"/>
            <a:ext cx="609269" cy="400110"/>
          </a:xfrm>
          <a:prstGeom prst="rect">
            <a:avLst/>
          </a:prstGeom>
          <a:noFill/>
          <a:ln w="9525">
            <a:noFill/>
            <a:miter lim="800000"/>
            <a:headEnd/>
            <a:tailEnd/>
          </a:ln>
        </p:spPr>
        <p:txBody>
          <a:bodyPr wrap="none">
            <a:spAutoFit/>
          </a:bodyPr>
          <a:lstStyle/>
          <a:p>
            <a:r>
              <a:rPr lang="en-US" sz="2000">
                <a:latin typeface="Franklin Gothic Book" pitchFamily="34" charset="0"/>
              </a:rPr>
              <a:t>Low</a:t>
            </a:r>
            <a:endParaRPr lang="th-TH" sz="2000">
              <a:latin typeface="Franklin Gothic Book" pitchFamily="34" charset="0"/>
              <a:cs typeface="LilyUPC" pitchFamily="34" charset="-34"/>
            </a:endParaRPr>
          </a:p>
        </p:txBody>
      </p:sp>
      <p:sp>
        <p:nvSpPr>
          <p:cNvPr id="166925" name="Text Box 14"/>
          <p:cNvSpPr txBox="1">
            <a:spLocks noChangeArrowheads="1"/>
          </p:cNvSpPr>
          <p:nvPr/>
        </p:nvSpPr>
        <p:spPr bwMode="auto">
          <a:xfrm>
            <a:off x="5016500" y="3933826"/>
            <a:ext cx="1003300" cy="396875"/>
          </a:xfrm>
          <a:prstGeom prst="rect">
            <a:avLst/>
          </a:prstGeom>
          <a:noFill/>
          <a:ln w="9525">
            <a:noFill/>
            <a:miter lim="800000"/>
            <a:headEnd/>
            <a:tailEnd/>
          </a:ln>
        </p:spPr>
        <p:txBody>
          <a:bodyPr wrap="none">
            <a:spAutoFit/>
          </a:bodyPr>
          <a:lstStyle/>
          <a:p>
            <a:r>
              <a:rPr lang="en-US" sz="2000">
                <a:latin typeface="Franklin Gothic Book" pitchFamily="34" charset="0"/>
              </a:rPr>
              <a:t>Normal</a:t>
            </a:r>
            <a:endParaRPr lang="th-TH" sz="2000">
              <a:latin typeface="Franklin Gothic Book" pitchFamily="34" charset="0"/>
              <a:cs typeface="LilyUPC" pitchFamily="34" charset="-34"/>
            </a:endParaRPr>
          </a:p>
        </p:txBody>
      </p:sp>
      <p:sp>
        <p:nvSpPr>
          <p:cNvPr id="166926" name="Text Box 15"/>
          <p:cNvSpPr txBox="1">
            <a:spLocks noChangeArrowheads="1"/>
          </p:cNvSpPr>
          <p:nvPr/>
        </p:nvSpPr>
        <p:spPr bwMode="auto">
          <a:xfrm>
            <a:off x="7824788" y="3933825"/>
            <a:ext cx="673582" cy="400110"/>
          </a:xfrm>
          <a:prstGeom prst="rect">
            <a:avLst/>
          </a:prstGeom>
          <a:noFill/>
          <a:ln w="9525">
            <a:noFill/>
            <a:miter lim="800000"/>
            <a:headEnd/>
            <a:tailEnd/>
          </a:ln>
        </p:spPr>
        <p:txBody>
          <a:bodyPr wrap="none">
            <a:spAutoFit/>
          </a:bodyPr>
          <a:lstStyle/>
          <a:p>
            <a:r>
              <a:rPr lang="en-US" sz="2000">
                <a:latin typeface="Franklin Gothic Book" pitchFamily="34" charset="0"/>
              </a:rPr>
              <a:t>High</a:t>
            </a:r>
            <a:endParaRPr lang="th-TH" sz="2000">
              <a:latin typeface="Franklin Gothic Book" pitchFamily="34" charset="0"/>
              <a:cs typeface="LilyUPC" pitchFamily="34" charset="-34"/>
            </a:endParaRPr>
          </a:p>
        </p:txBody>
      </p:sp>
      <p:sp>
        <p:nvSpPr>
          <p:cNvPr id="166927" name="Text Box 16"/>
          <p:cNvSpPr txBox="1">
            <a:spLocks noChangeArrowheads="1"/>
          </p:cNvSpPr>
          <p:nvPr/>
        </p:nvSpPr>
        <p:spPr bwMode="auto">
          <a:xfrm>
            <a:off x="2474914" y="5875338"/>
            <a:ext cx="7462837" cy="304800"/>
          </a:xfrm>
          <a:prstGeom prst="rect">
            <a:avLst/>
          </a:prstGeom>
          <a:noFill/>
          <a:ln w="9525">
            <a:noFill/>
            <a:miter lim="800000"/>
            <a:headEnd/>
            <a:tailEnd/>
          </a:ln>
        </p:spPr>
        <p:txBody>
          <a:bodyPr wrap="none">
            <a:spAutoFit/>
          </a:bodyPr>
          <a:lstStyle/>
          <a:p>
            <a:r>
              <a:rPr lang="en-US" sz="1400">
                <a:latin typeface="Franklin Gothic Book" pitchFamily="34" charset="0"/>
              </a:rPr>
              <a:t>0         10	       20	    30          40           50	           60	       70          80           90         100</a:t>
            </a:r>
            <a:endParaRPr lang="th-TH" sz="1400">
              <a:latin typeface="Franklin Gothic Book" pitchFamily="34" charset="0"/>
              <a:cs typeface="LilyUPC" pitchFamily="34" charset="-34"/>
            </a:endParaRPr>
          </a:p>
        </p:txBody>
      </p:sp>
      <p:sp>
        <p:nvSpPr>
          <p:cNvPr id="166928" name="Text Box 17"/>
          <p:cNvSpPr txBox="1">
            <a:spLocks noChangeArrowheads="1"/>
          </p:cNvSpPr>
          <p:nvPr/>
        </p:nvSpPr>
        <p:spPr bwMode="auto">
          <a:xfrm>
            <a:off x="1631950" y="3789363"/>
            <a:ext cx="647934" cy="400110"/>
          </a:xfrm>
          <a:prstGeom prst="rect">
            <a:avLst/>
          </a:prstGeom>
          <a:noFill/>
          <a:ln w="9525">
            <a:noFill/>
            <a:miter lim="800000"/>
            <a:headEnd/>
            <a:tailEnd/>
          </a:ln>
        </p:spPr>
        <p:txBody>
          <a:bodyPr wrap="none">
            <a:spAutoFit/>
          </a:bodyPr>
          <a:lstStyle/>
          <a:p>
            <a:r>
              <a:rPr lang="en-US" sz="2000">
                <a:latin typeface="Franklin Gothic Book" pitchFamily="34" charset="0"/>
              </a:rPr>
              <a:t>Risk</a:t>
            </a:r>
            <a:endParaRPr lang="th-TH" sz="2000">
              <a:latin typeface="Franklin Gothic Book" pitchFamily="34" charset="0"/>
              <a:cs typeface="LilyUPC" pitchFamily="34" charset="-34"/>
            </a:endParaRPr>
          </a:p>
        </p:txBody>
      </p:sp>
    </p:spTree>
    <p:extLst>
      <p:ext uri="{BB962C8B-B14F-4D97-AF65-F5344CB8AC3E}">
        <p14:creationId xmlns:p14="http://schemas.microsoft.com/office/powerpoint/2010/main" val="2140260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828800" y="457200"/>
            <a:ext cx="8686800" cy="838200"/>
          </a:xfrm>
          <a:noFill/>
          <a:ln/>
        </p:spPr>
        <p:txBody>
          <a:bodyPr anchor="ctr">
            <a:normAutofit/>
          </a:bodyPr>
          <a:lstStyle/>
          <a:p>
            <a:pPr>
              <a:defRPr/>
            </a:pPr>
            <a:r>
              <a:rPr lang="en-US" sz="3600" cap="all">
                <a:effectLst>
                  <a:reflection blurRad="12700" stA="48000" endA="300" endPos="55000" dir="5400000" sy="-90000" algn="bl" rotWithShape="0"/>
                </a:effectLst>
              </a:rPr>
              <a:t>Defuzzification</a:t>
            </a:r>
            <a:endParaRPr lang="th-TH" sz="3600" cap="all">
              <a:effectLst>
                <a:reflection blurRad="12700" stA="48000" endA="300" endPos="55000" dir="5400000" sy="-90000" algn="bl" rotWithShape="0"/>
              </a:effectLst>
            </a:endParaRPr>
          </a:p>
        </p:txBody>
      </p:sp>
      <p:sp>
        <p:nvSpPr>
          <p:cNvPr id="167938" name="Rectangle 3"/>
          <p:cNvSpPr>
            <a:spLocks noGrp="1" noChangeArrowheads="1"/>
          </p:cNvSpPr>
          <p:nvPr>
            <p:ph type="body" idx="4294967295"/>
          </p:nvPr>
        </p:nvSpPr>
        <p:spPr>
          <a:xfrm>
            <a:off x="2125663" y="1763713"/>
            <a:ext cx="7796212" cy="449262"/>
          </a:xfrm>
        </p:spPr>
        <p:txBody>
          <a:bodyPr>
            <a:normAutofit fontScale="92500" lnSpcReduction="20000"/>
          </a:bodyPr>
          <a:lstStyle/>
          <a:p>
            <a:pPr>
              <a:lnSpc>
                <a:spcPct val="90000"/>
              </a:lnSpc>
            </a:pPr>
            <a:r>
              <a:rPr lang="en-US" sz="2600"/>
              <a:t>Calculate the Centre of Gravity.</a:t>
            </a:r>
          </a:p>
          <a:p>
            <a:pPr>
              <a:lnSpc>
                <a:spcPct val="90000"/>
              </a:lnSpc>
            </a:pPr>
            <a:endParaRPr lang="th-TH" sz="2600">
              <a:cs typeface="LilyUPC" pitchFamily="34" charset="-34"/>
            </a:endParaRPr>
          </a:p>
        </p:txBody>
      </p:sp>
      <p:sp>
        <p:nvSpPr>
          <p:cNvPr id="167939" name="Rectangle 4"/>
          <p:cNvSpPr>
            <a:spLocks noChangeArrowheads="1"/>
          </p:cNvSpPr>
          <p:nvPr/>
        </p:nvSpPr>
        <p:spPr bwMode="auto">
          <a:xfrm>
            <a:off x="2803525" y="2206625"/>
            <a:ext cx="7056438" cy="2089150"/>
          </a:xfrm>
          <a:prstGeom prst="rect">
            <a:avLst/>
          </a:prstGeom>
          <a:noFill/>
          <a:ln w="9525">
            <a:solidFill>
              <a:schemeClr val="tx1"/>
            </a:solidFill>
            <a:miter lim="800000"/>
            <a:headEnd/>
            <a:tailEnd/>
          </a:ln>
        </p:spPr>
        <p:txBody>
          <a:bodyPr wrap="none" anchor="ctr"/>
          <a:lstStyle/>
          <a:p>
            <a:endParaRPr lang="th-TH">
              <a:latin typeface="Franklin Gothic Book" pitchFamily="34" charset="0"/>
            </a:endParaRPr>
          </a:p>
        </p:txBody>
      </p:sp>
      <p:sp>
        <p:nvSpPr>
          <p:cNvPr id="167940" name="Freeform 5"/>
          <p:cNvSpPr>
            <a:spLocks/>
          </p:cNvSpPr>
          <p:nvPr/>
        </p:nvSpPr>
        <p:spPr bwMode="auto">
          <a:xfrm>
            <a:off x="2803526" y="3286126"/>
            <a:ext cx="7058025" cy="1008063"/>
          </a:xfrm>
          <a:custGeom>
            <a:avLst/>
            <a:gdLst>
              <a:gd name="T0" fmla="*/ 0 w 4446"/>
              <a:gd name="T1" fmla="*/ 635 h 635"/>
              <a:gd name="T2" fmla="*/ 0 w 4446"/>
              <a:gd name="T3" fmla="*/ 499 h 635"/>
              <a:gd name="T4" fmla="*/ 908 w 4446"/>
              <a:gd name="T5" fmla="*/ 499 h 635"/>
              <a:gd name="T6" fmla="*/ 998 w 4446"/>
              <a:gd name="T7" fmla="*/ 363 h 635"/>
              <a:gd name="T8" fmla="*/ 2903 w 4446"/>
              <a:gd name="T9" fmla="*/ 363 h 635"/>
              <a:gd name="T10" fmla="*/ 3039 w 4446"/>
              <a:gd name="T11" fmla="*/ 0 h 635"/>
              <a:gd name="T12" fmla="*/ 4446 w 4446"/>
              <a:gd name="T13" fmla="*/ 0 h 635"/>
              <a:gd name="T14" fmla="*/ 4446 w 4446"/>
              <a:gd name="T15" fmla="*/ 635 h 635"/>
              <a:gd name="T16" fmla="*/ 0 w 4446"/>
              <a:gd name="T17" fmla="*/ 635 h 6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46"/>
              <a:gd name="T28" fmla="*/ 0 h 635"/>
              <a:gd name="T29" fmla="*/ 4446 w 4446"/>
              <a:gd name="T30" fmla="*/ 635 h 6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46" h="635">
                <a:moveTo>
                  <a:pt x="0" y="635"/>
                </a:moveTo>
                <a:lnTo>
                  <a:pt x="0" y="499"/>
                </a:lnTo>
                <a:lnTo>
                  <a:pt x="908" y="499"/>
                </a:lnTo>
                <a:lnTo>
                  <a:pt x="998" y="363"/>
                </a:lnTo>
                <a:lnTo>
                  <a:pt x="2903" y="363"/>
                </a:lnTo>
                <a:lnTo>
                  <a:pt x="3039" y="0"/>
                </a:lnTo>
                <a:lnTo>
                  <a:pt x="4446" y="0"/>
                </a:lnTo>
                <a:lnTo>
                  <a:pt x="4446" y="635"/>
                </a:lnTo>
                <a:lnTo>
                  <a:pt x="0" y="635"/>
                </a:lnTo>
                <a:close/>
              </a:path>
            </a:pathLst>
          </a:custGeom>
          <a:solidFill>
            <a:schemeClr val="accent1"/>
          </a:solidFill>
          <a:ln w="9525">
            <a:solidFill>
              <a:schemeClr val="tx1"/>
            </a:solidFill>
            <a:round/>
            <a:headEnd/>
            <a:tailEnd/>
          </a:ln>
        </p:spPr>
        <p:txBody>
          <a:bodyPr/>
          <a:lstStyle/>
          <a:p>
            <a:endParaRPr lang="th-TH"/>
          </a:p>
        </p:txBody>
      </p:sp>
      <p:sp>
        <p:nvSpPr>
          <p:cNvPr id="167941" name="Text Box 6"/>
          <p:cNvSpPr txBox="1">
            <a:spLocks noChangeArrowheads="1"/>
          </p:cNvSpPr>
          <p:nvPr/>
        </p:nvSpPr>
        <p:spPr bwMode="auto">
          <a:xfrm>
            <a:off x="2711450" y="4292600"/>
            <a:ext cx="7462838" cy="304800"/>
          </a:xfrm>
          <a:prstGeom prst="rect">
            <a:avLst/>
          </a:prstGeom>
          <a:noFill/>
          <a:ln w="9525">
            <a:noFill/>
            <a:miter lim="800000"/>
            <a:headEnd/>
            <a:tailEnd/>
          </a:ln>
        </p:spPr>
        <p:txBody>
          <a:bodyPr wrap="none">
            <a:spAutoFit/>
          </a:bodyPr>
          <a:lstStyle/>
          <a:p>
            <a:r>
              <a:rPr lang="en-US" sz="1400">
                <a:latin typeface="Franklin Gothic Book" pitchFamily="34" charset="0"/>
              </a:rPr>
              <a:t>0         10	       20	    30          40           50	           60	       70          80           90         100</a:t>
            </a:r>
            <a:endParaRPr lang="th-TH" sz="1400">
              <a:latin typeface="Franklin Gothic Book" pitchFamily="34" charset="0"/>
              <a:cs typeface="LilyUPC" pitchFamily="34" charset="-34"/>
            </a:endParaRPr>
          </a:p>
        </p:txBody>
      </p:sp>
      <p:sp>
        <p:nvSpPr>
          <p:cNvPr id="167942" name="Text Box 7"/>
          <p:cNvSpPr txBox="1">
            <a:spLocks noChangeArrowheads="1"/>
          </p:cNvSpPr>
          <p:nvPr/>
        </p:nvSpPr>
        <p:spPr bwMode="auto">
          <a:xfrm>
            <a:off x="1868488" y="2206625"/>
            <a:ext cx="647934" cy="400110"/>
          </a:xfrm>
          <a:prstGeom prst="rect">
            <a:avLst/>
          </a:prstGeom>
          <a:noFill/>
          <a:ln w="9525">
            <a:noFill/>
            <a:miter lim="800000"/>
            <a:headEnd/>
            <a:tailEnd/>
          </a:ln>
        </p:spPr>
        <p:txBody>
          <a:bodyPr wrap="none">
            <a:spAutoFit/>
          </a:bodyPr>
          <a:lstStyle/>
          <a:p>
            <a:r>
              <a:rPr lang="en-US" sz="2000">
                <a:latin typeface="Franklin Gothic Book" pitchFamily="34" charset="0"/>
              </a:rPr>
              <a:t>Risk</a:t>
            </a:r>
            <a:endParaRPr lang="th-TH" sz="2000">
              <a:latin typeface="Franklin Gothic Book" pitchFamily="34" charset="0"/>
              <a:cs typeface="LilyUPC" pitchFamily="34" charset="-34"/>
            </a:endParaRPr>
          </a:p>
        </p:txBody>
      </p:sp>
      <p:sp>
        <p:nvSpPr>
          <p:cNvPr id="167943" name="Text Box 8"/>
          <p:cNvSpPr txBox="1">
            <a:spLocks noChangeArrowheads="1"/>
          </p:cNvSpPr>
          <p:nvPr/>
        </p:nvSpPr>
        <p:spPr bwMode="auto">
          <a:xfrm>
            <a:off x="1992314" y="4868864"/>
            <a:ext cx="7920037" cy="1463675"/>
          </a:xfrm>
          <a:prstGeom prst="rect">
            <a:avLst/>
          </a:prstGeom>
          <a:noFill/>
          <a:ln w="9525">
            <a:noFill/>
            <a:miter lim="800000"/>
            <a:headEnd/>
            <a:tailEnd/>
          </a:ln>
        </p:spPr>
        <p:txBody>
          <a:bodyPr>
            <a:spAutoFit/>
          </a:bodyPr>
          <a:lstStyle/>
          <a:p>
            <a:pPr>
              <a:spcBef>
                <a:spcPct val="50000"/>
              </a:spcBef>
              <a:buFontTx/>
              <a:buChar char="•"/>
            </a:pPr>
            <a:r>
              <a:rPr lang="en-US" sz="2000">
                <a:latin typeface="Franklin Gothic Book" pitchFamily="34" charset="0"/>
              </a:rPr>
              <a:t>((0+10+20)*0.1+(30+40+50+60)*0.2+(70+80+90+100)*0.5)/0.1+0.1+0.1+0.2+0.2+0.2+0.2+0.5+0.5+0.5+0.5 = 67.4</a:t>
            </a:r>
            <a:endParaRPr lang="th-TH" sz="2000">
              <a:latin typeface="Franklin Gothic Book" pitchFamily="34" charset="0"/>
              <a:cs typeface="LilyUPC" pitchFamily="34" charset="-34"/>
            </a:endParaRPr>
          </a:p>
          <a:p>
            <a:pPr>
              <a:spcBef>
                <a:spcPct val="50000"/>
              </a:spcBef>
              <a:buFontTx/>
              <a:buChar char="•"/>
            </a:pPr>
            <a:r>
              <a:rPr lang="en-US" sz="2000">
                <a:latin typeface="Franklin Gothic Book" pitchFamily="34" charset="0"/>
              </a:rPr>
              <a:t>So the project risk is a member of high and normal, but a bigger member of high.</a:t>
            </a:r>
            <a:endParaRPr lang="th-TH" sz="2000">
              <a:latin typeface="Franklin Gothic Book" pitchFamily="34" charset="0"/>
              <a:cs typeface="LilyUPC" pitchFamily="34" charset="-34"/>
            </a:endParaRPr>
          </a:p>
        </p:txBody>
      </p:sp>
      <p:sp>
        <p:nvSpPr>
          <p:cNvPr id="167944" name="Line 9"/>
          <p:cNvSpPr>
            <a:spLocks noChangeShapeType="1"/>
          </p:cNvSpPr>
          <p:nvPr/>
        </p:nvSpPr>
        <p:spPr bwMode="auto">
          <a:xfrm flipV="1">
            <a:off x="7535863" y="4292601"/>
            <a:ext cx="0" cy="288925"/>
          </a:xfrm>
          <a:prstGeom prst="line">
            <a:avLst/>
          </a:prstGeom>
          <a:noFill/>
          <a:ln w="9525">
            <a:solidFill>
              <a:schemeClr val="tx1"/>
            </a:solidFill>
            <a:round/>
            <a:headEnd/>
            <a:tailEnd type="triangle" w="med" len="med"/>
          </a:ln>
        </p:spPr>
        <p:txBody>
          <a:bodyPr/>
          <a:lstStyle/>
          <a:p>
            <a:endParaRPr lang="th-TH"/>
          </a:p>
        </p:txBody>
      </p:sp>
    </p:spTree>
    <p:extLst>
      <p:ext uri="{BB962C8B-B14F-4D97-AF65-F5344CB8AC3E}">
        <p14:creationId xmlns:p14="http://schemas.microsoft.com/office/powerpoint/2010/main" val="208694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is an Asset</a:t>
            </a:r>
          </a:p>
        </p:txBody>
      </p:sp>
      <p:sp>
        <p:nvSpPr>
          <p:cNvPr id="3" name="Content Placeholder 2"/>
          <p:cNvSpPr>
            <a:spLocks noGrp="1"/>
          </p:cNvSpPr>
          <p:nvPr>
            <p:ph idx="1"/>
          </p:nvPr>
        </p:nvSpPr>
        <p:spPr/>
        <p:txBody>
          <a:bodyPr/>
          <a:lstStyle/>
          <a:p>
            <a:r>
              <a:rPr lang="en-US" dirty="0"/>
              <a:t>Knowledge has different forms</a:t>
            </a:r>
          </a:p>
          <a:p>
            <a:pPr lvl="1"/>
            <a:r>
              <a:rPr lang="en-US" dirty="0"/>
              <a:t>Tacit or Explicit</a:t>
            </a:r>
          </a:p>
          <a:p>
            <a:pPr lvl="1"/>
            <a:r>
              <a:rPr lang="en-US" dirty="0"/>
              <a:t>Knowing how, why and when to follow procedures</a:t>
            </a:r>
          </a:p>
          <a:p>
            <a:pPr lvl="2"/>
            <a:r>
              <a:rPr lang="en-US" dirty="0"/>
              <a:t>Knowing when to apply a procedure is as important as knowing the procedure</a:t>
            </a:r>
          </a:p>
          <a:p>
            <a:pPr lvl="2"/>
            <a:endParaRPr lang="en-US" dirty="0"/>
          </a:p>
        </p:txBody>
      </p:sp>
    </p:spTree>
    <p:extLst>
      <p:ext uri="{BB962C8B-B14F-4D97-AF65-F5344CB8AC3E}">
        <p14:creationId xmlns:p14="http://schemas.microsoft.com/office/powerpoint/2010/main" val="394505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Organisational</a:t>
            </a:r>
            <a:r>
              <a:rPr lang="en-US" dirty="0"/>
              <a:t> Learning</a:t>
            </a:r>
          </a:p>
        </p:txBody>
      </p:sp>
      <p:sp>
        <p:nvSpPr>
          <p:cNvPr id="3" name="Content Placeholder 2"/>
          <p:cNvSpPr>
            <a:spLocks noGrp="1"/>
          </p:cNvSpPr>
          <p:nvPr>
            <p:ph idx="1"/>
          </p:nvPr>
        </p:nvSpPr>
        <p:spPr/>
        <p:txBody>
          <a:bodyPr/>
          <a:lstStyle/>
          <a:p>
            <a:r>
              <a:rPr lang="en-US" dirty="0"/>
              <a:t>A process of creating and gathering knowledge</a:t>
            </a:r>
          </a:p>
          <a:p>
            <a:pPr lvl="1"/>
            <a:r>
              <a:rPr lang="en-US" dirty="0"/>
              <a:t>Data collection</a:t>
            </a:r>
          </a:p>
          <a:p>
            <a:pPr lvl="1"/>
            <a:r>
              <a:rPr lang="en-US" dirty="0"/>
              <a:t>Measurement of planned activities</a:t>
            </a:r>
          </a:p>
          <a:p>
            <a:pPr lvl="1"/>
            <a:r>
              <a:rPr lang="en-US" dirty="0"/>
              <a:t>Trial and error</a:t>
            </a:r>
          </a:p>
          <a:p>
            <a:pPr lvl="1"/>
            <a:r>
              <a:rPr lang="en-US" dirty="0"/>
              <a:t>Feedback from customers</a:t>
            </a:r>
          </a:p>
          <a:p>
            <a:pPr lvl="1"/>
            <a:r>
              <a:rPr lang="en-US" dirty="0"/>
              <a:t>Feedback from environment</a:t>
            </a:r>
          </a:p>
        </p:txBody>
      </p:sp>
    </p:spTree>
    <p:extLst>
      <p:ext uri="{BB962C8B-B14F-4D97-AF65-F5344CB8AC3E}">
        <p14:creationId xmlns:p14="http://schemas.microsoft.com/office/powerpoint/2010/main" val="17129616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1671</TotalTime>
  <Words>3441</Words>
  <Application>Microsoft Office PowerPoint</Application>
  <PresentationFormat>Widescreen</PresentationFormat>
  <Paragraphs>472</Paragraphs>
  <Slides>79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Franklin Gothic Book</vt:lpstr>
      <vt:lpstr>Garamond</vt:lpstr>
      <vt:lpstr>Organic</vt:lpstr>
      <vt:lpstr>261446 Information Systems</vt:lpstr>
      <vt:lpstr>Week 11 Topics</vt:lpstr>
      <vt:lpstr>Case Studies</vt:lpstr>
      <vt:lpstr>Knowledge Management</vt:lpstr>
      <vt:lpstr>Ackoff’s Pyramid</vt:lpstr>
      <vt:lpstr>Knowledge</vt:lpstr>
      <vt:lpstr>Knowledge is an Asset</vt:lpstr>
      <vt:lpstr>Knowledge is an Asset</vt:lpstr>
      <vt:lpstr>Organisational Learning</vt:lpstr>
      <vt:lpstr>Knowledge Management Value Chain</vt:lpstr>
      <vt:lpstr>PowerPoint Presentation</vt:lpstr>
      <vt:lpstr>Knowledge Acquisition</vt:lpstr>
      <vt:lpstr>Knowledge Storage</vt:lpstr>
      <vt:lpstr>Knowledge Dissemination</vt:lpstr>
      <vt:lpstr>Knowledge Management Systems</vt:lpstr>
      <vt:lpstr>Experts &amp; Expert systems</vt:lpstr>
      <vt:lpstr>Creating an Expert System</vt:lpstr>
      <vt:lpstr>Domain Expert</vt:lpstr>
      <vt:lpstr>Knowledge Engineer</vt:lpstr>
      <vt:lpstr>The rest</vt:lpstr>
      <vt:lpstr>Production Rules</vt:lpstr>
      <vt:lpstr>System Model</vt:lpstr>
      <vt:lpstr>Rule Based Expert System</vt:lpstr>
      <vt:lpstr>Expert System</vt:lpstr>
      <vt:lpstr>Expert System</vt:lpstr>
      <vt:lpstr>Expert System Efficiency</vt:lpstr>
      <vt:lpstr>Can they be wrong?</vt:lpstr>
      <vt:lpstr>Expert Comparison</vt:lpstr>
      <vt:lpstr>Expert Comparison 2</vt:lpstr>
      <vt:lpstr>Chaining</vt:lpstr>
      <vt:lpstr>Inference cycles</vt:lpstr>
      <vt:lpstr>Inference Chain</vt:lpstr>
      <vt:lpstr>Forward Chaining</vt:lpstr>
      <vt:lpstr>Forward Chaining</vt:lpstr>
      <vt:lpstr>Forward Chaining</vt:lpstr>
      <vt:lpstr>Backward Chaining</vt:lpstr>
      <vt:lpstr>Backward Chaining</vt:lpstr>
      <vt:lpstr>Forwards or Backwards?</vt:lpstr>
      <vt:lpstr>Conflict Resolution</vt:lpstr>
      <vt:lpstr>Metaknowledge</vt:lpstr>
      <vt:lpstr>Expert Systems Advantages</vt:lpstr>
      <vt:lpstr>Expert Systems Disadvantages</vt:lpstr>
      <vt:lpstr>Fuzzy Logic</vt:lpstr>
      <vt:lpstr>Fuzzy Logic</vt:lpstr>
      <vt:lpstr>Tradition</vt:lpstr>
      <vt:lpstr>Possibility Theory</vt:lpstr>
      <vt:lpstr>Max Black (1937)</vt:lpstr>
      <vt:lpstr>Comparison</vt:lpstr>
      <vt:lpstr>Zadeh 1965</vt:lpstr>
      <vt:lpstr>Pythagoras 400BC</vt:lpstr>
      <vt:lpstr>Russell’s Paradox</vt:lpstr>
      <vt:lpstr>Membership of the Tall men set</vt:lpstr>
      <vt:lpstr>Tall Men</vt:lpstr>
      <vt:lpstr>Short, Average and Tall</vt:lpstr>
      <vt:lpstr>Linguistic Qualifiers</vt:lpstr>
      <vt:lpstr>Graphical Representation</vt:lpstr>
      <vt:lpstr>‘Very’</vt:lpstr>
      <vt:lpstr>Dilation</vt:lpstr>
      <vt:lpstr>Cantor’s Sets</vt:lpstr>
      <vt:lpstr>Complement</vt:lpstr>
      <vt:lpstr>Containment</vt:lpstr>
      <vt:lpstr>Intersection</vt:lpstr>
      <vt:lpstr>Union</vt:lpstr>
      <vt:lpstr>More General Set Rules</vt:lpstr>
      <vt:lpstr>More General Set Rules</vt:lpstr>
      <vt:lpstr>General Set Rules</vt:lpstr>
      <vt:lpstr>Fuzzy Rules</vt:lpstr>
      <vt:lpstr>Fuzzier</vt:lpstr>
      <vt:lpstr>Reasoning</vt:lpstr>
      <vt:lpstr>Inference</vt:lpstr>
      <vt:lpstr>How about these?</vt:lpstr>
      <vt:lpstr>Mamdani Inference</vt:lpstr>
      <vt:lpstr>Example’s Rules</vt:lpstr>
      <vt:lpstr>Mamdani Inference</vt:lpstr>
      <vt:lpstr>Fuzzification</vt:lpstr>
      <vt:lpstr>Rule Evaluation</vt:lpstr>
      <vt:lpstr>Rule Evaluation</vt:lpstr>
      <vt:lpstr>Aggregation of Rule Outputs</vt:lpstr>
      <vt:lpstr>Defuzzification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261446 Information Systems</dc:title>
  <dc:creator>Admin</dc:creator>
  <cp:lastModifiedBy>KENNETH COSH</cp:lastModifiedBy>
  <cp:revision>10</cp:revision>
  <dcterms:created xsi:type="dcterms:W3CDTF">2015-12-30T13:48:53Z</dcterms:created>
  <dcterms:modified xsi:type="dcterms:W3CDTF">2021-02-22T09:03:42Z</dcterms:modified>
</cp:coreProperties>
</file>