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80" r:id="rId13"/>
    <p:sldId id="281" r:id="rId14"/>
    <p:sldId id="282" r:id="rId15"/>
    <p:sldId id="283"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1" autoAdjust="0"/>
    <p:restoredTop sz="94660"/>
  </p:normalViewPr>
  <p:slideViewPr>
    <p:cSldViewPr snapToGrid="0">
      <p:cViewPr varScale="1">
        <p:scale>
          <a:sx n="86" d="100"/>
          <a:sy n="86" d="100"/>
        </p:scale>
        <p:origin x="32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400661A-05CA-42B2-B4C8-36641CC58F96}" type="datetimeFigureOut">
              <a:rPr lang="en-US" smtClean="0"/>
              <a:t>3/3/2021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ECC67DC-FCB7-45A3-9DEB-1FF2D43D5BA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1727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0661A-05CA-42B2-B4C8-36641CC58F96}"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C67DC-FCB7-45A3-9DEB-1FF2D43D5BA0}" type="slidenum">
              <a:rPr lang="en-US" smtClean="0"/>
              <a:t>‹#›</a:t>
            </a:fld>
            <a:endParaRPr lang="en-US"/>
          </a:p>
        </p:txBody>
      </p:sp>
    </p:spTree>
    <p:extLst>
      <p:ext uri="{BB962C8B-B14F-4D97-AF65-F5344CB8AC3E}">
        <p14:creationId xmlns:p14="http://schemas.microsoft.com/office/powerpoint/2010/main" val="503226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0661A-05CA-42B2-B4C8-36641CC58F96}"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C67DC-FCB7-45A3-9DEB-1FF2D43D5BA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8603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0661A-05CA-42B2-B4C8-36641CC58F96}"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C67DC-FCB7-45A3-9DEB-1FF2D43D5BA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2723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0661A-05CA-42B2-B4C8-36641CC58F96}"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C67DC-FCB7-45A3-9DEB-1FF2D43D5BA0}" type="slidenum">
              <a:rPr lang="en-US" smtClean="0"/>
              <a:t>‹#›</a:t>
            </a:fld>
            <a:endParaRPr lang="en-US"/>
          </a:p>
        </p:txBody>
      </p:sp>
    </p:spTree>
    <p:extLst>
      <p:ext uri="{BB962C8B-B14F-4D97-AF65-F5344CB8AC3E}">
        <p14:creationId xmlns:p14="http://schemas.microsoft.com/office/powerpoint/2010/main" val="2957901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0661A-05CA-42B2-B4C8-36641CC58F96}"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C67DC-FCB7-45A3-9DEB-1FF2D43D5BA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0807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0661A-05CA-42B2-B4C8-36641CC58F96}"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C67DC-FCB7-45A3-9DEB-1FF2D43D5BA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334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0661A-05CA-42B2-B4C8-36641CC58F96}"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C67DC-FCB7-45A3-9DEB-1FF2D43D5BA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3060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0661A-05CA-42B2-B4C8-36641CC58F96}"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C67DC-FCB7-45A3-9DEB-1FF2D43D5BA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943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0661A-05CA-42B2-B4C8-36641CC58F96}"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C67DC-FCB7-45A3-9DEB-1FF2D43D5BA0}" type="slidenum">
              <a:rPr lang="en-US" smtClean="0"/>
              <a:t>‹#›</a:t>
            </a:fld>
            <a:endParaRPr lang="en-US"/>
          </a:p>
        </p:txBody>
      </p:sp>
    </p:spTree>
    <p:extLst>
      <p:ext uri="{BB962C8B-B14F-4D97-AF65-F5344CB8AC3E}">
        <p14:creationId xmlns:p14="http://schemas.microsoft.com/office/powerpoint/2010/main" val="169136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0661A-05CA-42B2-B4C8-36641CC58F96}"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C67DC-FCB7-45A3-9DEB-1FF2D43D5BA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045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00661A-05CA-42B2-B4C8-36641CC58F96}"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C67DC-FCB7-45A3-9DEB-1FF2D43D5BA0}" type="slidenum">
              <a:rPr lang="en-US" smtClean="0"/>
              <a:t>‹#›</a:t>
            </a:fld>
            <a:endParaRPr lang="en-US"/>
          </a:p>
        </p:txBody>
      </p:sp>
    </p:spTree>
    <p:extLst>
      <p:ext uri="{BB962C8B-B14F-4D97-AF65-F5344CB8AC3E}">
        <p14:creationId xmlns:p14="http://schemas.microsoft.com/office/powerpoint/2010/main" val="369444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00661A-05CA-42B2-B4C8-36641CC58F96}" type="datetimeFigureOut">
              <a:rPr lang="en-US" smtClean="0"/>
              <a:t>3/3/2021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CC67DC-FCB7-45A3-9DEB-1FF2D43D5BA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177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00661A-05CA-42B2-B4C8-36641CC58F96}" type="datetimeFigureOut">
              <a:rPr lang="en-US" smtClean="0"/>
              <a:t>3/3/2021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CC67DC-FCB7-45A3-9DEB-1FF2D43D5BA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99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0661A-05CA-42B2-B4C8-36641CC58F96}" type="datetimeFigureOut">
              <a:rPr lang="en-US" smtClean="0"/>
              <a:t>3/3/2021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CC67DC-FCB7-45A3-9DEB-1FF2D43D5BA0}" type="slidenum">
              <a:rPr lang="en-US" smtClean="0"/>
              <a:t>‹#›</a:t>
            </a:fld>
            <a:endParaRPr lang="en-US"/>
          </a:p>
        </p:txBody>
      </p:sp>
    </p:spTree>
    <p:extLst>
      <p:ext uri="{BB962C8B-B14F-4D97-AF65-F5344CB8AC3E}">
        <p14:creationId xmlns:p14="http://schemas.microsoft.com/office/powerpoint/2010/main" val="4467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0661A-05CA-42B2-B4C8-36641CC58F96}"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C67DC-FCB7-45A3-9DEB-1FF2D43D5BA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846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0661A-05CA-42B2-B4C8-36641CC58F96}"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C67DC-FCB7-45A3-9DEB-1FF2D43D5BA0}" type="slidenum">
              <a:rPr lang="en-US" smtClean="0"/>
              <a:t>‹#›</a:t>
            </a:fld>
            <a:endParaRPr lang="en-US"/>
          </a:p>
        </p:txBody>
      </p:sp>
    </p:spTree>
    <p:extLst>
      <p:ext uri="{BB962C8B-B14F-4D97-AF65-F5344CB8AC3E}">
        <p14:creationId xmlns:p14="http://schemas.microsoft.com/office/powerpoint/2010/main" val="153565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00661A-05CA-42B2-B4C8-36641CC58F96}" type="datetimeFigureOut">
              <a:rPr lang="en-US" smtClean="0"/>
              <a:t>3/3/2021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CC67DC-FCB7-45A3-9DEB-1FF2D43D5BA0}" type="slidenum">
              <a:rPr lang="en-US" smtClean="0"/>
              <a:t>‹#›</a:t>
            </a:fld>
            <a:endParaRPr lang="en-US"/>
          </a:p>
        </p:txBody>
      </p:sp>
    </p:spTree>
    <p:extLst>
      <p:ext uri="{BB962C8B-B14F-4D97-AF65-F5344CB8AC3E}">
        <p14:creationId xmlns:p14="http://schemas.microsoft.com/office/powerpoint/2010/main" val="1777764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261446 Information Systems</a:t>
            </a:r>
          </a:p>
        </p:txBody>
      </p:sp>
      <p:sp>
        <p:nvSpPr>
          <p:cNvPr id="3" name="Subtitle 2"/>
          <p:cNvSpPr>
            <a:spLocks noGrp="1"/>
          </p:cNvSpPr>
          <p:nvPr>
            <p:ph type="subTitle" idx="1"/>
          </p:nvPr>
        </p:nvSpPr>
        <p:spPr/>
        <p:txBody>
          <a:bodyPr/>
          <a:lstStyle/>
          <a:p>
            <a:r>
              <a:rPr lang="en-US" dirty="0"/>
              <a:t>Week 13</a:t>
            </a:r>
          </a:p>
          <a:p>
            <a:r>
              <a:rPr lang="en-US" dirty="0"/>
              <a:t>Building Information Systems</a:t>
            </a:r>
          </a:p>
        </p:txBody>
      </p:sp>
    </p:spTree>
    <p:extLst>
      <p:ext uri="{BB962C8B-B14F-4D97-AF65-F5344CB8AC3E}">
        <p14:creationId xmlns:p14="http://schemas.microsoft.com/office/powerpoint/2010/main" val="233285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S.E. Lifecycle</a:t>
            </a:r>
          </a:p>
        </p:txBody>
      </p:sp>
      <p:pic>
        <p:nvPicPr>
          <p:cNvPr id="10243" name="Picture 3" descr="waterfallmodel"/>
          <p:cNvPicPr>
            <a:picLocks noChangeAspect="1" noChangeArrowheads="1"/>
          </p:cNvPicPr>
          <p:nvPr/>
        </p:nvPicPr>
        <p:blipFill>
          <a:blip r:embed="rId2"/>
          <a:srcRect/>
          <a:stretch>
            <a:fillRect/>
          </a:stretch>
        </p:blipFill>
        <p:spPr bwMode="auto">
          <a:xfrm>
            <a:off x="1905000" y="1941513"/>
            <a:ext cx="8382000" cy="3694112"/>
          </a:xfrm>
          <a:prstGeom prst="rect">
            <a:avLst/>
          </a:prstGeom>
          <a:noFill/>
        </p:spPr>
      </p:pic>
    </p:spTree>
    <p:extLst>
      <p:ext uri="{BB962C8B-B14F-4D97-AF65-F5344CB8AC3E}">
        <p14:creationId xmlns:p14="http://schemas.microsoft.com/office/powerpoint/2010/main" val="53110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S.E. Lifecycle II</a:t>
            </a:r>
          </a:p>
        </p:txBody>
      </p:sp>
      <p:pic>
        <p:nvPicPr>
          <p:cNvPr id="11267" name="Picture 3" descr="spiral"/>
          <p:cNvPicPr>
            <a:picLocks noChangeAspect="1" noChangeArrowheads="1"/>
          </p:cNvPicPr>
          <p:nvPr/>
        </p:nvPicPr>
        <p:blipFill>
          <a:blip r:embed="rId2"/>
          <a:srcRect/>
          <a:stretch>
            <a:fillRect/>
          </a:stretch>
        </p:blipFill>
        <p:spPr bwMode="auto">
          <a:xfrm>
            <a:off x="2667000" y="1905001"/>
            <a:ext cx="6934200" cy="4360863"/>
          </a:xfrm>
          <a:prstGeom prst="rect">
            <a:avLst/>
          </a:prstGeom>
          <a:noFill/>
        </p:spPr>
      </p:pic>
    </p:spTree>
    <p:extLst>
      <p:ext uri="{BB962C8B-B14F-4D97-AF65-F5344CB8AC3E}">
        <p14:creationId xmlns:p14="http://schemas.microsoft.com/office/powerpoint/2010/main" val="1468812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Feasibility Analysis</a:t>
            </a:r>
          </a:p>
        </p:txBody>
      </p:sp>
      <p:sp>
        <p:nvSpPr>
          <p:cNvPr id="24579" name="Rectangle 3"/>
          <p:cNvSpPr>
            <a:spLocks noGrp="1" noChangeArrowheads="1"/>
          </p:cNvSpPr>
          <p:nvPr>
            <p:ph idx="1"/>
          </p:nvPr>
        </p:nvSpPr>
        <p:spPr/>
        <p:txBody>
          <a:bodyPr/>
          <a:lstStyle/>
          <a:p>
            <a:r>
              <a:rPr lang="en-US"/>
              <a:t>Technical Analysis</a:t>
            </a:r>
          </a:p>
          <a:p>
            <a:pPr lvl="1"/>
            <a:r>
              <a:rPr lang="en-US"/>
              <a:t>Is it possible?</a:t>
            </a:r>
          </a:p>
          <a:p>
            <a:r>
              <a:rPr lang="en-US"/>
              <a:t>Economic Analysis</a:t>
            </a:r>
          </a:p>
          <a:p>
            <a:pPr lvl="1"/>
            <a:r>
              <a:rPr lang="en-US"/>
              <a:t>Costs vs Benefits</a:t>
            </a:r>
          </a:p>
          <a:p>
            <a:pPr lvl="1"/>
            <a:r>
              <a:rPr lang="en-US"/>
              <a:t>Is it worth doing?</a:t>
            </a:r>
          </a:p>
        </p:txBody>
      </p:sp>
    </p:spTree>
    <p:extLst>
      <p:ext uri="{BB962C8B-B14F-4D97-AF65-F5344CB8AC3E}">
        <p14:creationId xmlns:p14="http://schemas.microsoft.com/office/powerpoint/2010/main" val="1854247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209800" y="609600"/>
            <a:ext cx="7772400" cy="1143000"/>
          </a:xfrm>
          <a:prstGeom prst="rect">
            <a:avLst/>
          </a:prstGeom>
          <a:noFill/>
          <a:ln w="9525">
            <a:noFill/>
            <a:miter lim="800000"/>
            <a:headEnd/>
            <a:tailEnd/>
          </a:ln>
          <a:effectLst/>
        </p:spPr>
        <p:txBody>
          <a:bodyPr anchor="ctr"/>
          <a:lstStyle/>
          <a:p>
            <a:pPr algn="ctr"/>
            <a:r>
              <a:rPr lang="en-US" sz="4400">
                <a:solidFill>
                  <a:schemeClr val="tx2"/>
                </a:solidFill>
              </a:rPr>
              <a:t>Economic Evaluation</a:t>
            </a:r>
          </a:p>
        </p:txBody>
      </p:sp>
      <p:sp>
        <p:nvSpPr>
          <p:cNvPr id="25603" name="Rectangle 3"/>
          <p:cNvSpPr>
            <a:spLocks noChangeArrowheads="1"/>
          </p:cNvSpPr>
          <p:nvPr/>
        </p:nvSpPr>
        <p:spPr bwMode="auto">
          <a:xfrm>
            <a:off x="2209800" y="1981200"/>
            <a:ext cx="7772400" cy="4114800"/>
          </a:xfrm>
          <a:prstGeom prst="rect">
            <a:avLst/>
          </a:prstGeom>
          <a:noFill/>
          <a:ln w="9525">
            <a:noFill/>
            <a:miter lim="800000"/>
            <a:headEnd/>
            <a:tailEnd/>
          </a:ln>
          <a:effectLst/>
        </p:spPr>
        <p:txBody>
          <a:bodyPr/>
          <a:lstStyle/>
          <a:p>
            <a:pPr marL="342900" indent="-342900">
              <a:spcBef>
                <a:spcPct val="20000"/>
              </a:spcBef>
              <a:buFontTx/>
              <a:buChar char="•"/>
            </a:pPr>
            <a:r>
              <a:rPr lang="en-US" sz="3200"/>
              <a:t>What’s it going to cost me?</a:t>
            </a:r>
          </a:p>
          <a:p>
            <a:pPr marL="742950" lvl="1" indent="-285750">
              <a:spcBef>
                <a:spcPct val="20000"/>
              </a:spcBef>
              <a:buFontTx/>
              <a:buChar char="–"/>
            </a:pPr>
            <a:r>
              <a:rPr lang="en-US"/>
              <a:t>Acquisition / Development Costs</a:t>
            </a:r>
          </a:p>
          <a:p>
            <a:pPr marL="1143000" lvl="2" indent="-228600">
              <a:spcBef>
                <a:spcPct val="20000"/>
              </a:spcBef>
              <a:buFontTx/>
              <a:buChar char="•"/>
            </a:pPr>
            <a:r>
              <a:rPr lang="en-US" sz="2400"/>
              <a:t>Hardware, Software, Project Team salaries, Consultant fees.</a:t>
            </a:r>
          </a:p>
          <a:p>
            <a:pPr marL="742950" lvl="1" indent="-285750">
              <a:spcBef>
                <a:spcPct val="20000"/>
              </a:spcBef>
              <a:buFontTx/>
              <a:buChar char="–"/>
            </a:pPr>
            <a:r>
              <a:rPr lang="en-US"/>
              <a:t>Implementation Costs</a:t>
            </a:r>
          </a:p>
          <a:p>
            <a:pPr marL="1143000" lvl="2" indent="-228600">
              <a:spcBef>
                <a:spcPct val="20000"/>
              </a:spcBef>
              <a:buFontTx/>
              <a:buChar char="•"/>
            </a:pPr>
            <a:r>
              <a:rPr lang="en-US" sz="2400"/>
              <a:t>Conversion, Training, Staff salaries, Design &amp; Printing costs</a:t>
            </a:r>
          </a:p>
          <a:p>
            <a:pPr marL="742950" lvl="1" indent="-285750">
              <a:spcBef>
                <a:spcPct val="20000"/>
              </a:spcBef>
              <a:buFontTx/>
              <a:buChar char="–"/>
            </a:pPr>
            <a:r>
              <a:rPr lang="en-US"/>
              <a:t>Operating Costs</a:t>
            </a:r>
          </a:p>
          <a:p>
            <a:pPr marL="1143000" lvl="2" indent="-228600">
              <a:spcBef>
                <a:spcPct val="20000"/>
              </a:spcBef>
              <a:buFontTx/>
              <a:buChar char="•"/>
            </a:pPr>
            <a:r>
              <a:rPr lang="en-US" sz="2400"/>
              <a:t>Ongoing Staff salaries, Training, Outside services, Forms, Maintenance, Upgrades/</a:t>
            </a:r>
          </a:p>
        </p:txBody>
      </p:sp>
    </p:spTree>
    <p:extLst>
      <p:ext uri="{BB962C8B-B14F-4D97-AF65-F5344CB8AC3E}">
        <p14:creationId xmlns:p14="http://schemas.microsoft.com/office/powerpoint/2010/main" val="321927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209800" y="609600"/>
            <a:ext cx="7772400" cy="1143000"/>
          </a:xfrm>
          <a:prstGeom prst="rect">
            <a:avLst/>
          </a:prstGeom>
          <a:noFill/>
          <a:ln w="9525">
            <a:noFill/>
            <a:miter lim="800000"/>
            <a:headEnd/>
            <a:tailEnd/>
          </a:ln>
          <a:effectLst/>
        </p:spPr>
        <p:txBody>
          <a:bodyPr anchor="ctr"/>
          <a:lstStyle/>
          <a:p>
            <a:pPr algn="ctr"/>
            <a:r>
              <a:rPr lang="en-US" sz="4400">
                <a:solidFill>
                  <a:schemeClr val="tx2"/>
                </a:solidFill>
              </a:rPr>
              <a:t>Apparent / Hidden Costs</a:t>
            </a:r>
          </a:p>
        </p:txBody>
      </p:sp>
      <p:pic>
        <p:nvPicPr>
          <p:cNvPr id="26627" name="Picture 3"/>
          <p:cNvPicPr>
            <a:picLocks noChangeAspect="1" noChangeArrowheads="1"/>
          </p:cNvPicPr>
          <p:nvPr/>
        </p:nvPicPr>
        <p:blipFill>
          <a:blip r:embed="rId2"/>
          <a:srcRect/>
          <a:stretch>
            <a:fillRect/>
          </a:stretch>
        </p:blipFill>
        <p:spPr bwMode="auto">
          <a:xfrm>
            <a:off x="1828800" y="2057400"/>
            <a:ext cx="8534400" cy="4343400"/>
          </a:xfrm>
          <a:prstGeom prst="rect">
            <a:avLst/>
          </a:prstGeom>
          <a:noFill/>
          <a:ln w="9525">
            <a:noFill/>
            <a:miter lim="800000"/>
            <a:headEnd/>
            <a:tailEnd/>
          </a:ln>
          <a:effectLst/>
        </p:spPr>
      </p:pic>
      <p:sp>
        <p:nvSpPr>
          <p:cNvPr id="26628" name="Text Box 4"/>
          <p:cNvSpPr txBox="1">
            <a:spLocks noChangeArrowheads="1"/>
          </p:cNvSpPr>
          <p:nvPr/>
        </p:nvSpPr>
        <p:spPr bwMode="auto">
          <a:xfrm>
            <a:off x="2133600" y="2209801"/>
            <a:ext cx="1663700" cy="1190625"/>
          </a:xfrm>
          <a:prstGeom prst="rect">
            <a:avLst/>
          </a:prstGeom>
          <a:noFill/>
          <a:ln w="9525">
            <a:noFill/>
            <a:miter lim="800000"/>
            <a:headEnd/>
            <a:tailEnd/>
          </a:ln>
          <a:effectLst/>
        </p:spPr>
        <p:txBody>
          <a:bodyPr wrap="none">
            <a:spAutoFit/>
          </a:bodyPr>
          <a:lstStyle/>
          <a:p>
            <a:pPr eaLnBrk="0" hangingPunct="0"/>
            <a:r>
              <a:rPr lang="en-US">
                <a:latin typeface="Times New Roman" pitchFamily="18" charset="0"/>
                <a:cs typeface="Arial" charset="0"/>
              </a:rPr>
              <a:t>Computer Costs</a:t>
            </a:r>
          </a:p>
          <a:p>
            <a:pPr eaLnBrk="0" hangingPunct="0"/>
            <a:r>
              <a:rPr lang="en-US">
                <a:latin typeface="Times New Roman" pitchFamily="18" charset="0"/>
                <a:cs typeface="Arial" charset="0"/>
              </a:rPr>
              <a:t>Overheads</a:t>
            </a:r>
          </a:p>
          <a:p>
            <a:pPr eaLnBrk="0" hangingPunct="0"/>
            <a:r>
              <a:rPr lang="en-US">
                <a:latin typeface="Times New Roman" pitchFamily="18" charset="0"/>
                <a:cs typeface="Arial" charset="0"/>
              </a:rPr>
              <a:t>Software</a:t>
            </a:r>
          </a:p>
          <a:p>
            <a:pPr eaLnBrk="0" hangingPunct="0"/>
            <a:r>
              <a:rPr lang="en-US">
                <a:latin typeface="Times New Roman" pitchFamily="18" charset="0"/>
                <a:cs typeface="Arial" charset="0"/>
              </a:rPr>
              <a:t>Personnel</a:t>
            </a:r>
            <a:endParaRPr lang="en-US" sz="2400">
              <a:latin typeface="Times New Roman" pitchFamily="18" charset="0"/>
              <a:cs typeface="Arial" charset="0"/>
            </a:endParaRPr>
          </a:p>
        </p:txBody>
      </p:sp>
      <p:sp>
        <p:nvSpPr>
          <p:cNvPr id="26629" name="Text Box 5"/>
          <p:cNvSpPr txBox="1">
            <a:spLocks noChangeArrowheads="1"/>
          </p:cNvSpPr>
          <p:nvPr/>
        </p:nvSpPr>
        <p:spPr bwMode="auto">
          <a:xfrm>
            <a:off x="5257800" y="3886201"/>
            <a:ext cx="2992438" cy="2047875"/>
          </a:xfrm>
          <a:prstGeom prst="rect">
            <a:avLst/>
          </a:prstGeom>
          <a:solidFill>
            <a:schemeClr val="hlink"/>
          </a:solidFill>
          <a:ln w="9525">
            <a:noFill/>
            <a:miter lim="800000"/>
            <a:headEnd/>
            <a:tailEnd/>
          </a:ln>
          <a:effectLst/>
        </p:spPr>
        <p:txBody>
          <a:bodyPr wrap="none">
            <a:spAutoFit/>
          </a:bodyPr>
          <a:lstStyle/>
          <a:p>
            <a:pPr eaLnBrk="0" hangingPunct="0"/>
            <a:r>
              <a:rPr lang="en-US" sz="1600">
                <a:latin typeface="Times New Roman" pitchFamily="18" charset="0"/>
                <a:cs typeface="Arial" charset="0"/>
              </a:rPr>
              <a:t>Improper use of management time</a:t>
            </a:r>
          </a:p>
          <a:p>
            <a:pPr eaLnBrk="0" hangingPunct="0"/>
            <a:r>
              <a:rPr lang="en-US" sz="1600">
                <a:latin typeface="Times New Roman" pitchFamily="18" charset="0"/>
                <a:cs typeface="Arial" charset="0"/>
              </a:rPr>
              <a:t>Conversion Costs</a:t>
            </a:r>
          </a:p>
          <a:p>
            <a:pPr eaLnBrk="0" hangingPunct="0"/>
            <a:r>
              <a:rPr lang="en-US" sz="1600">
                <a:latin typeface="Times New Roman" pitchFamily="18" charset="0"/>
                <a:cs typeface="Arial" charset="0"/>
              </a:rPr>
              <a:t>Security / Privacy</a:t>
            </a:r>
          </a:p>
          <a:p>
            <a:pPr eaLnBrk="0" hangingPunct="0"/>
            <a:r>
              <a:rPr lang="en-US" sz="1600">
                <a:latin typeface="Times New Roman" pitchFamily="18" charset="0"/>
                <a:cs typeface="Arial" charset="0"/>
              </a:rPr>
              <a:t>Documentation Costs</a:t>
            </a:r>
          </a:p>
          <a:p>
            <a:pPr eaLnBrk="0" hangingPunct="0"/>
            <a:r>
              <a:rPr lang="en-US" sz="1600">
                <a:latin typeface="Times New Roman" pitchFamily="18" charset="0"/>
                <a:cs typeface="Arial" charset="0"/>
              </a:rPr>
              <a:t>Training &amp; Recruitment</a:t>
            </a:r>
          </a:p>
          <a:p>
            <a:pPr eaLnBrk="0" hangingPunct="0"/>
            <a:r>
              <a:rPr lang="en-US" sz="1600">
                <a:latin typeface="Times New Roman" pitchFamily="18" charset="0"/>
                <a:cs typeface="Arial" charset="0"/>
              </a:rPr>
              <a:t>Operations Overload</a:t>
            </a:r>
          </a:p>
          <a:p>
            <a:pPr eaLnBrk="0" hangingPunct="0"/>
            <a:r>
              <a:rPr lang="en-US" sz="1600">
                <a:latin typeface="Times New Roman" pitchFamily="18" charset="0"/>
                <a:cs typeface="Arial" charset="0"/>
              </a:rPr>
              <a:t>Communication Problems</a:t>
            </a:r>
          </a:p>
          <a:p>
            <a:pPr eaLnBrk="0" hangingPunct="0"/>
            <a:r>
              <a:rPr lang="en-US" sz="1600">
                <a:latin typeface="Times New Roman" pitchFamily="18" charset="0"/>
                <a:cs typeface="Arial" charset="0"/>
              </a:rPr>
              <a:t>Labour Division</a:t>
            </a:r>
          </a:p>
        </p:txBody>
      </p:sp>
    </p:spTree>
    <p:extLst>
      <p:ext uri="{BB962C8B-B14F-4D97-AF65-F5344CB8AC3E}">
        <p14:creationId xmlns:p14="http://schemas.microsoft.com/office/powerpoint/2010/main" val="3388495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209800" y="609600"/>
            <a:ext cx="7772400" cy="1143000"/>
          </a:xfrm>
          <a:prstGeom prst="rect">
            <a:avLst/>
          </a:prstGeom>
          <a:noFill/>
          <a:ln w="9525">
            <a:noFill/>
            <a:miter lim="800000"/>
            <a:headEnd/>
            <a:tailEnd/>
          </a:ln>
          <a:effectLst/>
        </p:spPr>
        <p:txBody>
          <a:bodyPr anchor="ctr"/>
          <a:lstStyle/>
          <a:p>
            <a:pPr algn="ctr"/>
            <a:r>
              <a:rPr lang="en-US" sz="4400">
                <a:solidFill>
                  <a:schemeClr val="tx2"/>
                </a:solidFill>
              </a:rPr>
              <a:t>Benefits</a:t>
            </a:r>
          </a:p>
        </p:txBody>
      </p:sp>
      <p:sp>
        <p:nvSpPr>
          <p:cNvPr id="27651" name="Rectangle 3"/>
          <p:cNvSpPr>
            <a:spLocks noChangeArrowheads="1"/>
          </p:cNvSpPr>
          <p:nvPr/>
        </p:nvSpPr>
        <p:spPr bwMode="auto">
          <a:xfrm>
            <a:off x="2209800" y="1981200"/>
            <a:ext cx="7772400" cy="4114800"/>
          </a:xfrm>
          <a:prstGeom prst="rect">
            <a:avLst/>
          </a:prstGeom>
          <a:noFill/>
          <a:ln w="9525">
            <a:noFill/>
            <a:miter lim="800000"/>
            <a:headEnd/>
            <a:tailEnd/>
          </a:ln>
          <a:effectLst/>
        </p:spPr>
        <p:txBody>
          <a:bodyPr/>
          <a:lstStyle/>
          <a:p>
            <a:pPr marL="342900" indent="-342900">
              <a:spcBef>
                <a:spcPct val="20000"/>
              </a:spcBef>
              <a:buFontTx/>
              <a:buChar char="•"/>
            </a:pPr>
            <a:r>
              <a:rPr lang="en-US"/>
              <a:t>Direct Savings</a:t>
            </a:r>
          </a:p>
          <a:p>
            <a:pPr marL="742950" lvl="1" indent="-285750">
              <a:spcBef>
                <a:spcPct val="20000"/>
              </a:spcBef>
              <a:buFontTx/>
              <a:buChar char="–"/>
            </a:pPr>
            <a:r>
              <a:rPr lang="en-US" sz="2400"/>
              <a:t>Staff reductions, Space, </a:t>
            </a:r>
          </a:p>
          <a:p>
            <a:pPr marL="342900" indent="-342900">
              <a:spcBef>
                <a:spcPct val="20000"/>
              </a:spcBef>
              <a:buFontTx/>
              <a:buChar char="•"/>
            </a:pPr>
            <a:r>
              <a:rPr lang="en-US"/>
              <a:t>Cost Avoidance</a:t>
            </a:r>
          </a:p>
          <a:p>
            <a:pPr marL="742950" lvl="1" indent="-285750">
              <a:spcBef>
                <a:spcPct val="20000"/>
              </a:spcBef>
              <a:buFontTx/>
              <a:buChar char="–"/>
            </a:pPr>
            <a:r>
              <a:rPr lang="en-US" sz="2400"/>
              <a:t>Current system inflation (maintenance etc.), Additional Staff, </a:t>
            </a:r>
          </a:p>
          <a:p>
            <a:pPr marL="342900" indent="-342900">
              <a:spcBef>
                <a:spcPct val="20000"/>
              </a:spcBef>
              <a:buFontTx/>
              <a:buChar char="•"/>
            </a:pPr>
            <a:r>
              <a:rPr lang="en-US"/>
              <a:t>Intangible Benefits</a:t>
            </a:r>
          </a:p>
          <a:p>
            <a:pPr marL="742950" lvl="1" indent="-285750">
              <a:spcBef>
                <a:spcPct val="20000"/>
              </a:spcBef>
              <a:buFontTx/>
              <a:buChar char="–"/>
            </a:pPr>
            <a:r>
              <a:rPr lang="en-US" sz="2400"/>
              <a:t>Productivity Improvement, Better Information &amp; Decisions, Accuracy, More Timeliness, Reliability, Flexibility</a:t>
            </a:r>
          </a:p>
        </p:txBody>
      </p:sp>
    </p:spTree>
    <p:extLst>
      <p:ext uri="{BB962C8B-B14F-4D97-AF65-F5344CB8AC3E}">
        <p14:creationId xmlns:p14="http://schemas.microsoft.com/office/powerpoint/2010/main" val="2070923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Requirements Engineering</a:t>
            </a:r>
          </a:p>
        </p:txBody>
      </p:sp>
      <p:sp>
        <p:nvSpPr>
          <p:cNvPr id="12291" name="Rectangle 3"/>
          <p:cNvSpPr>
            <a:spLocks noChangeArrowheads="1"/>
          </p:cNvSpPr>
          <p:nvPr/>
        </p:nvSpPr>
        <p:spPr bwMode="auto">
          <a:xfrm>
            <a:off x="2362200" y="3370811"/>
            <a:ext cx="7467600" cy="2154436"/>
          </a:xfrm>
          <a:prstGeom prst="rect">
            <a:avLst/>
          </a:prstGeom>
          <a:noFill/>
          <a:ln w="9525">
            <a:noFill/>
            <a:miter lim="800000"/>
            <a:headEnd/>
            <a:tailEnd/>
          </a:ln>
          <a:effectLst/>
        </p:spPr>
        <p:txBody>
          <a:bodyPr>
            <a:spAutoFit/>
          </a:bodyPr>
          <a:lstStyle/>
          <a:p>
            <a:pPr algn="ctr" eaLnBrk="0" hangingPunct="0"/>
            <a:r>
              <a:rPr lang="en-GB" sz="2400" i="1" dirty="0">
                <a:latin typeface="Times New Roman" pitchFamily="18" charset="0"/>
                <a:cs typeface="Arial" charset="0"/>
              </a:rPr>
              <a:t>“</a:t>
            </a:r>
            <a:r>
              <a:rPr lang="en-GB" i="1" dirty="0">
                <a:latin typeface="Times New Roman" pitchFamily="18" charset="0"/>
                <a:cs typeface="Arial" charset="0"/>
              </a:rPr>
              <a:t>Requirements are the things that you should discover before starting to build your product.  Discovering the requirements during construction, or worse, when your client starts using your product, is so expensive and so inefficient...   …A requirement is something that the product must do or a quality that the product must have.” </a:t>
            </a:r>
          </a:p>
          <a:p>
            <a:pPr eaLnBrk="0" hangingPunct="0"/>
            <a:endParaRPr lang="en-GB" sz="2400" i="1" dirty="0">
              <a:latin typeface="Times New Roman" pitchFamily="18" charset="0"/>
              <a:cs typeface="Arial" charset="0"/>
            </a:endParaRPr>
          </a:p>
          <a:p>
            <a:pPr eaLnBrk="0" hangingPunct="0"/>
            <a:r>
              <a:rPr lang="en-GB" sz="1400" dirty="0">
                <a:latin typeface="Times New Roman" pitchFamily="18" charset="0"/>
                <a:cs typeface="Arial" charset="0"/>
              </a:rPr>
              <a:t>				[Robertson &amp; Robertson 1999]</a:t>
            </a:r>
            <a:endParaRPr lang="en-US" sz="1400" dirty="0">
              <a:latin typeface="Times New Roman" pitchFamily="18" charset="0"/>
              <a:cs typeface="Arial" charset="0"/>
            </a:endParaRPr>
          </a:p>
        </p:txBody>
      </p:sp>
    </p:spTree>
    <p:extLst>
      <p:ext uri="{BB962C8B-B14F-4D97-AF65-F5344CB8AC3E}">
        <p14:creationId xmlns:p14="http://schemas.microsoft.com/office/powerpoint/2010/main" val="881984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209800" y="609600"/>
            <a:ext cx="7772400" cy="1143000"/>
          </a:xfrm>
          <a:prstGeom prst="rect">
            <a:avLst/>
          </a:prstGeom>
          <a:noFill/>
          <a:ln w="9525">
            <a:noFill/>
            <a:miter lim="800000"/>
            <a:headEnd/>
            <a:tailEnd/>
          </a:ln>
          <a:effectLst/>
        </p:spPr>
        <p:txBody>
          <a:bodyPr anchor="ctr"/>
          <a:lstStyle/>
          <a:p>
            <a:pPr algn="ctr"/>
            <a:r>
              <a:rPr lang="en-US" sz="4400">
                <a:solidFill>
                  <a:schemeClr val="tx2"/>
                </a:solidFill>
              </a:rPr>
              <a:t>The Importance of R.E.</a:t>
            </a:r>
          </a:p>
        </p:txBody>
      </p:sp>
      <p:sp>
        <p:nvSpPr>
          <p:cNvPr id="13315" name="Rectangle 3"/>
          <p:cNvSpPr>
            <a:spLocks noChangeArrowheads="1"/>
          </p:cNvSpPr>
          <p:nvPr/>
        </p:nvSpPr>
        <p:spPr bwMode="auto">
          <a:xfrm>
            <a:off x="2209800" y="1981200"/>
            <a:ext cx="7772400" cy="4114800"/>
          </a:xfrm>
          <a:prstGeom prst="rect">
            <a:avLst/>
          </a:prstGeom>
          <a:noFill/>
          <a:ln w="9525">
            <a:noFill/>
            <a:miter lim="800000"/>
            <a:headEnd/>
            <a:tailEnd/>
          </a:ln>
          <a:effectLst/>
        </p:spPr>
        <p:txBody>
          <a:bodyPr/>
          <a:lstStyle/>
          <a:p>
            <a:pPr marL="342900" indent="-342900">
              <a:spcBef>
                <a:spcPct val="20000"/>
              </a:spcBef>
              <a:buFontTx/>
              <a:buChar char="•"/>
            </a:pPr>
            <a:r>
              <a:rPr lang="en-GB" i="1"/>
              <a:t>The later in the development cycle an error is detected the more expensive it is to repair.</a:t>
            </a:r>
            <a:endParaRPr lang="en-US" sz="3200" i="1"/>
          </a:p>
        </p:txBody>
      </p:sp>
      <p:graphicFrame>
        <p:nvGraphicFramePr>
          <p:cNvPr id="13316" name="Object 4"/>
          <p:cNvGraphicFramePr>
            <a:graphicFrameLocks noChangeAspect="1"/>
          </p:cNvGraphicFramePr>
          <p:nvPr/>
        </p:nvGraphicFramePr>
        <p:xfrm>
          <a:off x="1524000" y="3352801"/>
          <a:ext cx="9144000" cy="2855913"/>
        </p:xfrm>
        <a:graphic>
          <a:graphicData uri="http://schemas.openxmlformats.org/presentationml/2006/ole">
            <mc:AlternateContent xmlns:mc="http://schemas.openxmlformats.org/markup-compatibility/2006">
              <mc:Choice xmlns:v="urn:schemas-microsoft-com:vml" Requires="v">
                <p:oleObj name="Document" r:id="rId2" imgW="5630040" imgH="1759680" progId="Word.Document.8">
                  <p:embed/>
                </p:oleObj>
              </mc:Choice>
              <mc:Fallback>
                <p:oleObj name="Document" r:id="rId2" imgW="5630040" imgH="1759680" progId="Word.Documen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352801"/>
                        <a:ext cx="9144000" cy="285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7" name="Text Box 5"/>
          <p:cNvSpPr txBox="1">
            <a:spLocks noChangeArrowheads="1"/>
          </p:cNvSpPr>
          <p:nvPr/>
        </p:nvSpPr>
        <p:spPr bwMode="auto">
          <a:xfrm>
            <a:off x="7162800" y="5943601"/>
            <a:ext cx="1333500" cy="366713"/>
          </a:xfrm>
          <a:prstGeom prst="rect">
            <a:avLst/>
          </a:prstGeom>
          <a:noFill/>
          <a:ln w="9525">
            <a:noFill/>
            <a:miter lim="800000"/>
            <a:headEnd/>
            <a:tailEnd/>
          </a:ln>
          <a:effectLst/>
        </p:spPr>
        <p:txBody>
          <a:bodyPr wrap="none">
            <a:spAutoFit/>
          </a:bodyPr>
          <a:lstStyle/>
          <a:p>
            <a:pPr eaLnBrk="0" hangingPunct="0"/>
            <a:r>
              <a:rPr lang="en-US">
                <a:latin typeface="Times New Roman" pitchFamily="18" charset="0"/>
                <a:cs typeface="Arial" charset="0"/>
              </a:rPr>
              <a:t>Davies 1993</a:t>
            </a:r>
            <a:endParaRPr lang="en-US" sz="2400">
              <a:latin typeface="Times New Roman" pitchFamily="18" charset="0"/>
              <a:cs typeface="Arial" charset="0"/>
            </a:endParaRPr>
          </a:p>
        </p:txBody>
      </p:sp>
    </p:spTree>
    <p:extLst>
      <p:ext uri="{BB962C8B-B14F-4D97-AF65-F5344CB8AC3E}">
        <p14:creationId xmlns:p14="http://schemas.microsoft.com/office/powerpoint/2010/main" val="3370794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209800" y="609600"/>
            <a:ext cx="7772400" cy="1143000"/>
          </a:xfrm>
          <a:prstGeom prst="rect">
            <a:avLst/>
          </a:prstGeom>
          <a:noFill/>
          <a:ln w="9525">
            <a:noFill/>
            <a:miter lim="800000"/>
            <a:headEnd/>
            <a:tailEnd/>
          </a:ln>
          <a:effectLst/>
        </p:spPr>
        <p:txBody>
          <a:bodyPr anchor="ctr"/>
          <a:lstStyle/>
          <a:p>
            <a:pPr algn="ctr"/>
            <a:r>
              <a:rPr lang="en-US" sz="4400">
                <a:solidFill>
                  <a:schemeClr val="tx2"/>
                </a:solidFill>
              </a:rPr>
              <a:t>Requirements Elicitation</a:t>
            </a:r>
          </a:p>
        </p:txBody>
      </p:sp>
      <p:sp>
        <p:nvSpPr>
          <p:cNvPr id="14339" name="Rectangle 3"/>
          <p:cNvSpPr>
            <a:spLocks noChangeArrowheads="1"/>
          </p:cNvSpPr>
          <p:nvPr/>
        </p:nvSpPr>
        <p:spPr bwMode="auto">
          <a:xfrm>
            <a:off x="1981200" y="2133600"/>
            <a:ext cx="4267200" cy="4191000"/>
          </a:xfrm>
          <a:prstGeom prst="rect">
            <a:avLst/>
          </a:prstGeom>
          <a:noFill/>
          <a:ln w="9525">
            <a:noFill/>
            <a:miter lim="800000"/>
            <a:headEnd/>
            <a:tailEnd/>
          </a:ln>
          <a:effectLst/>
        </p:spPr>
        <p:txBody>
          <a:bodyPr/>
          <a:lstStyle/>
          <a:p>
            <a:pPr marL="342900" indent="-342900">
              <a:spcBef>
                <a:spcPct val="20000"/>
              </a:spcBef>
              <a:buFontTx/>
              <a:buChar char="•"/>
            </a:pPr>
            <a:r>
              <a:rPr lang="en-US" sz="2400"/>
              <a:t>Sources:</a:t>
            </a:r>
          </a:p>
          <a:p>
            <a:pPr marL="742950" lvl="1" indent="-285750">
              <a:spcBef>
                <a:spcPct val="20000"/>
              </a:spcBef>
              <a:buFontTx/>
              <a:buChar char="–"/>
            </a:pPr>
            <a:r>
              <a:rPr lang="en-US" sz="2000"/>
              <a:t>Goals</a:t>
            </a:r>
          </a:p>
          <a:p>
            <a:pPr marL="742950" lvl="1" indent="-285750">
              <a:spcBef>
                <a:spcPct val="20000"/>
              </a:spcBef>
              <a:buFontTx/>
              <a:buChar char="–"/>
            </a:pPr>
            <a:r>
              <a:rPr lang="en-US" sz="2000"/>
              <a:t>Domain Knowledge</a:t>
            </a:r>
          </a:p>
          <a:p>
            <a:pPr marL="742950" lvl="1" indent="-285750">
              <a:spcBef>
                <a:spcPct val="20000"/>
              </a:spcBef>
              <a:buFontTx/>
              <a:buChar char="–"/>
            </a:pPr>
            <a:r>
              <a:rPr lang="en-US" sz="2000"/>
              <a:t>System Stakeholders</a:t>
            </a:r>
          </a:p>
          <a:p>
            <a:pPr marL="742950" lvl="1" indent="-285750">
              <a:spcBef>
                <a:spcPct val="20000"/>
              </a:spcBef>
              <a:buFontTx/>
              <a:buChar char="–"/>
            </a:pPr>
            <a:r>
              <a:rPr lang="en-US" sz="2000"/>
              <a:t>Operational Environment</a:t>
            </a:r>
          </a:p>
          <a:p>
            <a:pPr marL="742950" lvl="1" indent="-285750">
              <a:spcBef>
                <a:spcPct val="20000"/>
              </a:spcBef>
              <a:buFontTx/>
              <a:buChar char="–"/>
            </a:pPr>
            <a:r>
              <a:rPr lang="en-US" sz="2000"/>
              <a:t>Organisational Environment</a:t>
            </a:r>
          </a:p>
        </p:txBody>
      </p:sp>
      <p:sp>
        <p:nvSpPr>
          <p:cNvPr id="14340" name="Rectangle 4"/>
          <p:cNvSpPr>
            <a:spLocks noChangeArrowheads="1"/>
          </p:cNvSpPr>
          <p:nvPr/>
        </p:nvSpPr>
        <p:spPr bwMode="auto">
          <a:xfrm>
            <a:off x="5867400" y="2133600"/>
            <a:ext cx="4267200" cy="4191000"/>
          </a:xfrm>
          <a:prstGeom prst="rect">
            <a:avLst/>
          </a:prstGeom>
          <a:noFill/>
          <a:ln w="9525">
            <a:noFill/>
            <a:miter lim="800000"/>
            <a:headEnd/>
            <a:tailEnd/>
          </a:ln>
          <a:effectLst/>
        </p:spPr>
        <p:txBody>
          <a:bodyPr/>
          <a:lstStyle/>
          <a:p>
            <a:pPr marL="342900" indent="-342900">
              <a:spcBef>
                <a:spcPct val="20000"/>
              </a:spcBef>
              <a:buFontTx/>
              <a:buChar char="•"/>
            </a:pPr>
            <a:r>
              <a:rPr lang="en-US" sz="2400"/>
              <a:t>Techniques:</a:t>
            </a:r>
          </a:p>
          <a:p>
            <a:pPr marL="742950" lvl="1" indent="-285750">
              <a:spcBef>
                <a:spcPct val="20000"/>
              </a:spcBef>
              <a:buFontTx/>
              <a:buChar char="–"/>
            </a:pPr>
            <a:r>
              <a:rPr lang="en-US" sz="2000"/>
              <a:t>Interviews</a:t>
            </a:r>
          </a:p>
          <a:p>
            <a:pPr marL="742950" lvl="1" indent="-285750">
              <a:spcBef>
                <a:spcPct val="20000"/>
              </a:spcBef>
              <a:buFontTx/>
              <a:buChar char="–"/>
            </a:pPr>
            <a:r>
              <a:rPr lang="en-US" sz="2000"/>
              <a:t>Scenarios</a:t>
            </a:r>
          </a:p>
          <a:p>
            <a:pPr marL="742950" lvl="1" indent="-285750">
              <a:spcBef>
                <a:spcPct val="20000"/>
              </a:spcBef>
              <a:buFontTx/>
              <a:buChar char="–"/>
            </a:pPr>
            <a:r>
              <a:rPr lang="en-US" sz="2000"/>
              <a:t>Prototypes</a:t>
            </a:r>
          </a:p>
          <a:p>
            <a:pPr marL="742950" lvl="1" indent="-285750">
              <a:spcBef>
                <a:spcPct val="20000"/>
              </a:spcBef>
              <a:buFontTx/>
              <a:buChar char="–"/>
            </a:pPr>
            <a:r>
              <a:rPr lang="en-US" sz="2000"/>
              <a:t>Facilitated Meetings</a:t>
            </a:r>
          </a:p>
          <a:p>
            <a:pPr marL="742950" lvl="1" indent="-285750">
              <a:spcBef>
                <a:spcPct val="20000"/>
              </a:spcBef>
              <a:buFontTx/>
              <a:buChar char="–"/>
            </a:pPr>
            <a:r>
              <a:rPr lang="en-US" sz="2000"/>
              <a:t>Observation</a:t>
            </a:r>
          </a:p>
        </p:txBody>
      </p:sp>
    </p:spTree>
    <p:extLst>
      <p:ext uri="{BB962C8B-B14F-4D97-AF65-F5344CB8AC3E}">
        <p14:creationId xmlns:p14="http://schemas.microsoft.com/office/powerpoint/2010/main" val="51862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Elicitation Difficulties</a:t>
            </a:r>
          </a:p>
        </p:txBody>
      </p:sp>
      <p:sp>
        <p:nvSpPr>
          <p:cNvPr id="15363" name="Rectangle 3"/>
          <p:cNvSpPr>
            <a:spLocks noGrp="1" noChangeArrowheads="1"/>
          </p:cNvSpPr>
          <p:nvPr>
            <p:ph idx="1"/>
          </p:nvPr>
        </p:nvSpPr>
        <p:spPr/>
        <p:txBody>
          <a:bodyPr>
            <a:normAutofit fontScale="92500" lnSpcReduction="10000"/>
          </a:bodyPr>
          <a:lstStyle/>
          <a:p>
            <a:r>
              <a:rPr lang="en-US" sz="2800"/>
              <a:t>Communication Issues</a:t>
            </a:r>
          </a:p>
          <a:p>
            <a:pPr lvl="1"/>
            <a:r>
              <a:rPr lang="en-US" sz="2400"/>
              <a:t>Management lack appreciation of IS concepts (people oriented)</a:t>
            </a:r>
          </a:p>
          <a:p>
            <a:pPr lvl="1"/>
            <a:r>
              <a:rPr lang="en-US" sz="2400"/>
              <a:t>IS lack appreciation of Business functions (technology oriented)</a:t>
            </a:r>
          </a:p>
          <a:p>
            <a:pPr lvl="1"/>
            <a:r>
              <a:rPr lang="en-US" sz="2400"/>
              <a:t>User disagreements / conflicts</a:t>
            </a:r>
          </a:p>
          <a:p>
            <a:pPr lvl="1"/>
            <a:endParaRPr lang="en-US" sz="2400"/>
          </a:p>
          <a:p>
            <a:r>
              <a:rPr lang="en-US" sz="2800"/>
              <a:t>Result - elicit requirements from many stakeholders (viewpoints) using many different techniques.</a:t>
            </a:r>
          </a:p>
        </p:txBody>
      </p:sp>
    </p:spTree>
    <p:extLst>
      <p:ext uri="{BB962C8B-B14F-4D97-AF65-F5344CB8AC3E}">
        <p14:creationId xmlns:p14="http://schemas.microsoft.com/office/powerpoint/2010/main" val="209484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 13 Topics</a:t>
            </a:r>
          </a:p>
        </p:txBody>
      </p:sp>
      <p:sp>
        <p:nvSpPr>
          <p:cNvPr id="3" name="Content Placeholder 2"/>
          <p:cNvSpPr>
            <a:spLocks noGrp="1"/>
          </p:cNvSpPr>
          <p:nvPr>
            <p:ph idx="1"/>
          </p:nvPr>
        </p:nvSpPr>
        <p:spPr/>
        <p:txBody>
          <a:bodyPr/>
          <a:lstStyle/>
          <a:p>
            <a:r>
              <a:rPr lang="en-US" dirty="0"/>
              <a:t>Systems As Planned </a:t>
            </a:r>
            <a:r>
              <a:rPr lang="en-US" dirty="0" err="1"/>
              <a:t>Organisational</a:t>
            </a:r>
            <a:r>
              <a:rPr lang="en-US" dirty="0"/>
              <a:t> Change</a:t>
            </a:r>
          </a:p>
          <a:p>
            <a:r>
              <a:rPr lang="en-US" dirty="0"/>
              <a:t>Overview of Systems Development</a:t>
            </a:r>
          </a:p>
          <a:p>
            <a:r>
              <a:rPr lang="en-US" dirty="0"/>
              <a:t>Alternative Systems-Building Approaches</a:t>
            </a:r>
          </a:p>
          <a:p>
            <a:r>
              <a:rPr lang="en-US" dirty="0"/>
              <a:t>Application Development for the Digital Firm</a:t>
            </a:r>
          </a:p>
        </p:txBody>
      </p:sp>
    </p:spTree>
    <p:extLst>
      <p:ext uri="{BB962C8B-B14F-4D97-AF65-F5344CB8AC3E}">
        <p14:creationId xmlns:p14="http://schemas.microsoft.com/office/powerpoint/2010/main" val="4251676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Eliciting Requirements</a:t>
            </a:r>
          </a:p>
        </p:txBody>
      </p:sp>
      <p:sp>
        <p:nvSpPr>
          <p:cNvPr id="16387" name="Rectangle 3"/>
          <p:cNvSpPr>
            <a:spLocks noGrp="1" noChangeArrowheads="1"/>
          </p:cNvSpPr>
          <p:nvPr>
            <p:ph idx="1"/>
          </p:nvPr>
        </p:nvSpPr>
        <p:spPr/>
        <p:txBody>
          <a:bodyPr/>
          <a:lstStyle/>
          <a:p>
            <a:r>
              <a:rPr lang="en-US"/>
              <a:t>Interviewing difficulties</a:t>
            </a:r>
          </a:p>
          <a:p>
            <a:pPr lvl="1"/>
            <a:r>
              <a:rPr lang="en-GB"/>
              <a:t>Firstly, one individual person is unlikely to know everything about what a system should do.  </a:t>
            </a:r>
          </a:p>
          <a:p>
            <a:pPr lvl="1"/>
            <a:r>
              <a:rPr lang="en-GB"/>
              <a:t>Secondly, the individual may not be able to articulate all the requirements coherently.  </a:t>
            </a:r>
          </a:p>
          <a:p>
            <a:pPr lvl="1"/>
            <a:r>
              <a:rPr lang="en-GB"/>
              <a:t>Finally, the individual may not actually know what they do</a:t>
            </a:r>
            <a:endParaRPr lang="en-US"/>
          </a:p>
        </p:txBody>
      </p:sp>
    </p:spTree>
    <p:extLst>
      <p:ext uri="{BB962C8B-B14F-4D97-AF65-F5344CB8AC3E}">
        <p14:creationId xmlns:p14="http://schemas.microsoft.com/office/powerpoint/2010/main" val="140696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Facilitated Meetings</a:t>
            </a:r>
          </a:p>
        </p:txBody>
      </p:sp>
      <p:sp>
        <p:nvSpPr>
          <p:cNvPr id="17411" name="Rectangle 3"/>
          <p:cNvSpPr>
            <a:spLocks noGrp="1" noChangeArrowheads="1"/>
          </p:cNvSpPr>
          <p:nvPr>
            <p:ph idx="1"/>
          </p:nvPr>
        </p:nvSpPr>
        <p:spPr/>
        <p:txBody>
          <a:bodyPr/>
          <a:lstStyle/>
          <a:p>
            <a:r>
              <a:rPr lang="en-US"/>
              <a:t>Brainstorming</a:t>
            </a:r>
          </a:p>
          <a:p>
            <a:r>
              <a:rPr lang="en-US"/>
              <a:t>Project Scoping</a:t>
            </a:r>
          </a:p>
          <a:p>
            <a:r>
              <a:rPr lang="en-US"/>
              <a:t>Conflict discussion</a:t>
            </a:r>
          </a:p>
          <a:p>
            <a:endParaRPr lang="en-US"/>
          </a:p>
          <a:p>
            <a:r>
              <a:rPr lang="en-US"/>
              <a:t>However, arguments and people not really understanding what they do.</a:t>
            </a:r>
          </a:p>
        </p:txBody>
      </p:sp>
    </p:spTree>
    <p:extLst>
      <p:ext uri="{BB962C8B-B14F-4D97-AF65-F5344CB8AC3E}">
        <p14:creationId xmlns:p14="http://schemas.microsoft.com/office/powerpoint/2010/main" val="1169183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Observation</a:t>
            </a:r>
          </a:p>
        </p:txBody>
      </p:sp>
      <p:sp>
        <p:nvSpPr>
          <p:cNvPr id="18435" name="Rectangle 3"/>
          <p:cNvSpPr>
            <a:spLocks noGrp="1" noChangeArrowheads="1"/>
          </p:cNvSpPr>
          <p:nvPr>
            <p:ph idx="1"/>
          </p:nvPr>
        </p:nvSpPr>
        <p:spPr/>
        <p:txBody>
          <a:bodyPr/>
          <a:lstStyle/>
          <a:p>
            <a:r>
              <a:rPr lang="en-US"/>
              <a:t>Ethnography</a:t>
            </a:r>
          </a:p>
          <a:p>
            <a:pPr lvl="1"/>
            <a:r>
              <a:rPr lang="en-US"/>
              <a:t>Watching users in action to understand what they do.</a:t>
            </a:r>
          </a:p>
          <a:p>
            <a:pPr lvl="1"/>
            <a:endParaRPr lang="en-US"/>
          </a:p>
          <a:p>
            <a:r>
              <a:rPr lang="en-US"/>
              <a:t>But problem of creating meaningful reports.  Business processes often too subtle &amp; complex to describe easily.</a:t>
            </a:r>
          </a:p>
        </p:txBody>
      </p:sp>
    </p:spTree>
    <p:extLst>
      <p:ext uri="{BB962C8B-B14F-4D97-AF65-F5344CB8AC3E}">
        <p14:creationId xmlns:p14="http://schemas.microsoft.com/office/powerpoint/2010/main" val="3912879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Scenarios</a:t>
            </a:r>
          </a:p>
        </p:txBody>
      </p:sp>
      <p:sp>
        <p:nvSpPr>
          <p:cNvPr id="19459" name="Rectangle 3"/>
          <p:cNvSpPr>
            <a:spLocks noGrp="1" noChangeArrowheads="1"/>
          </p:cNvSpPr>
          <p:nvPr>
            <p:ph idx="1"/>
          </p:nvPr>
        </p:nvSpPr>
        <p:spPr/>
        <p:txBody>
          <a:bodyPr/>
          <a:lstStyle/>
          <a:p>
            <a:r>
              <a:rPr lang="en-US"/>
              <a:t>Discussion of what should occur in different situations and under different conditions.</a:t>
            </a:r>
          </a:p>
          <a:p>
            <a:r>
              <a:rPr lang="en-US"/>
              <a:t>Conceptual modeling</a:t>
            </a:r>
          </a:p>
          <a:p>
            <a:endParaRPr lang="en-US"/>
          </a:p>
          <a:p>
            <a:r>
              <a:rPr lang="en-US"/>
              <a:t>But, can you cover all eventualities?</a:t>
            </a:r>
          </a:p>
        </p:txBody>
      </p:sp>
    </p:spTree>
    <p:extLst>
      <p:ext uri="{BB962C8B-B14F-4D97-AF65-F5344CB8AC3E}">
        <p14:creationId xmlns:p14="http://schemas.microsoft.com/office/powerpoint/2010/main" val="4278207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Prototypes</a:t>
            </a:r>
          </a:p>
        </p:txBody>
      </p:sp>
      <p:sp>
        <p:nvSpPr>
          <p:cNvPr id="20483" name="Rectangle 3"/>
          <p:cNvSpPr>
            <a:spLocks noGrp="1" noChangeArrowheads="1"/>
          </p:cNvSpPr>
          <p:nvPr>
            <p:ph idx="1"/>
          </p:nvPr>
        </p:nvSpPr>
        <p:spPr/>
        <p:txBody>
          <a:bodyPr/>
          <a:lstStyle/>
          <a:p>
            <a:r>
              <a:rPr lang="en-US"/>
              <a:t>Present basic overview of potential solution</a:t>
            </a:r>
          </a:p>
          <a:p>
            <a:pPr lvl="1"/>
            <a:r>
              <a:rPr lang="en-US"/>
              <a:t>Paper Mockup</a:t>
            </a:r>
          </a:p>
          <a:p>
            <a:pPr lvl="1"/>
            <a:r>
              <a:rPr lang="en-US"/>
              <a:t>Beta test version</a:t>
            </a:r>
          </a:p>
          <a:p>
            <a:endParaRPr lang="en-US"/>
          </a:p>
          <a:p>
            <a:r>
              <a:rPr lang="en-US"/>
              <a:t>Potential to get carried away with how it looks. </a:t>
            </a:r>
          </a:p>
          <a:p>
            <a:r>
              <a:rPr lang="en-US"/>
              <a:t>Design Orientated.</a:t>
            </a:r>
          </a:p>
        </p:txBody>
      </p:sp>
    </p:spTree>
    <p:extLst>
      <p:ext uri="{BB962C8B-B14F-4D97-AF65-F5344CB8AC3E}">
        <p14:creationId xmlns:p14="http://schemas.microsoft.com/office/powerpoint/2010/main" val="1670879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Combination of Techniques</a:t>
            </a:r>
          </a:p>
        </p:txBody>
      </p:sp>
      <p:sp>
        <p:nvSpPr>
          <p:cNvPr id="21507" name="Oval 3"/>
          <p:cNvSpPr>
            <a:spLocks noChangeArrowheads="1"/>
          </p:cNvSpPr>
          <p:nvPr/>
        </p:nvSpPr>
        <p:spPr bwMode="auto">
          <a:xfrm>
            <a:off x="4267200" y="2971800"/>
            <a:ext cx="3505200" cy="1981200"/>
          </a:xfrm>
          <a:prstGeom prst="ellipse">
            <a:avLst/>
          </a:prstGeom>
          <a:noFill/>
          <a:ln w="9525">
            <a:solidFill>
              <a:schemeClr val="tx1"/>
            </a:solidFill>
            <a:round/>
            <a:headEnd/>
            <a:tailEnd/>
          </a:ln>
          <a:effectLst/>
        </p:spPr>
        <p:txBody>
          <a:bodyPr wrap="none" anchor="ctr"/>
          <a:lstStyle/>
          <a:p>
            <a:endParaRPr lang="en-US"/>
          </a:p>
        </p:txBody>
      </p:sp>
      <p:sp>
        <p:nvSpPr>
          <p:cNvPr id="21508" name="Text Box 4"/>
          <p:cNvSpPr txBox="1">
            <a:spLocks noChangeArrowheads="1"/>
          </p:cNvSpPr>
          <p:nvPr/>
        </p:nvSpPr>
        <p:spPr bwMode="auto">
          <a:xfrm>
            <a:off x="4724400" y="3352801"/>
            <a:ext cx="2590800" cy="1200329"/>
          </a:xfrm>
          <a:prstGeom prst="rect">
            <a:avLst/>
          </a:prstGeom>
          <a:noFill/>
          <a:ln w="9525">
            <a:noFill/>
            <a:miter lim="800000"/>
            <a:headEnd/>
            <a:tailEnd/>
          </a:ln>
          <a:effectLst/>
        </p:spPr>
        <p:txBody>
          <a:bodyPr>
            <a:spAutoFit/>
          </a:bodyPr>
          <a:lstStyle/>
          <a:p>
            <a:pPr algn="ctr" eaLnBrk="0" hangingPunct="0"/>
            <a:r>
              <a:rPr lang="en-US" sz="2400">
                <a:latin typeface="Times New Roman" pitchFamily="18" charset="0"/>
                <a:cs typeface="Arial" charset="0"/>
              </a:rPr>
              <a:t>A Good Requirements Specification</a:t>
            </a:r>
          </a:p>
        </p:txBody>
      </p:sp>
      <p:sp>
        <p:nvSpPr>
          <p:cNvPr id="21509" name="Text Box 5"/>
          <p:cNvSpPr txBox="1">
            <a:spLocks noChangeArrowheads="1"/>
          </p:cNvSpPr>
          <p:nvPr/>
        </p:nvSpPr>
        <p:spPr bwMode="auto">
          <a:xfrm>
            <a:off x="2879725" y="2251075"/>
            <a:ext cx="1739900"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cs typeface="Arial" charset="0"/>
              </a:rPr>
              <a:t>Interviewing</a:t>
            </a:r>
          </a:p>
        </p:txBody>
      </p:sp>
      <p:sp>
        <p:nvSpPr>
          <p:cNvPr id="21510" name="Text Box 6"/>
          <p:cNvSpPr txBox="1">
            <a:spLocks noChangeArrowheads="1"/>
          </p:cNvSpPr>
          <p:nvPr/>
        </p:nvSpPr>
        <p:spPr bwMode="auto">
          <a:xfrm>
            <a:off x="7451726" y="2251075"/>
            <a:ext cx="2676525"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cs typeface="Arial" charset="0"/>
              </a:rPr>
              <a:t>Facilitated Meetings</a:t>
            </a:r>
          </a:p>
        </p:txBody>
      </p:sp>
      <p:sp>
        <p:nvSpPr>
          <p:cNvPr id="21511" name="Text Box 7"/>
          <p:cNvSpPr txBox="1">
            <a:spLocks noChangeArrowheads="1"/>
          </p:cNvSpPr>
          <p:nvPr/>
        </p:nvSpPr>
        <p:spPr bwMode="auto">
          <a:xfrm>
            <a:off x="2362201" y="4876800"/>
            <a:ext cx="1368425"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cs typeface="Arial" charset="0"/>
              </a:rPr>
              <a:t>Scenarios</a:t>
            </a:r>
          </a:p>
        </p:txBody>
      </p:sp>
      <p:sp>
        <p:nvSpPr>
          <p:cNvPr id="21512" name="Text Box 8"/>
          <p:cNvSpPr txBox="1">
            <a:spLocks noChangeArrowheads="1"/>
          </p:cNvSpPr>
          <p:nvPr/>
        </p:nvSpPr>
        <p:spPr bwMode="auto">
          <a:xfrm>
            <a:off x="8686800" y="4114800"/>
            <a:ext cx="1487488"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cs typeface="Arial" charset="0"/>
              </a:rPr>
              <a:t>Prototypes</a:t>
            </a:r>
          </a:p>
        </p:txBody>
      </p:sp>
      <p:sp>
        <p:nvSpPr>
          <p:cNvPr id="21513" name="Text Box 9"/>
          <p:cNvSpPr txBox="1">
            <a:spLocks noChangeArrowheads="1"/>
          </p:cNvSpPr>
          <p:nvPr/>
        </p:nvSpPr>
        <p:spPr bwMode="auto">
          <a:xfrm>
            <a:off x="7680326" y="5451475"/>
            <a:ext cx="1673225"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cs typeface="Arial" charset="0"/>
              </a:rPr>
              <a:t>Observation</a:t>
            </a:r>
          </a:p>
        </p:txBody>
      </p:sp>
      <p:sp>
        <p:nvSpPr>
          <p:cNvPr id="21514" name="Text Box 10"/>
          <p:cNvSpPr txBox="1">
            <a:spLocks noChangeArrowheads="1"/>
          </p:cNvSpPr>
          <p:nvPr/>
        </p:nvSpPr>
        <p:spPr bwMode="auto">
          <a:xfrm>
            <a:off x="3870326" y="5832475"/>
            <a:ext cx="3662363"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cs typeface="Arial" charset="0"/>
              </a:rPr>
              <a:t>Analysis of existing systems</a:t>
            </a:r>
          </a:p>
        </p:txBody>
      </p:sp>
      <p:sp>
        <p:nvSpPr>
          <p:cNvPr id="21515" name="Text Box 11"/>
          <p:cNvSpPr txBox="1">
            <a:spLocks noChangeArrowheads="1"/>
          </p:cNvSpPr>
          <p:nvPr/>
        </p:nvSpPr>
        <p:spPr bwMode="auto">
          <a:xfrm>
            <a:off x="1812926" y="3317876"/>
            <a:ext cx="2530475" cy="830997"/>
          </a:xfrm>
          <a:prstGeom prst="rect">
            <a:avLst/>
          </a:prstGeom>
          <a:noFill/>
          <a:ln w="9525">
            <a:noFill/>
            <a:miter lim="800000"/>
            <a:headEnd/>
            <a:tailEnd/>
          </a:ln>
          <a:effectLst/>
        </p:spPr>
        <p:txBody>
          <a:bodyPr>
            <a:spAutoFit/>
          </a:bodyPr>
          <a:lstStyle/>
          <a:p>
            <a:pPr eaLnBrk="0" hangingPunct="0"/>
            <a:r>
              <a:rPr lang="en-US" sz="2400">
                <a:latin typeface="Times New Roman" pitchFamily="18" charset="0"/>
                <a:cs typeface="Arial" charset="0"/>
              </a:rPr>
              <a:t>Analysis of available systems</a:t>
            </a:r>
          </a:p>
        </p:txBody>
      </p:sp>
      <p:sp>
        <p:nvSpPr>
          <p:cNvPr id="21516" name="Line 12"/>
          <p:cNvSpPr>
            <a:spLocks noChangeShapeType="1"/>
          </p:cNvSpPr>
          <p:nvPr/>
        </p:nvSpPr>
        <p:spPr bwMode="auto">
          <a:xfrm>
            <a:off x="4114800" y="2743200"/>
            <a:ext cx="914400" cy="609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1517" name="Line 13"/>
          <p:cNvSpPr>
            <a:spLocks noChangeShapeType="1"/>
          </p:cNvSpPr>
          <p:nvPr/>
        </p:nvSpPr>
        <p:spPr bwMode="auto">
          <a:xfrm flipH="1">
            <a:off x="6781800" y="2743200"/>
            <a:ext cx="838200" cy="609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1518" name="Line 14"/>
          <p:cNvSpPr>
            <a:spLocks noChangeShapeType="1"/>
          </p:cNvSpPr>
          <p:nvPr/>
        </p:nvSpPr>
        <p:spPr bwMode="auto">
          <a:xfrm flipH="1" flipV="1">
            <a:off x="7315200" y="4038600"/>
            <a:ext cx="1295400" cy="304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1519" name="Line 15"/>
          <p:cNvSpPr>
            <a:spLocks noChangeShapeType="1"/>
          </p:cNvSpPr>
          <p:nvPr/>
        </p:nvSpPr>
        <p:spPr bwMode="auto">
          <a:xfrm flipH="1" flipV="1">
            <a:off x="6858000" y="4572000"/>
            <a:ext cx="1371600" cy="990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1520" name="Line 16"/>
          <p:cNvSpPr>
            <a:spLocks noChangeShapeType="1"/>
          </p:cNvSpPr>
          <p:nvPr/>
        </p:nvSpPr>
        <p:spPr bwMode="auto">
          <a:xfrm flipV="1">
            <a:off x="6019800" y="4572000"/>
            <a:ext cx="0" cy="1295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1521" name="Line 17"/>
          <p:cNvSpPr>
            <a:spLocks noChangeShapeType="1"/>
          </p:cNvSpPr>
          <p:nvPr/>
        </p:nvSpPr>
        <p:spPr bwMode="auto">
          <a:xfrm flipV="1">
            <a:off x="3886200" y="4495800"/>
            <a:ext cx="1295400" cy="533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1522" name="Line 18"/>
          <p:cNvSpPr>
            <a:spLocks noChangeShapeType="1"/>
          </p:cNvSpPr>
          <p:nvPr/>
        </p:nvSpPr>
        <p:spPr bwMode="auto">
          <a:xfrm>
            <a:off x="3657600" y="3657600"/>
            <a:ext cx="1371600" cy="228600"/>
          </a:xfrm>
          <a:prstGeom prst="line">
            <a:avLst/>
          </a:prstGeom>
          <a:noFill/>
          <a:ln w="9525">
            <a:solidFill>
              <a:schemeClr val="tx1"/>
            </a:solidFill>
            <a:round/>
            <a:headEnd/>
            <a:tailEnd type="triangle" w="med" len="med"/>
          </a:ln>
          <a:effectLst/>
        </p:spPr>
        <p:txBody>
          <a:bodyPr wrap="none" anchor="ctr"/>
          <a:lstStyle/>
          <a:p>
            <a:endParaRPr lang="en-US"/>
          </a:p>
        </p:txBody>
      </p:sp>
    </p:spTree>
    <p:extLst>
      <p:ext uri="{BB962C8B-B14F-4D97-AF65-F5344CB8AC3E}">
        <p14:creationId xmlns:p14="http://schemas.microsoft.com/office/powerpoint/2010/main" val="1367619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Requirements Analysis</a:t>
            </a:r>
          </a:p>
        </p:txBody>
      </p:sp>
      <p:sp>
        <p:nvSpPr>
          <p:cNvPr id="22531" name="Rectangle 3"/>
          <p:cNvSpPr>
            <a:spLocks noGrp="1" noChangeArrowheads="1"/>
          </p:cNvSpPr>
          <p:nvPr>
            <p:ph idx="1"/>
          </p:nvPr>
        </p:nvSpPr>
        <p:spPr/>
        <p:txBody>
          <a:bodyPr/>
          <a:lstStyle/>
          <a:p>
            <a:r>
              <a:rPr lang="en-US"/>
              <a:t>Detecting &amp; Resolving Conflicts between Requirements</a:t>
            </a:r>
          </a:p>
          <a:p>
            <a:r>
              <a:rPr lang="en-US"/>
              <a:t>Discovering the bounds of a system and how it interacts in it’s environment</a:t>
            </a:r>
          </a:p>
          <a:p>
            <a:r>
              <a:rPr lang="en-US"/>
              <a:t>Elaborate System Requirements to Software Requirements</a:t>
            </a:r>
          </a:p>
        </p:txBody>
      </p:sp>
    </p:spTree>
    <p:extLst>
      <p:ext uri="{BB962C8B-B14F-4D97-AF65-F5344CB8AC3E}">
        <p14:creationId xmlns:p14="http://schemas.microsoft.com/office/powerpoint/2010/main" val="3288135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Requirements Analysis</a:t>
            </a:r>
          </a:p>
        </p:txBody>
      </p:sp>
      <p:sp>
        <p:nvSpPr>
          <p:cNvPr id="23555" name="Rectangle 3"/>
          <p:cNvSpPr>
            <a:spLocks noGrp="1" noChangeArrowheads="1"/>
          </p:cNvSpPr>
          <p:nvPr>
            <p:ph idx="1"/>
          </p:nvPr>
        </p:nvSpPr>
        <p:spPr/>
        <p:txBody>
          <a:bodyPr/>
          <a:lstStyle/>
          <a:p>
            <a:r>
              <a:rPr lang="en-US"/>
              <a:t>Classification</a:t>
            </a:r>
          </a:p>
          <a:p>
            <a:pPr lvl="1"/>
            <a:r>
              <a:rPr lang="en-US"/>
              <a:t>Functional vs Non-functional</a:t>
            </a:r>
          </a:p>
          <a:p>
            <a:pPr lvl="1"/>
            <a:r>
              <a:rPr lang="en-US"/>
              <a:t>Priority</a:t>
            </a:r>
          </a:p>
          <a:p>
            <a:pPr lvl="1"/>
            <a:r>
              <a:rPr lang="en-US"/>
              <a:t>Scope</a:t>
            </a:r>
          </a:p>
          <a:p>
            <a:pPr lvl="1"/>
            <a:r>
              <a:rPr lang="en-US"/>
              <a:t>Stability / Volatility</a:t>
            </a:r>
          </a:p>
          <a:p>
            <a:r>
              <a:rPr lang="en-US"/>
              <a:t>Conceptual Modeling</a:t>
            </a:r>
          </a:p>
          <a:p>
            <a:r>
              <a:rPr lang="en-US"/>
              <a:t>Negotiation</a:t>
            </a:r>
          </a:p>
        </p:txBody>
      </p:sp>
    </p:spTree>
    <p:extLst>
      <p:ext uri="{BB962C8B-B14F-4D97-AF65-F5344CB8AC3E}">
        <p14:creationId xmlns:p14="http://schemas.microsoft.com/office/powerpoint/2010/main" val="1456742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Documentation</a:t>
            </a:r>
            <a:endParaRPr lang="th-TH" altLang="en-US"/>
          </a:p>
        </p:txBody>
      </p:sp>
      <p:sp>
        <p:nvSpPr>
          <p:cNvPr id="59395" name="Rectangle 3"/>
          <p:cNvSpPr>
            <a:spLocks noGrp="1" noChangeArrowheads="1"/>
          </p:cNvSpPr>
          <p:nvPr>
            <p:ph type="body" idx="1"/>
          </p:nvPr>
        </p:nvSpPr>
        <p:spPr/>
        <p:txBody>
          <a:bodyPr>
            <a:normAutofit fontScale="85000" lnSpcReduction="10000"/>
          </a:bodyPr>
          <a:lstStyle/>
          <a:p>
            <a:pPr marL="342900" indent="-342900">
              <a:lnSpc>
                <a:spcPct val="90000"/>
              </a:lnSpc>
            </a:pPr>
            <a:r>
              <a:rPr lang="en-US" altLang="en-US" sz="2100"/>
              <a:t>Essential for successful system operation;</a:t>
            </a:r>
          </a:p>
          <a:p>
            <a:pPr lvl="1">
              <a:lnSpc>
                <a:spcPct val="90000"/>
              </a:lnSpc>
            </a:pPr>
            <a:r>
              <a:rPr lang="en-US" altLang="en-US"/>
              <a:t>Program Documentation</a:t>
            </a:r>
          </a:p>
          <a:p>
            <a:pPr marL="1143000" lvl="2" indent="-228600">
              <a:lnSpc>
                <a:spcPct val="90000"/>
              </a:lnSpc>
            </a:pPr>
            <a:r>
              <a:rPr lang="en-US" altLang="en-US"/>
              <a:t>Describes inputs, output, processing logic for all program modules.  This documentation is developed right from the analysis phase of the project.</a:t>
            </a:r>
          </a:p>
          <a:p>
            <a:pPr lvl="1">
              <a:lnSpc>
                <a:spcPct val="90000"/>
              </a:lnSpc>
            </a:pPr>
            <a:r>
              <a:rPr lang="en-US" altLang="en-US"/>
              <a:t>System Documentation</a:t>
            </a:r>
          </a:p>
          <a:p>
            <a:pPr marL="1143000" lvl="2" indent="-228600">
              <a:lnSpc>
                <a:spcPct val="90000"/>
              </a:lnSpc>
            </a:pPr>
            <a:r>
              <a:rPr lang="en-US" altLang="en-US"/>
              <a:t>Describes the systems functions and how they are implemented, including DFD’s, Object models, screen layouts etc.</a:t>
            </a:r>
          </a:p>
          <a:p>
            <a:pPr lvl="1">
              <a:lnSpc>
                <a:spcPct val="90000"/>
              </a:lnSpc>
            </a:pPr>
            <a:r>
              <a:rPr lang="en-US" altLang="en-US"/>
              <a:t>Operations Documentation</a:t>
            </a:r>
          </a:p>
          <a:p>
            <a:pPr marL="1143000" lvl="2" indent="-228600">
              <a:lnSpc>
                <a:spcPct val="90000"/>
              </a:lnSpc>
            </a:pPr>
            <a:r>
              <a:rPr lang="en-US" altLang="en-US"/>
              <a:t>Documentation to assist the IT group responsible for supporting the new system.  How to back up, restart etc.</a:t>
            </a:r>
          </a:p>
          <a:p>
            <a:pPr lvl="1">
              <a:lnSpc>
                <a:spcPct val="90000"/>
              </a:lnSpc>
            </a:pPr>
            <a:r>
              <a:rPr lang="en-US" altLang="en-US"/>
              <a:t>User Documentation</a:t>
            </a:r>
          </a:p>
          <a:p>
            <a:pPr marL="1143000" lvl="2" indent="-228600">
              <a:lnSpc>
                <a:spcPct val="90000"/>
              </a:lnSpc>
            </a:pPr>
            <a:r>
              <a:rPr lang="en-US" altLang="en-US"/>
              <a:t>Manuals, instructions and information for users of the system.  Includes tutorials, FAQ’s,  etc.</a:t>
            </a:r>
            <a:endParaRPr lang="th-TH" altLang="en-US"/>
          </a:p>
        </p:txBody>
      </p:sp>
    </p:spTree>
    <p:extLst>
      <p:ext uri="{BB962C8B-B14F-4D97-AF65-F5344CB8AC3E}">
        <p14:creationId xmlns:p14="http://schemas.microsoft.com/office/powerpoint/2010/main" val="3317533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Training</a:t>
            </a:r>
            <a:endParaRPr lang="th-TH" altLang="en-US"/>
          </a:p>
        </p:txBody>
      </p:sp>
      <p:sp>
        <p:nvSpPr>
          <p:cNvPr id="60419" name="Rectangle 3"/>
          <p:cNvSpPr>
            <a:spLocks noGrp="1" noChangeArrowheads="1"/>
          </p:cNvSpPr>
          <p:nvPr>
            <p:ph type="body" idx="1"/>
          </p:nvPr>
        </p:nvSpPr>
        <p:spPr>
          <a:xfrm>
            <a:off x="1295401" y="2556932"/>
            <a:ext cx="3891741" cy="3318936"/>
          </a:xfrm>
        </p:spPr>
        <p:txBody>
          <a:bodyPr>
            <a:normAutofit fontScale="92500" lnSpcReduction="20000"/>
          </a:bodyPr>
          <a:lstStyle/>
          <a:p>
            <a:pPr marL="342900" indent="-342900">
              <a:lnSpc>
                <a:spcPct val="80000"/>
              </a:lnSpc>
            </a:pPr>
            <a:r>
              <a:rPr lang="en-US" altLang="en-US" sz="1900" dirty="0"/>
              <a:t>All systems need an effective training plan.</a:t>
            </a:r>
          </a:p>
          <a:p>
            <a:pPr lvl="1">
              <a:lnSpc>
                <a:spcPct val="80000"/>
              </a:lnSpc>
            </a:pPr>
            <a:r>
              <a:rPr lang="en-US" altLang="en-US" sz="1700" dirty="0"/>
              <a:t>Users</a:t>
            </a:r>
          </a:p>
          <a:p>
            <a:pPr marL="1143000" lvl="2" indent="-228600">
              <a:lnSpc>
                <a:spcPct val="80000"/>
              </a:lnSpc>
            </a:pPr>
            <a:r>
              <a:rPr lang="en-US" altLang="en-US" sz="1600" dirty="0"/>
              <a:t>Major system functions</a:t>
            </a:r>
          </a:p>
          <a:p>
            <a:pPr marL="1143000" lvl="2" indent="-228600">
              <a:lnSpc>
                <a:spcPct val="80000"/>
              </a:lnSpc>
            </a:pPr>
            <a:r>
              <a:rPr lang="en-US" altLang="en-US" sz="1600" dirty="0"/>
              <a:t>Key Terms</a:t>
            </a:r>
          </a:p>
          <a:p>
            <a:pPr marL="1143000" lvl="2" indent="-228600">
              <a:lnSpc>
                <a:spcPct val="80000"/>
              </a:lnSpc>
            </a:pPr>
            <a:r>
              <a:rPr lang="en-US" altLang="en-US" sz="1600" dirty="0"/>
              <a:t>Icons &amp; Shortcuts</a:t>
            </a:r>
          </a:p>
          <a:p>
            <a:pPr marL="1143000" lvl="2" indent="-228600">
              <a:lnSpc>
                <a:spcPct val="80000"/>
              </a:lnSpc>
            </a:pPr>
            <a:r>
              <a:rPr lang="en-US" altLang="en-US" sz="1600" dirty="0"/>
              <a:t>Menus and submenus</a:t>
            </a:r>
          </a:p>
          <a:p>
            <a:pPr marL="1143000" lvl="2" indent="-228600">
              <a:lnSpc>
                <a:spcPct val="80000"/>
              </a:lnSpc>
            </a:pPr>
            <a:r>
              <a:rPr lang="en-US" altLang="en-US" sz="1600" dirty="0"/>
              <a:t>FAQ’s</a:t>
            </a:r>
          </a:p>
          <a:p>
            <a:pPr lvl="1">
              <a:lnSpc>
                <a:spcPct val="80000"/>
              </a:lnSpc>
            </a:pPr>
            <a:r>
              <a:rPr lang="en-US" altLang="en-US" sz="1700" dirty="0"/>
              <a:t>Managers</a:t>
            </a:r>
          </a:p>
          <a:p>
            <a:pPr marL="1143000" lvl="2" indent="-228600">
              <a:lnSpc>
                <a:spcPct val="80000"/>
              </a:lnSpc>
            </a:pPr>
            <a:r>
              <a:rPr lang="en-US" altLang="en-US" sz="1600" dirty="0"/>
              <a:t>Project Origin</a:t>
            </a:r>
          </a:p>
          <a:p>
            <a:pPr marL="1143000" lvl="2" indent="-228600">
              <a:lnSpc>
                <a:spcPct val="80000"/>
              </a:lnSpc>
            </a:pPr>
            <a:r>
              <a:rPr lang="en-US" altLang="en-US" sz="1600" dirty="0"/>
              <a:t>Costs / Benefits</a:t>
            </a:r>
          </a:p>
          <a:p>
            <a:pPr marL="1143000" lvl="2" indent="-228600">
              <a:lnSpc>
                <a:spcPct val="80000"/>
              </a:lnSpc>
            </a:pPr>
            <a:r>
              <a:rPr lang="en-US" altLang="en-US" sz="1600" dirty="0"/>
              <a:t>Key IT contacts</a:t>
            </a:r>
          </a:p>
          <a:p>
            <a:pPr marL="1143000" lvl="2" indent="-228600">
              <a:lnSpc>
                <a:spcPct val="80000"/>
              </a:lnSpc>
            </a:pPr>
            <a:r>
              <a:rPr lang="en-US" altLang="en-US" sz="1600" dirty="0"/>
              <a:t>Major Reports</a:t>
            </a:r>
          </a:p>
        </p:txBody>
      </p:sp>
      <p:sp>
        <p:nvSpPr>
          <p:cNvPr id="2" name="TextBox 1"/>
          <p:cNvSpPr txBox="1"/>
          <p:nvPr/>
        </p:nvSpPr>
        <p:spPr>
          <a:xfrm>
            <a:off x="6096000" y="3059084"/>
            <a:ext cx="3873731" cy="1298817"/>
          </a:xfrm>
          <a:prstGeom prst="rect">
            <a:avLst/>
          </a:prstGeom>
          <a:noFill/>
        </p:spPr>
        <p:txBody>
          <a:bodyPr wrap="square" rtlCol="0">
            <a:spAutoFit/>
          </a:bodyPr>
          <a:lstStyle/>
          <a:p>
            <a:pPr lvl="1">
              <a:lnSpc>
                <a:spcPct val="80000"/>
              </a:lnSpc>
            </a:pPr>
            <a:r>
              <a:rPr lang="en-US" altLang="en-US" sz="1700" dirty="0"/>
              <a:t>IT Staff</a:t>
            </a:r>
          </a:p>
          <a:p>
            <a:pPr marL="1143000" lvl="2" indent="-228600">
              <a:lnSpc>
                <a:spcPct val="80000"/>
              </a:lnSpc>
            </a:pPr>
            <a:r>
              <a:rPr lang="en-US" altLang="en-US" sz="1600" dirty="0"/>
              <a:t>Project history</a:t>
            </a:r>
          </a:p>
          <a:p>
            <a:pPr marL="1143000" lvl="2" indent="-228600">
              <a:lnSpc>
                <a:spcPct val="80000"/>
              </a:lnSpc>
            </a:pPr>
            <a:r>
              <a:rPr lang="en-US" altLang="en-US" sz="1600" dirty="0"/>
              <a:t>System Architecture / Documentation</a:t>
            </a:r>
          </a:p>
          <a:p>
            <a:pPr marL="1143000" lvl="2" indent="-228600">
              <a:lnSpc>
                <a:spcPct val="80000"/>
              </a:lnSpc>
            </a:pPr>
            <a:r>
              <a:rPr lang="en-US" altLang="en-US" sz="1600" dirty="0"/>
              <a:t>Typical User Questions</a:t>
            </a:r>
          </a:p>
          <a:p>
            <a:pPr marL="1143000" lvl="2" indent="-228600">
              <a:lnSpc>
                <a:spcPct val="80000"/>
              </a:lnSpc>
            </a:pPr>
            <a:r>
              <a:rPr lang="en-US" altLang="en-US" sz="1600" dirty="0"/>
              <a:t>Logging and Resolving Questions</a:t>
            </a:r>
            <a:endParaRPr lang="th-TH" altLang="en-US" sz="1600" dirty="0"/>
          </a:p>
        </p:txBody>
      </p:sp>
    </p:spTree>
    <p:extLst>
      <p:ext uri="{BB962C8B-B14F-4D97-AF65-F5344CB8AC3E}">
        <p14:creationId xmlns:p14="http://schemas.microsoft.com/office/powerpoint/2010/main" val="419701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idx="1"/>
          </p:nvPr>
        </p:nvSpPr>
        <p:spPr/>
        <p:txBody>
          <a:bodyPr/>
          <a:lstStyle/>
          <a:p>
            <a:r>
              <a:rPr lang="en-US" dirty="0"/>
              <a:t>Case Study #1) Cameron International</a:t>
            </a:r>
          </a:p>
          <a:p>
            <a:r>
              <a:rPr lang="en-US" dirty="0"/>
              <a:t>Case Study #2</a:t>
            </a:r>
            <a:r>
              <a:rPr lang="en-US"/>
              <a:t>) Hitachi HR</a:t>
            </a:r>
            <a:endParaRPr lang="en-US" dirty="0"/>
          </a:p>
        </p:txBody>
      </p:sp>
    </p:spTree>
    <p:extLst>
      <p:ext uri="{BB962C8B-B14F-4D97-AF65-F5344CB8AC3E}">
        <p14:creationId xmlns:p14="http://schemas.microsoft.com/office/powerpoint/2010/main" val="172812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Training Plan</a:t>
            </a:r>
            <a:endParaRPr lang="th-TH" altLang="en-US"/>
          </a:p>
        </p:txBody>
      </p:sp>
      <p:sp>
        <p:nvSpPr>
          <p:cNvPr id="61443" name="Rectangle 3"/>
          <p:cNvSpPr>
            <a:spLocks noGrp="1" noChangeArrowheads="1"/>
          </p:cNvSpPr>
          <p:nvPr>
            <p:ph type="body" idx="1"/>
          </p:nvPr>
        </p:nvSpPr>
        <p:spPr/>
        <p:txBody>
          <a:bodyPr/>
          <a:lstStyle/>
          <a:p>
            <a:pPr marL="342900" indent="-342900"/>
            <a:r>
              <a:rPr lang="en-US" altLang="en-US"/>
              <a:t>Vendor Training</a:t>
            </a:r>
          </a:p>
          <a:p>
            <a:pPr lvl="1"/>
            <a:r>
              <a:rPr lang="en-US" altLang="en-US"/>
              <a:t>For purchased software, vendor training is a factor when choosing between vendors</a:t>
            </a:r>
          </a:p>
          <a:p>
            <a:pPr marL="342900" indent="-342900"/>
            <a:r>
              <a:rPr lang="en-US" altLang="en-US"/>
              <a:t>Outside Training Packages</a:t>
            </a:r>
          </a:p>
          <a:p>
            <a:pPr lvl="1"/>
            <a:r>
              <a:rPr lang="en-US" altLang="en-US"/>
              <a:t>Useful for COTS type systems</a:t>
            </a:r>
          </a:p>
          <a:p>
            <a:pPr marL="342900" indent="-342900"/>
            <a:r>
              <a:rPr lang="en-US" altLang="en-US"/>
              <a:t>In-House Training</a:t>
            </a:r>
          </a:p>
          <a:p>
            <a:pPr lvl="1"/>
            <a:r>
              <a:rPr lang="en-US" altLang="en-US"/>
              <a:t>IT staff responsible for training users</a:t>
            </a:r>
            <a:endParaRPr lang="th-TH" altLang="en-US"/>
          </a:p>
        </p:txBody>
      </p:sp>
    </p:spTree>
    <p:extLst>
      <p:ext uri="{BB962C8B-B14F-4D97-AF65-F5344CB8AC3E}">
        <p14:creationId xmlns:p14="http://schemas.microsoft.com/office/powerpoint/2010/main" val="4152142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Data Conversion</a:t>
            </a:r>
            <a:endParaRPr lang="th-TH" altLang="en-US"/>
          </a:p>
        </p:txBody>
      </p:sp>
      <p:sp>
        <p:nvSpPr>
          <p:cNvPr id="62467" name="Rectangle 3"/>
          <p:cNvSpPr>
            <a:spLocks noGrp="1" noChangeArrowheads="1"/>
          </p:cNvSpPr>
          <p:nvPr>
            <p:ph type="body" idx="1"/>
          </p:nvPr>
        </p:nvSpPr>
        <p:spPr>
          <a:xfrm>
            <a:off x="2090738" y="1752601"/>
            <a:ext cx="8001000" cy="1247775"/>
          </a:xfrm>
        </p:spPr>
        <p:txBody>
          <a:bodyPr/>
          <a:lstStyle/>
          <a:p>
            <a:pPr marL="342900" indent="-342900">
              <a:lnSpc>
                <a:spcPct val="90000"/>
              </a:lnSpc>
            </a:pPr>
            <a:r>
              <a:rPr lang="en-US" altLang="en-US" sz="2600"/>
              <a:t>When introducing new systems converting data from old systems is important.  Wherever possible it should be automated.</a:t>
            </a:r>
            <a:endParaRPr lang="th-TH" altLang="en-US" sz="2600"/>
          </a:p>
        </p:txBody>
      </p:sp>
      <p:sp>
        <p:nvSpPr>
          <p:cNvPr id="62468" name="Rectangle 4"/>
          <p:cNvSpPr>
            <a:spLocks noChangeArrowheads="1"/>
          </p:cNvSpPr>
          <p:nvPr/>
        </p:nvSpPr>
        <p:spPr bwMode="auto">
          <a:xfrm>
            <a:off x="2063750" y="3213101"/>
            <a:ext cx="1295400"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9" name="Rectangle 5"/>
          <p:cNvSpPr>
            <a:spLocks noChangeArrowheads="1"/>
          </p:cNvSpPr>
          <p:nvPr/>
        </p:nvSpPr>
        <p:spPr bwMode="auto">
          <a:xfrm>
            <a:off x="3432175" y="3213101"/>
            <a:ext cx="1727200" cy="5762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0" name="Rectangle 6"/>
          <p:cNvSpPr>
            <a:spLocks noChangeArrowheads="1"/>
          </p:cNvSpPr>
          <p:nvPr/>
        </p:nvSpPr>
        <p:spPr bwMode="auto">
          <a:xfrm>
            <a:off x="2063751" y="4437063"/>
            <a:ext cx="1800225"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1" name="Rectangle 7"/>
          <p:cNvSpPr>
            <a:spLocks noChangeArrowheads="1"/>
          </p:cNvSpPr>
          <p:nvPr/>
        </p:nvSpPr>
        <p:spPr bwMode="auto">
          <a:xfrm>
            <a:off x="3432175" y="5084764"/>
            <a:ext cx="1727200" cy="50482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472" name="Group 8"/>
          <p:cNvGrpSpPr>
            <a:grpSpLocks/>
          </p:cNvGrpSpPr>
          <p:nvPr/>
        </p:nvGrpSpPr>
        <p:grpSpPr bwMode="auto">
          <a:xfrm>
            <a:off x="6024563" y="3429001"/>
            <a:ext cx="2303462" cy="576263"/>
            <a:chOff x="2472" y="2024"/>
            <a:chExt cx="1451" cy="363"/>
          </a:xfrm>
        </p:grpSpPr>
        <p:sp>
          <p:nvSpPr>
            <p:cNvPr id="62473" name="Line 9"/>
            <p:cNvSpPr>
              <a:spLocks noChangeShapeType="1"/>
            </p:cNvSpPr>
            <p:nvPr/>
          </p:nvSpPr>
          <p:spPr bwMode="auto">
            <a:xfrm>
              <a:off x="2472" y="2024"/>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4" name="Line 10"/>
            <p:cNvSpPr>
              <a:spLocks noChangeShapeType="1"/>
            </p:cNvSpPr>
            <p:nvPr/>
          </p:nvSpPr>
          <p:spPr bwMode="auto">
            <a:xfrm>
              <a:off x="2472" y="2024"/>
              <a:ext cx="5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5" name="Line 11"/>
            <p:cNvSpPr>
              <a:spLocks noChangeShapeType="1"/>
            </p:cNvSpPr>
            <p:nvPr/>
          </p:nvSpPr>
          <p:spPr bwMode="auto">
            <a:xfrm>
              <a:off x="3061" y="2024"/>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6" name="Line 12"/>
            <p:cNvSpPr>
              <a:spLocks noChangeShapeType="1"/>
            </p:cNvSpPr>
            <p:nvPr/>
          </p:nvSpPr>
          <p:spPr bwMode="auto">
            <a:xfrm>
              <a:off x="3061" y="2115"/>
              <a:ext cx="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7" name="Line 13"/>
            <p:cNvSpPr>
              <a:spLocks noChangeShapeType="1"/>
            </p:cNvSpPr>
            <p:nvPr/>
          </p:nvSpPr>
          <p:spPr bwMode="auto">
            <a:xfrm>
              <a:off x="2472" y="2387"/>
              <a:ext cx="14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8" name="Line 14"/>
            <p:cNvSpPr>
              <a:spLocks noChangeShapeType="1"/>
            </p:cNvSpPr>
            <p:nvPr/>
          </p:nvSpPr>
          <p:spPr bwMode="auto">
            <a:xfrm>
              <a:off x="3923" y="2115"/>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479" name="Line 15"/>
          <p:cNvSpPr>
            <a:spLocks noChangeShapeType="1"/>
          </p:cNvSpPr>
          <p:nvPr/>
        </p:nvSpPr>
        <p:spPr bwMode="auto">
          <a:xfrm>
            <a:off x="7032625" y="3429000"/>
            <a:ext cx="0"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0" name="Line 16"/>
          <p:cNvSpPr>
            <a:spLocks noChangeShapeType="1"/>
          </p:cNvSpPr>
          <p:nvPr/>
        </p:nvSpPr>
        <p:spPr bwMode="auto">
          <a:xfrm>
            <a:off x="7032626" y="3500438"/>
            <a:ext cx="1368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1" name="Line 17"/>
          <p:cNvSpPr>
            <a:spLocks noChangeShapeType="1"/>
          </p:cNvSpPr>
          <p:nvPr/>
        </p:nvSpPr>
        <p:spPr bwMode="auto">
          <a:xfrm>
            <a:off x="7032626" y="3429000"/>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2" name="Line 18"/>
          <p:cNvSpPr>
            <a:spLocks noChangeShapeType="1"/>
          </p:cNvSpPr>
          <p:nvPr/>
        </p:nvSpPr>
        <p:spPr bwMode="auto">
          <a:xfrm>
            <a:off x="9264650" y="3429001"/>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3" name="Line 19"/>
          <p:cNvSpPr>
            <a:spLocks noChangeShapeType="1"/>
          </p:cNvSpPr>
          <p:nvPr/>
        </p:nvSpPr>
        <p:spPr bwMode="auto">
          <a:xfrm>
            <a:off x="8401050" y="3500439"/>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4" name="Line 20"/>
          <p:cNvSpPr>
            <a:spLocks noChangeShapeType="1"/>
          </p:cNvSpPr>
          <p:nvPr/>
        </p:nvSpPr>
        <p:spPr bwMode="auto">
          <a:xfrm>
            <a:off x="8401050" y="4005263"/>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5" name="AutoShape 21"/>
          <p:cNvSpPr>
            <a:spLocks noChangeArrowheads="1"/>
          </p:cNvSpPr>
          <p:nvPr/>
        </p:nvSpPr>
        <p:spPr bwMode="auto">
          <a:xfrm>
            <a:off x="5880101" y="4724401"/>
            <a:ext cx="3311525" cy="576263"/>
          </a:xfrm>
          <a:prstGeom prst="rtTriangl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6" name="AutoShape 22"/>
          <p:cNvSpPr>
            <a:spLocks noChangeArrowheads="1"/>
          </p:cNvSpPr>
          <p:nvPr/>
        </p:nvSpPr>
        <p:spPr bwMode="auto">
          <a:xfrm rot="10800000">
            <a:off x="6311901" y="4724401"/>
            <a:ext cx="3311525" cy="576263"/>
          </a:xfrm>
          <a:prstGeom prst="rtTriangle">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7" name="Text Box 23"/>
          <p:cNvSpPr txBox="1">
            <a:spLocks noChangeArrowheads="1"/>
          </p:cNvSpPr>
          <p:nvPr/>
        </p:nvSpPr>
        <p:spPr bwMode="auto">
          <a:xfrm>
            <a:off x="6311901" y="3573463"/>
            <a:ext cx="460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panose="020B0604020202020204" pitchFamily="34" charset="0"/>
              </a:rPr>
              <a:t>Old</a:t>
            </a:r>
            <a:endParaRPr lang="th-TH" altLang="en-US" sz="1400">
              <a:latin typeface="Arial" panose="020B0604020202020204" pitchFamily="34" charset="0"/>
            </a:endParaRPr>
          </a:p>
        </p:txBody>
      </p:sp>
      <p:sp>
        <p:nvSpPr>
          <p:cNvPr id="62488" name="Text Box 24"/>
          <p:cNvSpPr txBox="1">
            <a:spLocks noChangeArrowheads="1"/>
          </p:cNvSpPr>
          <p:nvPr/>
        </p:nvSpPr>
        <p:spPr bwMode="auto">
          <a:xfrm>
            <a:off x="8616950" y="3573463"/>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panose="020B0604020202020204" pitchFamily="34" charset="0"/>
              </a:rPr>
              <a:t>New</a:t>
            </a:r>
            <a:endParaRPr lang="th-TH" altLang="en-US" sz="1400">
              <a:latin typeface="Arial" panose="020B0604020202020204" pitchFamily="34" charset="0"/>
            </a:endParaRPr>
          </a:p>
        </p:txBody>
      </p:sp>
      <p:sp>
        <p:nvSpPr>
          <p:cNvPr id="62489" name="Text Box 25"/>
          <p:cNvSpPr txBox="1">
            <a:spLocks noChangeArrowheads="1"/>
          </p:cNvSpPr>
          <p:nvPr/>
        </p:nvSpPr>
        <p:spPr bwMode="auto">
          <a:xfrm>
            <a:off x="5951539" y="4868863"/>
            <a:ext cx="460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panose="020B0604020202020204" pitchFamily="34" charset="0"/>
              </a:rPr>
              <a:t>Old</a:t>
            </a:r>
            <a:endParaRPr lang="th-TH" altLang="en-US" sz="1400">
              <a:latin typeface="Arial" panose="020B0604020202020204" pitchFamily="34" charset="0"/>
            </a:endParaRPr>
          </a:p>
        </p:txBody>
      </p:sp>
      <p:sp>
        <p:nvSpPr>
          <p:cNvPr id="62490" name="Text Box 26"/>
          <p:cNvSpPr txBox="1">
            <a:spLocks noChangeArrowheads="1"/>
          </p:cNvSpPr>
          <p:nvPr/>
        </p:nvSpPr>
        <p:spPr bwMode="auto">
          <a:xfrm>
            <a:off x="2424114" y="3357563"/>
            <a:ext cx="460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panose="020B0604020202020204" pitchFamily="34" charset="0"/>
              </a:rPr>
              <a:t>Old</a:t>
            </a:r>
            <a:endParaRPr lang="th-TH" altLang="en-US" sz="1400">
              <a:latin typeface="Arial" panose="020B0604020202020204" pitchFamily="34" charset="0"/>
            </a:endParaRPr>
          </a:p>
        </p:txBody>
      </p:sp>
      <p:sp>
        <p:nvSpPr>
          <p:cNvPr id="62491" name="Text Box 27"/>
          <p:cNvSpPr txBox="1">
            <a:spLocks noChangeArrowheads="1"/>
          </p:cNvSpPr>
          <p:nvPr/>
        </p:nvSpPr>
        <p:spPr bwMode="auto">
          <a:xfrm>
            <a:off x="2351089" y="4508500"/>
            <a:ext cx="460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panose="020B0604020202020204" pitchFamily="34" charset="0"/>
              </a:rPr>
              <a:t>Old</a:t>
            </a:r>
            <a:endParaRPr lang="th-TH" altLang="en-US" sz="1400">
              <a:latin typeface="Arial" panose="020B0604020202020204" pitchFamily="34" charset="0"/>
            </a:endParaRPr>
          </a:p>
        </p:txBody>
      </p:sp>
      <p:sp>
        <p:nvSpPr>
          <p:cNvPr id="62492" name="Text Box 28"/>
          <p:cNvSpPr txBox="1">
            <a:spLocks noChangeArrowheads="1"/>
          </p:cNvSpPr>
          <p:nvPr/>
        </p:nvSpPr>
        <p:spPr bwMode="auto">
          <a:xfrm>
            <a:off x="3935413" y="3357563"/>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panose="020B0604020202020204" pitchFamily="34" charset="0"/>
              </a:rPr>
              <a:t>New</a:t>
            </a:r>
            <a:endParaRPr lang="th-TH" altLang="en-US" sz="1400">
              <a:latin typeface="Arial" panose="020B0604020202020204" pitchFamily="34" charset="0"/>
            </a:endParaRPr>
          </a:p>
        </p:txBody>
      </p:sp>
      <p:sp>
        <p:nvSpPr>
          <p:cNvPr id="62493" name="Text Box 29"/>
          <p:cNvSpPr txBox="1">
            <a:spLocks noChangeArrowheads="1"/>
          </p:cNvSpPr>
          <p:nvPr/>
        </p:nvSpPr>
        <p:spPr bwMode="auto">
          <a:xfrm>
            <a:off x="3935413" y="5157788"/>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panose="020B0604020202020204" pitchFamily="34" charset="0"/>
              </a:rPr>
              <a:t>New</a:t>
            </a:r>
            <a:endParaRPr lang="th-TH" altLang="en-US" sz="1400">
              <a:latin typeface="Arial" panose="020B0604020202020204" pitchFamily="34" charset="0"/>
            </a:endParaRPr>
          </a:p>
        </p:txBody>
      </p:sp>
      <p:sp>
        <p:nvSpPr>
          <p:cNvPr id="62494" name="Text Box 30"/>
          <p:cNvSpPr txBox="1">
            <a:spLocks noChangeArrowheads="1"/>
          </p:cNvSpPr>
          <p:nvPr/>
        </p:nvSpPr>
        <p:spPr bwMode="auto">
          <a:xfrm>
            <a:off x="8688388" y="4797425"/>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panose="020B0604020202020204" pitchFamily="34" charset="0"/>
              </a:rPr>
              <a:t>New</a:t>
            </a:r>
            <a:endParaRPr lang="th-TH" altLang="en-US" sz="1400">
              <a:latin typeface="Arial" panose="020B0604020202020204" pitchFamily="34" charset="0"/>
            </a:endParaRPr>
          </a:p>
        </p:txBody>
      </p:sp>
      <p:sp>
        <p:nvSpPr>
          <p:cNvPr id="62495" name="Text Box 31"/>
          <p:cNvSpPr txBox="1">
            <a:spLocks noChangeArrowheads="1"/>
          </p:cNvSpPr>
          <p:nvPr/>
        </p:nvSpPr>
        <p:spPr bwMode="auto">
          <a:xfrm>
            <a:off x="2116138" y="3808413"/>
            <a:ext cx="164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Direct Cutover</a:t>
            </a:r>
            <a:endParaRPr lang="th-TH" altLang="en-US">
              <a:latin typeface="Arial" panose="020B0604020202020204" pitchFamily="34" charset="0"/>
            </a:endParaRPr>
          </a:p>
        </p:txBody>
      </p:sp>
      <p:sp>
        <p:nvSpPr>
          <p:cNvPr id="62496" name="Text Box 32"/>
          <p:cNvSpPr txBox="1">
            <a:spLocks noChangeArrowheads="1"/>
          </p:cNvSpPr>
          <p:nvPr/>
        </p:nvSpPr>
        <p:spPr bwMode="auto">
          <a:xfrm>
            <a:off x="2259013" y="5753101"/>
            <a:ext cx="201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Parallel Operation</a:t>
            </a:r>
            <a:endParaRPr lang="th-TH" altLang="en-US">
              <a:latin typeface="Arial" panose="020B0604020202020204" pitchFamily="34" charset="0"/>
            </a:endParaRPr>
          </a:p>
        </p:txBody>
      </p:sp>
      <p:sp>
        <p:nvSpPr>
          <p:cNvPr id="62497" name="Text Box 33"/>
          <p:cNvSpPr txBox="1">
            <a:spLocks noChangeArrowheads="1"/>
          </p:cNvSpPr>
          <p:nvPr/>
        </p:nvSpPr>
        <p:spPr bwMode="auto">
          <a:xfrm>
            <a:off x="6867525" y="5392738"/>
            <a:ext cx="202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Phased Operation</a:t>
            </a:r>
            <a:endParaRPr lang="th-TH" altLang="en-US">
              <a:latin typeface="Arial" panose="020B0604020202020204" pitchFamily="34" charset="0"/>
            </a:endParaRPr>
          </a:p>
        </p:txBody>
      </p:sp>
      <p:sp>
        <p:nvSpPr>
          <p:cNvPr id="62498" name="Text Box 34"/>
          <p:cNvSpPr txBox="1">
            <a:spLocks noChangeArrowheads="1"/>
          </p:cNvSpPr>
          <p:nvPr/>
        </p:nvSpPr>
        <p:spPr bwMode="auto">
          <a:xfrm>
            <a:off x="6940550" y="4024313"/>
            <a:ext cx="169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Pilot Operation</a:t>
            </a:r>
            <a:endParaRPr lang="th-TH" altLang="en-US">
              <a:latin typeface="Arial" panose="020B0604020202020204" pitchFamily="34" charset="0"/>
            </a:endParaRPr>
          </a:p>
        </p:txBody>
      </p:sp>
    </p:spTree>
    <p:extLst>
      <p:ext uri="{BB962C8B-B14F-4D97-AF65-F5344CB8AC3E}">
        <p14:creationId xmlns:p14="http://schemas.microsoft.com/office/powerpoint/2010/main" val="2563799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dirty="0"/>
              <a:t>Risk / Cost of changeovers</a:t>
            </a:r>
            <a:endParaRPr lang="th-TH" altLang="en-US" dirty="0"/>
          </a:p>
        </p:txBody>
      </p:sp>
      <p:sp>
        <p:nvSpPr>
          <p:cNvPr id="63491" name="Line 3"/>
          <p:cNvSpPr>
            <a:spLocks noChangeShapeType="1"/>
          </p:cNvSpPr>
          <p:nvPr/>
        </p:nvSpPr>
        <p:spPr bwMode="auto">
          <a:xfrm flipV="1">
            <a:off x="2351088" y="1773238"/>
            <a:ext cx="0" cy="4248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2" name="Line 4"/>
          <p:cNvSpPr>
            <a:spLocks noChangeShapeType="1"/>
          </p:cNvSpPr>
          <p:nvPr/>
        </p:nvSpPr>
        <p:spPr bwMode="auto">
          <a:xfrm>
            <a:off x="2351089" y="6021388"/>
            <a:ext cx="7489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3" name="Text Box 5"/>
          <p:cNvSpPr txBox="1">
            <a:spLocks noChangeArrowheads="1"/>
          </p:cNvSpPr>
          <p:nvPr/>
        </p:nvSpPr>
        <p:spPr bwMode="auto">
          <a:xfrm>
            <a:off x="1682751" y="1792288"/>
            <a:ext cx="6335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Arial" panose="020B0604020202020204" pitchFamily="34" charset="0"/>
              </a:rPr>
              <a:t>Risk</a:t>
            </a:r>
            <a:endParaRPr lang="th-TH" altLang="en-US" dirty="0">
              <a:latin typeface="Arial" panose="020B0604020202020204" pitchFamily="34" charset="0"/>
            </a:endParaRPr>
          </a:p>
        </p:txBody>
      </p:sp>
      <p:sp>
        <p:nvSpPr>
          <p:cNvPr id="63494" name="Text Box 6"/>
          <p:cNvSpPr txBox="1">
            <a:spLocks noChangeArrowheads="1"/>
          </p:cNvSpPr>
          <p:nvPr/>
        </p:nvSpPr>
        <p:spPr bwMode="auto">
          <a:xfrm>
            <a:off x="8883651" y="6113463"/>
            <a:ext cx="6591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Cost</a:t>
            </a:r>
            <a:endParaRPr lang="th-TH" altLang="en-US">
              <a:latin typeface="Arial" panose="020B0604020202020204" pitchFamily="34" charset="0"/>
            </a:endParaRPr>
          </a:p>
        </p:txBody>
      </p:sp>
      <p:sp>
        <p:nvSpPr>
          <p:cNvPr id="63495" name="Oval 7"/>
          <p:cNvSpPr>
            <a:spLocks noChangeArrowheads="1"/>
          </p:cNvSpPr>
          <p:nvPr/>
        </p:nvSpPr>
        <p:spPr bwMode="auto">
          <a:xfrm>
            <a:off x="2640014" y="2133600"/>
            <a:ext cx="1368425" cy="863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Arial" panose="020B0604020202020204" pitchFamily="34" charset="0"/>
              </a:rPr>
              <a:t>Direct</a:t>
            </a:r>
          </a:p>
          <a:p>
            <a:pPr algn="ctr"/>
            <a:r>
              <a:rPr lang="en-US" altLang="en-US">
                <a:latin typeface="Arial" panose="020B0604020202020204" pitchFamily="34" charset="0"/>
              </a:rPr>
              <a:t>Cutover</a:t>
            </a:r>
            <a:endParaRPr lang="th-TH" altLang="en-US">
              <a:latin typeface="Arial" panose="020B0604020202020204" pitchFamily="34" charset="0"/>
            </a:endParaRPr>
          </a:p>
        </p:txBody>
      </p:sp>
      <p:sp>
        <p:nvSpPr>
          <p:cNvPr id="63496" name="Oval 8"/>
          <p:cNvSpPr>
            <a:spLocks noChangeArrowheads="1"/>
          </p:cNvSpPr>
          <p:nvPr/>
        </p:nvSpPr>
        <p:spPr bwMode="auto">
          <a:xfrm>
            <a:off x="4656139" y="3860800"/>
            <a:ext cx="1368425" cy="863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Arial" panose="020B0604020202020204" pitchFamily="34" charset="0"/>
              </a:rPr>
              <a:t>Pilot</a:t>
            </a:r>
          </a:p>
          <a:p>
            <a:pPr algn="ctr"/>
            <a:r>
              <a:rPr lang="en-US" altLang="en-US">
                <a:latin typeface="Arial" panose="020B0604020202020204" pitchFamily="34" charset="0"/>
              </a:rPr>
              <a:t>Operation</a:t>
            </a:r>
            <a:endParaRPr lang="th-TH" altLang="en-US">
              <a:latin typeface="Arial" panose="020B0604020202020204" pitchFamily="34" charset="0"/>
            </a:endParaRPr>
          </a:p>
        </p:txBody>
      </p:sp>
      <p:sp>
        <p:nvSpPr>
          <p:cNvPr id="63497" name="Oval 9"/>
          <p:cNvSpPr>
            <a:spLocks noChangeArrowheads="1"/>
          </p:cNvSpPr>
          <p:nvPr/>
        </p:nvSpPr>
        <p:spPr bwMode="auto">
          <a:xfrm>
            <a:off x="6096001" y="3860800"/>
            <a:ext cx="1368425" cy="863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Arial" panose="020B0604020202020204" pitchFamily="34" charset="0"/>
              </a:rPr>
              <a:t>Phased</a:t>
            </a:r>
          </a:p>
          <a:p>
            <a:pPr algn="ctr"/>
            <a:r>
              <a:rPr lang="en-US" altLang="en-US">
                <a:latin typeface="Arial" panose="020B0604020202020204" pitchFamily="34" charset="0"/>
              </a:rPr>
              <a:t>Operation</a:t>
            </a:r>
            <a:endParaRPr lang="th-TH" altLang="en-US">
              <a:latin typeface="Arial" panose="020B0604020202020204" pitchFamily="34" charset="0"/>
            </a:endParaRPr>
          </a:p>
        </p:txBody>
      </p:sp>
      <p:sp>
        <p:nvSpPr>
          <p:cNvPr id="63498" name="Oval 10"/>
          <p:cNvSpPr>
            <a:spLocks noChangeArrowheads="1"/>
          </p:cNvSpPr>
          <p:nvPr/>
        </p:nvSpPr>
        <p:spPr bwMode="auto">
          <a:xfrm>
            <a:off x="8256589" y="4941888"/>
            <a:ext cx="1368425" cy="863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Arial" panose="020B0604020202020204" pitchFamily="34" charset="0"/>
              </a:rPr>
              <a:t>Parallel</a:t>
            </a:r>
          </a:p>
          <a:p>
            <a:pPr algn="ctr"/>
            <a:r>
              <a:rPr lang="en-US" altLang="en-US">
                <a:latin typeface="Arial" panose="020B0604020202020204" pitchFamily="34" charset="0"/>
              </a:rPr>
              <a:t>Operation</a:t>
            </a:r>
            <a:endParaRPr lang="th-TH" altLang="en-US">
              <a:latin typeface="Arial" panose="020B0604020202020204" pitchFamily="34" charset="0"/>
            </a:endParaRPr>
          </a:p>
        </p:txBody>
      </p:sp>
    </p:spTree>
    <p:extLst>
      <p:ext uri="{BB962C8B-B14F-4D97-AF65-F5344CB8AC3E}">
        <p14:creationId xmlns:p14="http://schemas.microsoft.com/office/powerpoint/2010/main" val="2926226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Operation &amp; Maintenance</a:t>
            </a:r>
          </a:p>
        </p:txBody>
      </p:sp>
      <p:sp>
        <p:nvSpPr>
          <p:cNvPr id="64515" name="Rectangle 3"/>
          <p:cNvSpPr>
            <a:spLocks noGrp="1" noChangeArrowheads="1"/>
          </p:cNvSpPr>
          <p:nvPr>
            <p:ph type="body" idx="1"/>
          </p:nvPr>
        </p:nvSpPr>
        <p:spPr/>
        <p:txBody>
          <a:bodyPr>
            <a:normAutofit fontScale="92500" lnSpcReduction="10000"/>
          </a:bodyPr>
          <a:lstStyle/>
          <a:p>
            <a:pPr marL="342900" indent="-342900"/>
            <a:r>
              <a:rPr lang="en-US" altLang="en-US"/>
              <a:t>Corrective Maintenance</a:t>
            </a:r>
          </a:p>
          <a:p>
            <a:pPr lvl="1"/>
            <a:r>
              <a:rPr lang="en-US" altLang="en-US"/>
              <a:t>Bug fixing</a:t>
            </a:r>
          </a:p>
          <a:p>
            <a:pPr marL="342900" indent="-342900"/>
            <a:r>
              <a:rPr lang="en-US" altLang="en-US"/>
              <a:t>Adaptive Maintenance</a:t>
            </a:r>
          </a:p>
          <a:p>
            <a:pPr lvl="1"/>
            <a:r>
              <a:rPr lang="en-US" altLang="en-US"/>
              <a:t>New technology, government regulations etc.</a:t>
            </a:r>
          </a:p>
          <a:p>
            <a:pPr lvl="1"/>
            <a:r>
              <a:rPr lang="en-US" altLang="en-US"/>
              <a:t>External enforced changes</a:t>
            </a:r>
          </a:p>
          <a:p>
            <a:pPr marL="342900" indent="-342900"/>
            <a:r>
              <a:rPr lang="en-US" altLang="en-US"/>
              <a:t>Perfective Maintenance</a:t>
            </a:r>
          </a:p>
          <a:p>
            <a:pPr lvl="1"/>
            <a:r>
              <a:rPr lang="en-US" altLang="en-US"/>
              <a:t>Requested changes from the users</a:t>
            </a:r>
          </a:p>
          <a:p>
            <a:pPr lvl="1"/>
            <a:r>
              <a:rPr lang="en-US" altLang="en-US"/>
              <a:t>Internal changes</a:t>
            </a:r>
          </a:p>
        </p:txBody>
      </p:sp>
    </p:spTree>
    <p:extLst>
      <p:ext uri="{BB962C8B-B14F-4D97-AF65-F5344CB8AC3E}">
        <p14:creationId xmlns:p14="http://schemas.microsoft.com/office/powerpoint/2010/main" val="1763603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Operation &amp; Maintenance</a:t>
            </a:r>
          </a:p>
        </p:txBody>
      </p:sp>
      <p:sp>
        <p:nvSpPr>
          <p:cNvPr id="65539" name="Rectangle 3"/>
          <p:cNvSpPr>
            <a:spLocks noGrp="1" noChangeArrowheads="1"/>
          </p:cNvSpPr>
          <p:nvPr>
            <p:ph type="body" idx="1"/>
          </p:nvPr>
        </p:nvSpPr>
        <p:spPr/>
        <p:txBody>
          <a:bodyPr/>
          <a:lstStyle/>
          <a:p>
            <a:pPr marL="342900" indent="-342900"/>
            <a:r>
              <a:rPr lang="en-US" altLang="en-US"/>
              <a:t>System Support</a:t>
            </a:r>
          </a:p>
          <a:p>
            <a:pPr marL="342900" indent="-342900"/>
            <a:r>
              <a:rPr lang="en-US" altLang="en-US"/>
              <a:t>Upgrading</a:t>
            </a:r>
          </a:p>
          <a:p>
            <a:pPr marL="342900" indent="-342900"/>
            <a:r>
              <a:rPr lang="en-US" altLang="en-US"/>
              <a:t>Evolution</a:t>
            </a:r>
          </a:p>
          <a:p>
            <a:pPr marL="342900" indent="-342900"/>
            <a:endParaRPr lang="en-US" altLang="en-US"/>
          </a:p>
          <a:p>
            <a:pPr marL="342900" indent="-342900"/>
            <a:r>
              <a:rPr lang="en-US" altLang="en-US"/>
              <a:t>Adaptive Project Methods</a:t>
            </a:r>
          </a:p>
          <a:p>
            <a:pPr lvl="1"/>
            <a:r>
              <a:rPr lang="en-US" altLang="en-US"/>
              <a:t>Every system is a prototype, as the system evolves.</a:t>
            </a:r>
          </a:p>
        </p:txBody>
      </p:sp>
    </p:spTree>
    <p:extLst>
      <p:ext uri="{BB962C8B-B14F-4D97-AF65-F5344CB8AC3E}">
        <p14:creationId xmlns:p14="http://schemas.microsoft.com/office/powerpoint/2010/main" val="2641496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Review</a:t>
            </a:r>
            <a:endParaRPr lang="th-TH" sz="3600" cap="all">
              <a:effectLst>
                <a:reflection blurRad="12700" stA="48000" endA="300" endPos="55000" dir="5400000" sy="-90000" algn="bl" rotWithShape="0"/>
              </a:effectLst>
            </a:endParaRPr>
          </a:p>
        </p:txBody>
      </p:sp>
      <p:sp>
        <p:nvSpPr>
          <p:cNvPr id="2" name="Rectangle 3"/>
          <p:cNvSpPr>
            <a:spLocks noGrp="1" noChangeArrowheads="1"/>
          </p:cNvSpPr>
          <p:nvPr>
            <p:ph idx="4294967295"/>
          </p:nvPr>
        </p:nvSpPr>
        <p:spPr/>
        <p:txBody>
          <a:bodyPr/>
          <a:lstStyle/>
          <a:p>
            <a:r>
              <a:rPr lang="en-US"/>
              <a:t>Systems Development</a:t>
            </a:r>
          </a:p>
          <a:p>
            <a:pPr lvl="1"/>
            <a:r>
              <a:rPr lang="en-US"/>
              <a:t>Requirements</a:t>
            </a:r>
          </a:p>
          <a:p>
            <a:pPr lvl="1"/>
            <a:r>
              <a:rPr lang="en-US"/>
              <a:t>Implementation</a:t>
            </a:r>
          </a:p>
          <a:p>
            <a:endParaRPr lang="en-US"/>
          </a:p>
          <a:p>
            <a:r>
              <a:rPr lang="en-US"/>
              <a:t>Next: Outsourcing</a:t>
            </a:r>
            <a:endParaRPr lang="th-TH"/>
          </a:p>
        </p:txBody>
      </p:sp>
    </p:spTree>
    <p:extLst>
      <p:ext uri="{BB962C8B-B14F-4D97-AF65-F5344CB8AC3E}">
        <p14:creationId xmlns:p14="http://schemas.microsoft.com/office/powerpoint/2010/main" val="3516377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847850" y="1003300"/>
            <a:ext cx="8686800" cy="838200"/>
          </a:xfrm>
          <a:noFill/>
          <a:ln/>
        </p:spPr>
        <p:txBody>
          <a:bodyPr anchor="ctr">
            <a:normAutofit fontScale="90000"/>
          </a:bodyPr>
          <a:lstStyle/>
          <a:p>
            <a:pPr>
              <a:defRPr/>
            </a:pPr>
            <a:r>
              <a:rPr lang="en-US" sz="4000" cap="all" dirty="0">
                <a:effectLst>
                  <a:reflection blurRad="12700" stA="48000" endA="300" endPos="55000" dir="5400000" sy="-90000" algn="bl" rotWithShape="0"/>
                </a:effectLst>
              </a:rPr>
              <a:t>Internal vs External Service Delivery</a:t>
            </a:r>
            <a:endParaRPr lang="en-GB" sz="4000" cap="all" dirty="0">
              <a:effectLst>
                <a:reflection blurRad="12700" stA="48000" endA="300" endPos="55000" dir="5400000" sy="-90000" algn="bl" rotWithShape="0"/>
              </a:effectLst>
            </a:endParaRPr>
          </a:p>
        </p:txBody>
      </p:sp>
      <p:grpSp>
        <p:nvGrpSpPr>
          <p:cNvPr id="15362" name="Group 3"/>
          <p:cNvGrpSpPr>
            <a:grpSpLocks/>
          </p:cNvGrpSpPr>
          <p:nvPr/>
        </p:nvGrpSpPr>
        <p:grpSpPr bwMode="auto">
          <a:xfrm>
            <a:off x="1847850" y="2205038"/>
            <a:ext cx="8135938" cy="3744912"/>
            <a:chOff x="204" y="1389"/>
            <a:chExt cx="5125" cy="2359"/>
          </a:xfrm>
        </p:grpSpPr>
        <p:sp>
          <p:nvSpPr>
            <p:cNvPr id="15363" name="Rectangle 4"/>
            <p:cNvSpPr>
              <a:spLocks noChangeArrowheads="1"/>
            </p:cNvSpPr>
            <p:nvPr/>
          </p:nvSpPr>
          <p:spPr bwMode="auto">
            <a:xfrm>
              <a:off x="204" y="1842"/>
              <a:ext cx="1723" cy="681"/>
            </a:xfrm>
            <a:prstGeom prst="rect">
              <a:avLst/>
            </a:prstGeom>
            <a:solidFill>
              <a:schemeClr val="accent1"/>
            </a:solidFill>
            <a:ln w="9525">
              <a:solidFill>
                <a:schemeClr val="tx1"/>
              </a:solidFill>
              <a:miter lim="800000"/>
              <a:headEnd/>
              <a:tailEnd/>
            </a:ln>
          </p:spPr>
          <p:txBody>
            <a:bodyPr wrap="none" anchor="ctr"/>
            <a:lstStyle/>
            <a:p>
              <a:pPr algn="ctr"/>
              <a:r>
                <a:rPr lang="en-GB">
                  <a:cs typeface="Arial" charset="0"/>
                </a:rPr>
                <a:t>Does this Service</a:t>
              </a:r>
            </a:p>
            <a:p>
              <a:pPr algn="ctr"/>
              <a:r>
                <a:rPr lang="en-GB">
                  <a:cs typeface="Arial" charset="0"/>
                </a:rPr>
                <a:t>Offer a</a:t>
              </a:r>
            </a:p>
            <a:p>
              <a:pPr algn="ctr"/>
              <a:r>
                <a:rPr lang="en-GB">
                  <a:cs typeface="Arial" charset="0"/>
                </a:rPr>
                <a:t>Competitive Advantage?</a:t>
              </a:r>
            </a:p>
          </p:txBody>
        </p:sp>
        <p:sp>
          <p:nvSpPr>
            <p:cNvPr id="15364" name="Line 5"/>
            <p:cNvSpPr>
              <a:spLocks noChangeShapeType="1"/>
            </p:cNvSpPr>
            <p:nvPr/>
          </p:nvSpPr>
          <p:spPr bwMode="auto">
            <a:xfrm>
              <a:off x="1429" y="2523"/>
              <a:ext cx="907" cy="590"/>
            </a:xfrm>
            <a:prstGeom prst="line">
              <a:avLst/>
            </a:prstGeom>
            <a:noFill/>
            <a:ln w="9525">
              <a:solidFill>
                <a:schemeClr val="tx1"/>
              </a:solidFill>
              <a:round/>
              <a:headEnd/>
              <a:tailEnd type="triangle" w="med" len="med"/>
            </a:ln>
          </p:spPr>
          <p:txBody>
            <a:bodyPr/>
            <a:lstStyle/>
            <a:p>
              <a:endParaRPr lang="th-TH"/>
            </a:p>
          </p:txBody>
        </p:sp>
        <p:sp>
          <p:nvSpPr>
            <p:cNvPr id="15365" name="Rectangle 6"/>
            <p:cNvSpPr>
              <a:spLocks noChangeArrowheads="1"/>
            </p:cNvSpPr>
            <p:nvPr/>
          </p:nvSpPr>
          <p:spPr bwMode="auto">
            <a:xfrm>
              <a:off x="1973" y="3113"/>
              <a:ext cx="1179" cy="635"/>
            </a:xfrm>
            <a:prstGeom prst="rect">
              <a:avLst/>
            </a:prstGeom>
            <a:solidFill>
              <a:schemeClr val="accent1"/>
            </a:solidFill>
            <a:ln w="9525">
              <a:solidFill>
                <a:schemeClr val="tx1"/>
              </a:solidFill>
              <a:miter lim="800000"/>
              <a:headEnd/>
              <a:tailEnd/>
            </a:ln>
          </p:spPr>
          <p:txBody>
            <a:bodyPr wrap="none" anchor="ctr"/>
            <a:lstStyle/>
            <a:p>
              <a:pPr algn="ctr"/>
              <a:r>
                <a:rPr lang="en-GB">
                  <a:cs typeface="Arial" charset="0"/>
                </a:rPr>
                <a:t>Keep Internal</a:t>
              </a:r>
            </a:p>
          </p:txBody>
        </p:sp>
        <p:sp>
          <p:nvSpPr>
            <p:cNvPr id="15366" name="Text Box 7"/>
            <p:cNvSpPr txBox="1">
              <a:spLocks noChangeArrowheads="1"/>
            </p:cNvSpPr>
            <p:nvPr/>
          </p:nvSpPr>
          <p:spPr bwMode="auto">
            <a:xfrm>
              <a:off x="1507" y="2807"/>
              <a:ext cx="378" cy="233"/>
            </a:xfrm>
            <a:prstGeom prst="rect">
              <a:avLst/>
            </a:prstGeom>
            <a:noFill/>
            <a:ln w="9525">
              <a:noFill/>
              <a:miter lim="800000"/>
              <a:headEnd/>
              <a:tailEnd/>
            </a:ln>
          </p:spPr>
          <p:txBody>
            <a:bodyPr wrap="none">
              <a:spAutoFit/>
            </a:bodyPr>
            <a:lstStyle/>
            <a:p>
              <a:r>
                <a:rPr lang="en-GB">
                  <a:cs typeface="Arial" charset="0"/>
                </a:rPr>
                <a:t>YES</a:t>
              </a:r>
            </a:p>
          </p:txBody>
        </p:sp>
        <p:sp>
          <p:nvSpPr>
            <p:cNvPr id="15367" name="Rectangle 8"/>
            <p:cNvSpPr>
              <a:spLocks noChangeArrowheads="1"/>
            </p:cNvSpPr>
            <p:nvPr/>
          </p:nvSpPr>
          <p:spPr bwMode="auto">
            <a:xfrm>
              <a:off x="2426" y="1389"/>
              <a:ext cx="1588" cy="635"/>
            </a:xfrm>
            <a:prstGeom prst="rect">
              <a:avLst/>
            </a:prstGeom>
            <a:solidFill>
              <a:schemeClr val="accent1"/>
            </a:solidFill>
            <a:ln w="9525">
              <a:solidFill>
                <a:schemeClr val="tx1"/>
              </a:solidFill>
              <a:miter lim="800000"/>
              <a:headEnd/>
              <a:tailEnd/>
            </a:ln>
          </p:spPr>
          <p:txBody>
            <a:bodyPr wrap="none" anchor="ctr"/>
            <a:lstStyle/>
            <a:p>
              <a:pPr algn="ctr"/>
              <a:r>
                <a:rPr lang="en-GB">
                  <a:cs typeface="Arial" charset="0"/>
                </a:rPr>
                <a:t>Is External Delivery</a:t>
              </a:r>
            </a:p>
            <a:p>
              <a:pPr algn="ctr"/>
              <a:r>
                <a:rPr lang="en-GB">
                  <a:cs typeface="Arial" charset="0"/>
                </a:rPr>
                <a:t>Reliable and Lower</a:t>
              </a:r>
            </a:p>
            <a:p>
              <a:pPr algn="ctr"/>
              <a:r>
                <a:rPr lang="en-GB">
                  <a:cs typeface="Arial" charset="0"/>
                </a:rPr>
                <a:t>Cost?</a:t>
              </a:r>
            </a:p>
          </p:txBody>
        </p:sp>
        <p:sp>
          <p:nvSpPr>
            <p:cNvPr id="15368" name="Line 9"/>
            <p:cNvSpPr>
              <a:spLocks noChangeShapeType="1"/>
            </p:cNvSpPr>
            <p:nvPr/>
          </p:nvSpPr>
          <p:spPr bwMode="auto">
            <a:xfrm flipV="1">
              <a:off x="1927" y="1752"/>
              <a:ext cx="499" cy="181"/>
            </a:xfrm>
            <a:prstGeom prst="line">
              <a:avLst/>
            </a:prstGeom>
            <a:noFill/>
            <a:ln w="9525">
              <a:solidFill>
                <a:schemeClr val="tx1"/>
              </a:solidFill>
              <a:round/>
              <a:headEnd/>
              <a:tailEnd type="triangle" w="med" len="med"/>
            </a:ln>
          </p:spPr>
          <p:txBody>
            <a:bodyPr/>
            <a:lstStyle/>
            <a:p>
              <a:endParaRPr lang="th-TH"/>
            </a:p>
          </p:txBody>
        </p:sp>
        <p:sp>
          <p:nvSpPr>
            <p:cNvPr id="15369" name="Text Box 10"/>
            <p:cNvSpPr txBox="1">
              <a:spLocks noChangeArrowheads="1"/>
            </p:cNvSpPr>
            <p:nvPr/>
          </p:nvSpPr>
          <p:spPr bwMode="auto">
            <a:xfrm>
              <a:off x="1960" y="1628"/>
              <a:ext cx="343" cy="233"/>
            </a:xfrm>
            <a:prstGeom prst="rect">
              <a:avLst/>
            </a:prstGeom>
            <a:noFill/>
            <a:ln w="9525">
              <a:noFill/>
              <a:miter lim="800000"/>
              <a:headEnd/>
              <a:tailEnd/>
            </a:ln>
          </p:spPr>
          <p:txBody>
            <a:bodyPr wrap="none">
              <a:spAutoFit/>
            </a:bodyPr>
            <a:lstStyle/>
            <a:p>
              <a:r>
                <a:rPr lang="en-GB">
                  <a:cs typeface="Arial" charset="0"/>
                </a:rPr>
                <a:t>NO</a:t>
              </a:r>
            </a:p>
          </p:txBody>
        </p:sp>
        <p:sp>
          <p:nvSpPr>
            <p:cNvPr id="15370" name="Rectangle 11"/>
            <p:cNvSpPr>
              <a:spLocks noChangeArrowheads="1"/>
            </p:cNvSpPr>
            <p:nvPr/>
          </p:nvSpPr>
          <p:spPr bwMode="auto">
            <a:xfrm>
              <a:off x="4059" y="2432"/>
              <a:ext cx="1270" cy="409"/>
            </a:xfrm>
            <a:prstGeom prst="rect">
              <a:avLst/>
            </a:prstGeom>
            <a:solidFill>
              <a:schemeClr val="accent1"/>
            </a:solidFill>
            <a:ln w="9525">
              <a:solidFill>
                <a:schemeClr val="tx1"/>
              </a:solidFill>
              <a:miter lim="800000"/>
              <a:headEnd/>
              <a:tailEnd/>
            </a:ln>
          </p:spPr>
          <p:txBody>
            <a:bodyPr wrap="none" anchor="ctr"/>
            <a:lstStyle/>
            <a:p>
              <a:pPr algn="ctr"/>
              <a:r>
                <a:rPr lang="en-GB">
                  <a:cs typeface="Arial" charset="0"/>
                </a:rPr>
                <a:t>Outsource</a:t>
              </a:r>
            </a:p>
          </p:txBody>
        </p:sp>
        <p:sp>
          <p:nvSpPr>
            <p:cNvPr id="15371" name="Line 12"/>
            <p:cNvSpPr>
              <a:spLocks noChangeShapeType="1"/>
            </p:cNvSpPr>
            <p:nvPr/>
          </p:nvSpPr>
          <p:spPr bwMode="auto">
            <a:xfrm flipH="1">
              <a:off x="2880" y="2024"/>
              <a:ext cx="318" cy="1089"/>
            </a:xfrm>
            <a:prstGeom prst="line">
              <a:avLst/>
            </a:prstGeom>
            <a:noFill/>
            <a:ln w="9525">
              <a:solidFill>
                <a:schemeClr val="tx1"/>
              </a:solidFill>
              <a:round/>
              <a:headEnd/>
              <a:tailEnd type="triangle" w="med" len="med"/>
            </a:ln>
          </p:spPr>
          <p:txBody>
            <a:bodyPr/>
            <a:lstStyle/>
            <a:p>
              <a:endParaRPr lang="th-TH"/>
            </a:p>
          </p:txBody>
        </p:sp>
        <p:sp>
          <p:nvSpPr>
            <p:cNvPr id="15372" name="Line 13"/>
            <p:cNvSpPr>
              <a:spLocks noChangeShapeType="1"/>
            </p:cNvSpPr>
            <p:nvPr/>
          </p:nvSpPr>
          <p:spPr bwMode="auto">
            <a:xfrm>
              <a:off x="3969" y="2024"/>
              <a:ext cx="544" cy="408"/>
            </a:xfrm>
            <a:prstGeom prst="line">
              <a:avLst/>
            </a:prstGeom>
            <a:noFill/>
            <a:ln w="9525">
              <a:solidFill>
                <a:schemeClr val="tx1"/>
              </a:solidFill>
              <a:round/>
              <a:headEnd/>
              <a:tailEnd type="triangle" w="med" len="med"/>
            </a:ln>
          </p:spPr>
          <p:txBody>
            <a:bodyPr/>
            <a:lstStyle/>
            <a:p>
              <a:endParaRPr lang="th-TH"/>
            </a:p>
          </p:txBody>
        </p:sp>
        <p:sp>
          <p:nvSpPr>
            <p:cNvPr id="15373" name="Text Box 14"/>
            <p:cNvSpPr txBox="1">
              <a:spLocks noChangeArrowheads="1"/>
            </p:cNvSpPr>
            <p:nvPr/>
          </p:nvSpPr>
          <p:spPr bwMode="auto">
            <a:xfrm>
              <a:off x="2699" y="2478"/>
              <a:ext cx="343" cy="233"/>
            </a:xfrm>
            <a:prstGeom prst="rect">
              <a:avLst/>
            </a:prstGeom>
            <a:noFill/>
            <a:ln w="9525">
              <a:noFill/>
              <a:miter lim="800000"/>
              <a:headEnd/>
              <a:tailEnd/>
            </a:ln>
          </p:spPr>
          <p:txBody>
            <a:bodyPr wrap="none">
              <a:spAutoFit/>
            </a:bodyPr>
            <a:lstStyle/>
            <a:p>
              <a:r>
                <a:rPr lang="en-GB">
                  <a:cs typeface="Arial" charset="0"/>
                </a:rPr>
                <a:t>NO</a:t>
              </a:r>
            </a:p>
          </p:txBody>
        </p:sp>
        <p:sp>
          <p:nvSpPr>
            <p:cNvPr id="15374" name="Text Box 15"/>
            <p:cNvSpPr txBox="1">
              <a:spLocks noChangeArrowheads="1"/>
            </p:cNvSpPr>
            <p:nvPr/>
          </p:nvSpPr>
          <p:spPr bwMode="auto">
            <a:xfrm>
              <a:off x="4228" y="2036"/>
              <a:ext cx="378" cy="233"/>
            </a:xfrm>
            <a:prstGeom prst="rect">
              <a:avLst/>
            </a:prstGeom>
            <a:noFill/>
            <a:ln w="9525">
              <a:noFill/>
              <a:miter lim="800000"/>
              <a:headEnd/>
              <a:tailEnd/>
            </a:ln>
          </p:spPr>
          <p:txBody>
            <a:bodyPr wrap="none">
              <a:spAutoFit/>
            </a:bodyPr>
            <a:lstStyle/>
            <a:p>
              <a:r>
                <a:rPr lang="en-GB">
                  <a:cs typeface="Arial" charset="0"/>
                </a:rPr>
                <a:t>YES</a:t>
              </a:r>
            </a:p>
          </p:txBody>
        </p:sp>
      </p:grpSp>
    </p:spTree>
    <p:extLst>
      <p:ext uri="{BB962C8B-B14F-4D97-AF65-F5344CB8AC3E}">
        <p14:creationId xmlns:p14="http://schemas.microsoft.com/office/powerpoint/2010/main" val="1376043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828800" y="457200"/>
            <a:ext cx="8686800" cy="838200"/>
          </a:xfrm>
          <a:noFill/>
          <a:ln/>
        </p:spPr>
        <p:txBody>
          <a:bodyPr anchor="ctr">
            <a:normAutofit fontScale="90000"/>
          </a:bodyPr>
          <a:lstStyle/>
          <a:p>
            <a:pPr>
              <a:defRPr/>
            </a:pPr>
            <a:r>
              <a:rPr lang="en-US" sz="4000" cap="all">
                <a:effectLst>
                  <a:reflection blurRad="12700" stA="48000" endA="300" endPos="55000" dir="5400000" sy="-90000" algn="bl" rotWithShape="0"/>
                </a:effectLst>
              </a:rPr>
              <a:t>Internal vs External Service Delivery (extended)</a:t>
            </a:r>
            <a:endParaRPr lang="en-GB" sz="4000" cap="all">
              <a:effectLst>
                <a:reflection blurRad="12700" stA="48000" endA="300" endPos="55000" dir="5400000" sy="-90000" algn="bl" rotWithShape="0"/>
              </a:effectLst>
            </a:endParaRPr>
          </a:p>
        </p:txBody>
      </p:sp>
      <p:sp>
        <p:nvSpPr>
          <p:cNvPr id="16386" name="Rectangle 3"/>
          <p:cNvSpPr>
            <a:spLocks noChangeArrowheads="1"/>
          </p:cNvSpPr>
          <p:nvPr/>
        </p:nvSpPr>
        <p:spPr bwMode="auto">
          <a:xfrm>
            <a:off x="1847851" y="2924175"/>
            <a:ext cx="2735263" cy="1081088"/>
          </a:xfrm>
          <a:prstGeom prst="rect">
            <a:avLst/>
          </a:prstGeom>
          <a:solidFill>
            <a:schemeClr val="accent1"/>
          </a:solidFill>
          <a:ln w="9525">
            <a:solidFill>
              <a:schemeClr val="tx1"/>
            </a:solidFill>
            <a:miter lim="800000"/>
            <a:headEnd/>
            <a:tailEnd/>
          </a:ln>
        </p:spPr>
        <p:txBody>
          <a:bodyPr wrap="none" anchor="ctr"/>
          <a:lstStyle/>
          <a:p>
            <a:pPr algn="ctr"/>
            <a:r>
              <a:rPr lang="en-GB">
                <a:cs typeface="Arial" charset="0"/>
              </a:rPr>
              <a:t>Does this Service</a:t>
            </a:r>
          </a:p>
          <a:p>
            <a:pPr algn="ctr"/>
            <a:r>
              <a:rPr lang="en-GB">
                <a:cs typeface="Arial" charset="0"/>
              </a:rPr>
              <a:t>Offer a</a:t>
            </a:r>
          </a:p>
          <a:p>
            <a:pPr algn="ctr"/>
            <a:r>
              <a:rPr lang="en-GB">
                <a:cs typeface="Arial" charset="0"/>
              </a:rPr>
              <a:t>Competitive Advantage?</a:t>
            </a:r>
          </a:p>
        </p:txBody>
      </p:sp>
      <p:sp>
        <p:nvSpPr>
          <p:cNvPr id="16387" name="Line 4"/>
          <p:cNvSpPr>
            <a:spLocks noChangeShapeType="1"/>
          </p:cNvSpPr>
          <p:nvPr/>
        </p:nvSpPr>
        <p:spPr bwMode="auto">
          <a:xfrm>
            <a:off x="3792538" y="4005264"/>
            <a:ext cx="1439862" cy="936625"/>
          </a:xfrm>
          <a:prstGeom prst="line">
            <a:avLst/>
          </a:prstGeom>
          <a:noFill/>
          <a:ln w="9525">
            <a:solidFill>
              <a:schemeClr val="tx1"/>
            </a:solidFill>
            <a:round/>
            <a:headEnd/>
            <a:tailEnd type="triangle" w="med" len="med"/>
          </a:ln>
        </p:spPr>
        <p:txBody>
          <a:bodyPr/>
          <a:lstStyle/>
          <a:p>
            <a:endParaRPr lang="th-TH"/>
          </a:p>
        </p:txBody>
      </p:sp>
      <p:sp>
        <p:nvSpPr>
          <p:cNvPr id="16388" name="Rectangle 5"/>
          <p:cNvSpPr>
            <a:spLocks noChangeArrowheads="1"/>
          </p:cNvSpPr>
          <p:nvPr/>
        </p:nvSpPr>
        <p:spPr bwMode="auto">
          <a:xfrm>
            <a:off x="4656138" y="4941888"/>
            <a:ext cx="1871662" cy="1008062"/>
          </a:xfrm>
          <a:prstGeom prst="rect">
            <a:avLst/>
          </a:prstGeom>
          <a:solidFill>
            <a:schemeClr val="accent1"/>
          </a:solidFill>
          <a:ln w="9525">
            <a:solidFill>
              <a:schemeClr val="tx1"/>
            </a:solidFill>
            <a:miter lim="800000"/>
            <a:headEnd/>
            <a:tailEnd/>
          </a:ln>
        </p:spPr>
        <p:txBody>
          <a:bodyPr wrap="none" anchor="ctr"/>
          <a:lstStyle/>
          <a:p>
            <a:pPr algn="ctr"/>
            <a:r>
              <a:rPr lang="en-GB">
                <a:cs typeface="Arial" charset="0"/>
              </a:rPr>
              <a:t>Keep Internal</a:t>
            </a:r>
          </a:p>
        </p:txBody>
      </p:sp>
      <p:sp>
        <p:nvSpPr>
          <p:cNvPr id="16389" name="Text Box 6"/>
          <p:cNvSpPr txBox="1">
            <a:spLocks noChangeArrowheads="1"/>
          </p:cNvSpPr>
          <p:nvPr/>
        </p:nvSpPr>
        <p:spPr bwMode="auto">
          <a:xfrm>
            <a:off x="3916363" y="4456113"/>
            <a:ext cx="599844" cy="369332"/>
          </a:xfrm>
          <a:prstGeom prst="rect">
            <a:avLst/>
          </a:prstGeom>
          <a:noFill/>
          <a:ln w="9525">
            <a:noFill/>
            <a:miter lim="800000"/>
            <a:headEnd/>
            <a:tailEnd/>
          </a:ln>
        </p:spPr>
        <p:txBody>
          <a:bodyPr wrap="none">
            <a:spAutoFit/>
          </a:bodyPr>
          <a:lstStyle/>
          <a:p>
            <a:r>
              <a:rPr lang="en-GB">
                <a:cs typeface="Arial" charset="0"/>
              </a:rPr>
              <a:t>YES</a:t>
            </a:r>
          </a:p>
        </p:txBody>
      </p:sp>
      <p:sp>
        <p:nvSpPr>
          <p:cNvPr id="16390" name="Rectangle 7"/>
          <p:cNvSpPr>
            <a:spLocks noChangeArrowheads="1"/>
          </p:cNvSpPr>
          <p:nvPr/>
        </p:nvSpPr>
        <p:spPr bwMode="auto">
          <a:xfrm>
            <a:off x="7464425" y="2924176"/>
            <a:ext cx="2520950" cy="1008063"/>
          </a:xfrm>
          <a:prstGeom prst="rect">
            <a:avLst/>
          </a:prstGeom>
          <a:solidFill>
            <a:schemeClr val="accent1"/>
          </a:solidFill>
          <a:ln w="9525">
            <a:solidFill>
              <a:schemeClr val="tx1"/>
            </a:solidFill>
            <a:miter lim="800000"/>
            <a:headEnd/>
            <a:tailEnd/>
          </a:ln>
        </p:spPr>
        <p:txBody>
          <a:bodyPr wrap="none" anchor="ctr"/>
          <a:lstStyle/>
          <a:p>
            <a:pPr algn="ctr"/>
            <a:r>
              <a:rPr lang="en-GB">
                <a:cs typeface="Arial" charset="0"/>
              </a:rPr>
              <a:t>Is External Delivery</a:t>
            </a:r>
          </a:p>
          <a:p>
            <a:pPr algn="ctr"/>
            <a:r>
              <a:rPr lang="en-GB">
                <a:cs typeface="Arial" charset="0"/>
              </a:rPr>
              <a:t>Reliable and Lower</a:t>
            </a:r>
          </a:p>
          <a:p>
            <a:pPr algn="ctr"/>
            <a:r>
              <a:rPr lang="en-GB">
                <a:cs typeface="Arial" charset="0"/>
              </a:rPr>
              <a:t>Cost?</a:t>
            </a:r>
          </a:p>
        </p:txBody>
      </p:sp>
      <p:sp>
        <p:nvSpPr>
          <p:cNvPr id="16391" name="Line 8"/>
          <p:cNvSpPr>
            <a:spLocks noChangeShapeType="1"/>
          </p:cNvSpPr>
          <p:nvPr/>
        </p:nvSpPr>
        <p:spPr bwMode="auto">
          <a:xfrm flipV="1">
            <a:off x="4583113" y="2781300"/>
            <a:ext cx="792162" cy="287338"/>
          </a:xfrm>
          <a:prstGeom prst="line">
            <a:avLst/>
          </a:prstGeom>
          <a:noFill/>
          <a:ln w="9525">
            <a:solidFill>
              <a:schemeClr val="tx1"/>
            </a:solidFill>
            <a:round/>
            <a:headEnd/>
            <a:tailEnd type="triangle" w="med" len="med"/>
          </a:ln>
        </p:spPr>
        <p:txBody>
          <a:bodyPr/>
          <a:lstStyle/>
          <a:p>
            <a:endParaRPr lang="th-TH"/>
          </a:p>
        </p:txBody>
      </p:sp>
      <p:sp>
        <p:nvSpPr>
          <p:cNvPr id="16392" name="Text Box 9"/>
          <p:cNvSpPr txBox="1">
            <a:spLocks noChangeArrowheads="1"/>
          </p:cNvSpPr>
          <p:nvPr/>
        </p:nvSpPr>
        <p:spPr bwMode="auto">
          <a:xfrm>
            <a:off x="4635501" y="2584450"/>
            <a:ext cx="543739" cy="369332"/>
          </a:xfrm>
          <a:prstGeom prst="rect">
            <a:avLst/>
          </a:prstGeom>
          <a:noFill/>
          <a:ln w="9525">
            <a:noFill/>
            <a:miter lim="800000"/>
            <a:headEnd/>
            <a:tailEnd/>
          </a:ln>
        </p:spPr>
        <p:txBody>
          <a:bodyPr wrap="none">
            <a:spAutoFit/>
          </a:bodyPr>
          <a:lstStyle/>
          <a:p>
            <a:r>
              <a:rPr lang="en-GB">
                <a:cs typeface="Arial" charset="0"/>
              </a:rPr>
              <a:t>NO</a:t>
            </a:r>
          </a:p>
        </p:txBody>
      </p:sp>
      <p:sp>
        <p:nvSpPr>
          <p:cNvPr id="16393" name="Rectangle 10"/>
          <p:cNvSpPr>
            <a:spLocks noChangeArrowheads="1"/>
          </p:cNvSpPr>
          <p:nvPr/>
        </p:nvSpPr>
        <p:spPr bwMode="auto">
          <a:xfrm>
            <a:off x="8183564" y="5157789"/>
            <a:ext cx="2016125" cy="649287"/>
          </a:xfrm>
          <a:prstGeom prst="rect">
            <a:avLst/>
          </a:prstGeom>
          <a:solidFill>
            <a:schemeClr val="accent1"/>
          </a:solidFill>
          <a:ln w="9525">
            <a:solidFill>
              <a:schemeClr val="tx1"/>
            </a:solidFill>
            <a:miter lim="800000"/>
            <a:headEnd/>
            <a:tailEnd/>
          </a:ln>
        </p:spPr>
        <p:txBody>
          <a:bodyPr wrap="none" anchor="ctr"/>
          <a:lstStyle/>
          <a:p>
            <a:pPr algn="ctr"/>
            <a:r>
              <a:rPr lang="en-GB">
                <a:cs typeface="Arial" charset="0"/>
              </a:rPr>
              <a:t>Outsource</a:t>
            </a:r>
          </a:p>
        </p:txBody>
      </p:sp>
      <p:sp>
        <p:nvSpPr>
          <p:cNvPr id="16394" name="Line 11"/>
          <p:cNvSpPr>
            <a:spLocks noChangeShapeType="1"/>
          </p:cNvSpPr>
          <p:nvPr/>
        </p:nvSpPr>
        <p:spPr bwMode="auto">
          <a:xfrm flipH="1">
            <a:off x="6096000" y="3933826"/>
            <a:ext cx="1295400" cy="1008063"/>
          </a:xfrm>
          <a:prstGeom prst="line">
            <a:avLst/>
          </a:prstGeom>
          <a:noFill/>
          <a:ln w="9525">
            <a:solidFill>
              <a:schemeClr val="tx1"/>
            </a:solidFill>
            <a:round/>
            <a:headEnd/>
            <a:tailEnd type="triangle" w="med" len="med"/>
          </a:ln>
        </p:spPr>
        <p:txBody>
          <a:bodyPr/>
          <a:lstStyle/>
          <a:p>
            <a:endParaRPr lang="th-TH"/>
          </a:p>
        </p:txBody>
      </p:sp>
      <p:sp>
        <p:nvSpPr>
          <p:cNvPr id="16395" name="Line 12"/>
          <p:cNvSpPr>
            <a:spLocks noChangeShapeType="1"/>
          </p:cNvSpPr>
          <p:nvPr/>
        </p:nvSpPr>
        <p:spPr bwMode="auto">
          <a:xfrm>
            <a:off x="8975725" y="3933826"/>
            <a:ext cx="215900" cy="1222375"/>
          </a:xfrm>
          <a:prstGeom prst="line">
            <a:avLst/>
          </a:prstGeom>
          <a:noFill/>
          <a:ln w="9525">
            <a:solidFill>
              <a:schemeClr val="tx1"/>
            </a:solidFill>
            <a:round/>
            <a:headEnd/>
            <a:tailEnd type="triangle" w="med" len="med"/>
          </a:ln>
        </p:spPr>
        <p:txBody>
          <a:bodyPr/>
          <a:lstStyle/>
          <a:p>
            <a:endParaRPr lang="th-TH"/>
          </a:p>
        </p:txBody>
      </p:sp>
      <p:sp>
        <p:nvSpPr>
          <p:cNvPr id="16396" name="Text Box 13"/>
          <p:cNvSpPr txBox="1">
            <a:spLocks noChangeArrowheads="1"/>
          </p:cNvSpPr>
          <p:nvPr/>
        </p:nvSpPr>
        <p:spPr bwMode="auto">
          <a:xfrm>
            <a:off x="6311901" y="4221163"/>
            <a:ext cx="543739" cy="369332"/>
          </a:xfrm>
          <a:prstGeom prst="rect">
            <a:avLst/>
          </a:prstGeom>
          <a:noFill/>
          <a:ln w="9525">
            <a:noFill/>
            <a:miter lim="800000"/>
            <a:headEnd/>
            <a:tailEnd/>
          </a:ln>
        </p:spPr>
        <p:txBody>
          <a:bodyPr wrap="none">
            <a:spAutoFit/>
          </a:bodyPr>
          <a:lstStyle/>
          <a:p>
            <a:r>
              <a:rPr lang="en-GB">
                <a:cs typeface="Arial" charset="0"/>
              </a:rPr>
              <a:t>NO</a:t>
            </a:r>
          </a:p>
        </p:txBody>
      </p:sp>
      <p:sp>
        <p:nvSpPr>
          <p:cNvPr id="16397" name="Text Box 14"/>
          <p:cNvSpPr txBox="1">
            <a:spLocks noChangeArrowheads="1"/>
          </p:cNvSpPr>
          <p:nvPr/>
        </p:nvSpPr>
        <p:spPr bwMode="auto">
          <a:xfrm>
            <a:off x="9120188" y="4221163"/>
            <a:ext cx="599844" cy="369332"/>
          </a:xfrm>
          <a:prstGeom prst="rect">
            <a:avLst/>
          </a:prstGeom>
          <a:noFill/>
          <a:ln w="9525">
            <a:noFill/>
            <a:miter lim="800000"/>
            <a:headEnd/>
            <a:tailEnd/>
          </a:ln>
        </p:spPr>
        <p:txBody>
          <a:bodyPr wrap="none">
            <a:spAutoFit/>
          </a:bodyPr>
          <a:lstStyle/>
          <a:p>
            <a:r>
              <a:rPr lang="en-GB">
                <a:cs typeface="Arial" charset="0"/>
              </a:rPr>
              <a:t>YES</a:t>
            </a:r>
          </a:p>
        </p:txBody>
      </p:sp>
      <p:sp>
        <p:nvSpPr>
          <p:cNvPr id="16398" name="Rectangle 15"/>
          <p:cNvSpPr>
            <a:spLocks noChangeArrowheads="1"/>
          </p:cNvSpPr>
          <p:nvPr/>
        </p:nvSpPr>
        <p:spPr bwMode="auto">
          <a:xfrm>
            <a:off x="5375276" y="2205038"/>
            <a:ext cx="1584325" cy="1223962"/>
          </a:xfrm>
          <a:prstGeom prst="rect">
            <a:avLst/>
          </a:prstGeom>
          <a:solidFill>
            <a:schemeClr val="accent1"/>
          </a:solidFill>
          <a:ln w="9525">
            <a:solidFill>
              <a:schemeClr val="tx1"/>
            </a:solidFill>
            <a:miter lim="800000"/>
            <a:headEnd/>
            <a:tailEnd/>
          </a:ln>
        </p:spPr>
        <p:txBody>
          <a:bodyPr wrap="none" anchor="ctr"/>
          <a:lstStyle/>
          <a:p>
            <a:pPr algn="ctr"/>
            <a:r>
              <a:rPr lang="en-US">
                <a:cs typeface="Arial" charset="0"/>
              </a:rPr>
              <a:t>Can we gain a </a:t>
            </a:r>
          </a:p>
          <a:p>
            <a:pPr algn="ctr"/>
            <a:r>
              <a:rPr lang="en-US">
                <a:cs typeface="Arial" charset="0"/>
              </a:rPr>
              <a:t>Competitive </a:t>
            </a:r>
          </a:p>
          <a:p>
            <a:pPr algn="ctr"/>
            <a:r>
              <a:rPr lang="en-US">
                <a:cs typeface="Arial" charset="0"/>
              </a:rPr>
              <a:t>Advantage </a:t>
            </a:r>
          </a:p>
          <a:p>
            <a:pPr algn="ctr"/>
            <a:r>
              <a:rPr lang="en-US">
                <a:cs typeface="Arial" charset="0"/>
              </a:rPr>
              <a:t>here?</a:t>
            </a:r>
            <a:endParaRPr lang="en-GB">
              <a:cs typeface="Arial" charset="0"/>
            </a:endParaRPr>
          </a:p>
        </p:txBody>
      </p:sp>
      <p:sp>
        <p:nvSpPr>
          <p:cNvPr id="16399" name="Line 16"/>
          <p:cNvSpPr>
            <a:spLocks noChangeShapeType="1"/>
          </p:cNvSpPr>
          <p:nvPr/>
        </p:nvSpPr>
        <p:spPr bwMode="auto">
          <a:xfrm>
            <a:off x="6959601" y="3068638"/>
            <a:ext cx="504825" cy="144462"/>
          </a:xfrm>
          <a:prstGeom prst="line">
            <a:avLst/>
          </a:prstGeom>
          <a:noFill/>
          <a:ln w="9525">
            <a:solidFill>
              <a:schemeClr val="tx1"/>
            </a:solidFill>
            <a:round/>
            <a:headEnd/>
            <a:tailEnd type="triangle" w="med" len="med"/>
          </a:ln>
        </p:spPr>
        <p:txBody>
          <a:bodyPr/>
          <a:lstStyle/>
          <a:p>
            <a:endParaRPr lang="th-TH"/>
          </a:p>
        </p:txBody>
      </p:sp>
      <p:sp>
        <p:nvSpPr>
          <p:cNvPr id="16400" name="Text Box 17"/>
          <p:cNvSpPr txBox="1">
            <a:spLocks noChangeArrowheads="1"/>
          </p:cNvSpPr>
          <p:nvPr/>
        </p:nvSpPr>
        <p:spPr bwMode="auto">
          <a:xfrm>
            <a:off x="6959601" y="2781300"/>
            <a:ext cx="543739" cy="369332"/>
          </a:xfrm>
          <a:prstGeom prst="rect">
            <a:avLst/>
          </a:prstGeom>
          <a:noFill/>
          <a:ln w="9525">
            <a:noFill/>
            <a:miter lim="800000"/>
            <a:headEnd/>
            <a:tailEnd/>
          </a:ln>
        </p:spPr>
        <p:txBody>
          <a:bodyPr wrap="none">
            <a:spAutoFit/>
          </a:bodyPr>
          <a:lstStyle/>
          <a:p>
            <a:r>
              <a:rPr lang="en-GB">
                <a:cs typeface="Arial" charset="0"/>
              </a:rPr>
              <a:t>NO</a:t>
            </a:r>
          </a:p>
        </p:txBody>
      </p:sp>
    </p:spTree>
    <p:extLst>
      <p:ext uri="{BB962C8B-B14F-4D97-AF65-F5344CB8AC3E}">
        <p14:creationId xmlns:p14="http://schemas.microsoft.com/office/powerpoint/2010/main" val="550988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Managing IT Outsourcing</a:t>
            </a:r>
            <a:endParaRPr lang="en-GB" sz="3600" cap="all">
              <a:effectLst>
                <a:reflection blurRad="12700" stA="48000" endA="300" endPos="55000" dir="5400000" sy="-90000" algn="bl" rotWithShape="0"/>
              </a:effectLst>
            </a:endParaRPr>
          </a:p>
        </p:txBody>
      </p:sp>
      <p:sp>
        <p:nvSpPr>
          <p:cNvPr id="17410" name="Rectangle 3"/>
          <p:cNvSpPr>
            <a:spLocks noGrp="1" noChangeArrowheads="1"/>
          </p:cNvSpPr>
          <p:nvPr>
            <p:ph idx="4294967295"/>
          </p:nvPr>
        </p:nvSpPr>
        <p:spPr/>
        <p:txBody>
          <a:bodyPr/>
          <a:lstStyle/>
          <a:p>
            <a:r>
              <a:rPr lang="en-US"/>
              <a:t>Increasingly Organisations are outsourcing their IT functions.</a:t>
            </a:r>
          </a:p>
          <a:p>
            <a:r>
              <a:rPr lang="en-US"/>
              <a:t>Outsourcing can bring about many advantages, but care needs to be taken when implementing and managing outsourcing.</a:t>
            </a:r>
            <a:endParaRPr lang="en-GB"/>
          </a:p>
        </p:txBody>
      </p:sp>
    </p:spTree>
    <p:extLst>
      <p:ext uri="{BB962C8B-B14F-4D97-AF65-F5344CB8AC3E}">
        <p14:creationId xmlns:p14="http://schemas.microsoft.com/office/powerpoint/2010/main" val="2530173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Outsourcing - Benefits</a:t>
            </a:r>
          </a:p>
        </p:txBody>
      </p:sp>
      <p:sp>
        <p:nvSpPr>
          <p:cNvPr id="18434" name="Rectangle 3"/>
          <p:cNvSpPr>
            <a:spLocks noGrp="1" noChangeArrowheads="1"/>
          </p:cNvSpPr>
          <p:nvPr>
            <p:ph idx="4294967295"/>
          </p:nvPr>
        </p:nvSpPr>
        <p:spPr/>
        <p:txBody>
          <a:bodyPr>
            <a:normAutofit fontScale="92500" lnSpcReduction="10000"/>
          </a:bodyPr>
          <a:lstStyle/>
          <a:p>
            <a:r>
              <a:rPr lang="en-US"/>
              <a:t>Expertise</a:t>
            </a:r>
          </a:p>
          <a:p>
            <a:pPr lvl="1"/>
            <a:r>
              <a:rPr lang="en-US"/>
              <a:t>Give the job to the experts </a:t>
            </a:r>
          </a:p>
          <a:p>
            <a:r>
              <a:rPr lang="en-US"/>
              <a:t>Focus</a:t>
            </a:r>
          </a:p>
          <a:p>
            <a:pPr lvl="1"/>
            <a:r>
              <a:rPr lang="en-US"/>
              <a:t>Core Competencies</a:t>
            </a:r>
          </a:p>
          <a:p>
            <a:r>
              <a:rPr lang="en-US"/>
              <a:t>Cost Reductions</a:t>
            </a:r>
          </a:p>
          <a:p>
            <a:pPr lvl="1"/>
            <a:r>
              <a:rPr lang="en-US"/>
              <a:t>Infrastructure / Staffing</a:t>
            </a:r>
          </a:p>
          <a:p>
            <a:r>
              <a:rPr lang="en-US"/>
              <a:t>Efficiency</a:t>
            </a:r>
          </a:p>
          <a:p>
            <a:pPr lvl="1"/>
            <a:r>
              <a:rPr lang="en-US"/>
              <a:t>Speed / Economies of Scale etc.</a:t>
            </a:r>
          </a:p>
        </p:txBody>
      </p:sp>
    </p:spTree>
    <p:extLst>
      <p:ext uri="{BB962C8B-B14F-4D97-AF65-F5344CB8AC3E}">
        <p14:creationId xmlns:p14="http://schemas.microsoft.com/office/powerpoint/2010/main" val="71264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New IS</a:t>
            </a:r>
          </a:p>
        </p:txBody>
      </p:sp>
      <p:sp>
        <p:nvSpPr>
          <p:cNvPr id="3" name="Content Placeholder 2"/>
          <p:cNvSpPr>
            <a:spLocks noGrp="1"/>
          </p:cNvSpPr>
          <p:nvPr>
            <p:ph idx="1"/>
          </p:nvPr>
        </p:nvSpPr>
        <p:spPr/>
        <p:txBody>
          <a:bodyPr/>
          <a:lstStyle/>
          <a:p>
            <a:r>
              <a:rPr lang="en-US" dirty="0"/>
              <a:t>Not just new hardware &amp; software</a:t>
            </a:r>
          </a:p>
          <a:p>
            <a:pPr lvl="1"/>
            <a:r>
              <a:rPr lang="en-US" dirty="0"/>
              <a:t>Job changes</a:t>
            </a:r>
          </a:p>
          <a:p>
            <a:pPr lvl="1"/>
            <a:r>
              <a:rPr lang="en-US" dirty="0"/>
              <a:t>Skill changes</a:t>
            </a:r>
          </a:p>
          <a:p>
            <a:pPr lvl="1"/>
            <a:r>
              <a:rPr lang="en-US" dirty="0"/>
              <a:t>Management &amp; organization changes</a:t>
            </a:r>
          </a:p>
          <a:p>
            <a:r>
              <a:rPr lang="en-US" dirty="0"/>
              <a:t>How will a new system affect the organization?</a:t>
            </a:r>
          </a:p>
        </p:txBody>
      </p:sp>
    </p:spTree>
    <p:extLst>
      <p:ext uri="{BB962C8B-B14F-4D97-AF65-F5344CB8AC3E}">
        <p14:creationId xmlns:p14="http://schemas.microsoft.com/office/powerpoint/2010/main" val="643065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4000" cap="all">
                <a:effectLst>
                  <a:reflection blurRad="12700" stA="48000" endA="300" endPos="55000" dir="5400000" sy="-90000" algn="bl" rotWithShape="0"/>
                </a:effectLst>
              </a:rPr>
              <a:t>Outsourcing - Disadvantages</a:t>
            </a:r>
          </a:p>
        </p:txBody>
      </p:sp>
      <p:sp>
        <p:nvSpPr>
          <p:cNvPr id="19458" name="Rectangle 3"/>
          <p:cNvSpPr>
            <a:spLocks noGrp="1" noChangeArrowheads="1"/>
          </p:cNvSpPr>
          <p:nvPr>
            <p:ph idx="4294967295"/>
          </p:nvPr>
        </p:nvSpPr>
        <p:spPr/>
        <p:txBody>
          <a:bodyPr/>
          <a:lstStyle/>
          <a:p>
            <a:r>
              <a:rPr lang="en-US"/>
              <a:t>Loss of Control</a:t>
            </a:r>
          </a:p>
          <a:p>
            <a:pPr lvl="1"/>
            <a:r>
              <a:rPr lang="en-US"/>
              <a:t>Reliance on outside abilities</a:t>
            </a:r>
          </a:p>
          <a:p>
            <a:r>
              <a:rPr lang="en-US"/>
              <a:t>Security</a:t>
            </a:r>
          </a:p>
          <a:p>
            <a:pPr lvl="1"/>
            <a:r>
              <a:rPr lang="en-US"/>
              <a:t>Information</a:t>
            </a:r>
          </a:p>
          <a:p>
            <a:r>
              <a:rPr lang="en-US"/>
              <a:t>Costs</a:t>
            </a:r>
          </a:p>
          <a:p>
            <a:pPr lvl="1"/>
            <a:r>
              <a:rPr lang="en-US"/>
              <a:t>Paying another company for services</a:t>
            </a:r>
          </a:p>
        </p:txBody>
      </p:sp>
    </p:spTree>
    <p:extLst>
      <p:ext uri="{BB962C8B-B14F-4D97-AF65-F5344CB8AC3E}">
        <p14:creationId xmlns:p14="http://schemas.microsoft.com/office/powerpoint/2010/main" val="25636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GB" sz="3600" cap="all">
                <a:effectLst>
                  <a:reflection blurRad="12700" stA="48000" endA="300" endPos="55000" dir="5400000" sy="-90000" algn="bl" rotWithShape="0"/>
                </a:effectLst>
              </a:rPr>
              <a:t>Difficulties in Alliance</a:t>
            </a:r>
          </a:p>
        </p:txBody>
      </p:sp>
      <p:sp>
        <p:nvSpPr>
          <p:cNvPr id="20482" name="Rectangle 3"/>
          <p:cNvSpPr>
            <a:spLocks noGrp="1" noChangeArrowheads="1"/>
          </p:cNvSpPr>
          <p:nvPr>
            <p:ph idx="4294967295"/>
          </p:nvPr>
        </p:nvSpPr>
        <p:spPr/>
        <p:txBody>
          <a:bodyPr>
            <a:normAutofit fontScale="92500" lnSpcReduction="10000"/>
          </a:bodyPr>
          <a:lstStyle/>
          <a:p>
            <a:pPr>
              <a:lnSpc>
                <a:spcPct val="90000"/>
              </a:lnSpc>
            </a:pPr>
            <a:r>
              <a:rPr lang="en-GB" sz="2600"/>
              <a:t>Step from the timescale of the alliance.</a:t>
            </a:r>
          </a:p>
          <a:p>
            <a:pPr lvl="1">
              <a:lnSpc>
                <a:spcPct val="90000"/>
              </a:lnSpc>
            </a:pPr>
            <a:r>
              <a:rPr lang="en-GB" sz="2200"/>
              <a:t>Typically 8-10 years.</a:t>
            </a:r>
          </a:p>
          <a:p>
            <a:pPr>
              <a:lnSpc>
                <a:spcPct val="90000"/>
              </a:lnSpc>
            </a:pPr>
            <a:r>
              <a:rPr lang="en-GB" sz="2600"/>
              <a:t>The world will change dramatically in that timescale</a:t>
            </a:r>
          </a:p>
          <a:p>
            <a:pPr lvl="1">
              <a:lnSpc>
                <a:spcPct val="90000"/>
              </a:lnSpc>
            </a:pPr>
            <a:r>
              <a:rPr lang="en-GB" sz="2200"/>
              <a:t>Moore’s Law</a:t>
            </a:r>
          </a:p>
          <a:p>
            <a:pPr lvl="1">
              <a:lnSpc>
                <a:spcPct val="90000"/>
              </a:lnSpc>
            </a:pPr>
            <a:r>
              <a:rPr lang="en-GB" sz="2200"/>
              <a:t>Metcalfe’s Law</a:t>
            </a:r>
          </a:p>
          <a:p>
            <a:pPr lvl="1">
              <a:lnSpc>
                <a:spcPct val="90000"/>
              </a:lnSpc>
            </a:pPr>
            <a:r>
              <a:rPr lang="en-GB" sz="2200"/>
              <a:t>A deal that makes sense one year, might not make sense 3 years later.</a:t>
            </a:r>
          </a:p>
          <a:p>
            <a:pPr>
              <a:lnSpc>
                <a:spcPct val="90000"/>
              </a:lnSpc>
            </a:pPr>
            <a:r>
              <a:rPr lang="en-GB" sz="2600"/>
              <a:t>Large switching costs create supplier power.</a:t>
            </a:r>
          </a:p>
          <a:p>
            <a:pPr lvl="1">
              <a:lnSpc>
                <a:spcPct val="90000"/>
              </a:lnSpc>
            </a:pPr>
            <a:r>
              <a:rPr lang="en-GB" sz="2200"/>
              <a:t>Outsourcing is easy – Insourcing is difficult</a:t>
            </a:r>
          </a:p>
        </p:txBody>
      </p:sp>
    </p:spTree>
    <p:extLst>
      <p:ext uri="{BB962C8B-B14F-4D97-AF65-F5344CB8AC3E}">
        <p14:creationId xmlns:p14="http://schemas.microsoft.com/office/powerpoint/2010/main" val="1328259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GB" sz="3600" cap="all">
                <a:effectLst>
                  <a:reflection blurRad="12700" stA="48000" endA="300" endPos="55000" dir="5400000" sy="-90000" algn="bl" rotWithShape="0"/>
                </a:effectLst>
              </a:rPr>
              <a:t>Difficulties in Alliance</a:t>
            </a:r>
          </a:p>
        </p:txBody>
      </p:sp>
      <p:sp>
        <p:nvSpPr>
          <p:cNvPr id="21506" name="Line 3"/>
          <p:cNvSpPr>
            <a:spLocks noChangeShapeType="1"/>
          </p:cNvSpPr>
          <p:nvPr/>
        </p:nvSpPr>
        <p:spPr bwMode="auto">
          <a:xfrm flipV="1">
            <a:off x="2566988" y="1773239"/>
            <a:ext cx="0" cy="3887787"/>
          </a:xfrm>
          <a:prstGeom prst="line">
            <a:avLst/>
          </a:prstGeom>
          <a:noFill/>
          <a:ln w="9525">
            <a:solidFill>
              <a:schemeClr val="tx1"/>
            </a:solidFill>
            <a:round/>
            <a:headEnd/>
            <a:tailEnd type="triangle" w="med" len="med"/>
          </a:ln>
        </p:spPr>
        <p:txBody>
          <a:bodyPr/>
          <a:lstStyle/>
          <a:p>
            <a:endParaRPr lang="th-TH"/>
          </a:p>
        </p:txBody>
      </p:sp>
      <p:sp>
        <p:nvSpPr>
          <p:cNvPr id="21507" name="Line 4"/>
          <p:cNvSpPr>
            <a:spLocks noChangeShapeType="1"/>
          </p:cNvSpPr>
          <p:nvPr/>
        </p:nvSpPr>
        <p:spPr bwMode="auto">
          <a:xfrm>
            <a:off x="2566989" y="5661025"/>
            <a:ext cx="7489825" cy="0"/>
          </a:xfrm>
          <a:prstGeom prst="line">
            <a:avLst/>
          </a:prstGeom>
          <a:noFill/>
          <a:ln w="9525">
            <a:solidFill>
              <a:schemeClr val="tx1"/>
            </a:solidFill>
            <a:round/>
            <a:headEnd/>
            <a:tailEnd type="triangle" w="med" len="med"/>
          </a:ln>
        </p:spPr>
        <p:txBody>
          <a:bodyPr/>
          <a:lstStyle/>
          <a:p>
            <a:endParaRPr lang="th-TH"/>
          </a:p>
        </p:txBody>
      </p:sp>
      <p:sp>
        <p:nvSpPr>
          <p:cNvPr id="21508" name="Text Box 5"/>
          <p:cNvSpPr txBox="1">
            <a:spLocks noChangeArrowheads="1"/>
          </p:cNvSpPr>
          <p:nvPr/>
        </p:nvSpPr>
        <p:spPr bwMode="auto">
          <a:xfrm>
            <a:off x="9244013" y="5681663"/>
            <a:ext cx="654346" cy="369332"/>
          </a:xfrm>
          <a:prstGeom prst="rect">
            <a:avLst/>
          </a:prstGeom>
          <a:noFill/>
          <a:ln w="9525">
            <a:noFill/>
            <a:miter lim="800000"/>
            <a:headEnd/>
            <a:tailEnd/>
          </a:ln>
        </p:spPr>
        <p:txBody>
          <a:bodyPr wrap="none">
            <a:spAutoFit/>
          </a:bodyPr>
          <a:lstStyle/>
          <a:p>
            <a:r>
              <a:rPr lang="en-GB">
                <a:cs typeface="Arial" charset="0"/>
              </a:rPr>
              <a:t>Time</a:t>
            </a:r>
          </a:p>
        </p:txBody>
      </p:sp>
      <p:sp>
        <p:nvSpPr>
          <p:cNvPr id="21509" name="Text Box 6"/>
          <p:cNvSpPr txBox="1">
            <a:spLocks noChangeArrowheads="1"/>
          </p:cNvSpPr>
          <p:nvPr/>
        </p:nvSpPr>
        <p:spPr bwMode="auto">
          <a:xfrm>
            <a:off x="2132311" y="1412876"/>
            <a:ext cx="461665" cy="1735283"/>
          </a:xfrm>
          <a:prstGeom prst="rect">
            <a:avLst/>
          </a:prstGeom>
          <a:noFill/>
          <a:ln w="9525">
            <a:noFill/>
            <a:miter lim="800000"/>
            <a:headEnd/>
            <a:tailEnd/>
          </a:ln>
        </p:spPr>
        <p:txBody>
          <a:bodyPr vert="eaVert" wrap="none">
            <a:spAutoFit/>
          </a:bodyPr>
          <a:lstStyle/>
          <a:p>
            <a:r>
              <a:rPr lang="en-GB">
                <a:cs typeface="Arial" charset="0"/>
              </a:rPr>
              <a:t>Perceived Benefits</a:t>
            </a:r>
          </a:p>
        </p:txBody>
      </p:sp>
      <p:sp>
        <p:nvSpPr>
          <p:cNvPr id="21510" name="Line 7"/>
          <p:cNvSpPr>
            <a:spLocks noChangeShapeType="1"/>
          </p:cNvSpPr>
          <p:nvPr/>
        </p:nvSpPr>
        <p:spPr bwMode="auto">
          <a:xfrm>
            <a:off x="2711450" y="2060575"/>
            <a:ext cx="6769100" cy="3024188"/>
          </a:xfrm>
          <a:prstGeom prst="line">
            <a:avLst/>
          </a:prstGeom>
          <a:noFill/>
          <a:ln w="28575">
            <a:solidFill>
              <a:srgbClr val="FF0000"/>
            </a:solidFill>
            <a:round/>
            <a:headEnd/>
            <a:tailEnd/>
          </a:ln>
        </p:spPr>
        <p:txBody>
          <a:bodyPr/>
          <a:lstStyle/>
          <a:p>
            <a:endParaRPr lang="th-TH"/>
          </a:p>
        </p:txBody>
      </p:sp>
      <p:sp>
        <p:nvSpPr>
          <p:cNvPr id="21511" name="Line 8"/>
          <p:cNvSpPr>
            <a:spLocks noChangeShapeType="1"/>
          </p:cNvSpPr>
          <p:nvPr/>
        </p:nvSpPr>
        <p:spPr bwMode="auto">
          <a:xfrm flipV="1">
            <a:off x="2782889" y="1916114"/>
            <a:ext cx="6626225" cy="3241675"/>
          </a:xfrm>
          <a:prstGeom prst="line">
            <a:avLst/>
          </a:prstGeom>
          <a:noFill/>
          <a:ln w="28575">
            <a:solidFill>
              <a:schemeClr val="accent2"/>
            </a:solidFill>
            <a:round/>
            <a:headEnd/>
            <a:tailEnd/>
          </a:ln>
        </p:spPr>
        <p:txBody>
          <a:bodyPr/>
          <a:lstStyle/>
          <a:p>
            <a:endParaRPr lang="th-TH"/>
          </a:p>
        </p:txBody>
      </p:sp>
      <p:sp>
        <p:nvSpPr>
          <p:cNvPr id="21512" name="Text Box 9"/>
          <p:cNvSpPr txBox="1">
            <a:spLocks noChangeArrowheads="1"/>
          </p:cNvSpPr>
          <p:nvPr/>
        </p:nvSpPr>
        <p:spPr bwMode="auto">
          <a:xfrm>
            <a:off x="9409114" y="4868863"/>
            <a:ext cx="922047" cy="338554"/>
          </a:xfrm>
          <a:prstGeom prst="rect">
            <a:avLst/>
          </a:prstGeom>
          <a:noFill/>
          <a:ln w="9525">
            <a:noFill/>
            <a:miter lim="800000"/>
            <a:headEnd/>
            <a:tailEnd/>
          </a:ln>
        </p:spPr>
        <p:txBody>
          <a:bodyPr wrap="none">
            <a:spAutoFit/>
          </a:bodyPr>
          <a:lstStyle/>
          <a:p>
            <a:r>
              <a:rPr lang="en-GB" sz="1600">
                <a:solidFill>
                  <a:srgbClr val="FF0000"/>
                </a:solidFill>
                <a:cs typeface="Arial" charset="0"/>
              </a:rPr>
              <a:t>customer</a:t>
            </a:r>
          </a:p>
        </p:txBody>
      </p:sp>
      <p:sp>
        <p:nvSpPr>
          <p:cNvPr id="21513" name="Text Box 10"/>
          <p:cNvSpPr txBox="1">
            <a:spLocks noChangeArrowheads="1"/>
          </p:cNvSpPr>
          <p:nvPr/>
        </p:nvSpPr>
        <p:spPr bwMode="auto">
          <a:xfrm>
            <a:off x="9388475" y="1744663"/>
            <a:ext cx="741806" cy="338554"/>
          </a:xfrm>
          <a:prstGeom prst="rect">
            <a:avLst/>
          </a:prstGeom>
          <a:noFill/>
          <a:ln w="9525">
            <a:noFill/>
            <a:miter lim="800000"/>
            <a:headEnd/>
            <a:tailEnd/>
          </a:ln>
        </p:spPr>
        <p:txBody>
          <a:bodyPr wrap="none">
            <a:spAutoFit/>
          </a:bodyPr>
          <a:lstStyle/>
          <a:p>
            <a:r>
              <a:rPr lang="en-GB" sz="1600">
                <a:solidFill>
                  <a:schemeClr val="accent2"/>
                </a:solidFill>
                <a:cs typeface="Arial" charset="0"/>
              </a:rPr>
              <a:t>vendor</a:t>
            </a:r>
          </a:p>
        </p:txBody>
      </p:sp>
      <p:sp>
        <p:nvSpPr>
          <p:cNvPr id="21514" name="Text Box 11"/>
          <p:cNvSpPr txBox="1">
            <a:spLocks noChangeArrowheads="1"/>
          </p:cNvSpPr>
          <p:nvPr/>
        </p:nvSpPr>
        <p:spPr bwMode="auto">
          <a:xfrm>
            <a:off x="3267075" y="4940300"/>
            <a:ext cx="1429430" cy="523220"/>
          </a:xfrm>
          <a:prstGeom prst="rect">
            <a:avLst/>
          </a:prstGeom>
          <a:noFill/>
          <a:ln w="9525">
            <a:noFill/>
            <a:miter lim="800000"/>
            <a:headEnd/>
            <a:tailEnd/>
          </a:ln>
        </p:spPr>
        <p:txBody>
          <a:bodyPr wrap="none">
            <a:spAutoFit/>
          </a:bodyPr>
          <a:lstStyle/>
          <a:p>
            <a:r>
              <a:rPr lang="en-GB" sz="1400">
                <a:solidFill>
                  <a:schemeClr val="accent2"/>
                </a:solidFill>
                <a:cs typeface="Arial" charset="0"/>
              </a:rPr>
              <a:t>High initial outlay</a:t>
            </a:r>
            <a:br>
              <a:rPr lang="en-GB" sz="1400">
                <a:solidFill>
                  <a:schemeClr val="accent2"/>
                </a:solidFill>
                <a:cs typeface="Arial" charset="0"/>
              </a:rPr>
            </a:br>
            <a:r>
              <a:rPr lang="en-GB" sz="1400">
                <a:solidFill>
                  <a:schemeClr val="accent2"/>
                </a:solidFill>
                <a:cs typeface="Arial" charset="0"/>
              </a:rPr>
              <a:t>Responsibilities</a:t>
            </a:r>
          </a:p>
        </p:txBody>
      </p:sp>
      <p:sp>
        <p:nvSpPr>
          <p:cNvPr id="21515" name="Text Box 12"/>
          <p:cNvSpPr txBox="1">
            <a:spLocks noChangeArrowheads="1"/>
          </p:cNvSpPr>
          <p:nvPr/>
        </p:nvSpPr>
        <p:spPr bwMode="auto">
          <a:xfrm>
            <a:off x="6456364" y="1844675"/>
            <a:ext cx="2028953" cy="523220"/>
          </a:xfrm>
          <a:prstGeom prst="rect">
            <a:avLst/>
          </a:prstGeom>
          <a:noFill/>
          <a:ln w="9525">
            <a:noFill/>
            <a:miter lim="800000"/>
            <a:headEnd/>
            <a:tailEnd/>
          </a:ln>
        </p:spPr>
        <p:txBody>
          <a:bodyPr wrap="none">
            <a:spAutoFit/>
          </a:bodyPr>
          <a:lstStyle/>
          <a:p>
            <a:r>
              <a:rPr lang="en-GB" sz="1400">
                <a:solidFill>
                  <a:schemeClr val="accent2"/>
                </a:solidFill>
                <a:cs typeface="Arial" charset="0"/>
              </a:rPr>
              <a:t>Continued Income Stream</a:t>
            </a:r>
          </a:p>
          <a:p>
            <a:r>
              <a:rPr lang="en-GB" sz="1400">
                <a:solidFill>
                  <a:schemeClr val="accent2"/>
                </a:solidFill>
                <a:cs typeface="Arial" charset="0"/>
              </a:rPr>
              <a:t>Over Maintenance Costs</a:t>
            </a:r>
          </a:p>
        </p:txBody>
      </p:sp>
      <p:sp>
        <p:nvSpPr>
          <p:cNvPr id="21516" name="Text Box 13"/>
          <p:cNvSpPr txBox="1">
            <a:spLocks noChangeArrowheads="1"/>
          </p:cNvSpPr>
          <p:nvPr/>
        </p:nvSpPr>
        <p:spPr bwMode="auto">
          <a:xfrm>
            <a:off x="2495551" y="2708275"/>
            <a:ext cx="1979709" cy="523220"/>
          </a:xfrm>
          <a:prstGeom prst="rect">
            <a:avLst/>
          </a:prstGeom>
          <a:noFill/>
          <a:ln w="9525">
            <a:noFill/>
            <a:miter lim="800000"/>
            <a:headEnd/>
            <a:tailEnd/>
          </a:ln>
        </p:spPr>
        <p:txBody>
          <a:bodyPr wrap="none">
            <a:spAutoFit/>
          </a:bodyPr>
          <a:lstStyle/>
          <a:p>
            <a:r>
              <a:rPr lang="en-GB" sz="1400">
                <a:solidFill>
                  <a:srgbClr val="FF0000"/>
                </a:solidFill>
                <a:cs typeface="Arial" charset="0"/>
              </a:rPr>
              <a:t>Problems Delegated</a:t>
            </a:r>
          </a:p>
          <a:p>
            <a:r>
              <a:rPr lang="en-GB" sz="1400">
                <a:solidFill>
                  <a:srgbClr val="FF0000"/>
                </a:solidFill>
                <a:cs typeface="Arial" charset="0"/>
              </a:rPr>
              <a:t>Tangible Results to outlay</a:t>
            </a:r>
          </a:p>
        </p:txBody>
      </p:sp>
      <p:sp>
        <p:nvSpPr>
          <p:cNvPr id="21517" name="Text Box 14"/>
          <p:cNvSpPr txBox="1">
            <a:spLocks noChangeArrowheads="1"/>
          </p:cNvSpPr>
          <p:nvPr/>
        </p:nvSpPr>
        <p:spPr bwMode="auto">
          <a:xfrm>
            <a:off x="6816726" y="4797425"/>
            <a:ext cx="2093971" cy="523220"/>
          </a:xfrm>
          <a:prstGeom prst="rect">
            <a:avLst/>
          </a:prstGeom>
          <a:noFill/>
          <a:ln w="9525">
            <a:noFill/>
            <a:miter lim="800000"/>
            <a:headEnd/>
            <a:tailEnd/>
          </a:ln>
        </p:spPr>
        <p:txBody>
          <a:bodyPr wrap="none">
            <a:spAutoFit/>
          </a:bodyPr>
          <a:lstStyle/>
          <a:p>
            <a:r>
              <a:rPr lang="en-GB" sz="1400">
                <a:solidFill>
                  <a:srgbClr val="FF0000"/>
                </a:solidFill>
                <a:cs typeface="Arial" charset="0"/>
              </a:rPr>
              <a:t>Aging Systems / Payments </a:t>
            </a:r>
          </a:p>
          <a:p>
            <a:r>
              <a:rPr lang="en-GB" sz="1400">
                <a:solidFill>
                  <a:srgbClr val="FF0000"/>
                </a:solidFill>
                <a:cs typeface="Arial" charset="0"/>
              </a:rPr>
              <a:t>less tied to Results</a:t>
            </a:r>
          </a:p>
        </p:txBody>
      </p:sp>
    </p:spTree>
    <p:extLst>
      <p:ext uri="{BB962C8B-B14F-4D97-AF65-F5344CB8AC3E}">
        <p14:creationId xmlns:p14="http://schemas.microsoft.com/office/powerpoint/2010/main" val="2016952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GB" sz="3600" cap="all">
                <a:effectLst>
                  <a:reflection blurRad="12700" stA="48000" endA="300" endPos="55000" dir="5400000" sy="-90000" algn="bl" rotWithShape="0"/>
                </a:effectLst>
              </a:rPr>
              <a:t>Changes affecting Outsourcing</a:t>
            </a:r>
          </a:p>
        </p:txBody>
      </p:sp>
      <p:sp>
        <p:nvSpPr>
          <p:cNvPr id="22530" name="Rectangle 3"/>
          <p:cNvSpPr>
            <a:spLocks noGrp="1" noChangeArrowheads="1"/>
          </p:cNvSpPr>
          <p:nvPr>
            <p:ph idx="4294967295"/>
          </p:nvPr>
        </p:nvSpPr>
        <p:spPr/>
        <p:txBody>
          <a:bodyPr/>
          <a:lstStyle/>
          <a:p>
            <a:r>
              <a:rPr lang="en-GB"/>
              <a:t>Despite the potential of accessing specialised skills / capabilities cost effectively, outsourcing was generally reserved for small organisations.</a:t>
            </a:r>
          </a:p>
          <a:p>
            <a:r>
              <a:rPr lang="en-GB"/>
              <a:t>More recently large scale outsourcing alliances are emerging;</a:t>
            </a:r>
          </a:p>
          <a:p>
            <a:pPr lvl="1"/>
            <a:r>
              <a:rPr lang="en-GB"/>
              <a:t>Acceptance of Strategic Alliances</a:t>
            </a:r>
          </a:p>
          <a:p>
            <a:pPr lvl="1"/>
            <a:r>
              <a:rPr lang="en-GB"/>
              <a:t>Changing IT environment</a:t>
            </a:r>
          </a:p>
        </p:txBody>
      </p:sp>
    </p:spTree>
    <p:extLst>
      <p:ext uri="{BB962C8B-B14F-4D97-AF65-F5344CB8AC3E}">
        <p14:creationId xmlns:p14="http://schemas.microsoft.com/office/powerpoint/2010/main" val="1073535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GB" sz="3600" cap="all">
                <a:effectLst>
                  <a:reflection blurRad="12700" stA="48000" endA="300" endPos="55000" dir="5400000" sy="-90000" algn="bl" rotWithShape="0"/>
                </a:effectLst>
              </a:rPr>
              <a:t>Strategic Alliances</a:t>
            </a:r>
          </a:p>
        </p:txBody>
      </p:sp>
      <p:sp>
        <p:nvSpPr>
          <p:cNvPr id="23554" name="Rectangle 3"/>
          <p:cNvSpPr>
            <a:spLocks noGrp="1" noChangeArrowheads="1"/>
          </p:cNvSpPr>
          <p:nvPr>
            <p:ph idx="4294967295"/>
          </p:nvPr>
        </p:nvSpPr>
        <p:spPr/>
        <p:txBody>
          <a:bodyPr/>
          <a:lstStyle/>
          <a:p>
            <a:pPr>
              <a:lnSpc>
                <a:spcPct val="80000"/>
              </a:lnSpc>
            </a:pPr>
            <a:r>
              <a:rPr lang="en-GB" sz="2600"/>
              <a:t>The idea of alliances as a strategy is becoming more accepted.</a:t>
            </a:r>
          </a:p>
          <a:p>
            <a:pPr lvl="1">
              <a:lnSpc>
                <a:spcPct val="80000"/>
              </a:lnSpc>
            </a:pPr>
            <a:r>
              <a:rPr lang="en-GB" sz="2200"/>
              <a:t>Organisations have developed alliances to pursue areas of ‘synergy’.</a:t>
            </a:r>
          </a:p>
          <a:p>
            <a:pPr lvl="1">
              <a:lnSpc>
                <a:spcPct val="80000"/>
              </a:lnSpc>
            </a:pPr>
            <a:r>
              <a:rPr lang="en-GB" sz="2200"/>
              <a:t>Synergies work where there are complementary skills.</a:t>
            </a:r>
          </a:p>
          <a:p>
            <a:pPr lvl="1">
              <a:lnSpc>
                <a:spcPct val="80000"/>
              </a:lnSpc>
            </a:pPr>
            <a:r>
              <a:rPr lang="en-GB" sz="2200"/>
              <a:t>As alliances appear in other areas of the value chain, why not with IS/IT too?</a:t>
            </a:r>
          </a:p>
          <a:p>
            <a:pPr>
              <a:lnSpc>
                <a:spcPct val="80000"/>
              </a:lnSpc>
            </a:pPr>
            <a:r>
              <a:rPr lang="en-GB" sz="2600"/>
              <a:t>Alliances only work when both parties are ‘winners’</a:t>
            </a:r>
          </a:p>
          <a:p>
            <a:pPr lvl="1">
              <a:lnSpc>
                <a:spcPct val="80000"/>
              </a:lnSpc>
            </a:pPr>
            <a:r>
              <a:rPr lang="en-GB" sz="2200"/>
              <a:t>Consider the customer gradually feeling they are less of a winner… (slide 2 back)</a:t>
            </a:r>
          </a:p>
        </p:txBody>
      </p:sp>
    </p:spTree>
    <p:extLst>
      <p:ext uri="{BB962C8B-B14F-4D97-AF65-F5344CB8AC3E}">
        <p14:creationId xmlns:p14="http://schemas.microsoft.com/office/powerpoint/2010/main" val="3423647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GB" sz="3600" cap="all">
                <a:effectLst>
                  <a:reflection blurRad="12700" stA="48000" endA="300" endPos="55000" dir="5400000" sy="-90000" algn="bl" rotWithShape="0"/>
                </a:effectLst>
              </a:rPr>
              <a:t>Changing IT environment.</a:t>
            </a:r>
          </a:p>
        </p:txBody>
      </p:sp>
      <p:sp>
        <p:nvSpPr>
          <p:cNvPr id="24578" name="Rectangle 3"/>
          <p:cNvSpPr>
            <a:spLocks noGrp="1" noChangeArrowheads="1"/>
          </p:cNvSpPr>
          <p:nvPr>
            <p:ph idx="4294967295"/>
          </p:nvPr>
        </p:nvSpPr>
        <p:spPr>
          <a:xfrm>
            <a:off x="1847851" y="1600200"/>
            <a:ext cx="8569325" cy="4852988"/>
          </a:xfrm>
        </p:spPr>
        <p:txBody>
          <a:bodyPr/>
          <a:lstStyle/>
          <a:p>
            <a:pPr>
              <a:lnSpc>
                <a:spcPct val="80000"/>
              </a:lnSpc>
            </a:pPr>
            <a:r>
              <a:rPr lang="en-GB" sz="2600"/>
              <a:t>Traditionally organisations developed much of their code – now the majority is COTS (Microsoft / Oracle etc.)</a:t>
            </a:r>
          </a:p>
          <a:p>
            <a:pPr>
              <a:lnSpc>
                <a:spcPct val="80000"/>
              </a:lnSpc>
            </a:pPr>
            <a:r>
              <a:rPr lang="en-GB" sz="2600"/>
              <a:t>If the code is generic, there is no need for specialists in-house.</a:t>
            </a:r>
          </a:p>
          <a:p>
            <a:pPr>
              <a:lnSpc>
                <a:spcPct val="80000"/>
              </a:lnSpc>
            </a:pPr>
            <a:r>
              <a:rPr lang="en-GB" sz="2600"/>
              <a:t>Outsourcing is a means to transform legacy systems</a:t>
            </a:r>
          </a:p>
          <a:p>
            <a:pPr lvl="1">
              <a:lnSpc>
                <a:spcPct val="80000"/>
              </a:lnSpc>
            </a:pPr>
            <a:r>
              <a:rPr lang="en-GB" sz="2200"/>
              <a:t>Some outsource new systems and maintain old systems</a:t>
            </a:r>
          </a:p>
          <a:p>
            <a:pPr lvl="1">
              <a:lnSpc>
                <a:spcPct val="80000"/>
              </a:lnSpc>
            </a:pPr>
            <a:r>
              <a:rPr lang="en-GB" sz="2200"/>
              <a:t>Some outsource old systems and develop new systems</a:t>
            </a:r>
          </a:p>
          <a:p>
            <a:pPr>
              <a:lnSpc>
                <a:spcPct val="80000"/>
              </a:lnSpc>
            </a:pPr>
            <a:r>
              <a:rPr lang="en-GB" sz="2600"/>
              <a:t>With the changing face of organisations (as discussed throughout this course), outsourcing provides organisations the opportunity to react and adapt quicker.</a:t>
            </a:r>
          </a:p>
        </p:txBody>
      </p:sp>
    </p:spTree>
    <p:extLst>
      <p:ext uri="{BB962C8B-B14F-4D97-AF65-F5344CB8AC3E}">
        <p14:creationId xmlns:p14="http://schemas.microsoft.com/office/powerpoint/2010/main" val="1676624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GB" sz="3600" cap="all">
                <a:effectLst>
                  <a:reflection blurRad="12700" stA="48000" endA="300" endPos="55000" dir="5400000" sy="-90000" algn="bl" rotWithShape="0"/>
                </a:effectLst>
              </a:rPr>
              <a:t>Why outsourcing is popular</a:t>
            </a:r>
          </a:p>
        </p:txBody>
      </p:sp>
      <p:sp>
        <p:nvSpPr>
          <p:cNvPr id="25602" name="Rectangle 3"/>
          <p:cNvSpPr>
            <a:spLocks noGrp="1" noChangeArrowheads="1"/>
          </p:cNvSpPr>
          <p:nvPr>
            <p:ph idx="4294967295"/>
          </p:nvPr>
        </p:nvSpPr>
        <p:spPr/>
        <p:txBody>
          <a:bodyPr>
            <a:normAutofit fontScale="92500"/>
          </a:bodyPr>
          <a:lstStyle/>
          <a:p>
            <a:pPr>
              <a:lnSpc>
                <a:spcPct val="90000"/>
              </a:lnSpc>
            </a:pPr>
            <a:r>
              <a:rPr lang="en-GB" sz="2600"/>
              <a:t>The general Cost / Quality reasons (given before);</a:t>
            </a:r>
          </a:p>
          <a:p>
            <a:pPr>
              <a:lnSpc>
                <a:spcPct val="90000"/>
              </a:lnSpc>
            </a:pPr>
            <a:r>
              <a:rPr lang="en-GB" sz="2600"/>
              <a:t>Existing IT department failures</a:t>
            </a:r>
          </a:p>
          <a:p>
            <a:pPr lvl="1">
              <a:lnSpc>
                <a:spcPct val="90000"/>
              </a:lnSpc>
            </a:pPr>
            <a:r>
              <a:rPr lang="en-GB" sz="2200"/>
              <a:t>Many systems fail, outsourcing removes our responsibility.</a:t>
            </a:r>
          </a:p>
          <a:p>
            <a:pPr>
              <a:lnSpc>
                <a:spcPct val="90000"/>
              </a:lnSpc>
            </a:pPr>
            <a:r>
              <a:rPr lang="en-GB" sz="2600"/>
              <a:t>Vendor Pressure</a:t>
            </a:r>
          </a:p>
          <a:p>
            <a:pPr lvl="1">
              <a:lnSpc>
                <a:spcPct val="90000"/>
              </a:lnSpc>
            </a:pPr>
            <a:r>
              <a:rPr lang="en-GB" sz="2200"/>
              <a:t>More vendor’s applying more pressure on organisations to outsource.</a:t>
            </a:r>
          </a:p>
          <a:p>
            <a:pPr>
              <a:lnSpc>
                <a:spcPct val="90000"/>
              </a:lnSpc>
            </a:pPr>
            <a:r>
              <a:rPr lang="en-GB" sz="2600"/>
              <a:t>Management Agenda</a:t>
            </a:r>
          </a:p>
          <a:p>
            <a:pPr lvl="1">
              <a:lnSpc>
                <a:spcPct val="90000"/>
              </a:lnSpc>
            </a:pPr>
            <a:r>
              <a:rPr lang="en-GB" sz="2200"/>
              <a:t>Concentrate on Core Competency / Delegate time-consuming, messy problems.</a:t>
            </a:r>
          </a:p>
        </p:txBody>
      </p:sp>
    </p:spTree>
    <p:extLst>
      <p:ext uri="{BB962C8B-B14F-4D97-AF65-F5344CB8AC3E}">
        <p14:creationId xmlns:p14="http://schemas.microsoft.com/office/powerpoint/2010/main" val="764878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GB" sz="3600" cap="all">
                <a:effectLst>
                  <a:reflection blurRad="12700" stA="48000" endA="300" endPos="55000" dir="5400000" sy="-90000" algn="bl" rotWithShape="0"/>
                </a:effectLst>
              </a:rPr>
              <a:t>Why outsourcing is popular</a:t>
            </a:r>
          </a:p>
        </p:txBody>
      </p:sp>
      <p:sp>
        <p:nvSpPr>
          <p:cNvPr id="26626" name="Rectangle 3"/>
          <p:cNvSpPr>
            <a:spLocks noGrp="1" noChangeArrowheads="1"/>
          </p:cNvSpPr>
          <p:nvPr>
            <p:ph idx="4294967295"/>
          </p:nvPr>
        </p:nvSpPr>
        <p:spPr/>
        <p:txBody>
          <a:bodyPr>
            <a:normAutofit fontScale="92500" lnSpcReduction="20000"/>
          </a:bodyPr>
          <a:lstStyle/>
          <a:p>
            <a:pPr>
              <a:lnSpc>
                <a:spcPct val="80000"/>
              </a:lnSpc>
            </a:pPr>
            <a:r>
              <a:rPr lang="en-GB" sz="2600"/>
              <a:t>Financial Factors</a:t>
            </a:r>
          </a:p>
          <a:p>
            <a:pPr lvl="1">
              <a:lnSpc>
                <a:spcPct val="80000"/>
              </a:lnSpc>
            </a:pPr>
            <a:r>
              <a:rPr lang="en-GB" sz="2200"/>
              <a:t>Liquidate the intangible IT asset</a:t>
            </a:r>
          </a:p>
          <a:p>
            <a:pPr lvl="2">
              <a:lnSpc>
                <a:spcPct val="80000"/>
              </a:lnSpc>
            </a:pPr>
            <a:r>
              <a:rPr lang="en-GB" sz="2100"/>
              <a:t>Selling existing hardware to vendor.</a:t>
            </a:r>
          </a:p>
          <a:p>
            <a:pPr lvl="1">
              <a:lnSpc>
                <a:spcPct val="80000"/>
              </a:lnSpc>
            </a:pPr>
            <a:r>
              <a:rPr lang="en-GB" sz="2200"/>
              <a:t>Fixed Costs become Variable Costs</a:t>
            </a:r>
          </a:p>
          <a:p>
            <a:pPr lvl="1">
              <a:lnSpc>
                <a:spcPct val="80000"/>
              </a:lnSpc>
            </a:pPr>
            <a:r>
              <a:rPr lang="en-GB" sz="2200"/>
              <a:t>IT employees leave (and often prefer working for vendor)</a:t>
            </a:r>
          </a:p>
          <a:p>
            <a:pPr lvl="1">
              <a:lnSpc>
                <a:spcPct val="80000"/>
              </a:lnSpc>
            </a:pPr>
            <a:r>
              <a:rPr lang="en-GB" sz="2200"/>
              <a:t>Users take seriously the money spent on outsourcing over IT dept.</a:t>
            </a:r>
          </a:p>
          <a:p>
            <a:pPr>
              <a:lnSpc>
                <a:spcPct val="80000"/>
              </a:lnSpc>
            </a:pPr>
            <a:r>
              <a:rPr lang="en-GB" sz="2600"/>
              <a:t>Corporate Culture</a:t>
            </a:r>
          </a:p>
          <a:p>
            <a:pPr lvl="1">
              <a:lnSpc>
                <a:spcPct val="80000"/>
              </a:lnSpc>
            </a:pPr>
            <a:r>
              <a:rPr lang="en-GB" sz="2200"/>
              <a:t>Easier to make force difficult actions when ‘coming from’ Vendor (e.g. Centralisation)</a:t>
            </a:r>
          </a:p>
          <a:p>
            <a:pPr>
              <a:lnSpc>
                <a:spcPct val="80000"/>
              </a:lnSpc>
            </a:pPr>
            <a:r>
              <a:rPr lang="en-GB" sz="2600"/>
              <a:t>Eliminates (internal) User / IT conflict</a:t>
            </a:r>
          </a:p>
          <a:p>
            <a:pPr>
              <a:lnSpc>
                <a:spcPct val="80000"/>
              </a:lnSpc>
            </a:pPr>
            <a:endParaRPr lang="en-GB" sz="2600"/>
          </a:p>
        </p:txBody>
      </p:sp>
    </p:spTree>
    <p:extLst>
      <p:ext uri="{BB962C8B-B14F-4D97-AF65-F5344CB8AC3E}">
        <p14:creationId xmlns:p14="http://schemas.microsoft.com/office/powerpoint/2010/main" val="1989563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GB" sz="3600" cap="all">
                <a:effectLst>
                  <a:reflection blurRad="12700" stA="48000" endA="300" endPos="55000" dir="5400000" sy="-90000" algn="bl" rotWithShape="0"/>
                </a:effectLst>
              </a:rPr>
              <a:t>Structuring an Alliance</a:t>
            </a:r>
          </a:p>
        </p:txBody>
      </p:sp>
      <p:sp>
        <p:nvSpPr>
          <p:cNvPr id="27650" name="Rectangle 3"/>
          <p:cNvSpPr>
            <a:spLocks noGrp="1" noChangeArrowheads="1"/>
          </p:cNvSpPr>
          <p:nvPr>
            <p:ph idx="4294967295"/>
          </p:nvPr>
        </p:nvSpPr>
        <p:spPr>
          <a:xfrm>
            <a:off x="1981200" y="1600200"/>
            <a:ext cx="8229600" cy="4852988"/>
          </a:xfrm>
        </p:spPr>
        <p:txBody>
          <a:bodyPr>
            <a:normAutofit lnSpcReduction="10000"/>
          </a:bodyPr>
          <a:lstStyle/>
          <a:p>
            <a:pPr>
              <a:lnSpc>
                <a:spcPct val="80000"/>
              </a:lnSpc>
            </a:pPr>
            <a:r>
              <a:rPr lang="en-GB" sz="2600"/>
              <a:t>Contract Flexibility</a:t>
            </a:r>
          </a:p>
          <a:p>
            <a:pPr lvl="1">
              <a:lnSpc>
                <a:spcPct val="80000"/>
              </a:lnSpc>
            </a:pPr>
            <a:r>
              <a:rPr lang="en-GB" sz="2200"/>
              <a:t>Change is inevitable</a:t>
            </a:r>
          </a:p>
          <a:p>
            <a:pPr lvl="2">
              <a:lnSpc>
                <a:spcPct val="80000"/>
              </a:lnSpc>
            </a:pPr>
            <a:r>
              <a:rPr lang="en-GB" sz="2100"/>
              <a:t>There is a mutual interest in success, so a mutual interest in solving issues caused by change is necessary</a:t>
            </a:r>
          </a:p>
          <a:p>
            <a:pPr lvl="1">
              <a:lnSpc>
                <a:spcPct val="80000"/>
              </a:lnSpc>
            </a:pPr>
            <a:r>
              <a:rPr lang="en-GB" sz="2200"/>
              <a:t>Even the best contract won’t think of every eventuality, leave some scope for adaptation.</a:t>
            </a:r>
          </a:p>
          <a:p>
            <a:pPr>
              <a:lnSpc>
                <a:spcPct val="80000"/>
              </a:lnSpc>
            </a:pPr>
            <a:r>
              <a:rPr lang="en-GB" sz="2600"/>
              <a:t>Standards and Control</a:t>
            </a:r>
          </a:p>
          <a:p>
            <a:pPr lvl="1">
              <a:lnSpc>
                <a:spcPct val="80000"/>
              </a:lnSpc>
            </a:pPr>
            <a:r>
              <a:rPr lang="en-GB" sz="2200"/>
              <a:t>Customers are likely to be concerned about handing over control to a 3</a:t>
            </a:r>
            <a:r>
              <a:rPr lang="en-GB" sz="2200" baseline="30000"/>
              <a:t>rd</a:t>
            </a:r>
            <a:r>
              <a:rPr lang="en-GB" sz="2200"/>
              <a:t> party.</a:t>
            </a:r>
          </a:p>
          <a:p>
            <a:pPr lvl="1">
              <a:lnSpc>
                <a:spcPct val="80000"/>
              </a:lnSpc>
            </a:pPr>
            <a:r>
              <a:rPr lang="en-GB" sz="2200"/>
              <a:t>Organisations already don’t have control over things like electricity / phone – why not information? What about responsibility for new service / product.</a:t>
            </a:r>
          </a:p>
          <a:p>
            <a:pPr lvl="1">
              <a:lnSpc>
                <a:spcPct val="80000"/>
              </a:lnSpc>
            </a:pPr>
            <a:r>
              <a:rPr lang="en-GB" sz="2200"/>
              <a:t>Develop detailed levels of service (SLA) defining the standards that can be expected.</a:t>
            </a:r>
          </a:p>
        </p:txBody>
      </p:sp>
    </p:spTree>
    <p:extLst>
      <p:ext uri="{BB962C8B-B14F-4D97-AF65-F5344CB8AC3E}">
        <p14:creationId xmlns:p14="http://schemas.microsoft.com/office/powerpoint/2010/main" val="3531036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GB" sz="3600" cap="all">
                <a:effectLst>
                  <a:reflection blurRad="12700" stA="48000" endA="300" endPos="55000" dir="5400000" sy="-90000" algn="bl" rotWithShape="0"/>
                </a:effectLst>
              </a:rPr>
              <a:t>Structuring an Alliance</a:t>
            </a:r>
          </a:p>
        </p:txBody>
      </p:sp>
      <p:sp>
        <p:nvSpPr>
          <p:cNvPr id="28674" name="Rectangle 3"/>
          <p:cNvSpPr>
            <a:spLocks noGrp="1" noChangeArrowheads="1"/>
          </p:cNvSpPr>
          <p:nvPr>
            <p:ph idx="4294967295"/>
          </p:nvPr>
        </p:nvSpPr>
        <p:spPr/>
        <p:txBody>
          <a:bodyPr>
            <a:normAutofit fontScale="62500" lnSpcReduction="20000"/>
          </a:bodyPr>
          <a:lstStyle/>
          <a:p>
            <a:pPr>
              <a:lnSpc>
                <a:spcPct val="90000"/>
              </a:lnSpc>
            </a:pPr>
            <a:r>
              <a:rPr lang="en-GB" sz="2600"/>
              <a:t>Areas to outsource</a:t>
            </a:r>
          </a:p>
          <a:p>
            <a:pPr lvl="1">
              <a:lnSpc>
                <a:spcPct val="90000"/>
              </a:lnSpc>
            </a:pPr>
            <a:r>
              <a:rPr lang="en-GB" sz="2200"/>
              <a:t>All IS functions?  Some IS functions?</a:t>
            </a:r>
          </a:p>
          <a:p>
            <a:pPr lvl="2">
              <a:lnSpc>
                <a:spcPct val="90000"/>
              </a:lnSpc>
            </a:pPr>
            <a:r>
              <a:rPr lang="en-GB" sz="2100"/>
              <a:t>Systems Development</a:t>
            </a:r>
          </a:p>
          <a:p>
            <a:pPr lvl="2">
              <a:lnSpc>
                <a:spcPct val="90000"/>
              </a:lnSpc>
            </a:pPr>
            <a:r>
              <a:rPr lang="en-GB" sz="2100"/>
              <a:t>Systems Support</a:t>
            </a:r>
          </a:p>
          <a:p>
            <a:pPr lvl="2">
              <a:lnSpc>
                <a:spcPct val="90000"/>
              </a:lnSpc>
            </a:pPr>
            <a:r>
              <a:rPr lang="en-GB" sz="2100"/>
              <a:t>Data Centre</a:t>
            </a:r>
          </a:p>
          <a:p>
            <a:pPr lvl="2">
              <a:lnSpc>
                <a:spcPct val="90000"/>
              </a:lnSpc>
            </a:pPr>
            <a:r>
              <a:rPr lang="en-GB" sz="2100"/>
              <a:t>Communications</a:t>
            </a:r>
          </a:p>
          <a:p>
            <a:pPr lvl="2">
              <a:lnSpc>
                <a:spcPct val="90000"/>
              </a:lnSpc>
            </a:pPr>
            <a:r>
              <a:rPr lang="en-GB" sz="2100"/>
              <a:t>PC Acquisitions</a:t>
            </a:r>
          </a:p>
          <a:p>
            <a:pPr lvl="2">
              <a:lnSpc>
                <a:spcPct val="90000"/>
              </a:lnSpc>
            </a:pPr>
            <a:r>
              <a:rPr lang="en-GB" sz="2100"/>
              <a:t>Hardware</a:t>
            </a:r>
          </a:p>
          <a:p>
            <a:pPr lvl="2">
              <a:lnSpc>
                <a:spcPct val="90000"/>
              </a:lnSpc>
            </a:pPr>
            <a:r>
              <a:rPr lang="en-GB" sz="2100"/>
              <a:t>Software</a:t>
            </a:r>
          </a:p>
          <a:p>
            <a:pPr lvl="1">
              <a:lnSpc>
                <a:spcPct val="90000"/>
              </a:lnSpc>
            </a:pPr>
            <a:r>
              <a:rPr lang="en-GB" sz="2200"/>
              <a:t>Can a portion of IT be isolated from the rest?</a:t>
            </a:r>
          </a:p>
          <a:p>
            <a:pPr lvl="1">
              <a:lnSpc>
                <a:spcPct val="90000"/>
              </a:lnSpc>
            </a:pPr>
            <a:r>
              <a:rPr lang="en-GB" sz="2200"/>
              <a:t>Where are our competencies?</a:t>
            </a:r>
          </a:p>
          <a:p>
            <a:pPr lvl="1">
              <a:lnSpc>
                <a:spcPct val="90000"/>
              </a:lnSpc>
            </a:pPr>
            <a:r>
              <a:rPr lang="en-GB" sz="2200"/>
              <a:t>Which are core activities?</a:t>
            </a:r>
          </a:p>
        </p:txBody>
      </p:sp>
    </p:spTree>
    <p:extLst>
      <p:ext uri="{BB962C8B-B14F-4D97-AF65-F5344CB8AC3E}">
        <p14:creationId xmlns:p14="http://schemas.microsoft.com/office/powerpoint/2010/main" val="41717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&amp; Reward</a:t>
            </a:r>
          </a:p>
        </p:txBody>
      </p:sp>
      <p:sp>
        <p:nvSpPr>
          <p:cNvPr id="4" name="Line 4"/>
          <p:cNvSpPr>
            <a:spLocks noChangeShapeType="1"/>
          </p:cNvSpPr>
          <p:nvPr/>
        </p:nvSpPr>
        <p:spPr bwMode="auto">
          <a:xfrm flipH="1" flipV="1">
            <a:off x="3422650" y="2212975"/>
            <a:ext cx="0" cy="4032250"/>
          </a:xfrm>
          <a:prstGeom prst="line">
            <a:avLst/>
          </a:prstGeom>
          <a:noFill/>
          <a:ln w="9525">
            <a:solidFill>
              <a:schemeClr val="tx1"/>
            </a:solidFill>
            <a:round/>
            <a:headEnd/>
            <a:tailEnd type="triangle" w="med" len="med"/>
          </a:ln>
          <a:effectLst/>
        </p:spPr>
        <p:txBody>
          <a:bodyPr/>
          <a:lstStyle/>
          <a:p>
            <a:endParaRPr lang="en-US"/>
          </a:p>
        </p:txBody>
      </p:sp>
      <p:sp>
        <p:nvSpPr>
          <p:cNvPr id="5" name="Line 5"/>
          <p:cNvSpPr>
            <a:spLocks noChangeShapeType="1"/>
          </p:cNvSpPr>
          <p:nvPr/>
        </p:nvSpPr>
        <p:spPr bwMode="auto">
          <a:xfrm>
            <a:off x="3422650" y="6245225"/>
            <a:ext cx="5832475" cy="0"/>
          </a:xfrm>
          <a:prstGeom prst="line">
            <a:avLst/>
          </a:prstGeom>
          <a:noFill/>
          <a:ln w="9525">
            <a:solidFill>
              <a:schemeClr val="tx1"/>
            </a:solidFill>
            <a:round/>
            <a:headEnd/>
            <a:tailEnd type="triangle" w="med" len="med"/>
          </a:ln>
          <a:effectLst/>
        </p:spPr>
        <p:txBody>
          <a:bodyPr/>
          <a:lstStyle/>
          <a:p>
            <a:endParaRPr lang="en-US"/>
          </a:p>
        </p:txBody>
      </p:sp>
      <p:sp>
        <p:nvSpPr>
          <p:cNvPr id="6" name="Arc 6"/>
          <p:cNvSpPr>
            <a:spLocks/>
          </p:cNvSpPr>
          <p:nvPr/>
        </p:nvSpPr>
        <p:spPr bwMode="auto">
          <a:xfrm>
            <a:off x="3422650" y="4805362"/>
            <a:ext cx="1873250" cy="1511300"/>
          </a:xfrm>
          <a:custGeom>
            <a:avLst/>
            <a:gdLst>
              <a:gd name="G0" fmla="+- 0 0 0"/>
              <a:gd name="G1" fmla="+- 21600 0 0"/>
              <a:gd name="G2" fmla="+- 21600 0 0"/>
              <a:gd name="T0" fmla="*/ 0 w 21561"/>
              <a:gd name="T1" fmla="*/ 0 h 21600"/>
              <a:gd name="T2" fmla="*/ 21561 w 21561"/>
              <a:gd name="T3" fmla="*/ 20306 h 21600"/>
              <a:gd name="T4" fmla="*/ 0 w 21561"/>
              <a:gd name="T5" fmla="*/ 21600 h 21600"/>
            </a:gdLst>
            <a:ahLst/>
            <a:cxnLst>
              <a:cxn ang="0">
                <a:pos x="T0" y="T1"/>
              </a:cxn>
              <a:cxn ang="0">
                <a:pos x="T2" y="T3"/>
              </a:cxn>
              <a:cxn ang="0">
                <a:pos x="T4" y="T5"/>
              </a:cxn>
            </a:cxnLst>
            <a:rect l="0" t="0" r="r" b="b"/>
            <a:pathLst>
              <a:path w="21561" h="21600" fill="none" extrusionOk="0">
                <a:moveTo>
                  <a:pt x="-1" y="0"/>
                </a:moveTo>
                <a:cubicBezTo>
                  <a:pt x="11426" y="0"/>
                  <a:pt x="20876" y="8899"/>
                  <a:pt x="21561" y="20305"/>
                </a:cubicBezTo>
              </a:path>
              <a:path w="21561" h="21600" stroke="0" extrusionOk="0">
                <a:moveTo>
                  <a:pt x="-1" y="0"/>
                </a:moveTo>
                <a:cubicBezTo>
                  <a:pt x="11426" y="0"/>
                  <a:pt x="20876" y="8899"/>
                  <a:pt x="21561" y="20305"/>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7" name="Arc 7"/>
          <p:cNvSpPr>
            <a:spLocks/>
          </p:cNvSpPr>
          <p:nvPr/>
        </p:nvSpPr>
        <p:spPr bwMode="auto">
          <a:xfrm>
            <a:off x="3422650" y="4013200"/>
            <a:ext cx="2808288" cy="2376487"/>
          </a:xfrm>
          <a:custGeom>
            <a:avLst/>
            <a:gdLst>
              <a:gd name="G0" fmla="+- 0 0 0"/>
              <a:gd name="G1" fmla="+- 21600 0 0"/>
              <a:gd name="G2" fmla="+- 21600 0 0"/>
              <a:gd name="T0" fmla="*/ 0 w 21561"/>
              <a:gd name="T1" fmla="*/ 0 h 21600"/>
              <a:gd name="T2" fmla="*/ 21561 w 21561"/>
              <a:gd name="T3" fmla="*/ 20306 h 21600"/>
              <a:gd name="T4" fmla="*/ 0 w 21561"/>
              <a:gd name="T5" fmla="*/ 21600 h 21600"/>
            </a:gdLst>
            <a:ahLst/>
            <a:cxnLst>
              <a:cxn ang="0">
                <a:pos x="T0" y="T1"/>
              </a:cxn>
              <a:cxn ang="0">
                <a:pos x="T2" y="T3"/>
              </a:cxn>
              <a:cxn ang="0">
                <a:pos x="T4" y="T5"/>
              </a:cxn>
            </a:cxnLst>
            <a:rect l="0" t="0" r="r" b="b"/>
            <a:pathLst>
              <a:path w="21561" h="21600" fill="none" extrusionOk="0">
                <a:moveTo>
                  <a:pt x="-1" y="0"/>
                </a:moveTo>
                <a:cubicBezTo>
                  <a:pt x="11426" y="0"/>
                  <a:pt x="20876" y="8899"/>
                  <a:pt x="21561" y="20305"/>
                </a:cubicBezTo>
              </a:path>
              <a:path w="21561" h="21600" stroke="0" extrusionOk="0">
                <a:moveTo>
                  <a:pt x="-1" y="0"/>
                </a:moveTo>
                <a:cubicBezTo>
                  <a:pt x="11426" y="0"/>
                  <a:pt x="20876" y="8899"/>
                  <a:pt x="21561" y="20305"/>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8" name="Arc 8"/>
          <p:cNvSpPr>
            <a:spLocks/>
          </p:cNvSpPr>
          <p:nvPr/>
        </p:nvSpPr>
        <p:spPr bwMode="auto">
          <a:xfrm>
            <a:off x="3422650" y="3221037"/>
            <a:ext cx="3673475" cy="3240088"/>
          </a:xfrm>
          <a:custGeom>
            <a:avLst/>
            <a:gdLst>
              <a:gd name="G0" fmla="+- 0 0 0"/>
              <a:gd name="G1" fmla="+- 21600 0 0"/>
              <a:gd name="G2" fmla="+- 21600 0 0"/>
              <a:gd name="T0" fmla="*/ 0 w 21561"/>
              <a:gd name="T1" fmla="*/ 0 h 21600"/>
              <a:gd name="T2" fmla="*/ 21561 w 21561"/>
              <a:gd name="T3" fmla="*/ 20306 h 21600"/>
              <a:gd name="T4" fmla="*/ 0 w 21561"/>
              <a:gd name="T5" fmla="*/ 21600 h 21600"/>
            </a:gdLst>
            <a:ahLst/>
            <a:cxnLst>
              <a:cxn ang="0">
                <a:pos x="T0" y="T1"/>
              </a:cxn>
              <a:cxn ang="0">
                <a:pos x="T2" y="T3"/>
              </a:cxn>
              <a:cxn ang="0">
                <a:pos x="T4" y="T5"/>
              </a:cxn>
            </a:cxnLst>
            <a:rect l="0" t="0" r="r" b="b"/>
            <a:pathLst>
              <a:path w="21561" h="21600" fill="none" extrusionOk="0">
                <a:moveTo>
                  <a:pt x="-1" y="0"/>
                </a:moveTo>
                <a:cubicBezTo>
                  <a:pt x="11426" y="0"/>
                  <a:pt x="20876" y="8899"/>
                  <a:pt x="21561" y="20305"/>
                </a:cubicBezTo>
              </a:path>
              <a:path w="21561" h="21600" stroke="0" extrusionOk="0">
                <a:moveTo>
                  <a:pt x="-1" y="0"/>
                </a:moveTo>
                <a:cubicBezTo>
                  <a:pt x="11426" y="0"/>
                  <a:pt x="20876" y="8899"/>
                  <a:pt x="21561" y="20305"/>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9" name="Arc 9"/>
          <p:cNvSpPr>
            <a:spLocks/>
          </p:cNvSpPr>
          <p:nvPr/>
        </p:nvSpPr>
        <p:spPr bwMode="auto">
          <a:xfrm>
            <a:off x="3422650" y="2428875"/>
            <a:ext cx="4681538" cy="4103687"/>
          </a:xfrm>
          <a:custGeom>
            <a:avLst/>
            <a:gdLst>
              <a:gd name="G0" fmla="+- 0 0 0"/>
              <a:gd name="G1" fmla="+- 21600 0 0"/>
              <a:gd name="G2" fmla="+- 21600 0 0"/>
              <a:gd name="T0" fmla="*/ 0 w 21561"/>
              <a:gd name="T1" fmla="*/ 0 h 21600"/>
              <a:gd name="T2" fmla="*/ 21561 w 21561"/>
              <a:gd name="T3" fmla="*/ 20306 h 21600"/>
              <a:gd name="T4" fmla="*/ 0 w 21561"/>
              <a:gd name="T5" fmla="*/ 21600 h 21600"/>
            </a:gdLst>
            <a:ahLst/>
            <a:cxnLst>
              <a:cxn ang="0">
                <a:pos x="T0" y="T1"/>
              </a:cxn>
              <a:cxn ang="0">
                <a:pos x="T2" y="T3"/>
              </a:cxn>
              <a:cxn ang="0">
                <a:pos x="T4" y="T5"/>
              </a:cxn>
            </a:cxnLst>
            <a:rect l="0" t="0" r="r" b="b"/>
            <a:pathLst>
              <a:path w="21561" h="21600" fill="none" extrusionOk="0">
                <a:moveTo>
                  <a:pt x="-1" y="0"/>
                </a:moveTo>
                <a:cubicBezTo>
                  <a:pt x="11426" y="0"/>
                  <a:pt x="20876" y="8899"/>
                  <a:pt x="21561" y="20305"/>
                </a:cubicBezTo>
              </a:path>
              <a:path w="21561" h="21600" stroke="0" extrusionOk="0">
                <a:moveTo>
                  <a:pt x="-1" y="0"/>
                </a:moveTo>
                <a:cubicBezTo>
                  <a:pt x="11426" y="0"/>
                  <a:pt x="20876" y="8899"/>
                  <a:pt x="21561" y="20305"/>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10" name="Text Box 10"/>
          <p:cNvSpPr txBox="1">
            <a:spLocks noChangeArrowheads="1"/>
          </p:cNvSpPr>
          <p:nvPr/>
        </p:nvSpPr>
        <p:spPr bwMode="auto">
          <a:xfrm>
            <a:off x="3546475" y="5740400"/>
            <a:ext cx="1211263" cy="336550"/>
          </a:xfrm>
          <a:prstGeom prst="rect">
            <a:avLst/>
          </a:prstGeom>
          <a:noFill/>
          <a:ln w="9525">
            <a:noFill/>
            <a:miter lim="800000"/>
            <a:headEnd/>
            <a:tailEnd/>
          </a:ln>
          <a:effectLst/>
        </p:spPr>
        <p:txBody>
          <a:bodyPr wrap="none">
            <a:spAutoFit/>
          </a:bodyPr>
          <a:lstStyle/>
          <a:p>
            <a:r>
              <a:rPr lang="en-US" sz="1600"/>
              <a:t>Automation</a:t>
            </a:r>
            <a:endParaRPr lang="th-TH" sz="1600"/>
          </a:p>
        </p:txBody>
      </p:sp>
      <p:sp>
        <p:nvSpPr>
          <p:cNvPr id="11" name="Text Box 11"/>
          <p:cNvSpPr txBox="1">
            <a:spLocks noChangeArrowheads="1"/>
          </p:cNvSpPr>
          <p:nvPr/>
        </p:nvSpPr>
        <p:spPr bwMode="auto">
          <a:xfrm>
            <a:off x="3495675" y="4516437"/>
            <a:ext cx="1512888" cy="336550"/>
          </a:xfrm>
          <a:prstGeom prst="rect">
            <a:avLst/>
          </a:prstGeom>
          <a:noFill/>
          <a:ln w="9525">
            <a:noFill/>
            <a:miter lim="800000"/>
            <a:headEnd/>
            <a:tailEnd/>
          </a:ln>
          <a:effectLst/>
        </p:spPr>
        <p:txBody>
          <a:bodyPr wrap="none">
            <a:spAutoFit/>
          </a:bodyPr>
          <a:lstStyle/>
          <a:p>
            <a:r>
              <a:rPr lang="en-US" sz="1600"/>
              <a:t>Rationalisation</a:t>
            </a:r>
            <a:endParaRPr lang="th-TH" sz="1600"/>
          </a:p>
        </p:txBody>
      </p:sp>
      <p:sp>
        <p:nvSpPr>
          <p:cNvPr id="12" name="Text Box 12"/>
          <p:cNvSpPr txBox="1">
            <a:spLocks noChangeArrowheads="1"/>
          </p:cNvSpPr>
          <p:nvPr/>
        </p:nvSpPr>
        <p:spPr bwMode="auto">
          <a:xfrm>
            <a:off x="3495675" y="3724275"/>
            <a:ext cx="1501775" cy="336550"/>
          </a:xfrm>
          <a:prstGeom prst="rect">
            <a:avLst/>
          </a:prstGeom>
          <a:noFill/>
          <a:ln w="9525">
            <a:noFill/>
            <a:miter lim="800000"/>
            <a:headEnd/>
            <a:tailEnd/>
          </a:ln>
          <a:effectLst/>
        </p:spPr>
        <p:txBody>
          <a:bodyPr wrap="none">
            <a:spAutoFit/>
          </a:bodyPr>
          <a:lstStyle/>
          <a:p>
            <a:r>
              <a:rPr lang="en-US" sz="1600"/>
              <a:t>Reengineering</a:t>
            </a:r>
            <a:endParaRPr lang="th-TH" sz="1600"/>
          </a:p>
        </p:txBody>
      </p:sp>
      <p:sp>
        <p:nvSpPr>
          <p:cNvPr id="13" name="Text Box 13"/>
          <p:cNvSpPr txBox="1">
            <a:spLocks noChangeArrowheads="1"/>
          </p:cNvSpPr>
          <p:nvPr/>
        </p:nvSpPr>
        <p:spPr bwMode="auto">
          <a:xfrm>
            <a:off x="3495675" y="2860675"/>
            <a:ext cx="1617663" cy="336550"/>
          </a:xfrm>
          <a:prstGeom prst="rect">
            <a:avLst/>
          </a:prstGeom>
          <a:noFill/>
          <a:ln w="9525">
            <a:noFill/>
            <a:miter lim="800000"/>
            <a:headEnd/>
            <a:tailEnd/>
          </a:ln>
          <a:effectLst/>
        </p:spPr>
        <p:txBody>
          <a:bodyPr wrap="none">
            <a:spAutoFit/>
          </a:bodyPr>
          <a:lstStyle/>
          <a:p>
            <a:r>
              <a:rPr lang="en-US" sz="1600"/>
              <a:t>Paradigm Shifts</a:t>
            </a:r>
            <a:endParaRPr lang="th-TH" sz="1600"/>
          </a:p>
        </p:txBody>
      </p:sp>
      <p:sp>
        <p:nvSpPr>
          <p:cNvPr id="14" name="Text Box 14"/>
          <p:cNvSpPr txBox="1">
            <a:spLocks noChangeArrowheads="1"/>
          </p:cNvSpPr>
          <p:nvPr/>
        </p:nvSpPr>
        <p:spPr bwMode="auto">
          <a:xfrm>
            <a:off x="2682875" y="2314575"/>
            <a:ext cx="708025" cy="396875"/>
          </a:xfrm>
          <a:prstGeom prst="rect">
            <a:avLst/>
          </a:prstGeom>
          <a:noFill/>
          <a:ln w="9525">
            <a:noFill/>
            <a:miter lim="800000"/>
            <a:headEnd/>
            <a:tailEnd/>
          </a:ln>
          <a:effectLst/>
        </p:spPr>
        <p:txBody>
          <a:bodyPr wrap="none">
            <a:spAutoFit/>
          </a:bodyPr>
          <a:lstStyle/>
          <a:p>
            <a:r>
              <a:rPr lang="en-US" sz="2000"/>
              <a:t>High</a:t>
            </a:r>
            <a:endParaRPr lang="th-TH" sz="2000"/>
          </a:p>
        </p:txBody>
      </p:sp>
      <p:sp>
        <p:nvSpPr>
          <p:cNvPr id="15" name="Text Box 15"/>
          <p:cNvSpPr txBox="1">
            <a:spLocks noChangeArrowheads="1"/>
          </p:cNvSpPr>
          <p:nvPr/>
        </p:nvSpPr>
        <p:spPr bwMode="auto">
          <a:xfrm>
            <a:off x="8535988" y="6316662"/>
            <a:ext cx="708025" cy="396875"/>
          </a:xfrm>
          <a:prstGeom prst="rect">
            <a:avLst/>
          </a:prstGeom>
          <a:noFill/>
          <a:ln w="9525">
            <a:noFill/>
            <a:miter lim="800000"/>
            <a:headEnd/>
            <a:tailEnd/>
          </a:ln>
          <a:effectLst/>
        </p:spPr>
        <p:txBody>
          <a:bodyPr wrap="none">
            <a:spAutoFit/>
          </a:bodyPr>
          <a:lstStyle/>
          <a:p>
            <a:r>
              <a:rPr lang="en-US" sz="2000"/>
              <a:t>High</a:t>
            </a:r>
            <a:endParaRPr lang="th-TH" sz="2000"/>
          </a:p>
        </p:txBody>
      </p:sp>
      <p:sp>
        <p:nvSpPr>
          <p:cNvPr id="16" name="Text Box 16"/>
          <p:cNvSpPr txBox="1">
            <a:spLocks noChangeArrowheads="1"/>
          </p:cNvSpPr>
          <p:nvPr/>
        </p:nvSpPr>
        <p:spPr bwMode="auto">
          <a:xfrm>
            <a:off x="2774950" y="5813425"/>
            <a:ext cx="650875" cy="396875"/>
          </a:xfrm>
          <a:prstGeom prst="rect">
            <a:avLst/>
          </a:prstGeom>
          <a:noFill/>
          <a:ln w="9525">
            <a:noFill/>
            <a:miter lim="800000"/>
            <a:headEnd/>
            <a:tailEnd/>
          </a:ln>
          <a:effectLst/>
        </p:spPr>
        <p:txBody>
          <a:bodyPr wrap="none">
            <a:spAutoFit/>
          </a:bodyPr>
          <a:lstStyle/>
          <a:p>
            <a:r>
              <a:rPr lang="en-US" sz="2000"/>
              <a:t>Low</a:t>
            </a:r>
            <a:endParaRPr lang="th-TH" sz="2000"/>
          </a:p>
        </p:txBody>
      </p:sp>
      <p:sp>
        <p:nvSpPr>
          <p:cNvPr id="17" name="Text Box 17"/>
          <p:cNvSpPr txBox="1">
            <a:spLocks noChangeArrowheads="1"/>
          </p:cNvSpPr>
          <p:nvPr/>
        </p:nvSpPr>
        <p:spPr bwMode="auto">
          <a:xfrm>
            <a:off x="3422650" y="6316662"/>
            <a:ext cx="650875" cy="396875"/>
          </a:xfrm>
          <a:prstGeom prst="rect">
            <a:avLst/>
          </a:prstGeom>
          <a:noFill/>
          <a:ln w="9525">
            <a:noFill/>
            <a:miter lim="800000"/>
            <a:headEnd/>
            <a:tailEnd/>
          </a:ln>
          <a:effectLst/>
        </p:spPr>
        <p:txBody>
          <a:bodyPr wrap="none">
            <a:spAutoFit/>
          </a:bodyPr>
          <a:lstStyle/>
          <a:p>
            <a:r>
              <a:rPr lang="en-US" sz="2000"/>
              <a:t>Low</a:t>
            </a:r>
            <a:endParaRPr lang="th-TH" sz="2000"/>
          </a:p>
        </p:txBody>
      </p:sp>
      <p:sp>
        <p:nvSpPr>
          <p:cNvPr id="18" name="Text Box 18"/>
          <p:cNvSpPr txBox="1">
            <a:spLocks noChangeArrowheads="1"/>
          </p:cNvSpPr>
          <p:nvPr/>
        </p:nvSpPr>
        <p:spPr bwMode="auto">
          <a:xfrm>
            <a:off x="2270125" y="3868737"/>
            <a:ext cx="792163" cy="396875"/>
          </a:xfrm>
          <a:prstGeom prst="rect">
            <a:avLst/>
          </a:prstGeom>
          <a:noFill/>
          <a:ln w="9525">
            <a:noFill/>
            <a:miter lim="800000"/>
            <a:headEnd/>
            <a:tailEnd/>
          </a:ln>
          <a:effectLst/>
        </p:spPr>
        <p:txBody>
          <a:bodyPr wrap="none">
            <a:spAutoFit/>
          </a:bodyPr>
          <a:lstStyle/>
          <a:p>
            <a:r>
              <a:rPr lang="en-US" sz="2000" b="1"/>
              <a:t>RISK</a:t>
            </a:r>
            <a:endParaRPr lang="th-TH" sz="2000" b="1"/>
          </a:p>
        </p:txBody>
      </p:sp>
      <p:sp>
        <p:nvSpPr>
          <p:cNvPr id="19" name="Text Box 19"/>
          <p:cNvSpPr txBox="1">
            <a:spLocks noChangeArrowheads="1"/>
          </p:cNvSpPr>
          <p:nvPr/>
        </p:nvSpPr>
        <p:spPr bwMode="auto">
          <a:xfrm>
            <a:off x="5799138" y="6461125"/>
            <a:ext cx="1330325" cy="396875"/>
          </a:xfrm>
          <a:prstGeom prst="rect">
            <a:avLst/>
          </a:prstGeom>
          <a:noFill/>
          <a:ln w="9525">
            <a:noFill/>
            <a:miter lim="800000"/>
            <a:headEnd/>
            <a:tailEnd/>
          </a:ln>
          <a:effectLst/>
        </p:spPr>
        <p:txBody>
          <a:bodyPr wrap="none">
            <a:spAutoFit/>
          </a:bodyPr>
          <a:lstStyle/>
          <a:p>
            <a:r>
              <a:rPr lang="en-US" sz="2000" b="1"/>
              <a:t>REWARD</a:t>
            </a:r>
            <a:endParaRPr lang="th-TH" sz="2000" b="1"/>
          </a:p>
        </p:txBody>
      </p:sp>
    </p:spTree>
    <p:extLst>
      <p:ext uri="{BB962C8B-B14F-4D97-AF65-F5344CB8AC3E}">
        <p14:creationId xmlns:p14="http://schemas.microsoft.com/office/powerpoint/2010/main" val="38262506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GB" sz="3600" cap="all">
                <a:effectLst>
                  <a:reflection blurRad="12700" stA="48000" endA="300" endPos="55000" dir="5400000" sy="-90000" algn="bl" rotWithShape="0"/>
                </a:effectLst>
              </a:rPr>
              <a:t>Structuring an Alliance</a:t>
            </a:r>
          </a:p>
        </p:txBody>
      </p:sp>
      <p:sp>
        <p:nvSpPr>
          <p:cNvPr id="29698" name="Rectangle 3"/>
          <p:cNvSpPr>
            <a:spLocks noGrp="1" noChangeArrowheads="1"/>
          </p:cNvSpPr>
          <p:nvPr>
            <p:ph idx="4294967295"/>
          </p:nvPr>
        </p:nvSpPr>
        <p:spPr/>
        <p:txBody>
          <a:bodyPr>
            <a:normAutofit fontScale="92500" lnSpcReduction="20000"/>
          </a:bodyPr>
          <a:lstStyle/>
          <a:p>
            <a:pPr>
              <a:lnSpc>
                <a:spcPct val="80000"/>
              </a:lnSpc>
            </a:pPr>
            <a:r>
              <a:rPr lang="en-GB" sz="2600"/>
              <a:t>Vendor Stability / Quality</a:t>
            </a:r>
          </a:p>
          <a:p>
            <a:pPr lvl="1">
              <a:lnSpc>
                <a:spcPct val="80000"/>
              </a:lnSpc>
            </a:pPr>
            <a:r>
              <a:rPr lang="en-GB" sz="2200"/>
              <a:t>How financially stable is the vendor?</a:t>
            </a:r>
          </a:p>
          <a:p>
            <a:pPr lvl="1">
              <a:lnSpc>
                <a:spcPct val="80000"/>
              </a:lnSpc>
            </a:pPr>
            <a:r>
              <a:rPr lang="en-GB" sz="2200"/>
              <a:t>How up to date is the vendor?</a:t>
            </a:r>
          </a:p>
          <a:p>
            <a:pPr>
              <a:lnSpc>
                <a:spcPct val="80000"/>
              </a:lnSpc>
            </a:pPr>
            <a:r>
              <a:rPr lang="en-GB" sz="2600"/>
              <a:t>Management Fit</a:t>
            </a:r>
          </a:p>
          <a:p>
            <a:pPr lvl="1">
              <a:lnSpc>
                <a:spcPct val="80000"/>
              </a:lnSpc>
            </a:pPr>
            <a:r>
              <a:rPr lang="en-GB" sz="2200"/>
              <a:t>What is the vendor’s corporate objectives (operations, innovation, strategy)?</a:t>
            </a:r>
          </a:p>
          <a:p>
            <a:pPr lvl="1">
              <a:lnSpc>
                <a:spcPct val="80000"/>
              </a:lnSpc>
            </a:pPr>
            <a:r>
              <a:rPr lang="en-GB" sz="2200"/>
              <a:t>Do they fit with ours?</a:t>
            </a:r>
          </a:p>
          <a:p>
            <a:pPr lvl="1">
              <a:lnSpc>
                <a:spcPct val="80000"/>
              </a:lnSpc>
            </a:pPr>
            <a:r>
              <a:rPr lang="en-GB" sz="2200"/>
              <a:t>What happens where there is conflict of interest?</a:t>
            </a:r>
          </a:p>
          <a:p>
            <a:pPr>
              <a:lnSpc>
                <a:spcPct val="80000"/>
              </a:lnSpc>
            </a:pPr>
            <a:r>
              <a:rPr lang="en-GB" sz="2600"/>
              <a:t>Conversions</a:t>
            </a:r>
          </a:p>
          <a:p>
            <a:pPr lvl="1">
              <a:lnSpc>
                <a:spcPct val="80000"/>
              </a:lnSpc>
            </a:pPr>
            <a:r>
              <a:rPr lang="en-GB" sz="2200"/>
              <a:t>New IS / IT</a:t>
            </a:r>
          </a:p>
          <a:p>
            <a:pPr lvl="1">
              <a:lnSpc>
                <a:spcPct val="80000"/>
              </a:lnSpc>
            </a:pPr>
            <a:r>
              <a:rPr lang="en-GB" sz="2200"/>
              <a:t>Uncertainty for IS employees</a:t>
            </a:r>
          </a:p>
        </p:txBody>
      </p:sp>
    </p:spTree>
    <p:extLst>
      <p:ext uri="{BB962C8B-B14F-4D97-AF65-F5344CB8AC3E}">
        <p14:creationId xmlns:p14="http://schemas.microsoft.com/office/powerpoint/2010/main" val="38398142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GB" sz="3600" cap="all">
                <a:effectLst>
                  <a:reflection blurRad="12700" stA="48000" endA="300" endPos="55000" dir="5400000" sy="-90000" algn="bl" rotWithShape="0"/>
                </a:effectLst>
              </a:rPr>
              <a:t>Managing an Alliance</a:t>
            </a:r>
          </a:p>
        </p:txBody>
      </p:sp>
      <p:sp>
        <p:nvSpPr>
          <p:cNvPr id="30722" name="Rectangle 3"/>
          <p:cNvSpPr>
            <a:spLocks noGrp="1" noChangeArrowheads="1"/>
          </p:cNvSpPr>
          <p:nvPr>
            <p:ph idx="4294967295"/>
          </p:nvPr>
        </p:nvSpPr>
        <p:spPr>
          <a:xfrm>
            <a:off x="1981201" y="1600201"/>
            <a:ext cx="8435975" cy="4525963"/>
          </a:xfrm>
        </p:spPr>
        <p:txBody>
          <a:bodyPr>
            <a:normAutofit fontScale="92500" lnSpcReduction="20000"/>
          </a:bodyPr>
          <a:lstStyle/>
          <a:p>
            <a:pPr>
              <a:lnSpc>
                <a:spcPct val="80000"/>
              </a:lnSpc>
            </a:pPr>
            <a:r>
              <a:rPr lang="en-GB" sz="2100"/>
              <a:t>CIO (Central Information Officer) Role</a:t>
            </a:r>
          </a:p>
          <a:p>
            <a:pPr lvl="1">
              <a:lnSpc>
                <a:spcPct val="80000"/>
              </a:lnSpc>
            </a:pPr>
            <a:r>
              <a:rPr lang="en-GB"/>
              <a:t>Ensuring IT resources are appropriate</a:t>
            </a:r>
          </a:p>
          <a:p>
            <a:pPr lvl="1">
              <a:lnSpc>
                <a:spcPct val="80000"/>
              </a:lnSpc>
            </a:pPr>
            <a:r>
              <a:rPr lang="en-GB"/>
              <a:t>Contract / Partnership management</a:t>
            </a:r>
          </a:p>
          <a:p>
            <a:pPr lvl="1">
              <a:lnSpc>
                <a:spcPct val="80000"/>
              </a:lnSpc>
            </a:pPr>
            <a:r>
              <a:rPr lang="en-GB"/>
              <a:t>Architecture Planning</a:t>
            </a:r>
          </a:p>
          <a:p>
            <a:pPr lvl="2">
              <a:lnSpc>
                <a:spcPct val="80000"/>
              </a:lnSpc>
            </a:pPr>
            <a:r>
              <a:rPr lang="en-GB"/>
              <a:t>Systems &amp; Human</a:t>
            </a:r>
          </a:p>
          <a:p>
            <a:pPr lvl="1">
              <a:lnSpc>
                <a:spcPct val="80000"/>
              </a:lnSpc>
            </a:pPr>
            <a:r>
              <a:rPr lang="en-GB"/>
              <a:t>Emerging Technologies</a:t>
            </a:r>
          </a:p>
          <a:p>
            <a:pPr lvl="1">
              <a:lnSpc>
                <a:spcPct val="80000"/>
              </a:lnSpc>
            </a:pPr>
            <a:r>
              <a:rPr lang="en-GB"/>
              <a:t>IS education.</a:t>
            </a:r>
          </a:p>
          <a:p>
            <a:pPr>
              <a:lnSpc>
                <a:spcPct val="80000"/>
              </a:lnSpc>
            </a:pPr>
            <a:r>
              <a:rPr lang="en-GB" sz="2100"/>
              <a:t>Performance Management</a:t>
            </a:r>
          </a:p>
          <a:p>
            <a:pPr lvl="1">
              <a:lnSpc>
                <a:spcPct val="80000"/>
              </a:lnSpc>
            </a:pPr>
            <a:r>
              <a:rPr lang="en-GB"/>
              <a:t>Feedback and Control Loop</a:t>
            </a:r>
          </a:p>
          <a:p>
            <a:pPr lvl="1">
              <a:lnSpc>
                <a:spcPct val="80000"/>
              </a:lnSpc>
            </a:pPr>
            <a:r>
              <a:rPr lang="en-GB"/>
              <a:t>Monitoring and ensuring success</a:t>
            </a:r>
          </a:p>
          <a:p>
            <a:pPr>
              <a:lnSpc>
                <a:spcPct val="80000"/>
              </a:lnSpc>
            </a:pPr>
            <a:r>
              <a:rPr lang="en-GB" sz="2100"/>
              <a:t>Mixing and Co-ordinating tasks</a:t>
            </a:r>
          </a:p>
          <a:p>
            <a:pPr lvl="1">
              <a:lnSpc>
                <a:spcPct val="80000"/>
              </a:lnSpc>
            </a:pPr>
            <a:r>
              <a:rPr lang="en-GB"/>
              <a:t>Priorities of varying tasks</a:t>
            </a:r>
          </a:p>
          <a:p>
            <a:pPr>
              <a:lnSpc>
                <a:spcPct val="80000"/>
              </a:lnSpc>
            </a:pPr>
            <a:r>
              <a:rPr lang="en-GB" sz="2100"/>
              <a:t>Personal Relationships</a:t>
            </a:r>
          </a:p>
          <a:p>
            <a:pPr lvl="1">
              <a:lnSpc>
                <a:spcPct val="80000"/>
              </a:lnSpc>
            </a:pPr>
            <a:r>
              <a:rPr lang="en-GB"/>
              <a:t>Maintaining working relationships between Vendor and Customer</a:t>
            </a:r>
          </a:p>
        </p:txBody>
      </p:sp>
    </p:spTree>
    <p:extLst>
      <p:ext uri="{BB962C8B-B14F-4D97-AF65-F5344CB8AC3E}">
        <p14:creationId xmlns:p14="http://schemas.microsoft.com/office/powerpoint/2010/main" val="1604844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GB" sz="3600" cap="all">
                <a:effectLst>
                  <a:reflection blurRad="12700" stA="48000" endA="300" endPos="55000" dir="5400000" sy="-90000" algn="bl" rotWithShape="0"/>
                </a:effectLst>
              </a:rPr>
              <a:t>Ultimate responsibility…</a:t>
            </a:r>
          </a:p>
        </p:txBody>
      </p:sp>
      <p:sp>
        <p:nvSpPr>
          <p:cNvPr id="31746" name="Rectangle 3"/>
          <p:cNvSpPr>
            <a:spLocks noGrp="1" noChangeArrowheads="1"/>
          </p:cNvSpPr>
          <p:nvPr>
            <p:ph idx="4294967295"/>
          </p:nvPr>
        </p:nvSpPr>
        <p:spPr>
          <a:xfrm>
            <a:off x="1981200" y="2852739"/>
            <a:ext cx="8229600" cy="3273425"/>
          </a:xfrm>
        </p:spPr>
        <p:txBody>
          <a:bodyPr/>
          <a:lstStyle/>
          <a:p>
            <a:pPr algn="ctr">
              <a:buFontTx/>
              <a:buNone/>
            </a:pPr>
            <a:r>
              <a:rPr lang="en-GB"/>
              <a:t>…will always remain with the customer!</a:t>
            </a:r>
          </a:p>
        </p:txBody>
      </p:sp>
    </p:spTree>
    <p:extLst>
      <p:ext uri="{BB962C8B-B14F-4D97-AF65-F5344CB8AC3E}">
        <p14:creationId xmlns:p14="http://schemas.microsoft.com/office/powerpoint/2010/main" val="1063903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Systems Development &amp; </a:t>
            </a:r>
            <a:r>
              <a:rPr lang="en-US" dirty="0" err="1"/>
              <a:t>Organisational</a:t>
            </a:r>
            <a:r>
              <a:rPr lang="en-US" dirty="0"/>
              <a:t> Change</a:t>
            </a:r>
          </a:p>
        </p:txBody>
      </p:sp>
      <p:sp>
        <p:nvSpPr>
          <p:cNvPr id="3" name="Content Placeholder 2"/>
          <p:cNvSpPr>
            <a:spLocks noGrp="1"/>
          </p:cNvSpPr>
          <p:nvPr>
            <p:ph idx="1"/>
          </p:nvPr>
        </p:nvSpPr>
        <p:spPr/>
        <p:txBody>
          <a:bodyPr/>
          <a:lstStyle/>
          <a:p>
            <a:r>
              <a:rPr lang="en-US" dirty="0"/>
              <a:t>Automation</a:t>
            </a:r>
          </a:p>
          <a:p>
            <a:pPr lvl="1"/>
            <a:r>
              <a:rPr lang="en-US" dirty="0"/>
              <a:t>Assisting employees performing routine tasks, efficiently &amp; effectively.</a:t>
            </a:r>
          </a:p>
          <a:p>
            <a:r>
              <a:rPr lang="en-US" dirty="0" err="1"/>
              <a:t>Rationalisation</a:t>
            </a:r>
            <a:endParaRPr lang="en-US" dirty="0"/>
          </a:p>
          <a:p>
            <a:pPr lvl="1"/>
            <a:r>
              <a:rPr lang="en-US" dirty="0"/>
              <a:t>Removing bottlenecks, streamlining of standard operating procedures</a:t>
            </a:r>
          </a:p>
          <a:p>
            <a:pPr lvl="1"/>
            <a:r>
              <a:rPr lang="en-US" dirty="0"/>
              <a:t>Often included as a process of continual improvement such as in Total Quality Management (TQM) and Six Sigma.</a:t>
            </a:r>
          </a:p>
        </p:txBody>
      </p:sp>
    </p:spTree>
    <p:extLst>
      <p:ext uri="{BB962C8B-B14F-4D97-AF65-F5344CB8AC3E}">
        <p14:creationId xmlns:p14="http://schemas.microsoft.com/office/powerpoint/2010/main" val="43735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Systems Development &amp; </a:t>
            </a:r>
            <a:r>
              <a:rPr lang="en-US" dirty="0" err="1"/>
              <a:t>Organisational</a:t>
            </a:r>
            <a:r>
              <a:rPr lang="en-US" dirty="0"/>
              <a:t> Change</a:t>
            </a:r>
          </a:p>
        </p:txBody>
      </p:sp>
      <p:sp>
        <p:nvSpPr>
          <p:cNvPr id="3" name="Content Placeholder 2"/>
          <p:cNvSpPr>
            <a:spLocks noGrp="1"/>
          </p:cNvSpPr>
          <p:nvPr>
            <p:ph idx="1"/>
          </p:nvPr>
        </p:nvSpPr>
        <p:spPr/>
        <p:txBody>
          <a:bodyPr/>
          <a:lstStyle/>
          <a:p>
            <a:r>
              <a:rPr lang="en-US" dirty="0"/>
              <a:t>Business Process Reengineering (Redesign)</a:t>
            </a:r>
          </a:p>
          <a:p>
            <a:pPr lvl="1"/>
            <a:r>
              <a:rPr lang="en-US" dirty="0"/>
              <a:t>More thorough redesign of workflows (each is </a:t>
            </a:r>
            <a:r>
              <a:rPr lang="en-US" dirty="0" err="1"/>
              <a:t>analysed</a:t>
            </a:r>
            <a:r>
              <a:rPr lang="en-US" dirty="0"/>
              <a:t>, simplified &amp; redesigned)</a:t>
            </a:r>
          </a:p>
          <a:p>
            <a:pPr lvl="1"/>
            <a:r>
              <a:rPr lang="en-US" dirty="0"/>
              <a:t>Requires a new vision of how processes should happen</a:t>
            </a:r>
          </a:p>
          <a:p>
            <a:r>
              <a:rPr lang="en-US" dirty="0"/>
              <a:t>Paradigm Shift</a:t>
            </a:r>
          </a:p>
          <a:p>
            <a:pPr lvl="1"/>
            <a:r>
              <a:rPr lang="en-US" dirty="0"/>
              <a:t>Radical business change – such as moving into an online market</a:t>
            </a:r>
          </a:p>
          <a:p>
            <a:pPr lvl="1"/>
            <a:r>
              <a:rPr lang="en-US" dirty="0"/>
              <a:t>Biggest risk, due to extensive organizational change, but large rewards also possible, perhaps becoming a market leader.</a:t>
            </a:r>
          </a:p>
        </p:txBody>
      </p:sp>
    </p:spTree>
    <p:extLst>
      <p:ext uri="{BB962C8B-B14F-4D97-AF65-F5344CB8AC3E}">
        <p14:creationId xmlns:p14="http://schemas.microsoft.com/office/powerpoint/2010/main" val="3224614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BPR Steps</a:t>
            </a:r>
          </a:p>
        </p:txBody>
      </p:sp>
      <p:sp>
        <p:nvSpPr>
          <p:cNvPr id="3" name="Content Placeholder 2"/>
          <p:cNvSpPr>
            <a:spLocks noGrp="1"/>
          </p:cNvSpPr>
          <p:nvPr>
            <p:ph idx="1"/>
          </p:nvPr>
        </p:nvSpPr>
        <p:spPr/>
        <p:txBody>
          <a:bodyPr/>
          <a:lstStyle/>
          <a:p>
            <a:r>
              <a:rPr lang="en-US" dirty="0"/>
              <a:t>Identify Processes for Change</a:t>
            </a:r>
          </a:p>
          <a:p>
            <a:r>
              <a:rPr lang="en-US" dirty="0" err="1"/>
              <a:t>Analyse</a:t>
            </a:r>
            <a:r>
              <a:rPr lang="en-US" dirty="0"/>
              <a:t> Existing Processes</a:t>
            </a:r>
          </a:p>
          <a:p>
            <a:r>
              <a:rPr lang="en-US" dirty="0"/>
              <a:t>Design New Process</a:t>
            </a:r>
          </a:p>
          <a:p>
            <a:r>
              <a:rPr lang="en-US" dirty="0"/>
              <a:t>Implement New Process</a:t>
            </a:r>
          </a:p>
          <a:p>
            <a:r>
              <a:rPr lang="en-US" dirty="0"/>
              <a:t>Continuous Measurement</a:t>
            </a:r>
          </a:p>
        </p:txBody>
      </p:sp>
    </p:spTree>
    <p:extLst>
      <p:ext uri="{BB962C8B-B14F-4D97-AF65-F5344CB8AC3E}">
        <p14:creationId xmlns:p14="http://schemas.microsoft.com/office/powerpoint/2010/main" val="3234861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Systems Engineering</a:t>
            </a:r>
          </a:p>
        </p:txBody>
      </p:sp>
      <p:sp>
        <p:nvSpPr>
          <p:cNvPr id="9219" name="Rectangle 3"/>
          <p:cNvSpPr>
            <a:spLocks noGrp="1" noChangeArrowheads="1"/>
          </p:cNvSpPr>
          <p:nvPr>
            <p:ph idx="1"/>
          </p:nvPr>
        </p:nvSpPr>
        <p:spPr/>
        <p:txBody>
          <a:bodyPr/>
          <a:lstStyle/>
          <a:p>
            <a:r>
              <a:rPr lang="en-US"/>
              <a:t>An engineering discipline that investigates the cost effective development of systems.</a:t>
            </a:r>
          </a:p>
          <a:p>
            <a:r>
              <a:rPr lang="en-US"/>
              <a:t>Concerned with all practical aspects of system production from system specification to system maintenance, including design, development and implementation.</a:t>
            </a:r>
          </a:p>
        </p:txBody>
      </p:sp>
    </p:spTree>
    <p:extLst>
      <p:ext uri="{BB962C8B-B14F-4D97-AF65-F5344CB8AC3E}">
        <p14:creationId xmlns:p14="http://schemas.microsoft.com/office/powerpoint/2010/main" val="9587779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4065</TotalTime>
  <Words>1899</Words>
  <Application>Microsoft Office PowerPoint</Application>
  <PresentationFormat>Widescreen</PresentationFormat>
  <Paragraphs>402</Paragraphs>
  <Slides>52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7" baseType="lpstr">
      <vt:lpstr>Arial</vt:lpstr>
      <vt:lpstr>Garamond</vt:lpstr>
      <vt:lpstr>Times New Roman</vt:lpstr>
      <vt:lpstr>Organic</vt:lpstr>
      <vt:lpstr>Document</vt:lpstr>
      <vt:lpstr>261446 Information Systems</vt:lpstr>
      <vt:lpstr>Week 13 Topics</vt:lpstr>
      <vt:lpstr>Case Studies</vt:lpstr>
      <vt:lpstr>Building New IS</vt:lpstr>
      <vt:lpstr>Risk &amp; Reward</vt:lpstr>
      <vt:lpstr>Systems Development &amp; Organisational Change</vt:lpstr>
      <vt:lpstr>Systems Development &amp; Organisational Change</vt:lpstr>
      <vt:lpstr>BPR Steps</vt:lpstr>
      <vt:lpstr>Systems Engineering</vt:lpstr>
      <vt:lpstr>S.E. Lifecycle</vt:lpstr>
      <vt:lpstr>S.E. Lifecycle II</vt:lpstr>
      <vt:lpstr>Feasibility Analysis</vt:lpstr>
      <vt:lpstr>PowerPoint Presentation</vt:lpstr>
      <vt:lpstr>PowerPoint Presentation</vt:lpstr>
      <vt:lpstr>PowerPoint Presentation</vt:lpstr>
      <vt:lpstr>Requirements Engineering</vt:lpstr>
      <vt:lpstr>PowerPoint Presentation</vt:lpstr>
      <vt:lpstr>PowerPoint Presentation</vt:lpstr>
      <vt:lpstr>Elicitation Difficulties</vt:lpstr>
      <vt:lpstr>Eliciting Requirements</vt:lpstr>
      <vt:lpstr>Facilitated Meetings</vt:lpstr>
      <vt:lpstr>Observation</vt:lpstr>
      <vt:lpstr>Scenarios</vt:lpstr>
      <vt:lpstr>Prototypes</vt:lpstr>
      <vt:lpstr>Combination of Techniques</vt:lpstr>
      <vt:lpstr>Requirements Analysis</vt:lpstr>
      <vt:lpstr>Requirements Analysis</vt:lpstr>
      <vt:lpstr>Documentation</vt:lpstr>
      <vt:lpstr>Training</vt:lpstr>
      <vt:lpstr>Training Plan</vt:lpstr>
      <vt:lpstr>Data Conversion</vt:lpstr>
      <vt:lpstr>Risk / Cost of changeovers</vt:lpstr>
      <vt:lpstr>Operation &amp; Maintenance</vt:lpstr>
      <vt:lpstr>Operation &amp; Maintenance</vt:lpstr>
      <vt:lpstr>Review</vt:lpstr>
      <vt:lpstr>Internal vs External Service Delivery</vt:lpstr>
      <vt:lpstr>Internal vs External Service Delivery (extended)</vt:lpstr>
      <vt:lpstr>Managing IT Outsourcing</vt:lpstr>
      <vt:lpstr>Outsourcing - Benefits</vt:lpstr>
      <vt:lpstr>Outsourcing - Disadvantages</vt:lpstr>
      <vt:lpstr>Difficulties in Alliance</vt:lpstr>
      <vt:lpstr>Difficulties in Alliance</vt:lpstr>
      <vt:lpstr>Changes affecting Outsourcing</vt:lpstr>
      <vt:lpstr>Strategic Alliances</vt:lpstr>
      <vt:lpstr>Changing IT environment.</vt:lpstr>
      <vt:lpstr>Why outsourcing is popular</vt:lpstr>
      <vt:lpstr>Why outsourcing is popular</vt:lpstr>
      <vt:lpstr>Structuring an Alliance</vt:lpstr>
      <vt:lpstr>Structuring an Alliance</vt:lpstr>
      <vt:lpstr>Structuring an Alliance</vt:lpstr>
      <vt:lpstr>Managing an Alliance</vt:lpstr>
      <vt:lpstr>Ultimate responsibility…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261446 Information Systems</dc:title>
  <dc:creator>Admin</dc:creator>
  <cp:lastModifiedBy>KENNETH COSH</cp:lastModifiedBy>
  <cp:revision>9</cp:revision>
  <dcterms:created xsi:type="dcterms:W3CDTF">2016-01-02T03:40:15Z</dcterms:created>
  <dcterms:modified xsi:type="dcterms:W3CDTF">2021-03-06T02:56:13Z</dcterms:modified>
</cp:coreProperties>
</file>