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73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FAE76-AA46-4F9B-A940-89A6D9825A7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1BCDC-F2F8-4C55-BEA7-8205090B0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7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E38D1-6100-4E96-8E47-0376B3B87C15}" type="slidenum">
              <a:rPr lang="en-US" altLang="en-US"/>
              <a:pPr/>
              <a:t>32</a:t>
            </a:fld>
            <a:endParaRPr lang="th-TH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i="1"/>
              <a:t>Technical economies</a:t>
            </a:r>
            <a:r>
              <a:rPr lang="en-US" altLang="en-US"/>
              <a:t> made in the actual production of the good. For example, large firms can use expensive machinery, intensively.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i="1"/>
              <a:t>Managerial economies</a:t>
            </a:r>
            <a:r>
              <a:rPr lang="en-US" altLang="en-US"/>
              <a:t> made in the administration of a large firm by splitting up management jobs and employing specialist accountants, salesmen, etc.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i="1"/>
              <a:t>Financial economies</a:t>
            </a:r>
            <a:r>
              <a:rPr lang="en-US" altLang="en-US"/>
              <a:t> made by borrowing money at lower rates of interest than smaller firms.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/>
              <a:t> </a:t>
            </a:r>
            <a:r>
              <a:rPr lang="en-US" altLang="en-US" i="1"/>
              <a:t>Marketing economies</a:t>
            </a:r>
            <a:r>
              <a:rPr lang="en-US" altLang="en-US"/>
              <a:t> made by spreading the high cost of advertising on television and in national newspapers, across a large level of output.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i="1"/>
              <a:t>Commercial economies</a:t>
            </a:r>
            <a:r>
              <a:rPr lang="en-US" altLang="en-US"/>
              <a:t> made when buying supplies in bulk and therefore gaining a larger discount.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i="1"/>
              <a:t>Research and development economies</a:t>
            </a:r>
            <a:r>
              <a:rPr lang="en-US" altLang="en-US"/>
              <a:t> made when developing new and better products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25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B0AD7D-C29E-4C44-AF4A-97B3D5DCB71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724CA77-7BE6-4FC0-9CF4-2BC557B451F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59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AD7D-C29E-4C44-AF4A-97B3D5DCB71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CA77-7BE6-4FC0-9CF4-2BC557B4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0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AD7D-C29E-4C44-AF4A-97B3D5DCB71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CA77-7BE6-4FC0-9CF4-2BC557B451F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618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AD7D-C29E-4C44-AF4A-97B3D5DCB71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CA77-7BE6-4FC0-9CF4-2BC557B451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636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AD7D-C29E-4C44-AF4A-97B3D5DCB71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CA77-7BE6-4FC0-9CF4-2BC557B4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10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AD7D-C29E-4C44-AF4A-97B3D5DCB71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CA77-7BE6-4FC0-9CF4-2BC557B451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966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AD7D-C29E-4C44-AF4A-97B3D5DCB71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CA77-7BE6-4FC0-9CF4-2BC557B451F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199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AD7D-C29E-4C44-AF4A-97B3D5DCB71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CA77-7BE6-4FC0-9CF4-2BC557B451F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398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AD7D-C29E-4C44-AF4A-97B3D5DCB71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CA77-7BE6-4FC0-9CF4-2BC557B451F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12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AD7D-C29E-4C44-AF4A-97B3D5DCB71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CA77-7BE6-4FC0-9CF4-2BC557B4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3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AD7D-C29E-4C44-AF4A-97B3D5DCB71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CA77-7BE6-4FC0-9CF4-2BC557B451F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52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AD7D-C29E-4C44-AF4A-97B3D5DCB71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CA77-7BE6-4FC0-9CF4-2BC557B4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2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AD7D-C29E-4C44-AF4A-97B3D5DCB71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CA77-7BE6-4FC0-9CF4-2BC557B451F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96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AD7D-C29E-4C44-AF4A-97B3D5DCB71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CA77-7BE6-4FC0-9CF4-2BC557B451F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6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AD7D-C29E-4C44-AF4A-97B3D5DCB71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CA77-7BE6-4FC0-9CF4-2BC557B4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AD7D-C29E-4C44-AF4A-97B3D5DCB71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CA77-7BE6-4FC0-9CF4-2BC557B451F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05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AD7D-C29E-4C44-AF4A-97B3D5DCB71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CA77-7BE6-4FC0-9CF4-2BC557B4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9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B0AD7D-C29E-4C44-AF4A-97B3D5DCB71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24CA77-7BE6-4FC0-9CF4-2BC557B4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3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261446 Information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3</a:t>
            </a:r>
          </a:p>
          <a:p>
            <a:r>
              <a:rPr lang="en-US" dirty="0"/>
              <a:t>Information Systems, </a:t>
            </a:r>
            <a:r>
              <a:rPr lang="en-US" dirty="0" err="1"/>
              <a:t>Organisations</a:t>
            </a:r>
            <a:r>
              <a:rPr lang="en-US" dirty="0"/>
              <a:t> &amp; Strategy</a:t>
            </a:r>
          </a:p>
        </p:txBody>
      </p:sp>
    </p:spTree>
    <p:extLst>
      <p:ext uri="{BB962C8B-B14F-4D97-AF65-F5344CB8AC3E}">
        <p14:creationId xmlns:p14="http://schemas.microsoft.com/office/powerpoint/2010/main" val="193199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Organisational</a:t>
            </a:r>
            <a:r>
              <a:rPr lang="en-US" dirty="0"/>
              <a:t> Features: Business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Organisations</a:t>
            </a:r>
            <a:r>
              <a:rPr lang="en-US" dirty="0"/>
              <a:t> become more efficient over time by developing routines, or standard operating procedures, to deal with all expected situations.</a:t>
            </a:r>
          </a:p>
          <a:p>
            <a:r>
              <a:rPr lang="en-US" dirty="0"/>
              <a:t>Employees become more productive as they learn the routines.</a:t>
            </a:r>
          </a:p>
          <a:p>
            <a:r>
              <a:rPr lang="en-US" dirty="0"/>
              <a:t>A business process is a collection of these routines.</a:t>
            </a:r>
          </a:p>
        </p:txBody>
      </p:sp>
    </p:spTree>
    <p:extLst>
      <p:ext uri="{BB962C8B-B14F-4D97-AF65-F5344CB8AC3E}">
        <p14:creationId xmlns:p14="http://schemas.microsoft.com/office/powerpoint/2010/main" val="372620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Organisational</a:t>
            </a:r>
            <a:r>
              <a:rPr lang="en-US" dirty="0"/>
              <a:t> Features: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“Because I said so!”</a:t>
            </a:r>
          </a:p>
          <a:p>
            <a:r>
              <a:rPr lang="en-US" dirty="0" err="1"/>
              <a:t>Organisations</a:t>
            </a:r>
            <a:r>
              <a:rPr lang="en-US" dirty="0"/>
              <a:t> are comprised of different people with different </a:t>
            </a:r>
            <a:r>
              <a:rPr lang="en-US" dirty="0" err="1"/>
              <a:t>specialities</a:t>
            </a:r>
            <a:r>
              <a:rPr lang="en-US" dirty="0"/>
              <a:t>, concerns, perspectives; and so differing viewpoints.</a:t>
            </a:r>
          </a:p>
          <a:p>
            <a:pPr lvl="1"/>
            <a:r>
              <a:rPr lang="en-US" dirty="0"/>
              <a:t>On, how resources, rewards &amp; punishments are distributed.</a:t>
            </a:r>
          </a:p>
          <a:p>
            <a:r>
              <a:rPr lang="en-US" dirty="0"/>
              <a:t>As resources are not infinite, this leads to political struggles &amp; conflict</a:t>
            </a:r>
          </a:p>
          <a:p>
            <a:r>
              <a:rPr lang="en-US" dirty="0"/>
              <a:t>Political resistance is a key barrier to organizational change </a:t>
            </a:r>
          </a:p>
          <a:p>
            <a:pPr lvl="1"/>
            <a:r>
              <a:rPr lang="en-US" dirty="0"/>
              <a:t>such as implementing a new system</a:t>
            </a:r>
          </a:p>
        </p:txBody>
      </p:sp>
    </p:spTree>
    <p:extLst>
      <p:ext uri="{BB962C8B-B14F-4D97-AF65-F5344CB8AC3E}">
        <p14:creationId xmlns:p14="http://schemas.microsoft.com/office/powerpoint/2010/main" val="2753254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Organisational</a:t>
            </a:r>
            <a:r>
              <a:rPr lang="en-US" dirty="0"/>
              <a:t> Features: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“It’s how we do it!”</a:t>
            </a:r>
          </a:p>
          <a:p>
            <a:r>
              <a:rPr lang="en-US" dirty="0"/>
              <a:t>A set of unassailable, unquestioned assumptions that define goals &amp; products.</a:t>
            </a:r>
          </a:p>
          <a:p>
            <a:pPr lvl="1"/>
            <a:r>
              <a:rPr lang="en-US" dirty="0"/>
              <a:t>Taken for granted, and rarely discussed</a:t>
            </a:r>
          </a:p>
          <a:p>
            <a:r>
              <a:rPr lang="en-US" dirty="0"/>
              <a:t>Culture unifies people, and restrains political conflict, promoting common understandings &amp; practices</a:t>
            </a:r>
          </a:p>
          <a:p>
            <a:r>
              <a:rPr lang="en-US" dirty="0"/>
              <a:t>Culture is also a big restraint on change;</a:t>
            </a:r>
          </a:p>
          <a:p>
            <a:pPr lvl="1"/>
            <a:r>
              <a:rPr lang="en-US" dirty="0"/>
              <a:t>Technological changes that threaten cultural assumptions will be stalled and face resistance.</a:t>
            </a:r>
          </a:p>
        </p:txBody>
      </p:sp>
    </p:spTree>
    <p:extLst>
      <p:ext uri="{BB962C8B-B14F-4D97-AF65-F5344CB8AC3E}">
        <p14:creationId xmlns:p14="http://schemas.microsoft.com/office/powerpoint/2010/main" val="2086039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Organisational</a:t>
            </a:r>
            <a:r>
              <a:rPr lang="en-US" dirty="0"/>
              <a:t> Features: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Organisations</a:t>
            </a:r>
            <a:r>
              <a:rPr lang="en-US" dirty="0"/>
              <a:t> exist within an environment</a:t>
            </a:r>
          </a:p>
          <a:p>
            <a:pPr lvl="1"/>
            <a:r>
              <a:rPr lang="en-US" dirty="0"/>
              <a:t>From which they get resources, and give goods &amp; services</a:t>
            </a:r>
          </a:p>
          <a:p>
            <a:r>
              <a:rPr lang="en-US" dirty="0" err="1"/>
              <a:t>Organisations</a:t>
            </a:r>
            <a:r>
              <a:rPr lang="en-US" dirty="0"/>
              <a:t> &amp; their environment have a close relationship</a:t>
            </a:r>
          </a:p>
          <a:p>
            <a:pPr lvl="1"/>
            <a:r>
              <a:rPr lang="en-US" dirty="0" err="1"/>
              <a:t>Organisations</a:t>
            </a:r>
            <a:r>
              <a:rPr lang="en-US" dirty="0"/>
              <a:t> can not exist without their environment, must obey the rules of the environment, but can also influence it (perhaps through marketing)</a:t>
            </a:r>
          </a:p>
          <a:p>
            <a:r>
              <a:rPr lang="en-US" dirty="0"/>
              <a:t>Environments change, often faster than </a:t>
            </a:r>
            <a:r>
              <a:rPr lang="en-US" dirty="0" err="1"/>
              <a:t>organisations</a:t>
            </a:r>
            <a:endParaRPr lang="en-US" dirty="0"/>
          </a:p>
          <a:p>
            <a:pPr lvl="1"/>
            <a:r>
              <a:rPr lang="en-US" dirty="0"/>
              <a:t>New technologies, new products, changing public tastes, values and fashions</a:t>
            </a:r>
          </a:p>
          <a:p>
            <a:pPr lvl="1"/>
            <a:r>
              <a:rPr lang="en-US" dirty="0" err="1"/>
              <a:t>Organisations</a:t>
            </a:r>
            <a:r>
              <a:rPr lang="en-US" dirty="0"/>
              <a:t> resistant change due to culture, politics &amp; people</a:t>
            </a:r>
          </a:p>
        </p:txBody>
      </p:sp>
    </p:spTree>
    <p:extLst>
      <p:ext uri="{BB962C8B-B14F-4D97-AF65-F5344CB8AC3E}">
        <p14:creationId xmlns:p14="http://schemas.microsoft.com/office/powerpoint/2010/main" val="2069886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Disruptive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Substitute </a:t>
            </a:r>
            <a:r>
              <a:rPr lang="en-US"/>
              <a:t>products that </a:t>
            </a:r>
            <a:r>
              <a:rPr lang="en-US" dirty="0"/>
              <a:t>perform better than anything currently produced</a:t>
            </a:r>
          </a:p>
          <a:p>
            <a:pPr lvl="1"/>
            <a:r>
              <a:rPr lang="en-US" dirty="0"/>
              <a:t>Which can put entire industries out of business</a:t>
            </a:r>
          </a:p>
          <a:p>
            <a:pPr lvl="2"/>
            <a:r>
              <a:rPr lang="en-US" dirty="0"/>
              <a:t>E.g. the car replacing carriages, word processor replacing typewriters, digital photography</a:t>
            </a:r>
          </a:p>
          <a:p>
            <a:pPr lvl="1"/>
            <a:r>
              <a:rPr lang="en-US" dirty="0"/>
              <a:t>Companies that can ‘ride the wave’, can have massive success by being a “first mover”</a:t>
            </a:r>
          </a:p>
          <a:p>
            <a:pPr lvl="2"/>
            <a:r>
              <a:rPr lang="en-US" dirty="0"/>
              <a:t>E.g. Google’s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1832843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Organisational</a:t>
            </a:r>
            <a:r>
              <a:rPr lang="en-US" dirty="0"/>
              <a:t> Features: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56931"/>
            <a:ext cx="10379242" cy="366740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Entrepreneurial Structure</a:t>
            </a:r>
          </a:p>
          <a:p>
            <a:pPr lvl="1"/>
            <a:r>
              <a:rPr lang="en-US" dirty="0"/>
              <a:t>Young, small firm in fast-changing environment, managed by single CEO</a:t>
            </a:r>
          </a:p>
          <a:p>
            <a:r>
              <a:rPr lang="en-US" dirty="0"/>
              <a:t>Machine Bureaucracy</a:t>
            </a:r>
          </a:p>
          <a:p>
            <a:pPr lvl="1"/>
            <a:r>
              <a:rPr lang="en-US" dirty="0"/>
              <a:t>Large bureaucracy in slow moving environment, dominated by centralized decision making</a:t>
            </a:r>
          </a:p>
          <a:p>
            <a:r>
              <a:rPr lang="en-US" dirty="0" err="1"/>
              <a:t>Divisionalised</a:t>
            </a:r>
            <a:r>
              <a:rPr lang="en-US" dirty="0"/>
              <a:t> Bureaucracy</a:t>
            </a:r>
          </a:p>
          <a:p>
            <a:pPr lvl="1"/>
            <a:r>
              <a:rPr lang="en-US" dirty="0"/>
              <a:t>Combination of Machine Bureaucracies producing different products, managed by central headquarters</a:t>
            </a:r>
          </a:p>
          <a:p>
            <a:r>
              <a:rPr lang="en-US" dirty="0"/>
              <a:t>Professional Bureaucracy</a:t>
            </a:r>
          </a:p>
          <a:p>
            <a:pPr lvl="1"/>
            <a:r>
              <a:rPr lang="en-US" dirty="0"/>
              <a:t>Knowledge-based organization, depending on expertise of professionals. </a:t>
            </a:r>
            <a:r>
              <a:rPr lang="en-US" dirty="0" err="1"/>
              <a:t>Departmentalised</a:t>
            </a:r>
            <a:endParaRPr lang="en-US" dirty="0"/>
          </a:p>
          <a:p>
            <a:r>
              <a:rPr lang="en-US" dirty="0"/>
              <a:t>Adhocracy</a:t>
            </a:r>
          </a:p>
          <a:p>
            <a:pPr lvl="1"/>
            <a:r>
              <a:rPr lang="en-US" dirty="0"/>
              <a:t>Task-force, with groups of specialists organized into short-lived multidisciplinary teams</a:t>
            </a:r>
          </a:p>
        </p:txBody>
      </p:sp>
    </p:spTree>
    <p:extLst>
      <p:ext uri="{BB962C8B-B14F-4D97-AF65-F5344CB8AC3E}">
        <p14:creationId xmlns:p14="http://schemas.microsoft.com/office/powerpoint/2010/main" val="376152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for Competitive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Firms that “do better” than others have some competitive advantage</a:t>
            </a:r>
          </a:p>
          <a:p>
            <a:pPr lvl="1"/>
            <a:r>
              <a:rPr lang="en-US" dirty="0"/>
              <a:t>E.g. Google for Search, Amazon for Online sales, Walmart for Offline sales</a:t>
            </a:r>
          </a:p>
          <a:p>
            <a:r>
              <a:rPr lang="en-US" dirty="0"/>
              <a:t>Often IS can be applied to gain a competitive (or strategic) advantage.</a:t>
            </a:r>
          </a:p>
        </p:txBody>
      </p:sp>
    </p:spTree>
    <p:extLst>
      <p:ext uri="{BB962C8B-B14F-4D97-AF65-F5344CB8AC3E}">
        <p14:creationId xmlns:p14="http://schemas.microsoft.com/office/powerpoint/2010/main" val="3032185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  <a:p>
            <a:r>
              <a:rPr lang="en-US" dirty="0"/>
              <a:t>Weaknesses</a:t>
            </a:r>
          </a:p>
          <a:p>
            <a:r>
              <a:rPr lang="en-US" dirty="0"/>
              <a:t>Opportunities</a:t>
            </a:r>
          </a:p>
          <a:p>
            <a:r>
              <a:rPr lang="en-US" dirty="0"/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1807945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982133"/>
            <a:ext cx="9601196" cy="887944"/>
          </a:xfrm>
        </p:spPr>
        <p:txBody>
          <a:bodyPr/>
          <a:lstStyle/>
          <a:p>
            <a:r>
              <a:rPr lang="en-US" altLang="en-US"/>
              <a:t>Porter’s 5 Forces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105400" y="1828800"/>
            <a:ext cx="1905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546725" y="194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158073" y="1793876"/>
            <a:ext cx="17139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Threat of</a:t>
            </a:r>
          </a:p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New Entries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443788" y="3235325"/>
            <a:ext cx="2286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113713" y="3352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383150" y="3200401"/>
            <a:ext cx="24088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Bargaining Power</a:t>
            </a:r>
          </a:p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of Buyers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362200" y="3200400"/>
            <a:ext cx="2286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032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301563" y="3165476"/>
            <a:ext cx="24088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Bargaining Power</a:t>
            </a:r>
          </a:p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of Suppliers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106988" y="4911725"/>
            <a:ext cx="1905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548313" y="5029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251016" y="4876801"/>
            <a:ext cx="15343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Threat of</a:t>
            </a:r>
          </a:p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Substitutes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257800" y="3124200"/>
            <a:ext cx="16002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388867" y="3089276"/>
            <a:ext cx="12602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Intensity</a:t>
            </a:r>
          </a:p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of</a:t>
            </a:r>
          </a:p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Rivalry</a:t>
            </a: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60198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4648200" y="3657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H="1">
            <a:off x="6858000" y="3657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V="1">
            <a:off x="60198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87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Bargaining Power of Customers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600"/>
              <a:t>Buyer concentration vs Firm Concentration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Buyer Volume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Buyer switching costs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Ability to backward integrate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Price Sensitivity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Product Differences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Brand Identity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Impact of quality / performance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Buyer Profits</a:t>
            </a:r>
          </a:p>
        </p:txBody>
      </p:sp>
    </p:spTree>
    <p:extLst>
      <p:ext uri="{BB962C8B-B14F-4D97-AF65-F5344CB8AC3E}">
        <p14:creationId xmlns:p14="http://schemas.microsoft.com/office/powerpoint/2010/main" val="373480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3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Impact of IS on </a:t>
            </a:r>
            <a:r>
              <a:rPr lang="en-US" dirty="0" err="1"/>
              <a:t>organisations</a:t>
            </a:r>
            <a:endParaRPr lang="en-US" dirty="0"/>
          </a:p>
          <a:p>
            <a:r>
              <a:rPr lang="en-US" dirty="0"/>
              <a:t>Porter’s 5 Forces Analysis, for developing competitive strategies</a:t>
            </a:r>
          </a:p>
          <a:p>
            <a:r>
              <a:rPr lang="en-US" dirty="0"/>
              <a:t>Value Chain for strategic analysis</a:t>
            </a:r>
          </a:p>
          <a:p>
            <a:r>
              <a:rPr lang="en-US" dirty="0"/>
              <a:t>Core Competencies, Synergies &amp; Networked strategies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616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Bargaining Power of Suppliers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Differentiation of Inputs</a:t>
            </a:r>
          </a:p>
          <a:p>
            <a:r>
              <a:rPr lang="en-US" altLang="en-US"/>
              <a:t>Switching costs of suppliers</a:t>
            </a:r>
          </a:p>
          <a:p>
            <a:r>
              <a:rPr lang="en-US" altLang="en-US"/>
              <a:t>Supplier Concentration</a:t>
            </a:r>
          </a:p>
          <a:p>
            <a:r>
              <a:rPr lang="en-US" altLang="en-US"/>
              <a:t>Ability to forward integrate</a:t>
            </a:r>
          </a:p>
        </p:txBody>
      </p:sp>
    </p:spTree>
    <p:extLst>
      <p:ext uri="{BB962C8B-B14F-4D97-AF65-F5344CB8AC3E}">
        <p14:creationId xmlns:p14="http://schemas.microsoft.com/office/powerpoint/2010/main" val="2516711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Threat of Substitutes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944813"/>
            <a:ext cx="8229600" cy="3186112"/>
          </a:xfrm>
        </p:spPr>
        <p:txBody>
          <a:bodyPr/>
          <a:lstStyle/>
          <a:p>
            <a:r>
              <a:rPr lang="en-US" altLang="en-US"/>
              <a:t>Impact on Supplier &amp; Buyer Power</a:t>
            </a:r>
          </a:p>
        </p:txBody>
      </p:sp>
    </p:spTree>
    <p:extLst>
      <p:ext uri="{BB962C8B-B14F-4D97-AF65-F5344CB8AC3E}">
        <p14:creationId xmlns:p14="http://schemas.microsoft.com/office/powerpoint/2010/main" val="1535703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Threat of New Entries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2600"/>
              <a:t>Economies of Scale</a:t>
            </a:r>
          </a:p>
          <a:p>
            <a:r>
              <a:rPr lang="en-US" altLang="en-US" sz="2600"/>
              <a:t>Brand Identity</a:t>
            </a:r>
          </a:p>
          <a:p>
            <a:r>
              <a:rPr lang="en-US" altLang="en-US" sz="2600"/>
              <a:t>Switching costs</a:t>
            </a:r>
          </a:p>
          <a:p>
            <a:r>
              <a:rPr lang="en-US" altLang="en-US" sz="2600"/>
              <a:t>Capital Requirements</a:t>
            </a:r>
          </a:p>
          <a:p>
            <a:r>
              <a:rPr lang="en-US" altLang="en-US" sz="2600"/>
              <a:t>Access to Distribution</a:t>
            </a:r>
          </a:p>
          <a:p>
            <a:r>
              <a:rPr lang="en-US" altLang="en-US" sz="2600"/>
              <a:t>Cost Advantages</a:t>
            </a:r>
          </a:p>
          <a:p>
            <a:r>
              <a:rPr lang="en-US" altLang="en-US" sz="2600"/>
              <a:t>Government Policy</a:t>
            </a:r>
          </a:p>
          <a:p>
            <a:r>
              <a:rPr lang="en-US" altLang="en-US" sz="2600"/>
              <a:t>Expected Retaliation</a:t>
            </a:r>
          </a:p>
        </p:txBody>
      </p:sp>
    </p:spTree>
    <p:extLst>
      <p:ext uri="{BB962C8B-B14F-4D97-AF65-F5344CB8AC3E}">
        <p14:creationId xmlns:p14="http://schemas.microsoft.com/office/powerpoint/2010/main" val="20578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Intensity of Rivalry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Industry Growth</a:t>
            </a:r>
          </a:p>
          <a:p>
            <a:r>
              <a:rPr lang="en-US" altLang="en-US"/>
              <a:t>Product Differences</a:t>
            </a:r>
          </a:p>
          <a:p>
            <a:r>
              <a:rPr lang="en-US" altLang="en-US"/>
              <a:t>Brand Identity</a:t>
            </a:r>
          </a:p>
          <a:p>
            <a:r>
              <a:rPr lang="en-US" altLang="en-US"/>
              <a:t>Switching Costs</a:t>
            </a:r>
          </a:p>
          <a:p>
            <a:r>
              <a:rPr lang="en-US" altLang="en-US"/>
              <a:t>Diversity of Competitors</a:t>
            </a:r>
          </a:p>
          <a:p>
            <a:r>
              <a:rPr lang="en-US" altLang="en-US"/>
              <a:t>Exit Barriers</a:t>
            </a:r>
          </a:p>
        </p:txBody>
      </p:sp>
    </p:spTree>
    <p:extLst>
      <p:ext uri="{BB962C8B-B14F-4D97-AF65-F5344CB8AC3E}">
        <p14:creationId xmlns:p14="http://schemas.microsoft.com/office/powerpoint/2010/main" val="4020159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a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Low-Cost Leadership</a:t>
            </a:r>
          </a:p>
          <a:p>
            <a:r>
              <a:rPr lang="en-US" dirty="0"/>
              <a:t>Product Differentiation</a:t>
            </a:r>
          </a:p>
          <a:p>
            <a:r>
              <a:rPr lang="en-US" dirty="0"/>
              <a:t>Focus on Market Niche</a:t>
            </a:r>
          </a:p>
          <a:p>
            <a:r>
              <a:rPr lang="en-US" dirty="0"/>
              <a:t>Strengthen Customer &amp; Supplier Intimacy</a:t>
            </a:r>
          </a:p>
        </p:txBody>
      </p:sp>
    </p:spTree>
    <p:extLst>
      <p:ext uri="{BB962C8B-B14F-4D97-AF65-F5344CB8AC3E}">
        <p14:creationId xmlns:p14="http://schemas.microsoft.com/office/powerpoint/2010/main" val="2334774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Cost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Become the low-cost producer of products, by finding ways to lower our costs, lower our customers and suppliers costs or increase our competitors costs.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IT can drive cost reduction, such as reducing </a:t>
            </a:r>
            <a:r>
              <a:rPr lang="en-US" altLang="en-US" dirty="0" err="1"/>
              <a:t>labour</a:t>
            </a:r>
            <a:r>
              <a:rPr lang="en-US" altLang="en-US" dirty="0"/>
              <a:t> costs.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SCM systems can assist reducing suppliers costs (Walmart).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Online Price adjustment, to match best match competitors prices.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94969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Differentiation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/>
              <a:t>Develop ways to make our product different from our competitors (or reduce our competitors differentiation).  </a:t>
            </a:r>
          </a:p>
          <a:p>
            <a:pPr lvl="1"/>
            <a:r>
              <a:rPr lang="en-US" altLang="en-US" sz="2200" dirty="0"/>
              <a:t>IT can assist by introducing IT features to a product such as a camera on a phone.</a:t>
            </a:r>
          </a:p>
          <a:p>
            <a:pPr lvl="1"/>
            <a:r>
              <a:rPr lang="en-US" altLang="en-US" sz="2200" dirty="0"/>
              <a:t>Reduce competitors by integrating their differentiated ideas (adding a camera to our phone too!)</a:t>
            </a:r>
          </a:p>
          <a:p>
            <a:r>
              <a:rPr lang="en-US" altLang="en-US" sz="2600" dirty="0"/>
              <a:t>Google is constantly adding features, such as google maps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76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Market Niche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IS to satisfy a particular market segment better than competitors.</a:t>
            </a:r>
          </a:p>
          <a:p>
            <a:pPr lvl="1"/>
            <a:r>
              <a:rPr lang="en-US" dirty="0"/>
              <a:t>Collect data about your target niche, </a:t>
            </a:r>
            <a:r>
              <a:rPr lang="en-US" dirty="0" err="1"/>
              <a:t>analyse</a:t>
            </a:r>
            <a:r>
              <a:rPr lang="en-US" dirty="0"/>
              <a:t> that data to finely tune the product, service, sales, marketing etc.</a:t>
            </a:r>
          </a:p>
          <a:p>
            <a:pPr lvl="1"/>
            <a:r>
              <a:rPr lang="en-US" dirty="0"/>
              <a:t>Hilton Hotels’ </a:t>
            </a:r>
            <a:r>
              <a:rPr lang="en-US" dirty="0" err="1"/>
              <a:t>OnQ</a:t>
            </a:r>
            <a:r>
              <a:rPr lang="en-US" dirty="0"/>
              <a:t> system provides detailed analysis of all it’s customers to maximize the profitability of each guest.</a:t>
            </a:r>
          </a:p>
        </p:txBody>
      </p:sp>
    </p:spTree>
    <p:extLst>
      <p:ext uri="{BB962C8B-B14F-4D97-AF65-F5344CB8AC3E}">
        <p14:creationId xmlns:p14="http://schemas.microsoft.com/office/powerpoint/2010/main" val="3061165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Strengthen Customer &amp; Supplier Intimacy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better relationships with customers, such as with CRM, increasing loyalty.</a:t>
            </a:r>
          </a:p>
          <a:p>
            <a:pPr lvl="1"/>
            <a:r>
              <a:rPr lang="en-US" dirty="0"/>
              <a:t>Develop switching costs</a:t>
            </a:r>
          </a:p>
          <a:p>
            <a:pPr lvl="1"/>
            <a:r>
              <a:rPr lang="en-US" dirty="0"/>
              <a:t>Amazon “Hi Ken, how about your </a:t>
            </a:r>
            <a:r>
              <a:rPr lang="en-US" dirty="0" err="1"/>
              <a:t>wishlist</a:t>
            </a:r>
            <a:r>
              <a:rPr lang="en-US" dirty="0"/>
              <a:t>...”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81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Traditional Value Chain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4114800" y="3276600"/>
            <a:ext cx="5410200" cy="990600"/>
            <a:chOff x="1632" y="2064"/>
            <a:chExt cx="3408" cy="624"/>
          </a:xfrm>
        </p:grpSpPr>
        <p:sp>
          <p:nvSpPr>
            <p:cNvPr id="32772" name="AutoShape 4"/>
            <p:cNvSpPr>
              <a:spLocks noChangeArrowheads="1"/>
            </p:cNvSpPr>
            <p:nvPr/>
          </p:nvSpPr>
          <p:spPr bwMode="auto">
            <a:xfrm>
              <a:off x="1632" y="2064"/>
              <a:ext cx="816" cy="624"/>
            </a:xfrm>
            <a:prstGeom prst="homePlate">
              <a:avLst>
                <a:gd name="adj" fmla="val 3269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3" name="AutoShape 5"/>
            <p:cNvSpPr>
              <a:spLocks noChangeArrowheads="1"/>
            </p:cNvSpPr>
            <p:nvPr/>
          </p:nvSpPr>
          <p:spPr bwMode="auto">
            <a:xfrm>
              <a:off x="2928" y="2064"/>
              <a:ext cx="864" cy="624"/>
            </a:xfrm>
            <a:prstGeom prst="chevron">
              <a:avLst>
                <a:gd name="adj" fmla="val 3461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4" name="AutoShape 6"/>
            <p:cNvSpPr>
              <a:spLocks noChangeArrowheads="1"/>
            </p:cNvSpPr>
            <p:nvPr/>
          </p:nvSpPr>
          <p:spPr bwMode="auto">
            <a:xfrm>
              <a:off x="3552" y="2064"/>
              <a:ext cx="864" cy="624"/>
            </a:xfrm>
            <a:prstGeom prst="chevron">
              <a:avLst>
                <a:gd name="adj" fmla="val 3461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2256" y="2064"/>
              <a:ext cx="864" cy="624"/>
            </a:xfrm>
            <a:prstGeom prst="chevron">
              <a:avLst>
                <a:gd name="adj" fmla="val 3461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>
              <a:off x="4176" y="2064"/>
              <a:ext cx="864" cy="624"/>
            </a:xfrm>
            <a:prstGeom prst="chevron">
              <a:avLst>
                <a:gd name="adj" fmla="val 3461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1680" y="2208"/>
              <a:ext cx="54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>
                  <a:latin typeface="Times New Roman" panose="02020603050405020304" pitchFamily="18" charset="0"/>
                  <a:cs typeface="Arial" panose="020B0604020202020204" pitchFamily="34" charset="0"/>
                </a:rPr>
                <a:t>Inbound</a:t>
              </a:r>
            </a:p>
            <a:p>
              <a:pPr eaLnBrk="0" hangingPunct="0"/>
              <a:r>
                <a:rPr lang="en-US" altLang="en-US" sz="1400" b="1">
                  <a:latin typeface="Times New Roman" panose="02020603050405020304" pitchFamily="18" charset="0"/>
                  <a:cs typeface="Arial" panose="020B0604020202020204" pitchFamily="34" charset="0"/>
                </a:rPr>
                <a:t>Logistics</a:t>
              </a:r>
              <a:endParaRPr lang="en-US" altLang="en-US" sz="20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2448" y="2256"/>
              <a:ext cx="6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>
                  <a:latin typeface="Times New Roman" panose="02020603050405020304" pitchFamily="18" charset="0"/>
                  <a:cs typeface="Arial" panose="020B0604020202020204" pitchFamily="34" charset="0"/>
                </a:rPr>
                <a:t>Operations</a:t>
              </a: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779" name="Text Box 11"/>
            <p:cNvSpPr txBox="1">
              <a:spLocks noChangeArrowheads="1"/>
            </p:cNvSpPr>
            <p:nvPr/>
          </p:nvSpPr>
          <p:spPr bwMode="auto">
            <a:xfrm>
              <a:off x="3120" y="2208"/>
              <a:ext cx="61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>
                  <a:latin typeface="Times New Roman" panose="02020603050405020304" pitchFamily="18" charset="0"/>
                  <a:cs typeface="Arial" panose="020B0604020202020204" pitchFamily="34" charset="0"/>
                </a:rPr>
                <a:t>Outbound</a:t>
              </a:r>
            </a:p>
            <a:p>
              <a:pPr eaLnBrk="0" hangingPunct="0"/>
              <a:r>
                <a:rPr lang="en-US" altLang="en-US" sz="1400" b="1">
                  <a:latin typeface="Times New Roman" panose="02020603050405020304" pitchFamily="18" charset="0"/>
                  <a:cs typeface="Arial" panose="020B0604020202020204" pitchFamily="34" charset="0"/>
                </a:rPr>
                <a:t>Logistics</a:t>
              </a:r>
            </a:p>
          </p:txBody>
        </p:sp>
        <p:sp>
          <p:nvSpPr>
            <p:cNvPr id="32780" name="Text Box 12"/>
            <p:cNvSpPr txBox="1">
              <a:spLocks noChangeArrowheads="1"/>
            </p:cNvSpPr>
            <p:nvPr/>
          </p:nvSpPr>
          <p:spPr bwMode="auto">
            <a:xfrm>
              <a:off x="3744" y="2208"/>
              <a:ext cx="6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>
                  <a:latin typeface="Times New Roman" panose="02020603050405020304" pitchFamily="18" charset="0"/>
                  <a:cs typeface="Arial" panose="020B0604020202020204" pitchFamily="34" charset="0"/>
                </a:rPr>
                <a:t>Marketing</a:t>
              </a:r>
            </a:p>
            <a:p>
              <a:pPr eaLnBrk="0" hangingPunct="0"/>
              <a:r>
                <a:rPr lang="en-US" altLang="en-US" sz="1400" b="1">
                  <a:latin typeface="Times New Roman" panose="02020603050405020304" pitchFamily="18" charset="0"/>
                  <a:cs typeface="Arial" panose="020B0604020202020204" pitchFamily="34" charset="0"/>
                </a:rPr>
                <a:t>&amp; Sales</a:t>
              </a:r>
            </a:p>
          </p:txBody>
        </p:sp>
        <p:sp>
          <p:nvSpPr>
            <p:cNvPr id="32781" name="Text Box 13"/>
            <p:cNvSpPr txBox="1">
              <a:spLocks noChangeArrowheads="1"/>
            </p:cNvSpPr>
            <p:nvPr/>
          </p:nvSpPr>
          <p:spPr bwMode="auto">
            <a:xfrm>
              <a:off x="4416" y="2256"/>
              <a:ext cx="5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>
                  <a:latin typeface="Times New Roman" panose="02020603050405020304" pitchFamily="18" charset="0"/>
                  <a:cs typeface="Arial" panose="020B0604020202020204" pitchFamily="34" charset="0"/>
                </a:rPr>
                <a:t>Services</a:t>
              </a:r>
            </a:p>
          </p:txBody>
        </p:sp>
      </p:grpSp>
      <p:grpSp>
        <p:nvGrpSpPr>
          <p:cNvPr id="32782" name="Group 14"/>
          <p:cNvGrpSpPr>
            <a:grpSpLocks/>
          </p:cNvGrpSpPr>
          <p:nvPr/>
        </p:nvGrpSpPr>
        <p:grpSpPr bwMode="auto">
          <a:xfrm>
            <a:off x="2743200" y="3276600"/>
            <a:ext cx="1371600" cy="990600"/>
            <a:chOff x="768" y="2064"/>
            <a:chExt cx="864" cy="624"/>
          </a:xfrm>
        </p:grpSpPr>
        <p:sp>
          <p:nvSpPr>
            <p:cNvPr id="32783" name="AutoShape 15"/>
            <p:cNvSpPr>
              <a:spLocks noChangeArrowheads="1"/>
            </p:cNvSpPr>
            <p:nvPr/>
          </p:nvSpPr>
          <p:spPr bwMode="auto">
            <a:xfrm>
              <a:off x="768" y="2064"/>
              <a:ext cx="864" cy="624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4" name="Text Box 16"/>
            <p:cNvSpPr txBox="1">
              <a:spLocks noChangeArrowheads="1"/>
            </p:cNvSpPr>
            <p:nvPr/>
          </p:nvSpPr>
          <p:spPr bwMode="auto">
            <a:xfrm>
              <a:off x="768" y="2064"/>
              <a:ext cx="76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>
                  <a:latin typeface="Times New Roman" panose="02020603050405020304" pitchFamily="18" charset="0"/>
                  <a:cs typeface="Arial" panose="020B0604020202020204" pitchFamily="34" charset="0"/>
                </a:rPr>
                <a:t>Core Operating Activities</a:t>
              </a: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785" name="Group 17"/>
          <p:cNvGrpSpPr>
            <a:grpSpLocks/>
          </p:cNvGrpSpPr>
          <p:nvPr/>
        </p:nvGrpSpPr>
        <p:grpSpPr bwMode="auto">
          <a:xfrm>
            <a:off x="3962400" y="4419600"/>
            <a:ext cx="4343400" cy="1524000"/>
            <a:chOff x="1536" y="2784"/>
            <a:chExt cx="2736" cy="960"/>
          </a:xfrm>
        </p:grpSpPr>
        <p:sp>
          <p:nvSpPr>
            <p:cNvPr id="32786" name="AutoShape 18"/>
            <p:cNvSpPr>
              <a:spLocks noChangeArrowheads="1"/>
            </p:cNvSpPr>
            <p:nvPr/>
          </p:nvSpPr>
          <p:spPr bwMode="auto">
            <a:xfrm>
              <a:off x="1536" y="2784"/>
              <a:ext cx="2736" cy="960"/>
            </a:xfrm>
            <a:prstGeom prst="upArrowCallout">
              <a:avLst>
                <a:gd name="adj1" fmla="val 20821"/>
                <a:gd name="adj2" fmla="val 22708"/>
                <a:gd name="adj3" fmla="val 19662"/>
                <a:gd name="adj4" fmla="val 7468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" name="Text Box 19"/>
            <p:cNvSpPr txBox="1">
              <a:spLocks noChangeArrowheads="1"/>
            </p:cNvSpPr>
            <p:nvPr/>
          </p:nvSpPr>
          <p:spPr bwMode="auto">
            <a:xfrm>
              <a:off x="2352" y="3024"/>
              <a:ext cx="11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latin typeface="Times New Roman" panose="02020603050405020304" pitchFamily="18" charset="0"/>
                  <a:cs typeface="Arial" panose="020B0604020202020204" pitchFamily="34" charset="0"/>
                </a:rPr>
                <a:t>Support Activities</a:t>
              </a: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788" name="Text Box 20"/>
            <p:cNvSpPr txBox="1">
              <a:spLocks noChangeArrowheads="1"/>
            </p:cNvSpPr>
            <p:nvPr/>
          </p:nvSpPr>
          <p:spPr bwMode="auto">
            <a:xfrm>
              <a:off x="1918" y="3264"/>
              <a:ext cx="203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1400" b="1">
                  <a:latin typeface="Times New Roman" panose="02020603050405020304" pitchFamily="18" charset="0"/>
                  <a:cs typeface="Arial" panose="020B0604020202020204" pitchFamily="34" charset="0"/>
                </a:rPr>
                <a:t>Human Resource Management, </a:t>
              </a:r>
            </a:p>
            <a:p>
              <a:pPr algn="ctr" eaLnBrk="0" hangingPunct="0"/>
              <a:r>
                <a:rPr lang="en-US" altLang="en-US" sz="1400" b="1">
                  <a:latin typeface="Times New Roman" panose="02020603050405020304" pitchFamily="18" charset="0"/>
                  <a:cs typeface="Arial" panose="020B0604020202020204" pitchFamily="34" charset="0"/>
                </a:rPr>
                <a:t>Infrastructure, Information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00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#1) Starbucks</a:t>
            </a:r>
          </a:p>
          <a:p>
            <a:r>
              <a:rPr lang="en-US" dirty="0"/>
              <a:t>#2) Grocery Wars</a:t>
            </a:r>
          </a:p>
        </p:txBody>
      </p:sp>
    </p:spTree>
    <p:extLst>
      <p:ext uri="{BB962C8B-B14F-4D97-AF65-F5344CB8AC3E}">
        <p14:creationId xmlns:p14="http://schemas.microsoft.com/office/powerpoint/2010/main" val="3055855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900" b="1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>
              <a:defRPr sz="3900" b="1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>
              <a:defRPr sz="3900" b="1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>
              <a:defRPr sz="3900" b="1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>
              <a:defRPr sz="3900" b="1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en-US" altLang="en-US"/>
              <a:t>The Value Chain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4114800" y="3276600"/>
            <a:ext cx="5410200" cy="990600"/>
            <a:chOff x="1632" y="2064"/>
            <a:chExt cx="3408" cy="624"/>
          </a:xfrm>
        </p:grpSpPr>
        <p:sp>
          <p:nvSpPr>
            <p:cNvPr id="33796" name="AutoShape 4"/>
            <p:cNvSpPr>
              <a:spLocks noChangeArrowheads="1"/>
            </p:cNvSpPr>
            <p:nvPr/>
          </p:nvSpPr>
          <p:spPr bwMode="auto">
            <a:xfrm>
              <a:off x="1632" y="2064"/>
              <a:ext cx="816" cy="624"/>
            </a:xfrm>
            <a:prstGeom prst="homePlate">
              <a:avLst>
                <a:gd name="adj" fmla="val 3269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7" name="AutoShape 5"/>
            <p:cNvSpPr>
              <a:spLocks noChangeArrowheads="1"/>
            </p:cNvSpPr>
            <p:nvPr/>
          </p:nvSpPr>
          <p:spPr bwMode="auto">
            <a:xfrm>
              <a:off x="2928" y="2064"/>
              <a:ext cx="864" cy="624"/>
            </a:xfrm>
            <a:prstGeom prst="chevron">
              <a:avLst>
                <a:gd name="adj" fmla="val 3461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8" name="AutoShape 6"/>
            <p:cNvSpPr>
              <a:spLocks noChangeArrowheads="1"/>
            </p:cNvSpPr>
            <p:nvPr/>
          </p:nvSpPr>
          <p:spPr bwMode="auto">
            <a:xfrm>
              <a:off x="3552" y="2064"/>
              <a:ext cx="864" cy="624"/>
            </a:xfrm>
            <a:prstGeom prst="chevron">
              <a:avLst>
                <a:gd name="adj" fmla="val 3461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9" name="AutoShape 7"/>
            <p:cNvSpPr>
              <a:spLocks noChangeArrowheads="1"/>
            </p:cNvSpPr>
            <p:nvPr/>
          </p:nvSpPr>
          <p:spPr bwMode="auto">
            <a:xfrm>
              <a:off x="2256" y="2064"/>
              <a:ext cx="864" cy="624"/>
            </a:xfrm>
            <a:prstGeom prst="chevron">
              <a:avLst>
                <a:gd name="adj" fmla="val 3461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0" name="AutoShape 8"/>
            <p:cNvSpPr>
              <a:spLocks noChangeArrowheads="1"/>
            </p:cNvSpPr>
            <p:nvPr/>
          </p:nvSpPr>
          <p:spPr bwMode="auto">
            <a:xfrm>
              <a:off x="4176" y="2064"/>
              <a:ext cx="864" cy="624"/>
            </a:xfrm>
            <a:prstGeom prst="chevron">
              <a:avLst>
                <a:gd name="adj" fmla="val 3461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1776" y="2256"/>
              <a:ext cx="4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>
                  <a:latin typeface="Times New Roman" panose="02020603050405020304" pitchFamily="18" charset="0"/>
                  <a:cs typeface="Arial" panose="020B0604020202020204" pitchFamily="34" charset="0"/>
                </a:rPr>
                <a:t>R &amp; D</a:t>
              </a:r>
              <a:endParaRPr lang="en-US" altLang="en-US" sz="20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2400" y="2256"/>
              <a:ext cx="7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>
                  <a:latin typeface="Times New Roman" panose="02020603050405020304" pitchFamily="18" charset="0"/>
                  <a:cs typeface="Arial" panose="020B0604020202020204" pitchFamily="34" charset="0"/>
                </a:rPr>
                <a:t>Procurement</a:t>
              </a: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3120" y="2256"/>
              <a:ext cx="65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>
                  <a:latin typeface="Times New Roman" panose="02020603050405020304" pitchFamily="18" charset="0"/>
                  <a:cs typeface="Arial" panose="020B0604020202020204" pitchFamily="34" charset="0"/>
                </a:rPr>
                <a:t>Production</a:t>
              </a:r>
            </a:p>
          </p:txBody>
        </p:sp>
        <p:sp>
          <p:nvSpPr>
            <p:cNvPr id="33804" name="Text Box 12"/>
            <p:cNvSpPr txBox="1">
              <a:spLocks noChangeArrowheads="1"/>
            </p:cNvSpPr>
            <p:nvPr/>
          </p:nvSpPr>
          <p:spPr bwMode="auto">
            <a:xfrm>
              <a:off x="3744" y="2208"/>
              <a:ext cx="6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>
                  <a:latin typeface="Times New Roman" panose="02020603050405020304" pitchFamily="18" charset="0"/>
                  <a:cs typeface="Arial" panose="020B0604020202020204" pitchFamily="34" charset="0"/>
                </a:rPr>
                <a:t>Marketing</a:t>
              </a:r>
            </a:p>
            <a:p>
              <a:pPr eaLnBrk="0" hangingPunct="0"/>
              <a:r>
                <a:rPr lang="en-US" altLang="en-US" sz="1400" b="1">
                  <a:latin typeface="Times New Roman" panose="02020603050405020304" pitchFamily="18" charset="0"/>
                  <a:cs typeface="Arial" panose="020B0604020202020204" pitchFamily="34" charset="0"/>
                </a:rPr>
                <a:t>&amp; Sales</a:t>
              </a:r>
            </a:p>
          </p:txBody>
        </p:sp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4368" y="2208"/>
              <a:ext cx="64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>
                  <a:latin typeface="Times New Roman" panose="02020603050405020304" pitchFamily="18" charset="0"/>
                  <a:cs typeface="Arial" panose="020B0604020202020204" pitchFamily="34" charset="0"/>
                </a:rPr>
                <a:t>After Sales</a:t>
              </a:r>
            </a:p>
            <a:p>
              <a:pPr eaLnBrk="0" hangingPunct="0"/>
              <a:r>
                <a:rPr lang="en-US" altLang="en-US" sz="1400" b="1">
                  <a:latin typeface="Times New Roman" panose="02020603050405020304" pitchFamily="18" charset="0"/>
                  <a:cs typeface="Arial" panose="020B0604020202020204" pitchFamily="34" charset="0"/>
                </a:rPr>
                <a:t>Services</a:t>
              </a:r>
            </a:p>
          </p:txBody>
        </p:sp>
      </p:grp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2743200" y="3276600"/>
            <a:ext cx="1371600" cy="990600"/>
            <a:chOff x="768" y="2064"/>
            <a:chExt cx="864" cy="624"/>
          </a:xfrm>
        </p:grpSpPr>
        <p:sp>
          <p:nvSpPr>
            <p:cNvPr id="33807" name="AutoShape 15"/>
            <p:cNvSpPr>
              <a:spLocks noChangeArrowheads="1"/>
            </p:cNvSpPr>
            <p:nvPr/>
          </p:nvSpPr>
          <p:spPr bwMode="auto">
            <a:xfrm>
              <a:off x="768" y="2064"/>
              <a:ext cx="864" cy="624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Text Box 16"/>
            <p:cNvSpPr txBox="1">
              <a:spLocks noChangeArrowheads="1"/>
            </p:cNvSpPr>
            <p:nvPr/>
          </p:nvSpPr>
          <p:spPr bwMode="auto">
            <a:xfrm>
              <a:off x="768" y="2064"/>
              <a:ext cx="76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>
                  <a:latin typeface="Times New Roman" panose="02020603050405020304" pitchFamily="18" charset="0"/>
                  <a:cs typeface="Arial" panose="020B0604020202020204" pitchFamily="34" charset="0"/>
                </a:rPr>
                <a:t>Core Operating Activities</a:t>
              </a: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809" name="Group 17"/>
          <p:cNvGrpSpPr>
            <a:grpSpLocks/>
          </p:cNvGrpSpPr>
          <p:nvPr/>
        </p:nvGrpSpPr>
        <p:grpSpPr bwMode="auto">
          <a:xfrm>
            <a:off x="2743200" y="4267201"/>
            <a:ext cx="6781800" cy="1006475"/>
            <a:chOff x="768" y="2688"/>
            <a:chExt cx="4272" cy="634"/>
          </a:xfrm>
        </p:grpSpPr>
        <p:grpSp>
          <p:nvGrpSpPr>
            <p:cNvPr id="33810" name="Group 18"/>
            <p:cNvGrpSpPr>
              <a:grpSpLocks/>
            </p:cNvGrpSpPr>
            <p:nvPr/>
          </p:nvGrpSpPr>
          <p:grpSpPr bwMode="auto">
            <a:xfrm>
              <a:off x="768" y="2688"/>
              <a:ext cx="912" cy="624"/>
              <a:chOff x="768" y="2688"/>
              <a:chExt cx="912" cy="624"/>
            </a:xfrm>
          </p:grpSpPr>
          <p:sp>
            <p:nvSpPr>
              <p:cNvPr id="33811" name="AutoShape 19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864" cy="624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2" name="Text Box 20"/>
              <p:cNvSpPr txBox="1">
                <a:spLocks noChangeArrowheads="1"/>
              </p:cNvSpPr>
              <p:nvPr/>
            </p:nvSpPr>
            <p:spPr bwMode="auto">
              <a:xfrm>
                <a:off x="768" y="2688"/>
                <a:ext cx="91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eaLnBrk="0" hangingPunct="0"/>
                <a:r>
                  <a:rPr lang="en-US" altLang="en-US">
                    <a:latin typeface="Times New Roman" panose="02020603050405020304" pitchFamily="18" charset="0"/>
                    <a:cs typeface="Arial" panose="020B0604020202020204" pitchFamily="34" charset="0"/>
                  </a:rPr>
                  <a:t>Infrastructure</a:t>
                </a: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813" name="AutoShape 21"/>
            <p:cNvSpPr>
              <a:spLocks noChangeArrowheads="1"/>
            </p:cNvSpPr>
            <p:nvPr/>
          </p:nvSpPr>
          <p:spPr bwMode="auto">
            <a:xfrm>
              <a:off x="1632" y="2688"/>
              <a:ext cx="3408" cy="624"/>
            </a:xfrm>
            <a:prstGeom prst="homePlate">
              <a:avLst>
                <a:gd name="adj" fmla="val 3653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33814" name="Picture 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736"/>
              <a:ext cx="576" cy="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15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736"/>
              <a:ext cx="624" cy="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16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736"/>
              <a:ext cx="528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817" name="Text Box 25"/>
            <p:cNvSpPr txBox="1">
              <a:spLocks noChangeArrowheads="1"/>
            </p:cNvSpPr>
            <p:nvPr/>
          </p:nvSpPr>
          <p:spPr bwMode="auto">
            <a:xfrm>
              <a:off x="1632" y="3168"/>
              <a:ext cx="278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000" b="1">
                  <a:latin typeface="Times New Roman" panose="02020603050405020304" pitchFamily="18" charset="0"/>
                  <a:cs typeface="Arial" panose="020B0604020202020204" pitchFamily="34" charset="0"/>
                </a:rPr>
                <a:t>Facilities &amp; Equipment	          Technology       	       People</a:t>
              </a: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818" name="Group 26"/>
          <p:cNvGrpSpPr>
            <a:grpSpLocks/>
          </p:cNvGrpSpPr>
          <p:nvPr/>
        </p:nvGrpSpPr>
        <p:grpSpPr bwMode="auto">
          <a:xfrm>
            <a:off x="2743200" y="2286001"/>
            <a:ext cx="6781800" cy="1006475"/>
            <a:chOff x="768" y="1440"/>
            <a:chExt cx="4272" cy="634"/>
          </a:xfrm>
        </p:grpSpPr>
        <p:grpSp>
          <p:nvGrpSpPr>
            <p:cNvPr id="33819" name="Group 27"/>
            <p:cNvGrpSpPr>
              <a:grpSpLocks/>
            </p:cNvGrpSpPr>
            <p:nvPr/>
          </p:nvGrpSpPr>
          <p:grpSpPr bwMode="auto">
            <a:xfrm>
              <a:off x="768" y="1440"/>
              <a:ext cx="912" cy="624"/>
              <a:chOff x="768" y="2688"/>
              <a:chExt cx="912" cy="624"/>
            </a:xfrm>
          </p:grpSpPr>
          <p:sp>
            <p:nvSpPr>
              <p:cNvPr id="33820" name="AutoShape 28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864" cy="624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1" name="Text Box 29"/>
              <p:cNvSpPr txBox="1">
                <a:spLocks noChangeArrowheads="1"/>
              </p:cNvSpPr>
              <p:nvPr/>
            </p:nvSpPr>
            <p:spPr bwMode="auto">
              <a:xfrm>
                <a:off x="768" y="2688"/>
                <a:ext cx="91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eaLnBrk="0" hangingPunct="0"/>
                <a:r>
                  <a:rPr lang="en-US" altLang="en-US">
                    <a:latin typeface="Times New Roman" panose="02020603050405020304" pitchFamily="18" charset="0"/>
                    <a:cs typeface="Arial" panose="020B0604020202020204" pitchFamily="34" charset="0"/>
                  </a:rPr>
                  <a:t>Information</a:t>
                </a: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822" name="AutoShape 30"/>
            <p:cNvSpPr>
              <a:spLocks noChangeArrowheads="1"/>
            </p:cNvSpPr>
            <p:nvPr/>
          </p:nvSpPr>
          <p:spPr bwMode="auto">
            <a:xfrm>
              <a:off x="1632" y="1440"/>
              <a:ext cx="3408" cy="624"/>
            </a:xfrm>
            <a:prstGeom prst="homePlate">
              <a:avLst>
                <a:gd name="adj" fmla="val 3653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823" name="Text Box 31"/>
            <p:cNvSpPr txBox="1">
              <a:spLocks noChangeArrowheads="1"/>
            </p:cNvSpPr>
            <p:nvPr/>
          </p:nvSpPr>
          <p:spPr bwMode="auto">
            <a:xfrm>
              <a:off x="1920" y="1920"/>
              <a:ext cx="256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000" b="1">
                  <a:latin typeface="Times New Roman" panose="02020603050405020304" pitchFamily="18" charset="0"/>
                  <a:cs typeface="Arial" panose="020B0604020202020204" pitchFamily="34" charset="0"/>
                </a:rPr>
                <a:t>Data	                        Information	                 Knowledge</a:t>
              </a: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33824" name="Picture 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488"/>
              <a:ext cx="46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25" name="Picture 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488"/>
              <a:ext cx="528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26" name="Picture 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488"/>
              <a:ext cx="443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24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Adding Value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Companies make their profits by adding value at some stage in the value chain.</a:t>
            </a:r>
          </a:p>
          <a:p>
            <a:r>
              <a:rPr lang="en-US" altLang="en-US"/>
              <a:t>Gaining Economies of Scale</a:t>
            </a:r>
          </a:p>
          <a:p>
            <a:r>
              <a:rPr lang="en-US" altLang="en-US"/>
              <a:t>Gaining Economies of Scope</a:t>
            </a:r>
          </a:p>
        </p:txBody>
      </p:sp>
    </p:spTree>
    <p:extLst>
      <p:ext uri="{BB962C8B-B14F-4D97-AF65-F5344CB8AC3E}">
        <p14:creationId xmlns:p14="http://schemas.microsoft.com/office/powerpoint/2010/main" val="3528116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Economies of Scale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/>
              <a:t>Occur when mass producing a product, a lower average cost is attained.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/>
              <a:t>Technical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/>
              <a:t>Managerial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/>
              <a:t>Financial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/>
              <a:t>Marketing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/>
              <a:t>Commercial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/>
              <a:t>R &amp; D</a:t>
            </a:r>
          </a:p>
        </p:txBody>
      </p:sp>
    </p:spTree>
    <p:extLst>
      <p:ext uri="{BB962C8B-B14F-4D97-AF65-F5344CB8AC3E}">
        <p14:creationId xmlns:p14="http://schemas.microsoft.com/office/powerpoint/2010/main" val="1934309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Economies of Scale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781301"/>
            <a:ext cx="8229600" cy="3349625"/>
          </a:xfrm>
        </p:spPr>
        <p:txBody>
          <a:bodyPr/>
          <a:lstStyle/>
          <a:p>
            <a:r>
              <a:rPr lang="en-US" altLang="en-US"/>
              <a:t>A “Community” of firms share infrastructure, capabilities, customer base etc. to produce and distribute products faster and cheaper etc.</a:t>
            </a:r>
          </a:p>
        </p:txBody>
      </p:sp>
    </p:spTree>
    <p:extLst>
      <p:ext uri="{BB962C8B-B14F-4D97-AF65-F5344CB8AC3E}">
        <p14:creationId xmlns:p14="http://schemas.microsoft.com/office/powerpoint/2010/main" val="169740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Economies of Scope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/>
              <a:t>The average total cost of production decreases as a result of increasing the number of different goods produced.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/>
              <a:t>For Example, McDonalds can produce Hamburgers &amp; Fries cheaper than other companies could produce either individually.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938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Economies of Scope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454275"/>
            <a:ext cx="8229600" cy="3676650"/>
          </a:xfrm>
        </p:spPr>
        <p:txBody>
          <a:bodyPr/>
          <a:lstStyle/>
          <a:p>
            <a:r>
              <a:rPr lang="en-US" altLang="en-US"/>
              <a:t>The “Community” shares infrastructure to produce and distribute new products and services, enter new markets etc. quicker and cheaper etc.</a:t>
            </a:r>
          </a:p>
        </p:txBody>
      </p:sp>
    </p:spTree>
    <p:extLst>
      <p:ext uri="{BB962C8B-B14F-4D97-AF65-F5344CB8AC3E}">
        <p14:creationId xmlns:p14="http://schemas.microsoft.com/office/powerpoint/2010/main" val="1389882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Synergies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Synergies occur when two or more </a:t>
            </a:r>
            <a:r>
              <a:rPr lang="en-US" dirty="0" err="1"/>
              <a:t>organisations</a:t>
            </a:r>
            <a:r>
              <a:rPr lang="en-US" dirty="0"/>
              <a:t> combine to gain some shared benefits</a:t>
            </a:r>
          </a:p>
          <a:p>
            <a:r>
              <a:rPr lang="en-US" dirty="0"/>
              <a:t>With modern Communication Technologies the opportunity for synergies increases</a:t>
            </a:r>
          </a:p>
        </p:txBody>
      </p:sp>
    </p:spTree>
    <p:extLst>
      <p:ext uri="{BB962C8B-B14F-4D97-AF65-F5344CB8AC3E}">
        <p14:creationId xmlns:p14="http://schemas.microsoft.com/office/powerpoint/2010/main" val="306853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Competencies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core competency is an activity at which the </a:t>
            </a:r>
            <a:r>
              <a:rPr lang="en-US" dirty="0" err="1"/>
              <a:t>organisation</a:t>
            </a:r>
            <a:r>
              <a:rPr lang="en-US" dirty="0"/>
              <a:t> is a leader.</a:t>
            </a:r>
          </a:p>
          <a:p>
            <a:r>
              <a:rPr lang="en-US" dirty="0"/>
              <a:t>Within a networked economy </a:t>
            </a:r>
            <a:r>
              <a:rPr lang="en-US" dirty="0" err="1"/>
              <a:t>organisations</a:t>
            </a:r>
            <a:r>
              <a:rPr lang="en-US" dirty="0"/>
              <a:t> are able to focus on these core competencies, and find synergies with </a:t>
            </a:r>
            <a:r>
              <a:rPr lang="en-US" dirty="0" err="1"/>
              <a:t>organisations</a:t>
            </a:r>
            <a:r>
              <a:rPr lang="en-US" dirty="0"/>
              <a:t> that have complementary core competencies.</a:t>
            </a:r>
          </a:p>
        </p:txBody>
      </p:sp>
    </p:spTree>
    <p:extLst>
      <p:ext uri="{BB962C8B-B14F-4D97-AF65-F5344CB8AC3E}">
        <p14:creationId xmlns:p14="http://schemas.microsoft.com/office/powerpoint/2010/main" val="643075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Competitive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Strategic Information Systems, do not always last long enough for long term profitability</a:t>
            </a:r>
          </a:p>
          <a:p>
            <a:pPr lvl="1"/>
            <a:r>
              <a:rPr lang="en-US" dirty="0"/>
              <a:t>Copy-cat systems emerge as competitors seek to reduce your competitive advantage</a:t>
            </a:r>
          </a:p>
          <a:p>
            <a:r>
              <a:rPr lang="en-US" dirty="0"/>
              <a:t>A first mover may gain an advantage, but successful </a:t>
            </a:r>
            <a:r>
              <a:rPr lang="en-US" dirty="0" err="1"/>
              <a:t>organisations</a:t>
            </a:r>
            <a:r>
              <a:rPr lang="en-US" dirty="0"/>
              <a:t> need to constantly </a:t>
            </a:r>
            <a:r>
              <a:rPr lang="en-US" dirty="0" err="1"/>
              <a:t>analyse</a:t>
            </a:r>
            <a:r>
              <a:rPr lang="en-US" dirty="0"/>
              <a:t> their environment and keep adapting to maintain </a:t>
            </a:r>
            <a:r>
              <a:rPr lang="en-US"/>
              <a:t>competitive advantage.</a:t>
            </a:r>
          </a:p>
        </p:txBody>
      </p:sp>
    </p:spTree>
    <p:extLst>
      <p:ext uri="{BB962C8B-B14F-4D97-AF65-F5344CB8AC3E}">
        <p14:creationId xmlns:p14="http://schemas.microsoft.com/office/powerpoint/2010/main" val="161135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Organisations</a:t>
            </a:r>
            <a:r>
              <a:rPr lang="en-US" dirty="0"/>
              <a:t> &amp; Information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IS &amp; </a:t>
            </a:r>
            <a:r>
              <a:rPr lang="en-US" dirty="0" err="1"/>
              <a:t>Organisations</a:t>
            </a:r>
            <a:r>
              <a:rPr lang="en-US" dirty="0"/>
              <a:t> have an intricate relationship, with complex interactions.</a:t>
            </a:r>
          </a:p>
          <a:p>
            <a:r>
              <a:rPr lang="en-US" dirty="0"/>
              <a:t>New IS can change social and </a:t>
            </a:r>
            <a:r>
              <a:rPr lang="en-US" dirty="0" err="1"/>
              <a:t>worklife</a:t>
            </a:r>
            <a:r>
              <a:rPr lang="en-US" dirty="0"/>
              <a:t>, so it is important to understand the impacts of / on;</a:t>
            </a:r>
          </a:p>
          <a:p>
            <a:pPr lvl="1"/>
            <a:r>
              <a:rPr lang="en-US" dirty="0" err="1"/>
              <a:t>Organisation</a:t>
            </a:r>
            <a:r>
              <a:rPr lang="en-US" dirty="0"/>
              <a:t> Structure</a:t>
            </a:r>
          </a:p>
          <a:p>
            <a:pPr lvl="1"/>
            <a:r>
              <a:rPr lang="en-US" dirty="0"/>
              <a:t>Business Processes</a:t>
            </a:r>
          </a:p>
          <a:p>
            <a:pPr lvl="1"/>
            <a:r>
              <a:rPr lang="en-US" dirty="0"/>
              <a:t>Politics</a:t>
            </a:r>
          </a:p>
          <a:p>
            <a:pPr lvl="1"/>
            <a:r>
              <a:rPr lang="en-US" dirty="0"/>
              <a:t>Culture</a:t>
            </a:r>
          </a:p>
          <a:p>
            <a:pPr lvl="1"/>
            <a:r>
              <a:rPr lang="en-US" dirty="0"/>
              <a:t>Surrounding Environment</a:t>
            </a:r>
          </a:p>
          <a:p>
            <a:pPr lvl="1"/>
            <a:r>
              <a:rPr lang="en-US" dirty="0"/>
              <a:t>Management Decisions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8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Mediating Factors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505" y="2523874"/>
            <a:ext cx="5415714" cy="364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3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“A stable, formal social structure that takes resources from the environment and processes them to produce outputs.”</a:t>
            </a:r>
          </a:p>
          <a:p>
            <a:pPr lvl="1"/>
            <a:r>
              <a:rPr lang="en-US" dirty="0"/>
              <a:t>Key resources are capital and </a:t>
            </a:r>
            <a:r>
              <a:rPr lang="en-US" dirty="0" err="1"/>
              <a:t>labour</a:t>
            </a:r>
            <a:endParaRPr lang="en-US" dirty="0"/>
          </a:p>
          <a:p>
            <a:r>
              <a:rPr lang="en-US" dirty="0"/>
              <a:t>It is formal, not like a casual group of friends meeting for lunch, which means they are legal entities with internal rules &amp; procedures which must abide by the law.</a:t>
            </a:r>
          </a:p>
          <a:p>
            <a:r>
              <a:rPr lang="en-US" dirty="0"/>
              <a:t>They are also social structures, with people &amp; relationships, not just a machine.</a:t>
            </a:r>
          </a:p>
        </p:txBody>
      </p:sp>
    </p:spTree>
    <p:extLst>
      <p:ext uri="{BB962C8B-B14F-4D97-AF65-F5344CB8AC3E}">
        <p14:creationId xmlns:p14="http://schemas.microsoft.com/office/powerpoint/2010/main" val="10617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Organisations</a:t>
            </a:r>
            <a:r>
              <a:rPr lang="en-US" dirty="0"/>
              <a:t> – </a:t>
            </a:r>
            <a:r>
              <a:rPr lang="en-US" dirty="0" err="1"/>
              <a:t>Behavioural</a:t>
            </a:r>
            <a:r>
              <a:rPr lang="en-US" dirty="0"/>
              <a:t>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well as the formal rules, over time the people in the organization develop their custom ways of working;</a:t>
            </a:r>
          </a:p>
          <a:p>
            <a:pPr lvl="1"/>
            <a:r>
              <a:rPr lang="en-US" dirty="0"/>
              <a:t>Develop certain relationships</a:t>
            </a:r>
          </a:p>
          <a:p>
            <a:pPr lvl="1"/>
            <a:r>
              <a:rPr lang="en-US" dirty="0"/>
              <a:t>Make arrangements with superiors &amp; subordinates about what work will be done, how much, when, under what conditions etc.</a:t>
            </a:r>
          </a:p>
        </p:txBody>
      </p:sp>
    </p:spTree>
    <p:extLst>
      <p:ext uri="{BB962C8B-B14F-4D97-AF65-F5344CB8AC3E}">
        <p14:creationId xmlns:p14="http://schemas.microsoft.com/office/powerpoint/2010/main" val="60156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Behavioural</a:t>
            </a:r>
            <a:r>
              <a:rPr lang="en-US" dirty="0"/>
              <a:t>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Considering the formal definition of an organization, implementing new IS simply involves substituting one structure &amp; processes with another.</a:t>
            </a:r>
          </a:p>
          <a:p>
            <a:r>
              <a:rPr lang="en-US" dirty="0"/>
              <a:t>Considering the </a:t>
            </a:r>
            <a:r>
              <a:rPr lang="en-US" dirty="0" err="1"/>
              <a:t>behavioural</a:t>
            </a:r>
            <a:r>
              <a:rPr lang="en-US" dirty="0"/>
              <a:t> view, implementing a new IS </a:t>
            </a:r>
            <a:r>
              <a:rPr lang="en-US" dirty="0" err="1"/>
              <a:t>is</a:t>
            </a:r>
            <a:r>
              <a:rPr lang="en-US" dirty="0"/>
              <a:t> more complex,</a:t>
            </a:r>
          </a:p>
          <a:p>
            <a:pPr lvl="1"/>
            <a:r>
              <a:rPr lang="en-US" dirty="0"/>
              <a:t>Changing elements can take a long time, and be disruptive</a:t>
            </a:r>
          </a:p>
          <a:p>
            <a:pPr lvl="1"/>
            <a:endParaRPr lang="en-US" dirty="0"/>
          </a:p>
          <a:p>
            <a:r>
              <a:rPr lang="en-US" dirty="0"/>
              <a:t>A Socio-Technical perspective, not just a Technical one.</a:t>
            </a:r>
          </a:p>
        </p:txBody>
      </p:sp>
    </p:spTree>
    <p:extLst>
      <p:ext uri="{BB962C8B-B14F-4D97-AF65-F5344CB8AC3E}">
        <p14:creationId xmlns:p14="http://schemas.microsoft.com/office/powerpoint/2010/main" val="376051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Organisational</a:t>
            </a:r>
            <a:r>
              <a:rPr lang="en-US" dirty="0"/>
              <a:t>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Organisations</a:t>
            </a:r>
            <a:r>
              <a:rPr lang="en-US" dirty="0"/>
              <a:t> are bureaucratically organized, with clear divisions of </a:t>
            </a:r>
            <a:r>
              <a:rPr lang="en-US" dirty="0" err="1"/>
              <a:t>labour</a:t>
            </a:r>
            <a:r>
              <a:rPr lang="en-US" dirty="0"/>
              <a:t> &amp; </a:t>
            </a:r>
            <a:r>
              <a:rPr lang="en-US" dirty="0" err="1"/>
              <a:t>specialisations</a:t>
            </a:r>
            <a:endParaRPr lang="en-US" dirty="0"/>
          </a:p>
          <a:p>
            <a:pPr lvl="1"/>
            <a:r>
              <a:rPr lang="en-US" dirty="0"/>
              <a:t>Hierarchy of Authority</a:t>
            </a:r>
          </a:p>
          <a:p>
            <a:pPr lvl="1"/>
            <a:r>
              <a:rPr lang="en-US" dirty="0"/>
              <a:t>Actions governed by rules &amp; procedures</a:t>
            </a:r>
          </a:p>
          <a:p>
            <a:pPr lvl="1"/>
            <a:r>
              <a:rPr lang="en-US" dirty="0"/>
              <a:t>Hiring &amp; promoting based on qualifications</a:t>
            </a:r>
          </a:p>
          <a:p>
            <a:pPr lvl="1"/>
            <a:r>
              <a:rPr lang="en-US" dirty="0"/>
              <a:t>Efficiency: </a:t>
            </a:r>
            <a:r>
              <a:rPr lang="en-US" dirty="0" err="1"/>
              <a:t>Maximising</a:t>
            </a:r>
            <a:r>
              <a:rPr lang="en-US" dirty="0"/>
              <a:t> output using limited input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98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2919</TotalTime>
  <Words>1559</Words>
  <Application>Microsoft Office PowerPoint</Application>
  <PresentationFormat>Widescreen</PresentationFormat>
  <Paragraphs>226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Garamond</vt:lpstr>
      <vt:lpstr>Times New Roman</vt:lpstr>
      <vt:lpstr>Organic</vt:lpstr>
      <vt:lpstr>261446 Information Systems</vt:lpstr>
      <vt:lpstr>Week 3 Topics</vt:lpstr>
      <vt:lpstr>Case Studies</vt:lpstr>
      <vt:lpstr>Organisations &amp; Information Systems</vt:lpstr>
      <vt:lpstr>Mediating Factors</vt:lpstr>
      <vt:lpstr>Organisation</vt:lpstr>
      <vt:lpstr>Organisations – Behavioural View</vt:lpstr>
      <vt:lpstr>Behavioural View</vt:lpstr>
      <vt:lpstr>Organisational Features</vt:lpstr>
      <vt:lpstr>Organisational Features: Business Processes</vt:lpstr>
      <vt:lpstr>Organisational Features: Politics</vt:lpstr>
      <vt:lpstr>Organisational Features: Culture</vt:lpstr>
      <vt:lpstr>Organisational Features: Environment</vt:lpstr>
      <vt:lpstr>Disruptive Technologies</vt:lpstr>
      <vt:lpstr>Organisational Features: Structure</vt:lpstr>
      <vt:lpstr>IS for Competitive Advantage</vt:lpstr>
      <vt:lpstr>SWOT Analysis</vt:lpstr>
      <vt:lpstr>Porter’s 5 Forces</vt:lpstr>
      <vt:lpstr>Bargaining Power of Customers</vt:lpstr>
      <vt:lpstr>Bargaining Power of Suppliers</vt:lpstr>
      <vt:lpstr>Threat of Substitutes</vt:lpstr>
      <vt:lpstr>Threat of New Entries</vt:lpstr>
      <vt:lpstr>Intensity of Rivalry</vt:lpstr>
      <vt:lpstr>Determine a Strategy</vt:lpstr>
      <vt:lpstr>Low Cost Leadership</vt:lpstr>
      <vt:lpstr>Product Differentiation</vt:lpstr>
      <vt:lpstr>Focus on Market Niche</vt:lpstr>
      <vt:lpstr>Strengthen Customer &amp; Supplier Intimacy</vt:lpstr>
      <vt:lpstr>The Traditional Value Chain</vt:lpstr>
      <vt:lpstr>PowerPoint Presentation</vt:lpstr>
      <vt:lpstr>Adding Value</vt:lpstr>
      <vt:lpstr>Economies of Scale</vt:lpstr>
      <vt:lpstr>Network Economies of Scale</vt:lpstr>
      <vt:lpstr>Economies of Scope</vt:lpstr>
      <vt:lpstr>Network Economies of Scope</vt:lpstr>
      <vt:lpstr>Synergies</vt:lpstr>
      <vt:lpstr>Core Competencies</vt:lpstr>
      <vt:lpstr>Managing Competitive Advantage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261446 Information Systems</dc:title>
  <dc:creator>Admin</dc:creator>
  <cp:lastModifiedBy>KENNETH COSH</cp:lastModifiedBy>
  <cp:revision>20</cp:revision>
  <dcterms:created xsi:type="dcterms:W3CDTF">2015-12-23T02:29:12Z</dcterms:created>
  <dcterms:modified xsi:type="dcterms:W3CDTF">2022-12-12T16:13:31Z</dcterms:modified>
</cp:coreProperties>
</file>