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9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6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9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5AD57-B1E6-44CC-87DD-6A3F9B66C88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8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3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5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3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32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3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0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54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5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48AFA37-4EDE-4419-8E96-7E219D4BA282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D21ECF8-C6FE-4F37-8243-9D6A4DDBB03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038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269202 Algorithms for </a:t>
            </a:r>
            <a:r>
              <a:rPr lang="en-US" dirty="0" err="1" smtClean="0"/>
              <a:t>iSNE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Kenneth </a:t>
            </a:r>
            <a:r>
              <a:rPr lang="en-US" dirty="0" err="1" smtClean="0"/>
              <a:t>Cosh</a:t>
            </a:r>
            <a:endParaRPr lang="en-US" dirty="0" smtClean="0"/>
          </a:p>
          <a:p>
            <a:r>
              <a:rPr lang="en-US" dirty="0" smtClean="0"/>
              <a:t>Week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83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II</a:t>
            </a:r>
            <a:endParaRPr lang="en-AU" altLang="en-US" smtClean="0"/>
          </a:p>
        </p:txBody>
      </p:sp>
      <p:graphicFrame>
        <p:nvGraphicFramePr>
          <p:cNvPr id="13599" name="Group 287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86289"/>
        </p:xfrm>
        <a:graphic>
          <a:graphicData uri="http://schemas.openxmlformats.org/drawingml/2006/table">
            <a:tbl>
              <a:tblPr/>
              <a:tblGrid>
                <a:gridCol w="822325"/>
                <a:gridCol w="989013"/>
                <a:gridCol w="935037"/>
                <a:gridCol w="647700"/>
                <a:gridCol w="1081088"/>
                <a:gridCol w="647700"/>
                <a:gridCol w="792162"/>
                <a:gridCol w="792163"/>
                <a:gridCol w="792162"/>
                <a:gridCol w="730250"/>
              </a:tblGrid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F(n)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AU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100n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log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Value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1,101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90.83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2,101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47.6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0.05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47.6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21,002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47.6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47.6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1,101,003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90.8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9.1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0.0003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101,001,004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100,000,000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0.001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10,010,001,005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10,000,000,000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99.9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10,000,000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0.099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505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O?</a:t>
            </a:r>
          </a:p>
          <a:p>
            <a:r>
              <a:rPr lang="en-US" dirty="0" smtClean="0"/>
              <a:t>Big </a:t>
            </a:r>
            <a:r>
              <a:rPr lang="el-GR" altLang="en-US" dirty="0" smtClean="0">
                <a:cs typeface="Arial" panose="020B0604020202020204" pitchFamily="34" charset="0"/>
              </a:rPr>
              <a:t>Ω</a:t>
            </a:r>
            <a:r>
              <a:rPr lang="en-US" altLang="en-US" dirty="0" smtClean="0">
                <a:cs typeface="Arial" panose="020B0604020202020204" pitchFamily="34" charset="0"/>
              </a:rPr>
              <a:t>?</a:t>
            </a:r>
          </a:p>
          <a:p>
            <a:r>
              <a:rPr lang="en-US" dirty="0" smtClean="0">
                <a:cs typeface="Arial" panose="020B0604020202020204" pitchFamily="34" charset="0"/>
              </a:rPr>
              <a:t>Big </a:t>
            </a:r>
            <a:r>
              <a:rPr lang="el-GR" altLang="en-US" dirty="0" smtClean="0">
                <a:cs typeface="Arial" panose="020B0604020202020204" pitchFamily="34" charset="0"/>
              </a:rPr>
              <a:t>Θ</a:t>
            </a:r>
            <a:r>
              <a:rPr lang="en-US" altLang="en-US" dirty="0" smtClean="0">
                <a:cs typeface="Arial" panose="020B0604020202020204" pitchFamily="34" charset="0"/>
              </a:rPr>
              <a:t>?</a:t>
            </a:r>
          </a:p>
          <a:p>
            <a:endParaRPr lang="en-US" dirty="0">
              <a:cs typeface="Arial" panose="020B0604020202020204" pitchFamily="34" charset="0"/>
            </a:endParaRPr>
          </a:p>
          <a:p>
            <a:r>
              <a:rPr lang="en-US" dirty="0" smtClean="0">
                <a:cs typeface="Arial" panose="020B0604020202020204" pitchFamily="34" charset="0"/>
              </a:rPr>
              <a:t>Simplify complexity equations!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26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So, throughout this course we will discuss some algorithms, and related data structures…  What data structures have we talked about already?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Structures such as Sparse Matrix, B-tree, tries and graphs, Advanced sorting algorithms, Advanced searching algorithms, Information Processing Algorithms, Algorithms for Networking, Efficient implementation of algorithms.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29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  <a:p>
            <a:pPr lvl="1"/>
            <a:r>
              <a:rPr lang="en-US" dirty="0"/>
              <a:t>Introduction to Data Structures and Algorithms</a:t>
            </a:r>
          </a:p>
          <a:p>
            <a:pPr lvl="1"/>
            <a:r>
              <a:rPr lang="en-US" dirty="0"/>
              <a:t>Complexity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76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How do we find the most efficient algorithm?</a:t>
            </a:r>
            <a:endParaRPr lang="en-AU" alt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To compare the efficiency of algorithms, </a:t>
            </a:r>
            <a:r>
              <a:rPr lang="en-US" altLang="en-US" i="1" smtClean="0"/>
              <a:t>computational complexity </a:t>
            </a:r>
            <a:r>
              <a:rPr lang="en-US" altLang="en-US" smtClean="0"/>
              <a:t>can be used.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Computational Complexity is a measure of how much effort is needed to apply an algorithm, or how much it costs.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An algorithm’s cost can be considered in different ways, but for our means </a:t>
            </a:r>
            <a:r>
              <a:rPr lang="en-US" altLang="en-US" b="1" i="1" smtClean="0"/>
              <a:t>Time</a:t>
            </a:r>
            <a:r>
              <a:rPr lang="en-US" altLang="en-US" smtClean="0"/>
              <a:t> and </a:t>
            </a:r>
            <a:r>
              <a:rPr lang="en-US" altLang="en-US" b="1" i="1" smtClean="0"/>
              <a:t>Space</a:t>
            </a:r>
            <a:r>
              <a:rPr lang="en-US" altLang="en-US" smtClean="0"/>
              <a:t> are critical.  Time being the most significant.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77373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Computational Complexity Considerations</a:t>
            </a:r>
            <a:endParaRPr lang="en-AU" alt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Computational Complexity is both platform / system and language dependent;</a:t>
            </a:r>
          </a:p>
          <a:p>
            <a:pPr lvl="1" eaLnBrk="1" hangingPunct="1"/>
            <a:r>
              <a:rPr lang="en-US" altLang="en-US" smtClean="0"/>
              <a:t>An algorithm will run faster on my PC at home than the PC’s in the lab.</a:t>
            </a:r>
          </a:p>
          <a:p>
            <a:pPr lvl="1" eaLnBrk="1" hangingPunct="1"/>
            <a:r>
              <a:rPr lang="en-US" altLang="en-US" smtClean="0"/>
              <a:t>A precompiled program written in C++ is likely to be much faster than the same program written in Basic.</a:t>
            </a:r>
          </a:p>
          <a:p>
            <a:pPr eaLnBrk="1" hangingPunct="1"/>
            <a:r>
              <a:rPr lang="en-US" altLang="en-US" smtClean="0"/>
              <a:t>Therefore to compare algorithms all should be run on the same machine.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68084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Computational Complexity Considerations II</a:t>
            </a:r>
            <a:endParaRPr lang="en-AU" altLang="en-US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comparing algorithm efficiencies, real-time units such as nanoseconds need not be used.</a:t>
            </a:r>
          </a:p>
          <a:p>
            <a:pPr eaLnBrk="1" hangingPunct="1"/>
            <a:r>
              <a:rPr lang="en-US" altLang="en-US" smtClean="0"/>
              <a:t>Instead logical units representing the relationship between ‘n’ the size of a file, and ‘t’ the time taken to process the data should be used.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6437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Time / Size relationships</a:t>
            </a:r>
            <a:endParaRPr lang="en-AU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Linear</a:t>
            </a:r>
          </a:p>
          <a:p>
            <a:pPr lvl="1" eaLnBrk="1" hangingPunct="1"/>
            <a:r>
              <a:rPr lang="en-US" altLang="en-US" smtClean="0"/>
              <a:t>If t=cn, then an increase in the size of data increases the execution time by the same factor</a:t>
            </a:r>
          </a:p>
          <a:p>
            <a:pPr eaLnBrk="1" hangingPunct="1"/>
            <a:r>
              <a:rPr lang="en-US" altLang="en-US" smtClean="0"/>
              <a:t>Logarithmic</a:t>
            </a:r>
          </a:p>
          <a:p>
            <a:pPr lvl="1" eaLnBrk="1" hangingPunct="1"/>
            <a:r>
              <a:rPr lang="en-US" altLang="en-US" smtClean="0"/>
              <a:t>If t=log</a:t>
            </a:r>
            <a:r>
              <a:rPr lang="en-US" altLang="en-US" baseline="-25000" smtClean="0"/>
              <a:t>2</a:t>
            </a:r>
            <a:r>
              <a:rPr lang="en-US" altLang="en-US" smtClean="0"/>
              <a:t>n then doubling the size ‘n’ increases ‘t’ by one time unit.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9550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Asymptotic Complexity</a:t>
            </a:r>
            <a:endParaRPr lang="en-AU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Functions representing ‘n’ and ‘t’ are normally much more complex, but calculating such a function is only important when considering large bodies of data, large ‘n’.</a:t>
            </a:r>
          </a:p>
          <a:p>
            <a:pPr eaLnBrk="1" hangingPunct="1"/>
            <a:r>
              <a:rPr lang="en-US" altLang="en-US" sz="2800"/>
              <a:t>Ergo, any terms which don’t significantly affect the outcome of the function can be eliminated, producing a function which approximates the functions efficiency.  This is called Asymptotic Complexity.</a:t>
            </a:r>
            <a:endParaRPr lang="en-AU" altLang="en-US" sz="2800"/>
          </a:p>
        </p:txBody>
      </p:sp>
    </p:spTree>
    <p:extLst>
      <p:ext uri="{BB962C8B-B14F-4D97-AF65-F5344CB8AC3E}">
        <p14:creationId xmlns:p14="http://schemas.microsoft.com/office/powerpoint/2010/main" val="3009834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I</a:t>
            </a:r>
            <a:endParaRPr lang="en-AU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Consider this example;</a:t>
            </a:r>
          </a:p>
          <a:p>
            <a:pPr lvl="1" eaLnBrk="1" hangingPunct="1"/>
            <a:r>
              <a:rPr lang="en-US" altLang="en-US" smtClean="0"/>
              <a:t>F(n) = n</a:t>
            </a:r>
            <a:r>
              <a:rPr lang="en-US" altLang="en-US" baseline="30000" smtClean="0"/>
              <a:t>2</a:t>
            </a:r>
            <a:r>
              <a:rPr lang="en-US" altLang="en-US" smtClean="0"/>
              <a:t> + 100n + log</a:t>
            </a:r>
            <a:r>
              <a:rPr lang="en-US" altLang="en-US" baseline="-25000" smtClean="0"/>
              <a:t>10</a:t>
            </a:r>
            <a:r>
              <a:rPr lang="en-US" altLang="en-US" smtClean="0"/>
              <a:t>n + 1000</a:t>
            </a:r>
          </a:p>
          <a:p>
            <a:pPr eaLnBrk="1" hangingPunct="1"/>
            <a:r>
              <a:rPr lang="en-US" altLang="en-US" smtClean="0"/>
              <a:t>For small values of n, the final term is the most significant.</a:t>
            </a:r>
          </a:p>
          <a:p>
            <a:pPr eaLnBrk="1" hangingPunct="1"/>
            <a:r>
              <a:rPr lang="en-US" altLang="en-US" smtClean="0"/>
              <a:t>However as n grows, the first term becomes most significant.  Hence for large ‘n’ it isn’t worth considering the final term – how about the penultimate term?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5623008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1145</TotalTime>
  <Words>535</Words>
  <Application>Microsoft Office PowerPoint</Application>
  <PresentationFormat>Widescreen</PresentationFormat>
  <Paragraphs>118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Corbel</vt:lpstr>
      <vt:lpstr>Gill Sans MT</vt:lpstr>
      <vt:lpstr>Wingdings 2</vt:lpstr>
      <vt:lpstr>Dividend</vt:lpstr>
      <vt:lpstr>269202 Algorithms for iSNE</vt:lpstr>
      <vt:lpstr>Course Description</vt:lpstr>
      <vt:lpstr>This Week</vt:lpstr>
      <vt:lpstr>How do we find the most efficient algorithm?</vt:lpstr>
      <vt:lpstr>Computational Complexity Considerations</vt:lpstr>
      <vt:lpstr>Computational Complexity Considerations II</vt:lpstr>
      <vt:lpstr>Time / Size relationships</vt:lpstr>
      <vt:lpstr>Asymptotic Complexity</vt:lpstr>
      <vt:lpstr>Example I</vt:lpstr>
      <vt:lpstr>Example II</vt:lpstr>
      <vt:lpstr>Remember?</vt:lpstr>
      <vt:lpstr>Data Structures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269202 Algorithms for iSNE</dc:title>
  <dc:creator>Admin</dc:creator>
  <cp:lastModifiedBy>Admin</cp:lastModifiedBy>
  <cp:revision>3</cp:revision>
  <dcterms:created xsi:type="dcterms:W3CDTF">2014-07-28T08:19:59Z</dcterms:created>
  <dcterms:modified xsi:type="dcterms:W3CDTF">2014-07-29T03:25:54Z</dcterms:modified>
</cp:coreProperties>
</file>