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4"/>
  </p:notesMasterIdLst>
  <p:sldIdLst>
    <p:sldId id="256" r:id="rId2"/>
    <p:sldId id="257" r:id="rId3"/>
    <p:sldId id="258" r:id="rId4"/>
    <p:sldId id="302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6" r:id="rId41"/>
    <p:sldId id="277" r:id="rId42"/>
    <p:sldId id="278" r:id="rId43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37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01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91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36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95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3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29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8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63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98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261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0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840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70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448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649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50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763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469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586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99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075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29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53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38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47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302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519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23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880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704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481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246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35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257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883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3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44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0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43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6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pectrum.ieee.org/computing/networks/metcalfes-law-is-wrong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02175" y="3039650"/>
            <a:ext cx="8404050" cy="13253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ISNE 101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78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 </a:t>
            </a:r>
            <a:r>
              <a:rPr lang="en-US" dirty="0"/>
              <a:t>3</a:t>
            </a:r>
            <a:endParaRPr lang="en-US" sz="32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dirty="0"/>
              <a:t>Dr. Ken </a:t>
            </a:r>
            <a:r>
              <a:rPr lang="en-US" dirty="0" err="1"/>
              <a:t>Cosh</a:t>
            </a:r>
            <a:endParaRPr lang="en-US" sz="32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Developing an Alphabet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Egyptian Hieroglyphics were logosyllabic, i.e. symbols stand for;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Words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Sounds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or to place a word in a category    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Phonetic components of Hieroglyphs were crucial to developing an alphabet.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Egyptians developed a set of 22-24 Hieroglyphs which were used to record foreign names etc.</a:t>
            </a:r>
          </a:p>
        </p:txBody>
      </p:sp>
    </p:spTree>
    <p:extLst>
      <p:ext uri="{BB962C8B-B14F-4D97-AF65-F5344CB8AC3E}">
        <p14:creationId xmlns:p14="http://schemas.microsoft.com/office/powerpoint/2010/main" val="280735659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Proto-Sinaitic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Also known as Proto-Canaanite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2,000-1,700 BC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Migrant workers translated Egyptian Hieroglyphs into the Canaanite language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 The Egyptian "Pr" (or Per), meant house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(or Floorplan).  This became "bayt", which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 Canaanite for house.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Acrophony is when a letters name begins with the letter itself.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Bayt ---&gt;  "Bet" ---&gt; "Beta" ---&gt; "B"</a:t>
            </a:r>
          </a:p>
        </p:txBody>
      </p:sp>
      <p:sp>
        <p:nvSpPr>
          <p:cNvPr id="76" name="Shape 76"/>
          <p:cNvSpPr/>
          <p:nvPr/>
        </p:nvSpPr>
        <p:spPr>
          <a:xfrm>
            <a:off x="7727950" y="4070350"/>
            <a:ext cx="1702599" cy="13061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924800" y="4267200"/>
            <a:ext cx="1300874" cy="910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833647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Spreading the Word</a:t>
            </a:r>
          </a:p>
        </p:txBody>
      </p:sp>
      <p:sp>
        <p:nvSpPr>
          <p:cNvPr id="83" name="Shape 83"/>
          <p:cNvSpPr/>
          <p:nvPr/>
        </p:nvSpPr>
        <p:spPr>
          <a:xfrm>
            <a:off x="1524000" y="1524000"/>
            <a:ext cx="7086600" cy="5308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3067740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Greeks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Vowels were a hindrance when writing in Pheonician, (as well as Egyptian / Hebrew).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in Greek they were essential, and afforded equal status as consonants.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Together with the "Latins" (Romans) the alphabet evolved into this!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tribes evolved their alphabets differently, but most stem from the Proto-Sinaitic.</a:t>
            </a:r>
          </a:p>
        </p:txBody>
      </p:sp>
    </p:spTree>
    <p:extLst>
      <p:ext uri="{BB962C8B-B14F-4D97-AF65-F5344CB8AC3E}">
        <p14:creationId xmlns:p14="http://schemas.microsoft.com/office/powerpoint/2010/main" val="353829434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 Technology?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technology have we discussed so far?</a:t>
            </a:r>
          </a:p>
        </p:txBody>
      </p:sp>
    </p:spTree>
    <p:extLst>
      <p:ext uri="{BB962C8B-B14F-4D97-AF65-F5344CB8AC3E}">
        <p14:creationId xmlns:p14="http://schemas.microsoft.com/office/powerpoint/2010/main" val="98219881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Printing Press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105AD - Chinese invent paper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The Chinese also developed wood-block printing, and books with hard covers and movable type (circa. 1041).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However, Chinese has thousands of characters, so traditional block printing was still preferred.</a:t>
            </a:r>
          </a:p>
          <a:p>
            <a:pPr rtl="0">
              <a:lnSpc>
                <a:spcPct val="100000"/>
              </a:lnSpc>
              <a:buNone/>
            </a:pPr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~1440 - 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'invented' the printing press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Ability to mass print books.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Whereas before it could take a monk 20 years to transcribe the bible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combined a variety of mechanical technologies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perfect his invention.</a:t>
            </a:r>
          </a:p>
        </p:txBody>
      </p:sp>
    </p:spTree>
    <p:extLst>
      <p:ext uri="{BB962C8B-B14F-4D97-AF65-F5344CB8AC3E}">
        <p14:creationId xmlns:p14="http://schemas.microsoft.com/office/powerpoint/2010/main" val="22720597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Printing Press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 was named #1 person of the millennium by A&amp;E Network &amp; Time Life.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Ahead of;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Christopher Columbus            Freud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Galileo Galilei                         Einstein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Shakespeare                          Lincoln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Newton                                  Darwin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Da Vinci                                 Beethoven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did this technology invention have such a great impact?</a:t>
            </a:r>
          </a:p>
        </p:txBody>
      </p:sp>
    </p:spTree>
    <p:extLst>
      <p:ext uri="{BB962C8B-B14F-4D97-AF65-F5344CB8AC3E}">
        <p14:creationId xmlns:p14="http://schemas.microsoft.com/office/powerpoint/2010/main" val="293456089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Transmission of signals over a distance, for the purpose of communication.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Visual, Audio (and later electronic)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Fires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Beacons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Smoke Signals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Drums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Horns</a:t>
            </a:r>
          </a:p>
        </p:txBody>
      </p:sp>
    </p:spTree>
    <p:extLst>
      <p:ext uri="{BB962C8B-B14F-4D97-AF65-F5344CB8AC3E}">
        <p14:creationId xmlns:p14="http://schemas.microsoft.com/office/powerpoint/2010/main" val="823089953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Problem:</a:t>
            </a:r>
          </a:p>
          <a:p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we use fires / beacons / smoke signals to send a message;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Consider the fire beacons in Lord of the Rings.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N0 FIRE = No Problem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FIRE = Problem!</a:t>
            </a:r>
          </a:p>
          <a:p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Solution: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Semaphore</a:t>
            </a:r>
          </a:p>
        </p:txBody>
      </p:sp>
    </p:spTree>
    <p:extLst>
      <p:ext uri="{BB962C8B-B14F-4D97-AF65-F5344CB8AC3E}">
        <p14:creationId xmlns:p14="http://schemas.microsoft.com/office/powerpoint/2010/main" val="3076747159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Hydraulic Telegraph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Circa 400BC</a:t>
            </a:r>
          </a:p>
        </p:txBody>
      </p:sp>
      <p:sp>
        <p:nvSpPr>
          <p:cNvPr id="126" name="Shape 126"/>
          <p:cNvSpPr/>
          <p:nvPr/>
        </p:nvSpPr>
        <p:spPr>
          <a:xfrm>
            <a:off x="4165600" y="1117600"/>
            <a:ext cx="5359749" cy="6101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7" name="Shape 127"/>
          <p:cNvSpPr/>
          <p:nvPr/>
        </p:nvSpPr>
        <p:spPr>
          <a:xfrm>
            <a:off x="3048000" y="5283200"/>
            <a:ext cx="19050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7784764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Recap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Last week we talked about binary.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hence encoding things into a binary form - digitisation!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Huffman?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Week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 and Networks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Semaphore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France 1792.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2*2m long arms with 7 positions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1*cross bar with 4 angles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7*7*4 = 196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196 different symbols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556 stations following line of sight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distance 4,800km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Paris to Lille = 15 stations / ~32 mins</a:t>
            </a:r>
          </a:p>
        </p:txBody>
      </p:sp>
      <p:sp>
        <p:nvSpPr>
          <p:cNvPr id="134" name="Shape 134"/>
          <p:cNvSpPr/>
          <p:nvPr/>
        </p:nvSpPr>
        <p:spPr>
          <a:xfrm>
            <a:off x="6096000" y="4165600"/>
            <a:ext cx="3796575" cy="313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6400800" y="304800"/>
            <a:ext cx="2794000" cy="4013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28577849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Semaphore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            Sweden --&gt;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UK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                     Germany --&gt;</a:t>
            </a:r>
          </a:p>
        </p:txBody>
      </p:sp>
      <p:sp>
        <p:nvSpPr>
          <p:cNvPr id="142" name="Shape 142"/>
          <p:cNvSpPr/>
          <p:nvPr/>
        </p:nvSpPr>
        <p:spPr>
          <a:xfrm>
            <a:off x="4572000" y="507975"/>
            <a:ext cx="5154525" cy="3763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304800" y="2539975"/>
            <a:ext cx="5195250" cy="25630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5486400" y="3352800"/>
            <a:ext cx="3270574" cy="39939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60109363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Electrical Telegraph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presence and flow of charge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Electrons &amp; Protons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Very Fast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 versions used a grid like this-&gt;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Later Morse invented his code.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pre-dates Optical Semaphore</a:t>
            </a:r>
          </a:p>
        </p:txBody>
      </p:sp>
      <p:sp>
        <p:nvSpPr>
          <p:cNvPr id="151" name="Shape 151"/>
          <p:cNvSpPr/>
          <p:nvPr/>
        </p:nvSpPr>
        <p:spPr>
          <a:xfrm>
            <a:off x="6299200" y="1727175"/>
            <a:ext cx="3213100" cy="5308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661890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Electrical Telegraph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Requires 'wires', which is a problem particularly at wartime.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Maxwell: "We have strong reason to conclude that light itself is an electromagnetic disturbance in the form of waves propagated through the electromagnetic field."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Marconi demonstrated that communication is possible wirelessly</a:t>
            </a:r>
          </a:p>
        </p:txBody>
      </p:sp>
    </p:spTree>
    <p:extLst>
      <p:ext uri="{BB962C8B-B14F-4D97-AF65-F5344CB8AC3E}">
        <p14:creationId xmlns:p14="http://schemas.microsoft.com/office/powerpoint/2010/main" val="2601636727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Telephone, Television...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1876: Bell demonstrated the telephone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the wires can talk.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Combine this with Marconi, and the airwaves start to sing - we have radio.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 some pictures &amp; we have a TV.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6002981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 Systems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9312"/>
              <a:buFont typeface="Arial"/>
              <a:buChar char="•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Comprised of Hardware and Software arranged to transmit data from one location to another.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Establish interface between sender and receiver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Routes messages (packets) along most efficient paths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Basic information processing to make sure the right message gets to the right receiver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Basic editorial tasks, rearranging format, checking for transmission errors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Converts message speeds (from slower cable to speed of computer).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Controls flow of information through a network.</a:t>
            </a: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Transfer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07550" y="1828450"/>
            <a:ext cx="9202199" cy="54442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improve the efficiency of a network, data streams are broken into packets. 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Packets are smaller bundles of data. 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Packets are different sizes dependent on the protocol or standard being used – the X.25 packet switching standard uses packets sized 128bytes.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Switching</a:t>
            </a:r>
          </a:p>
        </p:txBody>
      </p:sp>
      <p:sp>
        <p:nvSpPr>
          <p:cNvPr id="56" name="Shape 56"/>
          <p:cNvSpPr/>
          <p:nvPr/>
        </p:nvSpPr>
        <p:spPr>
          <a:xfrm>
            <a:off x="508000" y="1828800"/>
            <a:ext cx="9143999" cy="4958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With telecommunications systems using a wide variety of diverse devices, a common set of rules are needed to enable them to ‘talk’ to each other.  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set of rules is called a </a:t>
            </a:r>
            <a:r>
              <a:rPr lang="en-US" sz="2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Protocol</a:t>
            </a: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TCP/IP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FTP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WAP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HTTP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Each device identifies the receivers protocol so they can send data in the right way, and to check it arrived without problem.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Layered Protocols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TCP/IP consists of many protocols, which are divided into layers;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Application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Includes things like 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Bittorrent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DNS...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Transport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Primarily tasked with forming data packets, adding      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header information etc.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Internet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Includes IP, functions such as addressing / routing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Link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Deals with actual data exchange, error checking, Bit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Rate etc.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Laws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168"/>
              <a:buFont typeface="Arial"/>
              <a:buChar char="•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Moore’s Law </a:t>
            </a:r>
          </a:p>
          <a:p>
            <a:pPr marL="762000" marR="0" lvl="1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Performance doubles every 18-24 months, while costs stay the same. </a:t>
            </a:r>
          </a:p>
          <a:p>
            <a:pPr marL="381000" marR="0" lvl="0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168"/>
              <a:buFont typeface="Arial"/>
              <a:buChar char="•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Metcalfe’s Law </a:t>
            </a:r>
          </a:p>
          <a:p>
            <a:pPr marL="762000" marR="0" lvl="1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usefulness of a network increases with the square of the number of users connected to the network. 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Internet Protocol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Every PC / Printer etc. has a unique IP address.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IP addresses represent a 32 bit word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But, this is translated to ‘decimal-dot’ notation to make life easier! – More like a phone number.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172.17.28.143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Each number is between 0 and 255 (i.e. an 8 bit number in binary)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Totally 256*256*256*256 different IP addresses = 4.3 Billion!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 that enough?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we still need to remember the 4 numbers?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Internet Protocol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There aren’t enough unique addresses!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Various clever ways have been developed to get around this…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Static vs Dynamic IP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NAT – hiding many IP addresses behind one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IPv6 – The next version of IP 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can’t remember my IP address!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DNS means we don’t need to…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Domain Name Server / Service (DNS)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further translation of the IP address into Natural Language </a:t>
            </a:r>
          </a:p>
          <a:p>
            <a:pPr marL="1524000" marR="0" lvl="3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BELTA or KCOSH or Kitchen PC or www.bbc.co.uk 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Twisted Pair Wire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 Thin &amp; Flexible cable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 Cheaper than other cables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454400" y="3149575"/>
            <a:ext cx="4445000" cy="3619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Coaxial Cable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Commonly used for Video links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Semi conductor surrounds copper wire to protect signal strength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2946400" y="2844775"/>
            <a:ext cx="4572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Fibre Optics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 medium of light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 fast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Flexible, but comparatively expensive</a:t>
            </a:r>
          </a:p>
        </p:txBody>
      </p:sp>
      <p:sp>
        <p:nvSpPr>
          <p:cNvPr id="101" name="Shape 101"/>
          <p:cNvSpPr/>
          <p:nvPr/>
        </p:nvSpPr>
        <p:spPr>
          <a:xfrm>
            <a:off x="508000" y="3352800"/>
            <a:ext cx="8864600" cy="3670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1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9312"/>
              <a:buFont typeface="Arial"/>
              <a:buChar char="•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Centralised Network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Close control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Inefficient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Single point of failure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Limited by central node capacity </a:t>
            </a:r>
          </a:p>
        </p:txBody>
      </p:sp>
      <p:sp>
        <p:nvSpPr>
          <p:cNvPr id="108" name="Shape 108"/>
          <p:cNvSpPr/>
          <p:nvPr/>
        </p:nvSpPr>
        <p:spPr>
          <a:xfrm>
            <a:off x="5883350" y="2239625"/>
            <a:ext cx="3802700" cy="4881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2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Decentralised Network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Greater Admin Burden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Weakened Control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Greater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Robust </a:t>
            </a:r>
          </a:p>
        </p:txBody>
      </p:sp>
      <p:sp>
        <p:nvSpPr>
          <p:cNvPr id="115" name="Shape 115"/>
          <p:cNvSpPr/>
          <p:nvPr/>
        </p:nvSpPr>
        <p:spPr>
          <a:xfrm>
            <a:off x="3556000" y="3556000"/>
            <a:ext cx="2794000" cy="3835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x="6502400" y="388625"/>
            <a:ext cx="3287725" cy="40566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3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Distributed Network (P2P)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Shortest Route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Multiple Route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Infinitely Scalable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Robust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Congestion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Backbone capacity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Admin Difficulties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Standards and Policies </a:t>
            </a:r>
          </a:p>
        </p:txBody>
      </p:sp>
      <p:sp>
        <p:nvSpPr>
          <p:cNvPr id="123" name="Shape 123"/>
          <p:cNvSpPr/>
          <p:nvPr/>
        </p:nvSpPr>
        <p:spPr>
          <a:xfrm>
            <a:off x="6003175" y="1934425"/>
            <a:ext cx="3735875" cy="4867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Network Bandwidth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86375" y="1816775"/>
            <a:ext cx="6117075" cy="4979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582"/>
              <a:buFont typeface="Arial"/>
              <a:buChar char="•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Reliance on the backbone – the red lines. </a:t>
            </a:r>
          </a:p>
          <a:p>
            <a:pPr marL="381000" marR="0" lvl="0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582"/>
              <a:buFont typeface="Arial"/>
              <a:buChar char="•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Focus on Improving the speed, capacity and quality of network backbone </a:t>
            </a:r>
          </a:p>
          <a:p>
            <a:pPr marL="762000" marR="0" lvl="1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Font typeface="Courier New"/>
              <a:buChar char="o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example; </a:t>
            </a:r>
          </a:p>
          <a:p>
            <a:pPr marL="1143000" marR="0" lvl="2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Font typeface="Wingdings"/>
              <a:buChar char="§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 Atlantic, connecting Europe with US. </a:t>
            </a:r>
          </a:p>
        </p:txBody>
      </p:sp>
      <p:sp>
        <p:nvSpPr>
          <p:cNvPr id="130" name="Shape 130"/>
          <p:cNvSpPr/>
          <p:nvPr/>
        </p:nvSpPr>
        <p:spPr>
          <a:xfrm>
            <a:off x="6908800" y="2133600"/>
            <a:ext cx="2794000" cy="3835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Wireless Connection?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Still a need for Fibre optics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Wireless connection connects to another machine which is part of the network.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WIFI, Bluetooth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Use Radio transmission to connect to an antennae – like a walkie talkie!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antennae connects through a router to the network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IrDA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Uses infra red to transmit between equipment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receiver then connects to the rest of the internet. 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F86A-8410-42AE-991B-BF2B490B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Assignment! – Metcalfe’s Law is Wrong!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3510D-1015-4A35-97BE-DC1162FE3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https://spectrum.ieee.org/computing/networks/metcalfes-law-is-wrong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Read the above article, and write a brief summary (max 1 page).</a:t>
            </a:r>
          </a:p>
          <a:p>
            <a:r>
              <a:rPr lang="en-US" dirty="0">
                <a:solidFill>
                  <a:schemeClr val="bg1"/>
                </a:solidFill>
              </a:rPr>
              <a:t>Groups:-</a:t>
            </a:r>
          </a:p>
          <a:p>
            <a:r>
              <a:rPr lang="en-US" dirty="0">
                <a:solidFill>
                  <a:schemeClr val="bg1"/>
                </a:solidFill>
              </a:rPr>
              <a:t>A:					B: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C: 					D: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A46A94-CE9C-4366-B3CB-4087BA56A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275319"/>
              </p:ext>
            </p:extLst>
          </p:nvPr>
        </p:nvGraphicFramePr>
        <p:xfrm>
          <a:off x="916132" y="4333572"/>
          <a:ext cx="2197100" cy="109728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199736048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7455729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0656989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KASIDIT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SRIAMPAIPORN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479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YANISA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POONGTHAISONG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6994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THREERAPAT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THINMAROM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6035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PEERANAT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KEELAPANG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89554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SAWETTACHAT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SUTHUM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6863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SUPANSA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NIYOMTHAI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85172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52B764-AD87-4245-93BC-99A9A89D8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25072"/>
              </p:ext>
            </p:extLst>
          </p:nvPr>
        </p:nvGraphicFramePr>
        <p:xfrm>
          <a:off x="5643996" y="4333572"/>
          <a:ext cx="2197100" cy="109728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124954379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0027216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12274593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KANPHONG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NASURIWONG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3202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NAPHAWIT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ROONGKITCHITPAISAL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8469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NARINTRA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POKKAEW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6752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PRAECHEEN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NONSEE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3975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SORAWIT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NAWACHAI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7451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620615503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ZAU DU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LAHPAI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03744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83C960-40D9-4720-9473-C39CD207A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900228"/>
              </p:ext>
            </p:extLst>
          </p:nvPr>
        </p:nvGraphicFramePr>
        <p:xfrm>
          <a:off x="916132" y="5758512"/>
          <a:ext cx="2197100" cy="914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1480821799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746621818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11668675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CHANAPAT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DUANGPIKUL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929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NUTTAWAN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WETCHAYAKUL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5221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NALINRAT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TONGTUBTIM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172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PAVINEE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SUTAMJAEM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1097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SAHATHAM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PROMTHONGPAN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545061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DD41C62-40D0-4208-95B5-9CC40CD00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81108"/>
              </p:ext>
            </p:extLst>
          </p:nvPr>
        </p:nvGraphicFramePr>
        <p:xfrm>
          <a:off x="5643996" y="5758512"/>
          <a:ext cx="2197100" cy="914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13908238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57856247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9842630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CHUERNRUTHAI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CHAIANANRAT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6734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THANAWIT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TANTRAWAT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864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PONGSAKORN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THONGARAM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3159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WATCHARAPON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JOMNGAM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4026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620615035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SUCHANYA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SIRITHANAKIJ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82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052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Routing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5079"/>
              <a:buFont typeface="Arial"/>
              <a:buChar char="•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Router </a:t>
            </a:r>
          </a:p>
          <a:p>
            <a:pPr marL="762000" marR="0" lvl="1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047"/>
              <a:buFont typeface="Courier New"/>
              <a:buChar char="o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Chooses the best route through the network for each data stream to take. </a:t>
            </a:r>
          </a:p>
          <a:p>
            <a:pPr marL="762000" marR="0" lvl="1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047"/>
              <a:buFont typeface="Courier New"/>
              <a:buChar char="o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packets can take different routes. </a:t>
            </a:r>
          </a:p>
          <a:p>
            <a:pPr marL="381000" marR="0" lvl="0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5079"/>
              <a:buFont typeface="Arial"/>
              <a:buChar char="•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 can use Tracert to find out which route we are taking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Caching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Caching developed to speed information transfer.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If I want to download the football scores from BBC website.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Maybe so does my friend John etc.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Rather than us all connecting to BBC, via US, once I’ve downloaded the information, we can share it.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It is stored in a cache 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Future?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16150" y="1209750"/>
            <a:ext cx="8150600" cy="60055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Faster Cables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More Wireless Antennae’s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More interfaces / devices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Cheaper connections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Better reliability 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Evolution of Communication</a:t>
            </a:r>
          </a:p>
        </p:txBody>
      </p:sp>
      <p:sp>
        <p:nvSpPr>
          <p:cNvPr id="38" name="Shape 38"/>
          <p:cNvSpPr/>
          <p:nvPr/>
        </p:nvSpPr>
        <p:spPr>
          <a:xfrm>
            <a:off x="1117600" y="1727175"/>
            <a:ext cx="7759700" cy="513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5830013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Earliest Communication</a:t>
            </a:r>
          </a:p>
        </p:txBody>
      </p:sp>
      <p:sp>
        <p:nvSpPr>
          <p:cNvPr id="44" name="Shape 44"/>
          <p:cNvSpPr/>
          <p:nvPr/>
        </p:nvSpPr>
        <p:spPr>
          <a:xfrm>
            <a:off x="409350" y="1219350"/>
            <a:ext cx="5375400" cy="5129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" name="Shape 45"/>
          <p:cNvSpPr/>
          <p:nvPr/>
        </p:nvSpPr>
        <p:spPr>
          <a:xfrm>
            <a:off x="5994400" y="2438400"/>
            <a:ext cx="3730849" cy="47290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2056906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Speech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Sets Humans apart from animals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Estimated 1.5million-200,000 years ago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</a:t>
            </a: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Mutation of the FOXP2 gene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Facilitated transfer of knowledge through generations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Forms the basis of written languages.</a:t>
            </a:r>
          </a:p>
          <a:p>
            <a:endParaRPr lang="en-US" sz="3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3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0998132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Progress towards Writing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667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Symbols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Allow message longevity but represent speech acts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Cave Paintings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Oldest date from around 30,000 BC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Petroglyphs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Around 10,000 BC carving developed to make incisions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into rock surface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Pictograms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While Petroglyphs show a single scene, Pictograms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narate a story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Ideogram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Ideograms represent concepts such as emotions</a:t>
            </a:r>
          </a:p>
        </p:txBody>
      </p:sp>
    </p:spTree>
    <p:extLst>
      <p:ext uri="{BB962C8B-B14F-4D97-AF65-F5344CB8AC3E}">
        <p14:creationId xmlns:p14="http://schemas.microsoft.com/office/powerpoint/2010/main" val="398272721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2-3,000 BC the Sumerians developed the first writing system.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Evolved from Pictograms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Developed into Cuneiform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Around 1,000 characters -&gt; 400 characters (Hittite        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Cuneiform)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Symbols pressed into clay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Egyptian Hieroglyphs were derived from Sumerian writing.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"It is a complex system, writing figurative, symbolic, and phonetic all at once, in the same text, the same phrase, I would almost say in the same word." (Champollion)</a:t>
            </a:r>
          </a:p>
        </p:txBody>
      </p:sp>
    </p:spTree>
    <p:extLst>
      <p:ext uri="{BB962C8B-B14F-4D97-AF65-F5344CB8AC3E}">
        <p14:creationId xmlns:p14="http://schemas.microsoft.com/office/powerpoint/2010/main" val="63001346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halkboard">
      <a:dk1>
        <a:srgbClr val="000000"/>
      </a:dk1>
      <a:lt1>
        <a:srgbClr val="FFFFFF"/>
      </a:lt1>
      <a:dk2>
        <a:srgbClr val="282828"/>
      </a:dk2>
      <a:lt2>
        <a:srgbClr val="C7C7C7"/>
      </a:lt2>
      <a:accent1>
        <a:srgbClr val="3A2B17"/>
      </a:accent1>
      <a:accent2>
        <a:srgbClr val="614D2B"/>
      </a:accent2>
      <a:accent3>
        <a:srgbClr val="886E3E"/>
      </a:accent3>
      <a:accent4>
        <a:srgbClr val="AC8B47"/>
      </a:accent4>
      <a:accent5>
        <a:srgbClr val="CFA74F"/>
      </a:accent5>
      <a:accent6>
        <a:srgbClr val="E4C26B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25608</TotalTime>
  <Words>1149</Words>
  <Application>Microsoft Office PowerPoint</Application>
  <PresentationFormat>Custom</PresentationFormat>
  <Paragraphs>352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Comic Sans MS</vt:lpstr>
      <vt:lpstr>Courier New</vt:lpstr>
      <vt:lpstr>trebuchet ms</vt:lpstr>
      <vt:lpstr>Verdana</vt:lpstr>
      <vt:lpstr>Wingdings</vt:lpstr>
      <vt:lpstr/>
      <vt:lpstr>ISNE 101</vt:lpstr>
      <vt:lpstr>Recap</vt:lpstr>
      <vt:lpstr>Important Laws</vt:lpstr>
      <vt:lpstr>Assignment! – Metcalfe’s Law is Wrong!</vt:lpstr>
      <vt:lpstr>The Evolution of Communication</vt:lpstr>
      <vt:lpstr>Earliest Communication</vt:lpstr>
      <vt:lpstr>Speech</vt:lpstr>
      <vt:lpstr>Progress towards Writing</vt:lpstr>
      <vt:lpstr>Writing</vt:lpstr>
      <vt:lpstr>Developing an Alphabet</vt:lpstr>
      <vt:lpstr>Proto-Sinaitic</vt:lpstr>
      <vt:lpstr>Spreading the Word</vt:lpstr>
      <vt:lpstr>The Greeks</vt:lpstr>
      <vt:lpstr>Communication Technology?</vt:lpstr>
      <vt:lpstr>The Printing Press</vt:lpstr>
      <vt:lpstr>The Printing Press</vt:lpstr>
      <vt:lpstr>Telecommunication</vt:lpstr>
      <vt:lpstr>Telecommunication</vt:lpstr>
      <vt:lpstr>Hydraulic Telegraph</vt:lpstr>
      <vt:lpstr>Semaphore</vt:lpstr>
      <vt:lpstr>Semaphore</vt:lpstr>
      <vt:lpstr>Electrical Telegraph</vt:lpstr>
      <vt:lpstr>Electrical Telegraph</vt:lpstr>
      <vt:lpstr>Telephone, Television...</vt:lpstr>
      <vt:lpstr>Telecommunication Systems</vt:lpstr>
      <vt:lpstr>Packet Transfer</vt:lpstr>
      <vt:lpstr>Packet Switching</vt:lpstr>
      <vt:lpstr>Protocols</vt:lpstr>
      <vt:lpstr>Layered Protocols</vt:lpstr>
      <vt:lpstr>Internet Protocol</vt:lpstr>
      <vt:lpstr>Internet Protocol</vt:lpstr>
      <vt:lpstr>Twisted Pair Wire</vt:lpstr>
      <vt:lpstr>Coaxial Cable</vt:lpstr>
      <vt:lpstr>Fibre Optics</vt:lpstr>
      <vt:lpstr>Network Topology 1</vt:lpstr>
      <vt:lpstr>Network Topology 2</vt:lpstr>
      <vt:lpstr>Network Topology 3</vt:lpstr>
      <vt:lpstr>Increasing Network Bandwidth</vt:lpstr>
      <vt:lpstr>Wireless Connection?</vt:lpstr>
      <vt:lpstr>Routing</vt:lpstr>
      <vt:lpstr>Caching</vt:lpstr>
      <vt:lpstr>The Future?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ISNE 101</dc:title>
  <dc:creator>Admin</dc:creator>
  <cp:lastModifiedBy>Admin</cp:lastModifiedBy>
  <cp:revision>16</cp:revision>
  <dcterms:modified xsi:type="dcterms:W3CDTF">2019-08-27T07:02:58Z</dcterms:modified>
</cp:coreProperties>
</file>