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85" r:id="rId3"/>
    <p:sldId id="257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6" r:id="rId18"/>
    <p:sldId id="277" r:id="rId19"/>
    <p:sldId id="278" r:id="rId20"/>
    <p:sldId id="279" r:id="rId21"/>
    <p:sldId id="280" r:id="rId22"/>
    <p:sldId id="286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5EEDA-012B-4754-ACA1-2F148647755D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74ED0-2B60-4CED-B8F3-9C98B35F9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24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238" y="4635500"/>
            <a:ext cx="4860925" cy="41100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166" tIns="43801" rIns="89166" bIns="43801"/>
          <a:lstStyle/>
          <a:p>
            <a:endParaRPr lang="th-TH"/>
          </a:p>
        </p:txBody>
      </p:sp>
      <p:sp>
        <p:nvSpPr>
          <p:cNvPr id="98307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0988" y="852488"/>
            <a:ext cx="6067425" cy="34131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2412348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238" y="4635500"/>
            <a:ext cx="4860925" cy="41100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166" tIns="43801" rIns="89166" bIns="43801"/>
          <a:lstStyle/>
          <a:p>
            <a:endParaRPr lang="th-TH"/>
          </a:p>
        </p:txBody>
      </p:sp>
      <p:sp>
        <p:nvSpPr>
          <p:cNvPr id="100355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0988" y="852488"/>
            <a:ext cx="6067425" cy="34131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3883115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238" y="4635500"/>
            <a:ext cx="4860925" cy="41100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166" tIns="43801" rIns="89166" bIns="43801"/>
          <a:lstStyle/>
          <a:p>
            <a:endParaRPr lang="th-TH"/>
          </a:p>
        </p:txBody>
      </p:sp>
      <p:sp>
        <p:nvSpPr>
          <p:cNvPr id="102403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0988" y="852488"/>
            <a:ext cx="6067425" cy="34131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1202889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238" y="4635500"/>
            <a:ext cx="4860925" cy="41100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166" tIns="43801" rIns="89166" bIns="43801"/>
          <a:lstStyle/>
          <a:p>
            <a:endParaRPr lang="th-TH"/>
          </a:p>
        </p:txBody>
      </p:sp>
      <p:sp>
        <p:nvSpPr>
          <p:cNvPr id="106499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0988" y="852488"/>
            <a:ext cx="6067425" cy="34131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1527345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238" y="4635500"/>
            <a:ext cx="4860925" cy="41100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166" tIns="43801" rIns="89166" bIns="43801"/>
          <a:lstStyle/>
          <a:p>
            <a:endParaRPr lang="th-TH"/>
          </a:p>
        </p:txBody>
      </p:sp>
      <p:sp>
        <p:nvSpPr>
          <p:cNvPr id="122883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0988" y="852488"/>
            <a:ext cx="6067425" cy="34131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143810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7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3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947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81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3910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88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79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1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6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4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0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3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3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4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0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5966B-D331-4EFC-A8EB-CC06923597B3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F8AD684-E567-4697-8AF2-5B0B155BF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7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ISNE101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Ken </a:t>
            </a:r>
            <a:r>
              <a:rPr lang="en-US" dirty="0" err="1"/>
              <a:t>Cosh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37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/>
              <a:t>Waterfall Model</a:t>
            </a:r>
          </a:p>
        </p:txBody>
      </p:sp>
      <p:pic>
        <p:nvPicPr>
          <p:cNvPr id="101379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420" y="1555160"/>
            <a:ext cx="8336677" cy="490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580657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/>
              <a:t>Waterfall Model Phases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vert="horz" lIns="90803" tIns="44605" rIns="90803" bIns="44605" rtlCol="0">
            <a:normAutofit/>
          </a:bodyPr>
          <a:lstStyle/>
          <a:p>
            <a:r>
              <a:rPr lang="en-GB" sz="2400" dirty="0"/>
              <a:t>Requirements analysis and definition</a:t>
            </a:r>
          </a:p>
          <a:p>
            <a:r>
              <a:rPr lang="en-GB" sz="2400" dirty="0"/>
              <a:t>System and software design</a:t>
            </a:r>
          </a:p>
          <a:p>
            <a:r>
              <a:rPr lang="en-GB" sz="2400" dirty="0"/>
              <a:t>Implementation and unit testing</a:t>
            </a:r>
          </a:p>
          <a:p>
            <a:r>
              <a:rPr lang="en-GB" sz="2400" dirty="0"/>
              <a:t>Integration and system testing</a:t>
            </a:r>
          </a:p>
          <a:p>
            <a:r>
              <a:rPr lang="en-GB" sz="2400" dirty="0"/>
              <a:t>Operation and maintenance</a:t>
            </a:r>
          </a:p>
          <a:p>
            <a:endParaRPr lang="en-GB" sz="2400" dirty="0"/>
          </a:p>
          <a:p>
            <a:r>
              <a:rPr lang="en-GB" sz="2400" dirty="0"/>
              <a:t>The drawback of the waterfall model is the difficulty of accommodating change after the process is underway</a:t>
            </a:r>
          </a:p>
        </p:txBody>
      </p:sp>
    </p:spTree>
    <p:extLst>
      <p:ext uri="{BB962C8B-B14F-4D97-AF65-F5344CB8AC3E}">
        <p14:creationId xmlns:p14="http://schemas.microsoft.com/office/powerpoint/2010/main" val="30060954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Waterfall Model Problems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Inflexible partitioning of the project into distinct stages</a:t>
            </a:r>
          </a:p>
          <a:p>
            <a:r>
              <a:rPr lang="en-GB" sz="2400" dirty="0"/>
              <a:t>This makes it difficult to respond to changing customer requirements</a:t>
            </a:r>
          </a:p>
          <a:p>
            <a:r>
              <a:rPr lang="en-GB" sz="2400" dirty="0"/>
              <a:t>Therefore, this model is only appropriate when the requirements are well-understood</a:t>
            </a:r>
          </a:p>
        </p:txBody>
      </p:sp>
    </p:spTree>
    <p:extLst>
      <p:ext uri="{BB962C8B-B14F-4D97-AF65-F5344CB8AC3E}">
        <p14:creationId xmlns:p14="http://schemas.microsoft.com/office/powerpoint/2010/main" val="98682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/>
              <a:t>Evolutionary Development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vert="horz" lIns="90803" tIns="44605" rIns="90803" bIns="44605" rtlCol="0">
            <a:normAutofit/>
          </a:bodyPr>
          <a:lstStyle/>
          <a:p>
            <a:r>
              <a:rPr lang="en-GB" sz="2400" dirty="0"/>
              <a:t>Exploratory development </a:t>
            </a:r>
          </a:p>
          <a:p>
            <a:pPr lvl="1"/>
            <a:r>
              <a:rPr lang="en-GB" sz="2000" dirty="0"/>
              <a:t>Objective is to work with customers and to evolve a final system from an initial outline specification. Should start with well-understood requirements </a:t>
            </a:r>
          </a:p>
          <a:p>
            <a:r>
              <a:rPr lang="en-GB" sz="2400" dirty="0"/>
              <a:t>Throw-away prototyping</a:t>
            </a:r>
          </a:p>
          <a:p>
            <a:pPr lvl="1"/>
            <a:r>
              <a:rPr lang="en-GB" sz="2000" dirty="0"/>
              <a:t>Objective is to understand the system requirements. Should start with poorly understood requirements</a:t>
            </a:r>
          </a:p>
        </p:txBody>
      </p:sp>
    </p:spTree>
    <p:extLst>
      <p:ext uri="{BB962C8B-B14F-4D97-AF65-F5344CB8AC3E}">
        <p14:creationId xmlns:p14="http://schemas.microsoft.com/office/powerpoint/2010/main" val="74167022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/>
              <a:t>Evolutionary Development</a:t>
            </a:r>
          </a:p>
        </p:txBody>
      </p:sp>
      <p:pic>
        <p:nvPicPr>
          <p:cNvPr id="107523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614985"/>
            <a:ext cx="8602775" cy="441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70693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6949" y="262912"/>
            <a:ext cx="8548598" cy="1109007"/>
          </a:xfrm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/>
              <a:t>Evolutionary Development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vert="horz" lIns="90803" tIns="44605" rIns="90803" bIns="44605" rtlCol="0">
            <a:normAutofit/>
          </a:bodyPr>
          <a:lstStyle/>
          <a:p>
            <a:r>
              <a:rPr lang="en-GB" sz="2400" dirty="0"/>
              <a:t>Problems</a:t>
            </a:r>
          </a:p>
          <a:p>
            <a:pPr lvl="1"/>
            <a:r>
              <a:rPr lang="en-GB" sz="2000" dirty="0"/>
              <a:t>Lack of process visibility</a:t>
            </a:r>
          </a:p>
          <a:p>
            <a:pPr lvl="1"/>
            <a:r>
              <a:rPr lang="en-GB" sz="2000" dirty="0"/>
              <a:t>Systems are often poorly structured</a:t>
            </a:r>
          </a:p>
          <a:p>
            <a:pPr lvl="1"/>
            <a:r>
              <a:rPr lang="en-GB" sz="2000" dirty="0"/>
              <a:t>Special skills (e.g. in languages for rapid prototyping) may be required</a:t>
            </a:r>
          </a:p>
          <a:p>
            <a:r>
              <a:rPr lang="en-GB" sz="2400" dirty="0"/>
              <a:t>Applicability</a:t>
            </a:r>
          </a:p>
          <a:p>
            <a:pPr lvl="1"/>
            <a:r>
              <a:rPr lang="en-GB" sz="2000" dirty="0"/>
              <a:t>For small or medium-size interactive systems</a:t>
            </a:r>
          </a:p>
          <a:p>
            <a:pPr lvl="1"/>
            <a:r>
              <a:rPr lang="en-GB" sz="2000" dirty="0"/>
              <a:t>For parts of large systems (e.g. the user interface)</a:t>
            </a:r>
          </a:p>
          <a:p>
            <a:pPr lvl="1"/>
            <a:r>
              <a:rPr lang="en-GB" sz="2000" dirty="0"/>
              <a:t>For short-lifetime systems</a:t>
            </a:r>
          </a:p>
        </p:txBody>
      </p:sp>
    </p:spTree>
    <p:extLst>
      <p:ext uri="{BB962C8B-B14F-4D97-AF65-F5344CB8AC3E}">
        <p14:creationId xmlns:p14="http://schemas.microsoft.com/office/powerpoint/2010/main" val="255028317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Reuse-oriented Development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Based on systematic reuse where systems are integrated from existing components or COTS (Commercial-off-the-shelf) systems</a:t>
            </a:r>
          </a:p>
          <a:p>
            <a:r>
              <a:rPr lang="en-GB" sz="2400" dirty="0"/>
              <a:t>Process stages</a:t>
            </a:r>
          </a:p>
          <a:p>
            <a:pPr lvl="1"/>
            <a:r>
              <a:rPr lang="en-GB" sz="2000" dirty="0"/>
              <a:t>Component analysis</a:t>
            </a:r>
          </a:p>
          <a:p>
            <a:pPr lvl="1"/>
            <a:r>
              <a:rPr lang="en-GB" sz="2000" dirty="0"/>
              <a:t>Requirements modification</a:t>
            </a:r>
          </a:p>
          <a:p>
            <a:pPr lvl="1"/>
            <a:r>
              <a:rPr lang="en-GB" sz="2000" dirty="0"/>
              <a:t>System design with reuse</a:t>
            </a:r>
          </a:p>
          <a:p>
            <a:pPr lvl="1"/>
            <a:r>
              <a:rPr lang="en-GB" sz="2000" dirty="0"/>
              <a:t>Development and integration</a:t>
            </a:r>
          </a:p>
        </p:txBody>
      </p:sp>
    </p:spTree>
    <p:extLst>
      <p:ext uri="{BB962C8B-B14F-4D97-AF65-F5344CB8AC3E}">
        <p14:creationId xmlns:p14="http://schemas.microsoft.com/office/powerpoint/2010/main" val="94344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Reuse-oriented Development</a:t>
            </a:r>
          </a:p>
        </p:txBody>
      </p:sp>
      <p:pic>
        <p:nvPicPr>
          <p:cNvPr id="1146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88" y="2844395"/>
            <a:ext cx="8413160" cy="195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079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Process Iteration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System requirements ALWAYS evolve in the course of a project so process iteration where earlier stages are reworked is always part of the process for large systems</a:t>
            </a:r>
          </a:p>
          <a:p>
            <a:r>
              <a:rPr lang="en-GB" sz="2400" dirty="0"/>
              <a:t>Iteration can be applied to any of the generic process models</a:t>
            </a:r>
          </a:p>
          <a:p>
            <a:r>
              <a:rPr lang="en-GB" sz="2400" dirty="0"/>
              <a:t>Two (related) approaches</a:t>
            </a:r>
          </a:p>
          <a:p>
            <a:pPr lvl="1"/>
            <a:r>
              <a:rPr lang="en-GB" sz="2000" dirty="0"/>
              <a:t>Incremental development</a:t>
            </a:r>
          </a:p>
          <a:p>
            <a:pPr lvl="1"/>
            <a:r>
              <a:rPr lang="en-GB" sz="2000" dirty="0"/>
              <a:t>Spiral development</a:t>
            </a:r>
          </a:p>
        </p:txBody>
      </p:sp>
    </p:spTree>
    <p:extLst>
      <p:ext uri="{BB962C8B-B14F-4D97-AF65-F5344CB8AC3E}">
        <p14:creationId xmlns:p14="http://schemas.microsoft.com/office/powerpoint/2010/main" val="1682089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Incremental Development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4" y="1606149"/>
            <a:ext cx="9414917" cy="4130097"/>
          </a:xfrm>
        </p:spPr>
        <p:txBody>
          <a:bodyPr>
            <a:normAutofit/>
          </a:bodyPr>
          <a:lstStyle/>
          <a:p>
            <a:r>
              <a:rPr lang="en-GB" sz="2400" dirty="0"/>
              <a:t>Development and delivery is broken down into increments with each increment delivering part of the required functionality</a:t>
            </a:r>
          </a:p>
          <a:p>
            <a:r>
              <a:rPr lang="en-GB" sz="2400" dirty="0"/>
              <a:t>User requirements are prioritised and the highest priority requirements are included in early increments</a:t>
            </a:r>
          </a:p>
          <a:p>
            <a:r>
              <a:rPr lang="en-GB" sz="2400" dirty="0"/>
              <a:t>Once the development of an increment is started, the requirements are frozen though requirements for later increments can continue to evolve</a:t>
            </a:r>
          </a:p>
        </p:txBody>
      </p:sp>
    </p:spTree>
    <p:extLst>
      <p:ext uri="{BB962C8B-B14F-4D97-AF65-F5344CB8AC3E}">
        <p14:creationId xmlns:p14="http://schemas.microsoft.com/office/powerpoint/2010/main" val="406642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been talking about Software…</a:t>
            </a:r>
          </a:p>
          <a:p>
            <a:pPr lvl="1"/>
            <a:r>
              <a:rPr lang="en-US" dirty="0"/>
              <a:t>Application </a:t>
            </a:r>
            <a:r>
              <a:rPr lang="en-US" dirty="0" err="1"/>
              <a:t>vs</a:t>
            </a:r>
            <a:r>
              <a:rPr lang="en-US" dirty="0"/>
              <a:t> System Software</a:t>
            </a:r>
          </a:p>
          <a:p>
            <a:r>
              <a:rPr lang="en-US" dirty="0"/>
              <a:t>Programming Languages</a:t>
            </a:r>
          </a:p>
          <a:p>
            <a:pPr lvl="1"/>
            <a:r>
              <a:rPr lang="en-US" dirty="0" err="1"/>
              <a:t>Vs</a:t>
            </a:r>
            <a:r>
              <a:rPr lang="en-US" dirty="0"/>
              <a:t> Natural Languages</a:t>
            </a:r>
          </a:p>
          <a:p>
            <a:pPr lvl="1"/>
            <a:r>
              <a:rPr lang="en-US" dirty="0"/>
              <a:t>Syntax, Semantics &amp;&amp; Ambiguity!</a:t>
            </a:r>
          </a:p>
          <a:p>
            <a:endParaRPr lang="en-US" dirty="0"/>
          </a:p>
          <a:p>
            <a:r>
              <a:rPr lang="en-US" dirty="0"/>
              <a:t>This week</a:t>
            </a:r>
          </a:p>
          <a:p>
            <a:pPr lvl="1"/>
            <a:r>
              <a:rPr lang="en-US" dirty="0"/>
              <a:t>Introducing the SDLC</a:t>
            </a:r>
          </a:p>
        </p:txBody>
      </p:sp>
    </p:spTree>
    <p:extLst>
      <p:ext uri="{BB962C8B-B14F-4D97-AF65-F5344CB8AC3E}">
        <p14:creationId xmlns:p14="http://schemas.microsoft.com/office/powerpoint/2010/main" val="684078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Incremental Development</a:t>
            </a:r>
          </a:p>
        </p:txBody>
      </p:sp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70" y="2335262"/>
            <a:ext cx="8336677" cy="252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677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Incremental Development Advantages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Customer value can be delivered with each increment so system functionality is available earlier</a:t>
            </a:r>
          </a:p>
          <a:p>
            <a:r>
              <a:rPr lang="en-GB" sz="2400" dirty="0"/>
              <a:t>Early increments act as a prototype to help elicit requirements for later increments</a:t>
            </a:r>
          </a:p>
          <a:p>
            <a:r>
              <a:rPr lang="en-GB" sz="2400" dirty="0"/>
              <a:t>Lower risk of overall project failure</a:t>
            </a:r>
          </a:p>
          <a:p>
            <a:r>
              <a:rPr lang="en-GB" sz="2400" dirty="0"/>
              <a:t>The highest priority system services tend to receive the most testing</a:t>
            </a:r>
          </a:p>
        </p:txBody>
      </p:sp>
    </p:spTree>
    <p:extLst>
      <p:ext uri="{BB962C8B-B14F-4D97-AF65-F5344CB8AC3E}">
        <p14:creationId xmlns:p14="http://schemas.microsoft.com/office/powerpoint/2010/main" val="3480377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B666B-0B39-7213-80C4-BBABD0CEA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34234-8638-6C09-223C-C32AC312C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Scrum process diagram">
            <a:extLst>
              <a:ext uri="{FF2B5EF4-FFF2-40B4-BE49-F238E27FC236}">
                <a16:creationId xmlns:a16="http://schemas.microsoft.com/office/drawing/2014/main" id="{5ABF72E2-C17B-FBF2-7A73-11ED82180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835" y="816638"/>
            <a:ext cx="11430000" cy="597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308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Extreme Programming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New approach to development based on the development and delivery of very small increments of functionality</a:t>
            </a:r>
          </a:p>
          <a:p>
            <a:r>
              <a:rPr lang="en-GB" sz="2400" dirty="0"/>
              <a:t>Relies on constant code improvement, user involvement in the development team and pairwise programming</a:t>
            </a:r>
          </a:p>
        </p:txBody>
      </p:sp>
    </p:spTree>
    <p:extLst>
      <p:ext uri="{BB962C8B-B14F-4D97-AF65-F5344CB8AC3E}">
        <p14:creationId xmlns:p14="http://schemas.microsoft.com/office/powerpoint/2010/main" val="2549565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Spiral Development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4" y="1606149"/>
            <a:ext cx="9261951" cy="4130097"/>
          </a:xfrm>
        </p:spPr>
        <p:txBody>
          <a:bodyPr>
            <a:normAutofit/>
          </a:bodyPr>
          <a:lstStyle/>
          <a:p>
            <a:r>
              <a:rPr lang="en-GB" sz="2400" dirty="0"/>
              <a:t>Process is represented as a spiral rather than as a sequence of activities with backtracking</a:t>
            </a:r>
          </a:p>
          <a:p>
            <a:r>
              <a:rPr lang="en-GB" sz="2400" dirty="0"/>
              <a:t>Each loop in the spiral represents a phase in the process. </a:t>
            </a:r>
          </a:p>
          <a:p>
            <a:r>
              <a:rPr lang="en-GB" sz="2400" dirty="0"/>
              <a:t>No fixed phases such as specification or design - loops in the spiral are chosen depending on what is required</a:t>
            </a:r>
          </a:p>
          <a:p>
            <a:r>
              <a:rPr lang="en-GB" sz="2400" dirty="0"/>
              <a:t>Risks are explicitly assessed and resolved throughout the process</a:t>
            </a:r>
          </a:p>
        </p:txBody>
      </p:sp>
    </p:spTree>
    <p:extLst>
      <p:ext uri="{BB962C8B-B14F-4D97-AF65-F5344CB8AC3E}">
        <p14:creationId xmlns:p14="http://schemas.microsoft.com/office/powerpoint/2010/main" val="15974573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74879" y="364512"/>
            <a:ext cx="8472115" cy="1109007"/>
          </a:xfrm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 dirty="0"/>
              <a:t>Spiral Model of the Software Process</a:t>
            </a:r>
          </a:p>
        </p:txBody>
      </p:sp>
      <p:pic>
        <p:nvPicPr>
          <p:cNvPr id="121859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767" y="1582421"/>
            <a:ext cx="8107227" cy="4843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822391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Spiral Model Sectors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4" y="1376699"/>
            <a:ext cx="9261951" cy="4130097"/>
          </a:xfrm>
        </p:spPr>
        <p:txBody>
          <a:bodyPr>
            <a:normAutofit/>
          </a:bodyPr>
          <a:lstStyle/>
          <a:p>
            <a:r>
              <a:rPr lang="en-GB" sz="2000" dirty="0"/>
              <a:t>Objective setting</a:t>
            </a:r>
          </a:p>
          <a:p>
            <a:pPr lvl="1"/>
            <a:r>
              <a:rPr lang="en-GB" sz="1800" dirty="0"/>
              <a:t>Specific objectives for the phase are identified</a:t>
            </a:r>
          </a:p>
          <a:p>
            <a:r>
              <a:rPr lang="en-GB" sz="2000" dirty="0"/>
              <a:t>Risk assessment and reduction</a:t>
            </a:r>
          </a:p>
          <a:p>
            <a:pPr lvl="1"/>
            <a:r>
              <a:rPr lang="en-GB" sz="1800" dirty="0"/>
              <a:t>Risks are assessed and activities put in place to reduce the key risks</a:t>
            </a:r>
          </a:p>
          <a:p>
            <a:r>
              <a:rPr lang="en-GB" sz="2000" dirty="0"/>
              <a:t>Development and validation</a:t>
            </a:r>
          </a:p>
          <a:p>
            <a:pPr lvl="1"/>
            <a:r>
              <a:rPr lang="en-GB" sz="1800" dirty="0"/>
              <a:t>A development model for the system is chosen  which can be any of the generic models</a:t>
            </a:r>
          </a:p>
          <a:p>
            <a:r>
              <a:rPr lang="en-GB" sz="2000" dirty="0"/>
              <a:t>Planning</a:t>
            </a:r>
          </a:p>
          <a:p>
            <a:pPr lvl="1"/>
            <a:r>
              <a:rPr lang="en-GB" sz="1800" dirty="0"/>
              <a:t>The project is reviewed and the next phase of the spiral is planned</a:t>
            </a:r>
          </a:p>
        </p:txBody>
      </p:sp>
    </p:spTree>
    <p:extLst>
      <p:ext uri="{BB962C8B-B14F-4D97-AF65-F5344CB8AC3E}">
        <p14:creationId xmlns:p14="http://schemas.microsoft.com/office/powerpoint/2010/main" val="341503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about Software?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dirty="0"/>
              <a:t>The economies of ALL developed nations are dependent on software</a:t>
            </a:r>
          </a:p>
          <a:p>
            <a:r>
              <a:rPr lang="en-GB" sz="2400" dirty="0"/>
              <a:t>More and more systems software controlled</a:t>
            </a:r>
          </a:p>
          <a:p>
            <a:r>
              <a:rPr lang="en-GB" sz="2400" dirty="0"/>
              <a:t>Software production expenditure represents a significant fraction of GNP in all developed countries</a:t>
            </a:r>
          </a:p>
          <a:p>
            <a:r>
              <a:rPr lang="en-GB" sz="2400" dirty="0"/>
              <a:t>Software costs often dominate system costs. The costs of software on a PC are often greater than the hardware cost</a:t>
            </a:r>
          </a:p>
          <a:p>
            <a:r>
              <a:rPr lang="en-GB" sz="2400" dirty="0"/>
              <a:t>Software costs more to maintain than it does to develop. For systems with a long life, maintenance costs may be several times development costs</a:t>
            </a:r>
          </a:p>
        </p:txBody>
      </p:sp>
    </p:spTree>
    <p:extLst>
      <p:ext uri="{BB962C8B-B14F-4D97-AF65-F5344CB8AC3E}">
        <p14:creationId xmlns:p14="http://schemas.microsoft.com/office/powerpoint/2010/main" val="232336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the Attributes of Good Software?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4" y="1930400"/>
            <a:ext cx="9644367" cy="3576396"/>
          </a:xfrm>
        </p:spPr>
        <p:txBody>
          <a:bodyPr>
            <a:noAutofit/>
          </a:bodyPr>
          <a:lstStyle/>
          <a:p>
            <a:r>
              <a:rPr lang="en-GB" sz="2400" dirty="0"/>
              <a:t>Deliver required functionality and performance to user, and be maintainable, dependable, usable</a:t>
            </a:r>
          </a:p>
          <a:p>
            <a:pPr>
              <a:spcBef>
                <a:spcPct val="10000"/>
              </a:spcBef>
            </a:pPr>
            <a:r>
              <a:rPr lang="en-GB" sz="2400" dirty="0"/>
              <a:t>Maintainability</a:t>
            </a:r>
          </a:p>
          <a:p>
            <a:pPr lvl="1"/>
            <a:r>
              <a:rPr lang="en-GB" sz="2000" dirty="0"/>
              <a:t>Software must evolve to meet changing needs</a:t>
            </a:r>
          </a:p>
          <a:p>
            <a:pPr>
              <a:spcBef>
                <a:spcPct val="10000"/>
              </a:spcBef>
            </a:pPr>
            <a:r>
              <a:rPr lang="en-GB" sz="2400" dirty="0"/>
              <a:t>Dependability</a:t>
            </a:r>
          </a:p>
          <a:p>
            <a:pPr lvl="1"/>
            <a:r>
              <a:rPr lang="en-GB" sz="2000" dirty="0"/>
              <a:t>Software must be trustworthy</a:t>
            </a:r>
          </a:p>
          <a:p>
            <a:pPr>
              <a:spcBef>
                <a:spcPct val="10000"/>
              </a:spcBef>
            </a:pPr>
            <a:r>
              <a:rPr lang="en-GB" sz="2400" dirty="0"/>
              <a:t>Efficiency</a:t>
            </a:r>
          </a:p>
          <a:p>
            <a:pPr lvl="1"/>
            <a:r>
              <a:rPr lang="en-GB" sz="2000" dirty="0"/>
              <a:t>Software should avoid wasting system resources</a:t>
            </a:r>
          </a:p>
          <a:p>
            <a:pPr>
              <a:spcBef>
                <a:spcPct val="10000"/>
              </a:spcBef>
            </a:pPr>
            <a:r>
              <a:rPr lang="en-GB" sz="2400" dirty="0"/>
              <a:t>Usability</a:t>
            </a:r>
          </a:p>
          <a:p>
            <a:pPr lvl="1"/>
            <a:r>
              <a:rPr lang="en-GB" sz="2000" dirty="0"/>
              <a:t>Software must be usable by the users for which it was designed</a:t>
            </a:r>
          </a:p>
        </p:txBody>
      </p:sp>
    </p:spTree>
    <p:extLst>
      <p:ext uri="{BB962C8B-B14F-4D97-AF65-F5344CB8AC3E}">
        <p14:creationId xmlns:p14="http://schemas.microsoft.com/office/powerpoint/2010/main" val="16855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Software Engineering?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Software engineering is an engineering discipline which is concerned with all aspects of software production</a:t>
            </a:r>
          </a:p>
          <a:p>
            <a:r>
              <a:rPr lang="en-GB" sz="2400" dirty="0"/>
              <a:t>Software engineers should adopt a </a:t>
            </a:r>
            <a:r>
              <a:rPr lang="en-GB" sz="2400" b="1" dirty="0"/>
              <a:t>systematic</a:t>
            </a:r>
            <a:r>
              <a:rPr lang="en-GB" sz="2400" dirty="0"/>
              <a:t> and </a:t>
            </a:r>
            <a:r>
              <a:rPr lang="en-GB" sz="2400" b="1" dirty="0"/>
              <a:t>organised</a:t>
            </a:r>
            <a:r>
              <a:rPr lang="en-GB" sz="2400" dirty="0"/>
              <a:t> approach to their work and use appropriate </a:t>
            </a:r>
            <a:r>
              <a:rPr lang="en-GB" sz="2400" b="1" dirty="0"/>
              <a:t>tools</a:t>
            </a:r>
            <a:r>
              <a:rPr lang="en-GB" sz="2400" dirty="0"/>
              <a:t> and </a:t>
            </a:r>
            <a:r>
              <a:rPr lang="en-GB" sz="2400" b="1" dirty="0"/>
              <a:t>techniques</a:t>
            </a:r>
            <a:r>
              <a:rPr lang="en-GB" sz="2400" dirty="0"/>
              <a:t> depending on the problem to be solved, the development constraints and the resources available</a:t>
            </a:r>
          </a:p>
        </p:txBody>
      </p:sp>
    </p:spTree>
    <p:extLst>
      <p:ext uri="{BB962C8B-B14F-4D97-AF65-F5344CB8AC3E}">
        <p14:creationId xmlns:p14="http://schemas.microsoft.com/office/powerpoint/2010/main" val="290982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Software Process?</a:t>
            </a:r>
          </a:p>
        </p:txBody>
      </p:sp>
      <p:sp>
        <p:nvSpPr>
          <p:cNvPr id="747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77334" y="1682632"/>
            <a:ext cx="9414917" cy="4130097"/>
          </a:xfrm>
        </p:spPr>
        <p:txBody>
          <a:bodyPr>
            <a:normAutofit/>
          </a:bodyPr>
          <a:lstStyle/>
          <a:p>
            <a:r>
              <a:rPr lang="en-GB" sz="2400" dirty="0"/>
              <a:t>Set of activities whose goal is the development or evolution of software</a:t>
            </a:r>
          </a:p>
          <a:p>
            <a:r>
              <a:rPr lang="en-GB" sz="2400" dirty="0"/>
              <a:t>Generic activities in all software processes are:</a:t>
            </a:r>
          </a:p>
          <a:p>
            <a:pPr lvl="1"/>
            <a:r>
              <a:rPr lang="en-GB" sz="2000" dirty="0"/>
              <a:t>Specification - what the system should do and its development constraints</a:t>
            </a:r>
          </a:p>
          <a:p>
            <a:pPr lvl="1"/>
            <a:r>
              <a:rPr lang="en-GB" sz="2000" dirty="0"/>
              <a:t>Development - production of the software system</a:t>
            </a:r>
          </a:p>
          <a:p>
            <a:pPr lvl="1"/>
            <a:r>
              <a:rPr lang="en-GB" sz="2000" dirty="0"/>
              <a:t>Validation - checking that the software is what the customer wants</a:t>
            </a:r>
          </a:p>
          <a:p>
            <a:pPr lvl="1"/>
            <a:r>
              <a:rPr lang="en-GB" sz="2000" dirty="0"/>
              <a:t>Evolution - changing the software in response to changing demands</a:t>
            </a:r>
          </a:p>
        </p:txBody>
      </p:sp>
    </p:spTree>
    <p:extLst>
      <p:ext uri="{BB962C8B-B14F-4D97-AF65-F5344CB8AC3E}">
        <p14:creationId xmlns:p14="http://schemas.microsoft.com/office/powerpoint/2010/main" val="3866502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Software Process Model?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5" y="1376699"/>
            <a:ext cx="9720850" cy="4130097"/>
          </a:xfrm>
        </p:spPr>
        <p:txBody>
          <a:bodyPr>
            <a:noAutofit/>
          </a:bodyPr>
          <a:lstStyle/>
          <a:p>
            <a:r>
              <a:rPr lang="en-GB" sz="2400" dirty="0"/>
              <a:t>A simplified representation of a software process, presented from a specific perspective</a:t>
            </a:r>
          </a:p>
          <a:p>
            <a:r>
              <a:rPr lang="en-GB" sz="2400" dirty="0"/>
              <a:t>Model Perspectives</a:t>
            </a:r>
          </a:p>
          <a:p>
            <a:pPr lvl="1"/>
            <a:r>
              <a:rPr lang="en-GB" sz="2000" dirty="0"/>
              <a:t>External perspective </a:t>
            </a:r>
          </a:p>
          <a:p>
            <a:pPr lvl="1"/>
            <a:r>
              <a:rPr lang="en-GB" sz="2000" dirty="0"/>
              <a:t>Structural perspective </a:t>
            </a:r>
          </a:p>
          <a:p>
            <a:pPr lvl="1"/>
            <a:r>
              <a:rPr lang="en-GB" sz="2000" dirty="0"/>
              <a:t>Behavioural perspective </a:t>
            </a:r>
          </a:p>
        </p:txBody>
      </p:sp>
    </p:spTree>
    <p:extLst>
      <p:ext uri="{BB962C8B-B14F-4D97-AF65-F5344CB8AC3E}">
        <p14:creationId xmlns:p14="http://schemas.microsoft.com/office/powerpoint/2010/main" val="1557303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 dirty="0"/>
              <a:t>The Software Process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vert="horz" lIns="90803" tIns="44605" rIns="90803" bIns="44605" rtlCol="0">
            <a:normAutofit/>
          </a:bodyPr>
          <a:lstStyle/>
          <a:p>
            <a:r>
              <a:rPr lang="en-GB" sz="2400" dirty="0"/>
              <a:t>A structured set of activities required to develop a software system:</a:t>
            </a:r>
          </a:p>
          <a:p>
            <a:pPr lvl="1"/>
            <a:r>
              <a:rPr lang="en-GB" sz="2000" dirty="0"/>
              <a:t>Specification</a:t>
            </a:r>
          </a:p>
          <a:p>
            <a:pPr lvl="1"/>
            <a:r>
              <a:rPr lang="en-GB" sz="2000" dirty="0"/>
              <a:t>Design</a:t>
            </a:r>
          </a:p>
          <a:p>
            <a:pPr lvl="1"/>
            <a:r>
              <a:rPr lang="en-GB" sz="2000" dirty="0"/>
              <a:t>Validation</a:t>
            </a:r>
          </a:p>
          <a:p>
            <a:pPr lvl="1"/>
            <a:r>
              <a:rPr lang="en-GB" sz="2000" dirty="0"/>
              <a:t>Evolution</a:t>
            </a:r>
          </a:p>
          <a:p>
            <a:r>
              <a:rPr lang="en-GB" sz="2400" dirty="0"/>
              <a:t>A software </a:t>
            </a:r>
            <a:r>
              <a:rPr lang="en-GB" sz="2400" b="1" dirty="0"/>
              <a:t>process model</a:t>
            </a:r>
            <a:r>
              <a:rPr lang="en-GB" sz="2400" dirty="0"/>
              <a:t> is an abstract representation of a process. It presents a description of a process from some particular perspective</a:t>
            </a:r>
          </a:p>
        </p:txBody>
      </p:sp>
    </p:spTree>
    <p:extLst>
      <p:ext uri="{BB962C8B-B14F-4D97-AF65-F5344CB8AC3E}">
        <p14:creationId xmlns:p14="http://schemas.microsoft.com/office/powerpoint/2010/main" val="14265535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6949" y="262912"/>
            <a:ext cx="8548598" cy="1109007"/>
          </a:xfrm>
          <a:noFill/>
          <a:ln/>
        </p:spPr>
        <p:txBody>
          <a:bodyPr vert="horz" lIns="90803" tIns="44605" rIns="90803" bIns="44605" rtlCol="0" anchor="t">
            <a:normAutofit/>
          </a:bodyPr>
          <a:lstStyle/>
          <a:p>
            <a:r>
              <a:rPr lang="en-GB"/>
              <a:t>Generic Software Process Models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1143" y="1453182"/>
            <a:ext cx="8778142" cy="4130097"/>
          </a:xfrm>
          <a:noFill/>
          <a:ln/>
        </p:spPr>
        <p:txBody>
          <a:bodyPr vert="horz" lIns="90803" tIns="44605" rIns="90803" bIns="44605" rtlCol="0">
            <a:noAutofit/>
          </a:bodyPr>
          <a:lstStyle/>
          <a:p>
            <a:r>
              <a:rPr lang="en-GB" sz="2400" dirty="0"/>
              <a:t>The </a:t>
            </a:r>
            <a:r>
              <a:rPr lang="en-GB" sz="2400" b="1" dirty="0"/>
              <a:t>Waterfall</a:t>
            </a:r>
            <a:r>
              <a:rPr lang="en-GB" sz="2400" dirty="0"/>
              <a:t> model</a:t>
            </a:r>
          </a:p>
          <a:p>
            <a:pPr lvl="1"/>
            <a:r>
              <a:rPr lang="en-GB" sz="2000" dirty="0"/>
              <a:t>Separate and distinct phases of specification and development</a:t>
            </a:r>
          </a:p>
          <a:p>
            <a:r>
              <a:rPr lang="en-GB" sz="2400" b="1" dirty="0"/>
              <a:t>Evolutionary</a:t>
            </a:r>
            <a:r>
              <a:rPr lang="en-GB" sz="2400" dirty="0"/>
              <a:t> development</a:t>
            </a:r>
          </a:p>
          <a:p>
            <a:pPr lvl="1"/>
            <a:r>
              <a:rPr lang="en-GB" sz="2000" dirty="0"/>
              <a:t>Specification and development are interleaved</a:t>
            </a:r>
          </a:p>
          <a:p>
            <a:r>
              <a:rPr lang="en-GB" sz="2400" b="1" dirty="0"/>
              <a:t>Reuse</a:t>
            </a:r>
            <a:r>
              <a:rPr lang="en-GB" sz="2400" dirty="0"/>
              <a:t>-based development</a:t>
            </a:r>
          </a:p>
          <a:p>
            <a:pPr lvl="1"/>
            <a:r>
              <a:rPr lang="en-GB" sz="2000" dirty="0"/>
              <a:t>The system is assembled from existing components</a:t>
            </a:r>
          </a:p>
        </p:txBody>
      </p:sp>
    </p:spTree>
    <p:extLst>
      <p:ext uri="{BB962C8B-B14F-4D97-AF65-F5344CB8AC3E}">
        <p14:creationId xmlns:p14="http://schemas.microsoft.com/office/powerpoint/2010/main" val="71526907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7099</TotalTime>
  <Words>905</Words>
  <Application>Microsoft Office PowerPoint</Application>
  <PresentationFormat>Widescreen</PresentationFormat>
  <Paragraphs>127</Paragraphs>
  <Slides>26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Trebuchet MS</vt:lpstr>
      <vt:lpstr>Wingdings 3</vt:lpstr>
      <vt:lpstr>Facet</vt:lpstr>
      <vt:lpstr>ISNE101</vt:lpstr>
      <vt:lpstr>Recap</vt:lpstr>
      <vt:lpstr>Why study about Software?</vt:lpstr>
      <vt:lpstr>What are the Attributes of Good Software?</vt:lpstr>
      <vt:lpstr>What is Software Engineering?</vt:lpstr>
      <vt:lpstr>What is a Software Process?</vt:lpstr>
      <vt:lpstr>What is a Software Process Model?</vt:lpstr>
      <vt:lpstr>The Software Process</vt:lpstr>
      <vt:lpstr>Generic Software Process Models</vt:lpstr>
      <vt:lpstr>Waterfall Model</vt:lpstr>
      <vt:lpstr>Waterfall Model Phases</vt:lpstr>
      <vt:lpstr>Waterfall Model Problems</vt:lpstr>
      <vt:lpstr>Evolutionary Development</vt:lpstr>
      <vt:lpstr>Evolutionary Development</vt:lpstr>
      <vt:lpstr>Evolutionary Development</vt:lpstr>
      <vt:lpstr>Reuse-oriented Development</vt:lpstr>
      <vt:lpstr>Reuse-oriented Development</vt:lpstr>
      <vt:lpstr>Process Iteration</vt:lpstr>
      <vt:lpstr>Incremental Development</vt:lpstr>
      <vt:lpstr>Incremental Development</vt:lpstr>
      <vt:lpstr>Incremental Development Advantages</vt:lpstr>
      <vt:lpstr>PowerPoint Presentation</vt:lpstr>
      <vt:lpstr>Extreme Programming</vt:lpstr>
      <vt:lpstr>Spiral Development</vt:lpstr>
      <vt:lpstr>Spiral Model of the Software Process</vt:lpstr>
      <vt:lpstr>Spiral Model Sectors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KENNETH COSH</cp:lastModifiedBy>
  <cp:revision>12</cp:revision>
  <dcterms:created xsi:type="dcterms:W3CDTF">2013-08-15T11:03:42Z</dcterms:created>
  <dcterms:modified xsi:type="dcterms:W3CDTF">2023-09-02T08:43:01Z</dcterms:modified>
</cp:coreProperties>
</file>