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38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44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1065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21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5053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7915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123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97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47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2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253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95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790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77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213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040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9DE77-AC67-4D7F-884F-CFC6E090095C}" type="datetimeFigureOut">
              <a:rPr lang="en-US" smtClean="0"/>
              <a:t>9/20/2022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80D6A32-232E-494F-88DB-7BED9E7DE0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13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ISNE101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Ken </a:t>
            </a:r>
            <a:r>
              <a:rPr lang="en-US" dirty="0" err="1"/>
              <a:t>Cosh</a:t>
            </a:r>
            <a:endParaRPr lang="en-US" dirty="0"/>
          </a:p>
          <a:p>
            <a:r>
              <a:rPr lang="en-US" dirty="0"/>
              <a:t>Week 13</a:t>
            </a:r>
          </a:p>
        </p:txBody>
      </p:sp>
    </p:spTree>
    <p:extLst>
      <p:ext uri="{BB962C8B-B14F-4D97-AF65-F5344CB8AC3E}">
        <p14:creationId xmlns:p14="http://schemas.microsoft.com/office/powerpoint/2010/main" val="459687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Stakeholders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800"/>
              <a:t>Once we know the Scope, we can identify Stakeholders.</a:t>
            </a:r>
          </a:p>
          <a:p>
            <a:pPr>
              <a:lnSpc>
                <a:spcPct val="80000"/>
              </a:lnSpc>
            </a:pPr>
            <a:r>
              <a:rPr lang="en-US" sz="2800"/>
              <a:t>Stakeholders are people who have some stake in the success of the product. (Or have an effect on the product).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Employees / Employers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Government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Customers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Suppliers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134743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/>
              <a:t>Once Stakeholders are identified, the goals of the project may change significantly!</a:t>
            </a:r>
          </a:p>
          <a:p>
            <a:r>
              <a:rPr lang="en-US" sz="2800"/>
              <a:t>If the goals of the project change, then surely the scope of the project will change!</a:t>
            </a:r>
          </a:p>
          <a:p>
            <a:r>
              <a:rPr lang="en-US" sz="2800"/>
              <a:t>If the scope of the project changes, then surely the stakeholders will change!</a:t>
            </a:r>
          </a:p>
          <a:p>
            <a:r>
              <a:rPr lang="en-US" sz="2800"/>
              <a:t>And if the Stakeholders change then….</a:t>
            </a:r>
          </a:p>
          <a:p>
            <a:pPr lvl="1"/>
            <a:r>
              <a:rPr lang="en-US" sz="2400"/>
              <a:t>Somebody stop this madness!!!</a:t>
            </a:r>
          </a:p>
        </p:txBody>
      </p:sp>
    </p:spTree>
    <p:extLst>
      <p:ext uri="{BB962C8B-B14F-4D97-AF65-F5344CB8AC3E}">
        <p14:creationId xmlns:p14="http://schemas.microsoft.com/office/powerpoint/2010/main" val="2302051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Goals, Scope and Stakeholders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835276" y="3087689"/>
            <a:ext cx="9364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Goals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5680076" y="1771651"/>
            <a:ext cx="9893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Scope</a:t>
            </a:r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5337176" y="4508500"/>
            <a:ext cx="1965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Stakeholders</a:t>
            </a:r>
          </a:p>
        </p:txBody>
      </p:sp>
      <p:cxnSp>
        <p:nvCxnSpPr>
          <p:cNvPr id="17415" name="AutoShape 7"/>
          <p:cNvCxnSpPr>
            <a:cxnSpLocks noChangeShapeType="1"/>
            <a:stCxn id="17412" idx="0"/>
            <a:endCxn id="17413" idx="1"/>
          </p:cNvCxnSpPr>
          <p:nvPr/>
        </p:nvCxnSpPr>
        <p:spPr bwMode="auto">
          <a:xfrm rot="5400000" flipH="1" flipV="1">
            <a:off x="3949193" y="1356805"/>
            <a:ext cx="1085205" cy="2376562"/>
          </a:xfrm>
          <a:prstGeom prst="curvedConnector2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16" name="AutoShape 8"/>
          <p:cNvCxnSpPr>
            <a:cxnSpLocks noChangeShapeType="1"/>
            <a:stCxn id="17413" idx="3"/>
            <a:endCxn id="17414" idx="3"/>
          </p:cNvCxnSpPr>
          <p:nvPr/>
        </p:nvCxnSpPr>
        <p:spPr bwMode="auto">
          <a:xfrm>
            <a:off x="6669448" y="2002484"/>
            <a:ext cx="633052" cy="2734617"/>
          </a:xfrm>
          <a:prstGeom prst="curvedConnector3">
            <a:avLst>
              <a:gd name="adj1" fmla="val 383356"/>
            </a:avLst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417" name="AutoShape 9"/>
          <p:cNvCxnSpPr>
            <a:cxnSpLocks noChangeShapeType="1"/>
            <a:stCxn id="17414" idx="1"/>
            <a:endCxn id="17412" idx="2"/>
          </p:cNvCxnSpPr>
          <p:nvPr/>
        </p:nvCxnSpPr>
        <p:spPr bwMode="auto">
          <a:xfrm rot="10800000">
            <a:off x="3303513" y="3549355"/>
            <a:ext cx="2033662" cy="1187747"/>
          </a:xfrm>
          <a:prstGeom prst="curvedConnector2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322826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400" dirty="0"/>
              <a:t>Suppose I wanted to build an “Automated Marking System”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My </a:t>
            </a:r>
            <a:r>
              <a:rPr lang="en-US" sz="2000" b="1" i="1" dirty="0"/>
              <a:t>goal</a:t>
            </a:r>
            <a:r>
              <a:rPr lang="en-US" sz="2000" dirty="0"/>
              <a:t> is to use a computer to mark your course projects.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The scope therefore is the marking part of my work.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With links to teaching, grading, registration, feedback…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The Stakeholders are obviously “Me”, and well, probably </a:t>
            </a:r>
            <a:r>
              <a:rPr lang="en-US" sz="2400" dirty="0" err="1"/>
              <a:t>Aj</a:t>
            </a:r>
            <a:r>
              <a:rPr lang="en-US" sz="2400" dirty="0"/>
              <a:t>. Santi,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and I guess you students.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As soon as you are stakeholders then your goals will be included in the project – perhaps you want feedback automatically?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Which clearly changes the goals and then scope of the project!</a:t>
            </a:r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085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When will this end?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Well that is the job of the Blast Off.</a:t>
            </a:r>
          </a:p>
          <a:p>
            <a:pPr>
              <a:lnSpc>
                <a:spcPct val="90000"/>
              </a:lnSpc>
            </a:pPr>
            <a:r>
              <a:rPr lang="en-US"/>
              <a:t>We can iterate around the circle as many times as needed, until a consensus of the project is reached.</a:t>
            </a:r>
          </a:p>
          <a:p>
            <a:pPr>
              <a:lnSpc>
                <a:spcPct val="90000"/>
              </a:lnSpc>
            </a:pPr>
            <a:r>
              <a:rPr lang="en-US"/>
              <a:t>So, this is why senior stakeholders are needed in the Project Blast Off.</a:t>
            </a:r>
          </a:p>
          <a:p>
            <a:pPr lvl="1">
              <a:lnSpc>
                <a:spcPct val="90000"/>
              </a:lnSpc>
            </a:pPr>
            <a:r>
              <a:rPr lang="en-US"/>
              <a:t>And in my marking system, you probably aren’t invited! ;)</a:t>
            </a:r>
          </a:p>
        </p:txBody>
      </p:sp>
    </p:spTree>
    <p:extLst>
      <p:ext uri="{BB962C8B-B14F-4D97-AF65-F5344CB8AC3E}">
        <p14:creationId xmlns:p14="http://schemas.microsoft.com/office/powerpoint/2010/main" val="26639744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Onion Diagram (Alexander)</a:t>
            </a:r>
          </a:p>
        </p:txBody>
      </p:sp>
      <p:sp>
        <p:nvSpPr>
          <p:cNvPr id="26628" name="Oval 4"/>
          <p:cNvSpPr>
            <a:spLocks noChangeArrowheads="1"/>
          </p:cNvSpPr>
          <p:nvPr/>
        </p:nvSpPr>
        <p:spPr bwMode="auto">
          <a:xfrm>
            <a:off x="2208214" y="1628775"/>
            <a:ext cx="7704137" cy="489585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Oval 5"/>
          <p:cNvSpPr>
            <a:spLocks noChangeArrowheads="1"/>
          </p:cNvSpPr>
          <p:nvPr/>
        </p:nvSpPr>
        <p:spPr bwMode="auto">
          <a:xfrm>
            <a:off x="3359150" y="2781300"/>
            <a:ext cx="5473700" cy="36004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Oval 6"/>
          <p:cNvSpPr>
            <a:spLocks noChangeArrowheads="1"/>
          </p:cNvSpPr>
          <p:nvPr/>
        </p:nvSpPr>
        <p:spPr bwMode="auto">
          <a:xfrm>
            <a:off x="4511675" y="4005264"/>
            <a:ext cx="3168650" cy="216058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6631" name="Oval 7"/>
          <p:cNvSpPr>
            <a:spLocks noChangeArrowheads="1"/>
          </p:cNvSpPr>
          <p:nvPr/>
        </p:nvSpPr>
        <p:spPr bwMode="auto">
          <a:xfrm>
            <a:off x="5448300" y="5229226"/>
            <a:ext cx="1295400" cy="79216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Product</a:t>
            </a:r>
          </a:p>
        </p:txBody>
      </p:sp>
      <p:sp>
        <p:nvSpPr>
          <p:cNvPr id="26632" name="Oval 8"/>
          <p:cNvSpPr>
            <a:spLocks noChangeArrowheads="1"/>
          </p:cNvSpPr>
          <p:nvPr/>
        </p:nvSpPr>
        <p:spPr bwMode="auto">
          <a:xfrm>
            <a:off x="6096000" y="5661026"/>
            <a:ext cx="1657350" cy="792163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Core </a:t>
            </a:r>
          </a:p>
          <a:p>
            <a:pPr algn="ctr"/>
            <a:r>
              <a:rPr lang="en-US"/>
              <a:t>Team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4841875" y="4221163"/>
            <a:ext cx="2508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/>
              <a:t>Operational Work Area</a:t>
            </a:r>
          </a:p>
          <a:p>
            <a:pPr algn="ctr"/>
            <a:r>
              <a:rPr lang="en-US"/>
              <a:t>(Socio-Technical)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4733925" y="2924175"/>
            <a:ext cx="272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/>
              <a:t>The Containing Business</a:t>
            </a:r>
          </a:p>
          <a:p>
            <a:pPr algn="ctr"/>
            <a:r>
              <a:rPr lang="en-US"/>
              <a:t>(Socio-Technical)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4785354" y="1700214"/>
            <a:ext cx="262129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/>
              <a:t>The Wider Environment</a:t>
            </a:r>
          </a:p>
          <a:p>
            <a:pPr algn="ctr"/>
            <a:r>
              <a:rPr lang="en-US"/>
              <a:t>(Socio-Technical)</a:t>
            </a:r>
          </a:p>
        </p:txBody>
      </p:sp>
    </p:spTree>
    <p:extLst>
      <p:ext uri="{BB962C8B-B14F-4D97-AF65-F5344CB8AC3E}">
        <p14:creationId xmlns:p14="http://schemas.microsoft.com/office/powerpoint/2010/main" val="3073887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Onion Diagram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sz="2400"/>
              <a:t>Intended Product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Unsurprisingly is at the centre of the onion!</a:t>
            </a:r>
          </a:p>
          <a:p>
            <a:pPr>
              <a:lnSpc>
                <a:spcPct val="80000"/>
              </a:lnSpc>
            </a:pPr>
            <a:r>
              <a:rPr lang="en-US" sz="2400"/>
              <a:t>Operational Work Area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This contains stakeholders who have direct interaction with the product.  The users.</a:t>
            </a:r>
          </a:p>
          <a:p>
            <a:pPr>
              <a:lnSpc>
                <a:spcPct val="80000"/>
              </a:lnSpc>
            </a:pPr>
            <a:r>
              <a:rPr lang="en-US" sz="2400"/>
              <a:t>The Containing Business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Stakeholders who will benefit from the system in someway, although they don’t directly use it.</a:t>
            </a:r>
          </a:p>
          <a:p>
            <a:pPr>
              <a:lnSpc>
                <a:spcPct val="80000"/>
              </a:lnSpc>
            </a:pPr>
            <a:r>
              <a:rPr lang="en-US" sz="2400"/>
              <a:t>The Wider Environment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Other Stakeholders who have an influence on the product.</a:t>
            </a:r>
          </a:p>
          <a:p>
            <a:pPr>
              <a:lnSpc>
                <a:spcPct val="80000"/>
              </a:lnSpc>
            </a:pPr>
            <a:r>
              <a:rPr lang="en-US" sz="2400"/>
              <a:t>The Core Team</a:t>
            </a:r>
          </a:p>
          <a:p>
            <a:pPr lvl="1">
              <a:lnSpc>
                <a:spcPct val="80000"/>
              </a:lnSpc>
            </a:pPr>
            <a:r>
              <a:rPr lang="en-US" sz="2000"/>
              <a:t>Span all rings of the onion!</a:t>
            </a:r>
          </a:p>
        </p:txBody>
      </p:sp>
    </p:spTree>
    <p:extLst>
      <p:ext uri="{BB962C8B-B14F-4D97-AF65-F5344CB8AC3E}">
        <p14:creationId xmlns:p14="http://schemas.microsoft.com/office/powerpoint/2010/main" val="25897201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Important Stakeholders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most important stakeholders include;</a:t>
            </a:r>
          </a:p>
          <a:p>
            <a:pPr lvl="1"/>
            <a:r>
              <a:rPr lang="en-US"/>
              <a:t>The Client</a:t>
            </a:r>
          </a:p>
          <a:p>
            <a:pPr lvl="1"/>
            <a:r>
              <a:rPr lang="en-US"/>
              <a:t>The Customer</a:t>
            </a:r>
          </a:p>
          <a:p>
            <a:pPr lvl="1"/>
            <a:r>
              <a:rPr lang="en-US"/>
              <a:t>The Users</a:t>
            </a:r>
          </a:p>
          <a:p>
            <a:r>
              <a:rPr lang="en-US"/>
              <a:t>Note that these inhabit the inner rings of the onion</a:t>
            </a:r>
          </a:p>
        </p:txBody>
      </p:sp>
    </p:spTree>
    <p:extLst>
      <p:ext uri="{BB962C8B-B14F-4D97-AF65-F5344CB8AC3E}">
        <p14:creationId xmlns:p14="http://schemas.microsoft.com/office/powerpoint/2010/main" val="1519821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Client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Show me the money!</a:t>
            </a:r>
          </a:p>
          <a:p>
            <a:r>
              <a:rPr lang="en-US"/>
              <a:t>People are going to work on this project.  Who is going to pay for their time?  Somebody has to pay for it, and that person is the Client.</a:t>
            </a:r>
          </a:p>
          <a:p>
            <a:pPr lvl="1"/>
            <a:r>
              <a:rPr lang="en-US"/>
              <a:t>As the client is probably paying for your time, it’s probably a good idea to keep them happy!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5686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Customer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Customers buy the product once its developed.  (Note the difference between client and customer).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Customers might walk out of a shop with your product in the future.</a:t>
            </a:r>
          </a:p>
          <a:p>
            <a:pPr>
              <a:lnSpc>
                <a:spcPct val="90000"/>
              </a:lnSpc>
            </a:pPr>
            <a:r>
              <a:rPr lang="en-US" sz="2400"/>
              <a:t>You may know the names of your customers in advance, or you may not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Either way you need to understand your potential customers very well.</a:t>
            </a:r>
          </a:p>
          <a:p>
            <a:pPr>
              <a:lnSpc>
                <a:spcPct val="90000"/>
              </a:lnSpc>
            </a:pPr>
            <a:r>
              <a:rPr lang="en-US" sz="2400"/>
              <a:t>You need </a:t>
            </a:r>
            <a:r>
              <a:rPr lang="en-US" sz="2400" b="1" i="1"/>
              <a:t>at least</a:t>
            </a:r>
            <a:r>
              <a:rPr lang="en-US" sz="2400"/>
              <a:t> a representative from your potential customers to be part of your stakeholders.</a:t>
            </a:r>
          </a:p>
        </p:txBody>
      </p:sp>
    </p:spTree>
    <p:extLst>
      <p:ext uri="{BB962C8B-B14F-4D97-AF65-F5344CB8AC3E}">
        <p14:creationId xmlns:p14="http://schemas.microsoft.com/office/powerpoint/2010/main" val="876222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SDLC &amp;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302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Users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Those who are going to operate your product.</a:t>
            </a:r>
          </a:p>
          <a:p>
            <a:pPr lvl="1"/>
            <a:r>
              <a:rPr lang="en-US"/>
              <a:t>Perhaps people who work for your client?</a:t>
            </a:r>
          </a:p>
          <a:p>
            <a:pPr lvl="1"/>
            <a:r>
              <a:rPr lang="en-US"/>
              <a:t>Perhaps the same people as your customers?</a:t>
            </a:r>
          </a:p>
          <a:p>
            <a:r>
              <a:rPr lang="en-US"/>
              <a:t>It’s important to get to know your users.</a:t>
            </a:r>
          </a:p>
        </p:txBody>
      </p:sp>
    </p:spTree>
    <p:extLst>
      <p:ext uri="{BB962C8B-B14F-4D97-AF65-F5344CB8AC3E}">
        <p14:creationId xmlns:p14="http://schemas.microsoft.com/office/powerpoint/2010/main" val="35049285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Users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/>
              <a:t>There are many different types of user, so getting to know them is difficult!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Experience Level?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Intellectual Capability?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Linguistic Skills?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Disabilities?</a:t>
            </a:r>
          </a:p>
          <a:p>
            <a:pPr>
              <a:lnSpc>
                <a:spcPct val="90000"/>
              </a:lnSpc>
            </a:pPr>
            <a:r>
              <a:rPr lang="en-US" sz="2400"/>
              <a:t>There are many usability issues, which I am sure you will encounter in other courses!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Also remember that people other than the intended users may end up using the product.  So identifying superfluous users could be beneficial!</a:t>
            </a:r>
          </a:p>
        </p:txBody>
      </p:sp>
    </p:spTree>
    <p:extLst>
      <p:ext uri="{BB962C8B-B14F-4D97-AF65-F5344CB8AC3E}">
        <p14:creationId xmlns:p14="http://schemas.microsoft.com/office/powerpoint/2010/main" val="19138951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Stakeholders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81201"/>
            <a:ext cx="8229600" cy="454342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/>
              <a:t>Consultants</a:t>
            </a:r>
          </a:p>
          <a:p>
            <a:pPr>
              <a:lnSpc>
                <a:spcPct val="80000"/>
              </a:lnSpc>
            </a:pPr>
            <a:r>
              <a:rPr lang="en-US"/>
              <a:t>Management</a:t>
            </a:r>
          </a:p>
          <a:p>
            <a:pPr>
              <a:lnSpc>
                <a:spcPct val="80000"/>
              </a:lnSpc>
            </a:pPr>
            <a:r>
              <a:rPr lang="en-US"/>
              <a:t>Experts (Domain)</a:t>
            </a:r>
          </a:p>
          <a:p>
            <a:pPr>
              <a:lnSpc>
                <a:spcPct val="80000"/>
              </a:lnSpc>
            </a:pPr>
            <a:r>
              <a:rPr lang="en-US"/>
              <a:t>Inspectors</a:t>
            </a:r>
          </a:p>
          <a:p>
            <a:pPr>
              <a:lnSpc>
                <a:spcPct val="80000"/>
              </a:lnSpc>
            </a:pPr>
            <a:r>
              <a:rPr lang="en-US"/>
              <a:t>Market Forces</a:t>
            </a:r>
          </a:p>
          <a:p>
            <a:pPr>
              <a:lnSpc>
                <a:spcPct val="80000"/>
              </a:lnSpc>
            </a:pPr>
            <a:r>
              <a:rPr lang="en-US"/>
              <a:t>Legal Department</a:t>
            </a:r>
          </a:p>
          <a:p>
            <a:pPr>
              <a:lnSpc>
                <a:spcPct val="80000"/>
              </a:lnSpc>
            </a:pPr>
            <a:r>
              <a:rPr lang="en-US"/>
              <a:t>Negative Stakeholders</a:t>
            </a:r>
          </a:p>
          <a:p>
            <a:pPr>
              <a:lnSpc>
                <a:spcPct val="80000"/>
              </a:lnSpc>
            </a:pPr>
            <a:r>
              <a:rPr lang="en-US"/>
              <a:t>Industry Standard Setters</a:t>
            </a:r>
          </a:p>
          <a:p>
            <a:pPr>
              <a:lnSpc>
                <a:spcPct val="80000"/>
              </a:lnSpc>
            </a:pPr>
            <a:r>
              <a:rPr lang="en-US"/>
              <a:t>Public Opinion</a:t>
            </a:r>
          </a:p>
          <a:p>
            <a:pPr>
              <a:lnSpc>
                <a:spcPct val="80000"/>
              </a:lnSpc>
            </a:pPr>
            <a:r>
              <a:rPr lang="en-US"/>
              <a:t>Government</a:t>
            </a:r>
          </a:p>
          <a:p>
            <a:pPr>
              <a:lnSpc>
                <a:spcPct val="80000"/>
              </a:lnSpc>
            </a:pPr>
            <a:r>
              <a:rPr lang="en-US"/>
              <a:t>Special Interest Groups</a:t>
            </a:r>
          </a:p>
          <a:p>
            <a:pPr>
              <a:lnSpc>
                <a:spcPct val="80000"/>
              </a:lnSpc>
            </a:pPr>
            <a:r>
              <a:rPr lang="en-US"/>
              <a:t>Technical Experts</a:t>
            </a:r>
          </a:p>
          <a:p>
            <a:pPr>
              <a:lnSpc>
                <a:spcPct val="80000"/>
              </a:lnSpc>
            </a:pPr>
            <a:r>
              <a:rPr lang="en-US"/>
              <a:t>Cultural Experts</a:t>
            </a:r>
          </a:p>
          <a:p>
            <a:pPr>
              <a:lnSpc>
                <a:spcPct val="80000"/>
              </a:lnSpc>
            </a:pPr>
            <a:r>
              <a:rPr lang="en-US"/>
              <a:t>Adjacent Systems</a:t>
            </a:r>
          </a:p>
          <a:p>
            <a:pPr>
              <a:lnSpc>
                <a:spcPct val="80000"/>
              </a:lnSpc>
            </a:pPr>
            <a:r>
              <a:rPr lang="en-US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1053125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People: </a:t>
            </a:r>
            <a:r>
              <a:rPr lang="en-US">
                <a:solidFill>
                  <a:srgbClr val="008000"/>
                </a:solidFill>
              </a:rPr>
              <a:t>Stakeholders</a:t>
            </a:r>
            <a:endParaRPr lang="th-TH">
              <a:solidFill>
                <a:srgbClr val="008000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sz="2000"/>
              <a:t>Executives: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1800"/>
              <a:t>Defines business issues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/>
              <a:t>Project (technical) managers: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1800"/>
              <a:t>Plan, motivate, organize, and control the practitioners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/>
              <a:t>Practitioners: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1800"/>
              <a:t>Deliver the technical skills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/>
              <a:t>Customers: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1800"/>
              <a:t>Specify the requirements for the software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/>
              <a:t>End-Users: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1800"/>
              <a:t>Interact with the software once it is released</a:t>
            </a:r>
            <a:endParaRPr lang="th-TH" sz="1800"/>
          </a:p>
          <a:p>
            <a:pPr eaLnBrk="1" hangingPunct="1">
              <a:lnSpc>
                <a:spcPct val="110000"/>
              </a:lnSpc>
            </a:pPr>
            <a:r>
              <a:rPr lang="en-US" sz="2000"/>
              <a:t>Sponsors: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1800"/>
              <a:t>Provide funds and evaluate overall success</a:t>
            </a:r>
            <a:endParaRPr lang="th-TH" sz="1800"/>
          </a:p>
        </p:txBody>
      </p:sp>
    </p:spTree>
    <p:extLst>
      <p:ext uri="{BB962C8B-B14F-4D97-AF65-F5344CB8AC3E}">
        <p14:creationId xmlns:p14="http://schemas.microsoft.com/office/powerpoint/2010/main" val="2999019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People: </a:t>
            </a:r>
            <a:r>
              <a:rPr lang="en-US">
                <a:solidFill>
                  <a:srgbClr val="008000"/>
                </a:solidFill>
              </a:rPr>
              <a:t>Project People</a:t>
            </a:r>
            <a:endParaRPr lang="th-TH">
              <a:solidFill>
                <a:srgbClr val="008000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5240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sz="2000">
                <a:solidFill>
                  <a:srgbClr val="3366FF"/>
                </a:solidFill>
              </a:rPr>
              <a:t>Project manager</a:t>
            </a:r>
            <a:r>
              <a:rPr lang="en-US" sz="2000"/>
              <a:t> is a person who thinks nine women can deliver a baby in one month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>
                <a:solidFill>
                  <a:srgbClr val="3366FF"/>
                </a:solidFill>
              </a:rPr>
              <a:t>Developer</a:t>
            </a:r>
            <a:r>
              <a:rPr lang="en-US" sz="2000"/>
              <a:t> is a person who thinks it will take 18 months to deliver a baby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>
                <a:solidFill>
                  <a:srgbClr val="3366FF"/>
                </a:solidFill>
              </a:rPr>
              <a:t>Client</a:t>
            </a:r>
            <a:r>
              <a:rPr lang="en-US" sz="2000"/>
              <a:t> is the one who doesn’t know why he wants a baby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>
                <a:solidFill>
                  <a:srgbClr val="3366FF"/>
                </a:solidFill>
              </a:rPr>
              <a:t>Marketing manager</a:t>
            </a:r>
            <a:r>
              <a:rPr lang="en-US" sz="2000"/>
              <a:t> is a person who thinks he can deliver a baby even if no man and woman are available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>
                <a:solidFill>
                  <a:srgbClr val="3366FF"/>
                </a:solidFill>
              </a:rPr>
              <a:t>Resource optimization team</a:t>
            </a:r>
            <a:r>
              <a:rPr lang="en-US" sz="2000"/>
              <a:t> thinks they don’t need a man or woman; they’ll produce a child with zero resources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>
                <a:solidFill>
                  <a:srgbClr val="3366FF"/>
                </a:solidFill>
              </a:rPr>
              <a:t>Tester</a:t>
            </a:r>
            <a:r>
              <a:rPr lang="en-US" sz="2000"/>
              <a:t> is a person who always tells his wife that this is not the right baby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>
                <a:solidFill>
                  <a:srgbClr val="3366FF"/>
                </a:solidFill>
              </a:rPr>
              <a:t>HR manager</a:t>
            </a:r>
            <a:r>
              <a:rPr lang="en-US" sz="2000"/>
              <a:t> is a person who thinks that a donkey can deliver a human baby in given 9 months</a:t>
            </a:r>
            <a:r>
              <a:rPr lang="th-TH" sz="2000"/>
              <a:t>		</a:t>
            </a:r>
            <a:endParaRPr lang="en-US" sz="2000"/>
          </a:p>
          <a:p>
            <a:pPr eaLnBrk="1" hangingPunct="1">
              <a:lnSpc>
                <a:spcPct val="110000"/>
              </a:lnSpc>
              <a:buFontTx/>
              <a:buNone/>
            </a:pPr>
            <a:endParaRPr lang="en-US" sz="1400">
              <a:solidFill>
                <a:srgbClr val="0066FF"/>
              </a:solidFill>
            </a:endParaRP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lang="en-US" sz="1400">
                <a:solidFill>
                  <a:srgbClr val="0066FF"/>
                </a:solidFill>
              </a:rPr>
              <a:t>Source: a random Facebook guy</a:t>
            </a:r>
            <a:endParaRPr lang="th-TH" sz="140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0348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People: </a:t>
            </a:r>
            <a:r>
              <a:rPr lang="en-US" sz="3200">
                <a:solidFill>
                  <a:srgbClr val="006600"/>
                </a:solidFill>
              </a:rPr>
              <a:t>Essential Skills for  Project Manager</a:t>
            </a:r>
            <a:endParaRPr lang="th-TH" sz="3200">
              <a:solidFill>
                <a:srgbClr val="006600"/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en-US" sz="2400"/>
              <a:t>People skills</a:t>
            </a:r>
            <a:endParaRPr lang="th-TH" sz="2400"/>
          </a:p>
          <a:p>
            <a:pPr eaLnBrk="1" hangingPunct="1"/>
            <a:r>
              <a:rPr lang="en-US" sz="2400"/>
              <a:t>Leadership</a:t>
            </a:r>
          </a:p>
          <a:p>
            <a:pPr eaLnBrk="1" hangingPunct="1"/>
            <a:r>
              <a:rPr lang="en-US" sz="2400"/>
              <a:t>Listening</a:t>
            </a:r>
          </a:p>
          <a:p>
            <a:pPr eaLnBrk="1" hangingPunct="1"/>
            <a:r>
              <a:rPr lang="en-US" sz="2400"/>
              <a:t>Integrity, ethical behaviour, consistent</a:t>
            </a:r>
          </a:p>
          <a:p>
            <a:pPr eaLnBrk="1" hangingPunct="1"/>
            <a:r>
              <a:rPr lang="en-US" sz="2400"/>
              <a:t>Strong at building trust</a:t>
            </a:r>
          </a:p>
          <a:p>
            <a:pPr eaLnBrk="1" hangingPunct="1"/>
            <a:r>
              <a:rPr lang="en-US" sz="2400"/>
              <a:t>Verbal communication</a:t>
            </a:r>
          </a:p>
          <a:p>
            <a:pPr eaLnBrk="1" hangingPunct="1"/>
            <a:r>
              <a:rPr lang="en-US" sz="2400"/>
              <a:t>Strong at building teams</a:t>
            </a:r>
          </a:p>
          <a:p>
            <a:pPr eaLnBrk="1" hangingPunct="1"/>
            <a:r>
              <a:rPr lang="en-US" sz="2400"/>
              <a:t>Conflict resolution, conflict management</a:t>
            </a:r>
          </a:p>
          <a:p>
            <a:pPr eaLnBrk="1" hangingPunct="1"/>
            <a:r>
              <a:rPr lang="en-US" sz="2400"/>
              <a:t>Critical thinking, problem solving</a:t>
            </a:r>
          </a:p>
          <a:p>
            <a:pPr eaLnBrk="1" hangingPunct="1"/>
            <a:r>
              <a:rPr lang="en-US" sz="2400"/>
              <a:t>Understands, balances priorities</a:t>
            </a:r>
            <a:endParaRPr lang="th-TH" sz="2400"/>
          </a:p>
        </p:txBody>
      </p:sp>
    </p:spTree>
    <p:extLst>
      <p:ext uri="{BB962C8B-B14F-4D97-AF65-F5344CB8AC3E}">
        <p14:creationId xmlns:p14="http://schemas.microsoft.com/office/powerpoint/2010/main" val="15673353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/>
              <a:t>People: </a:t>
            </a:r>
            <a:r>
              <a:rPr lang="en-US" sz="2800">
                <a:solidFill>
                  <a:srgbClr val="006600"/>
                </a:solidFill>
              </a:rPr>
              <a:t>Effective VS Ineffective Project Managers</a:t>
            </a:r>
            <a:endParaRPr lang="th-TH" sz="2800">
              <a:solidFill>
                <a:srgbClr val="006600"/>
              </a:solidFill>
            </a:endParaRPr>
          </a:p>
        </p:txBody>
      </p:sp>
      <p:graphicFrame>
        <p:nvGraphicFramePr>
          <p:cNvPr id="132135" name="Group 39"/>
          <p:cNvGraphicFramePr>
            <a:graphicFrameLocks noGrp="1"/>
          </p:cNvGraphicFramePr>
          <p:nvPr/>
        </p:nvGraphicFramePr>
        <p:xfrm>
          <a:off x="2133600" y="1905000"/>
          <a:ext cx="8001000" cy="3738688"/>
        </p:xfrm>
        <a:graphic>
          <a:graphicData uri="http://schemas.openxmlformats.org/drawingml/2006/table">
            <a:tbl>
              <a:tblPr/>
              <a:tblGrid>
                <a:gridCol w="400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2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Effective Project Managers</a:t>
                      </a:r>
                      <a:endParaRPr kumimoji="0" lang="th-TH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Ineffective Project Managers</a:t>
                      </a:r>
                      <a:endParaRPr kumimoji="0" lang="th-TH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Lead by example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Set bad examples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2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Are visionaries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Are not self-assured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5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Are technically competent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Lack technical expertise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Are decisive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Avoid or delay making decisions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4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Are good communicators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Are poor communicators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72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Are good motivators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Are poor motivators</a:t>
                      </a:r>
                      <a:endParaRPr kumimoji="0" 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53746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People: </a:t>
            </a:r>
            <a:r>
              <a:rPr lang="en-US">
                <a:solidFill>
                  <a:srgbClr val="006600"/>
                </a:solidFill>
              </a:rPr>
              <a:t>Leader VS Boss</a:t>
            </a:r>
            <a:endParaRPr lang="th-TH">
              <a:solidFill>
                <a:srgbClr val="006600"/>
              </a:solidFill>
            </a:endParaRPr>
          </a:p>
        </p:txBody>
      </p:sp>
      <p:graphicFrame>
        <p:nvGraphicFramePr>
          <p:cNvPr id="147515" name="Group 59"/>
          <p:cNvGraphicFramePr>
            <a:graphicFrameLocks noGrp="1"/>
          </p:cNvGraphicFramePr>
          <p:nvPr/>
        </p:nvGraphicFramePr>
        <p:xfrm>
          <a:off x="2133600" y="1676400"/>
          <a:ext cx="8001000" cy="4397376"/>
        </p:xfrm>
        <a:graphic>
          <a:graphicData uri="http://schemas.openxmlformats.org/drawingml/2006/table">
            <a:tbl>
              <a:tblPr/>
              <a:tblGrid>
                <a:gridCol w="4000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Leader</a:t>
                      </a:r>
                      <a:endParaRPr kumimoji="0" lang="th-TH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Boss</a:t>
                      </a:r>
                      <a:endParaRPr kumimoji="0" lang="th-TH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Coaches the team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Drive the team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Depends upon goodwill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Depends upon authority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Inspires enthusiasms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Inspire fear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Says “We”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Says “I”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Sets the pace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Assigns the tasks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Begins on time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Says “Get here on time”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Fixes the breakdown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Fixes the blame for the breakdown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Shows how it is done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Know how it is done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Makes it a game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Makes work boring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Says “Go!”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Says “Let’s go!”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619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People: </a:t>
            </a:r>
            <a:r>
              <a:rPr lang="en-US" sz="4000">
                <a:solidFill>
                  <a:srgbClr val="006600"/>
                </a:solidFill>
              </a:rPr>
              <a:t>Belbin’s Key Team Roles</a:t>
            </a:r>
            <a:endParaRPr lang="th-TH" b="1">
              <a:solidFill>
                <a:srgbClr val="006600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95400"/>
            <a:ext cx="8229600" cy="5334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sz="2800"/>
              <a:t>The Company Worker (Implementer) </a:t>
            </a:r>
            <a:r>
              <a:rPr lang="en-US" sz="2800">
                <a:solidFill>
                  <a:srgbClr val="FF0000"/>
                </a:solidFill>
              </a:rPr>
              <a:t>IM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/>
              <a:t>Strong sense of organizational duty and efforts</a:t>
            </a:r>
          </a:p>
          <a:p>
            <a:pPr eaLnBrk="1" hangingPunct="1"/>
            <a:r>
              <a:rPr lang="en-US" sz="2800"/>
              <a:t>The Chairman (Coordinator) </a:t>
            </a:r>
            <a:r>
              <a:rPr lang="en-US" sz="2800">
                <a:solidFill>
                  <a:srgbClr val="FF0000"/>
                </a:solidFill>
              </a:rPr>
              <a:t>CO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/>
              <a:t>Calm, strong and realistic</a:t>
            </a:r>
          </a:p>
          <a:p>
            <a:pPr eaLnBrk="1" hangingPunct="1"/>
            <a:r>
              <a:rPr lang="en-US" sz="2800"/>
              <a:t>The Plant </a:t>
            </a:r>
            <a:r>
              <a:rPr lang="en-US" sz="2800">
                <a:solidFill>
                  <a:srgbClr val="FF0000"/>
                </a:solidFill>
              </a:rPr>
              <a:t>PL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/>
              <a:t>Clever and innovative </a:t>
            </a:r>
          </a:p>
          <a:p>
            <a:pPr eaLnBrk="1" hangingPunct="1"/>
            <a:r>
              <a:rPr lang="en-US" sz="2800"/>
              <a:t>The Resource Investigator </a:t>
            </a:r>
            <a:r>
              <a:rPr lang="en-US" sz="2800">
                <a:solidFill>
                  <a:srgbClr val="FF0000"/>
                </a:solidFill>
              </a:rPr>
              <a:t>RI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/>
              <a:t>Ideas gathering and energetic</a:t>
            </a:r>
          </a:p>
          <a:p>
            <a:pPr eaLnBrk="1" hangingPunct="1"/>
            <a:r>
              <a:rPr lang="en-US" sz="2800"/>
              <a:t>The Shaper </a:t>
            </a:r>
            <a:r>
              <a:rPr lang="en-US" sz="2800">
                <a:solidFill>
                  <a:srgbClr val="FF0000"/>
                </a:solidFill>
              </a:rPr>
              <a:t>SH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/>
              <a:t>Leader, challenger, high need for achievement</a:t>
            </a:r>
          </a:p>
        </p:txBody>
      </p:sp>
    </p:spTree>
    <p:extLst>
      <p:ext uri="{BB962C8B-B14F-4D97-AF65-F5344CB8AC3E}">
        <p14:creationId xmlns:p14="http://schemas.microsoft.com/office/powerpoint/2010/main" val="29429402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People: </a:t>
            </a:r>
            <a:r>
              <a:rPr lang="en-US">
                <a:solidFill>
                  <a:srgbClr val="006600"/>
                </a:solidFill>
              </a:rPr>
              <a:t>Belbin’s Key Team Roles (Contd.)</a:t>
            </a:r>
            <a:endParaRPr lang="th-TH">
              <a:solidFill>
                <a:srgbClr val="006600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447800"/>
            <a:ext cx="8229600" cy="51816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/>
              <a:t>The Monitor-Evaluator </a:t>
            </a:r>
            <a:r>
              <a:rPr lang="en-US" sz="2800">
                <a:solidFill>
                  <a:srgbClr val="FF0000"/>
                </a:solidFill>
              </a:rPr>
              <a:t>ME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Serious, pride, critical thinker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/>
              <a:t>The Team Worker </a:t>
            </a:r>
            <a:r>
              <a:rPr lang="en-US" sz="2800">
                <a:solidFill>
                  <a:srgbClr val="FF0000"/>
                </a:solidFill>
              </a:rPr>
              <a:t>TW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Social, trusting and sensitive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/>
              <a:t>The Completer-Finisher </a:t>
            </a:r>
            <a:r>
              <a:rPr lang="en-US" sz="2800">
                <a:solidFill>
                  <a:srgbClr val="FF0000"/>
                </a:solidFill>
              </a:rPr>
              <a:t>CF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Finisher, perfectionist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/>
              <a:t>Specialist </a:t>
            </a:r>
            <a:r>
              <a:rPr lang="en-US" sz="2800">
                <a:solidFill>
                  <a:srgbClr val="FF0000"/>
                </a:solidFill>
              </a:rPr>
              <a:t>SP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400"/>
              <a:t>Individual, specialized in subjects</a:t>
            </a:r>
            <a:endParaRPr lang="th-TH" sz="2400"/>
          </a:p>
        </p:txBody>
      </p:sp>
    </p:spTree>
    <p:extLst>
      <p:ext uri="{BB962C8B-B14F-4D97-AF65-F5344CB8AC3E}">
        <p14:creationId xmlns:p14="http://schemas.microsoft.com/office/powerpoint/2010/main" val="3361627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Week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People!</a:t>
            </a:r>
          </a:p>
          <a:p>
            <a:pPr lvl="1"/>
            <a:r>
              <a:rPr lang="en-US" dirty="0"/>
              <a:t>Who are the key stakeholders?</a:t>
            </a:r>
          </a:p>
        </p:txBody>
      </p:sp>
    </p:spTree>
    <p:extLst>
      <p:ext uri="{BB962C8B-B14F-4D97-AF65-F5344CB8AC3E}">
        <p14:creationId xmlns:p14="http://schemas.microsoft.com/office/powerpoint/2010/main" val="24757442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Belbin Test Result</a:t>
            </a:r>
            <a:endParaRPr lang="th-TH"/>
          </a:p>
        </p:txBody>
      </p:sp>
      <p:graphicFrame>
        <p:nvGraphicFramePr>
          <p:cNvPr id="29828" name="Group 132"/>
          <p:cNvGraphicFramePr>
            <a:graphicFrameLocks noGrp="1"/>
          </p:cNvGraphicFramePr>
          <p:nvPr/>
        </p:nvGraphicFramePr>
        <p:xfrm>
          <a:off x="1981200" y="1371601"/>
          <a:ext cx="8229600" cy="5264151"/>
        </p:xfrm>
        <a:graphic>
          <a:graphicData uri="http://schemas.openxmlformats.org/drawingml/2006/table">
            <a:tbl>
              <a:tblPr/>
              <a:tblGrid>
                <a:gridCol w="1646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4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62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7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Implementer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4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Coordinator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Shaper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Planter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Resource Investigator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Monitor Evaluator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7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Team Worker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1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Completer Finisher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70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H Niramit AS" pitchFamily="2" charset="-34"/>
                        </a:rPr>
                        <a:t>Specialist</a:t>
                      </a:r>
                      <a:endParaRPr kumimoji="0" lang="th-TH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H Niramit AS" pitchFamily="2" charset="-34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855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Blast Off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Launch</a:t>
            </a:r>
          </a:p>
          <a:p>
            <a:r>
              <a:rPr lang="en-US"/>
              <a:t>Kick Off</a:t>
            </a:r>
          </a:p>
          <a:p>
            <a:r>
              <a:rPr lang="en-US"/>
              <a:t>Initiation…</a:t>
            </a:r>
          </a:p>
          <a:p>
            <a:r>
              <a:rPr lang="en-US"/>
              <a:t>Where we get the project started.</a:t>
            </a:r>
          </a:p>
        </p:txBody>
      </p:sp>
    </p:spTree>
    <p:extLst>
      <p:ext uri="{BB962C8B-B14F-4D97-AF65-F5344CB8AC3E}">
        <p14:creationId xmlns:p14="http://schemas.microsoft.com/office/powerpoint/2010/main" val="3997452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Blast Off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Often involves getting together a group of the key project stakeholders, to discuss and define the project.</a:t>
            </a:r>
          </a:p>
          <a:p>
            <a:pPr lvl="1"/>
            <a:r>
              <a:rPr lang="en-US" i="1"/>
              <a:t>“The Loftier the Building, the deeper the foundation must be laid” </a:t>
            </a:r>
            <a:r>
              <a:rPr lang="en-US"/>
              <a:t>Kempis</a:t>
            </a:r>
          </a:p>
          <a:p>
            <a:r>
              <a:rPr lang="en-US"/>
              <a:t>At the end of Blast Off, the decision needs to be made, whether to Blast Off or not.</a:t>
            </a:r>
          </a:p>
        </p:txBody>
      </p:sp>
    </p:spTree>
    <p:extLst>
      <p:ext uri="{BB962C8B-B14F-4D97-AF65-F5344CB8AC3E}">
        <p14:creationId xmlns:p14="http://schemas.microsoft.com/office/powerpoint/2010/main" val="1943518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Blast Off Deliverables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400"/>
              <a:t>Can Include;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Project Purpose (Goals)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Scope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Stakeholders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Constraints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Names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Relevant Facts and Assumptions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Estimated Cost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Risks</a:t>
            </a:r>
          </a:p>
          <a:p>
            <a:pPr>
              <a:lnSpc>
                <a:spcPct val="90000"/>
              </a:lnSpc>
            </a:pPr>
            <a:r>
              <a:rPr lang="en-US" sz="2400"/>
              <a:t>I.e. A Feasibility Study used to make the “Go / No Go” Decision.</a:t>
            </a:r>
          </a:p>
        </p:txBody>
      </p:sp>
    </p:spTree>
    <p:extLst>
      <p:ext uri="{BB962C8B-B14F-4D97-AF65-F5344CB8AC3E}">
        <p14:creationId xmlns:p14="http://schemas.microsoft.com/office/powerpoint/2010/main" val="3970762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Goals, Scope and Stakeholders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Assumptions</a:t>
            </a:r>
          </a:p>
          <a:p>
            <a:pPr lvl="1"/>
            <a:r>
              <a:rPr lang="en-US" sz="2400"/>
              <a:t>The Project is going to build a product (could be software, hardware, both).</a:t>
            </a:r>
          </a:p>
          <a:p>
            <a:pPr lvl="1"/>
            <a:r>
              <a:rPr lang="en-US" sz="2400"/>
              <a:t>The product is going to be useful, in helping someone with their work.</a:t>
            </a:r>
          </a:p>
          <a:p>
            <a:r>
              <a:rPr lang="en-US" sz="2800"/>
              <a:t>To understand what the product should do, we need to understand the work, and to do that we need to speak to Stakeholders in that work.</a:t>
            </a:r>
          </a:p>
        </p:txBody>
      </p:sp>
    </p:spTree>
    <p:extLst>
      <p:ext uri="{BB962C8B-B14F-4D97-AF65-F5344CB8AC3E}">
        <p14:creationId xmlns:p14="http://schemas.microsoft.com/office/powerpoint/2010/main" val="414975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short statement explaining what the product is intended to do, and what advantages it will bring to the business.</a:t>
            </a:r>
          </a:p>
          <a:p>
            <a:r>
              <a:rPr lang="en-US"/>
              <a:t>This is the justification for the project.</a:t>
            </a:r>
          </a:p>
        </p:txBody>
      </p:sp>
    </p:spTree>
    <p:extLst>
      <p:ext uri="{BB962C8B-B14F-4D97-AF65-F5344CB8AC3E}">
        <p14:creationId xmlns:p14="http://schemas.microsoft.com/office/powerpoint/2010/main" val="1190590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Scope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Once we have a goal, we can set the scope of the project.</a:t>
            </a:r>
          </a:p>
          <a:p>
            <a:pPr>
              <a:lnSpc>
                <a:spcPct val="90000"/>
              </a:lnSpc>
            </a:pPr>
            <a:r>
              <a:rPr lang="en-US"/>
              <a:t>The scope is the business area affected by the product.</a:t>
            </a:r>
          </a:p>
          <a:p>
            <a:pPr lvl="1">
              <a:lnSpc>
                <a:spcPct val="90000"/>
              </a:lnSpc>
            </a:pPr>
            <a:r>
              <a:rPr lang="en-US"/>
              <a:t>Where does the product fit, and what other products does it interrelate with?</a:t>
            </a:r>
          </a:p>
          <a:p>
            <a:pPr>
              <a:lnSpc>
                <a:spcPct val="90000"/>
              </a:lnSpc>
            </a:pPr>
            <a:r>
              <a:rPr lang="en-US"/>
              <a:t>This defines what “work” we will study, and what work we will NOT study.</a:t>
            </a:r>
          </a:p>
        </p:txBody>
      </p:sp>
    </p:spTree>
    <p:extLst>
      <p:ext uri="{BB962C8B-B14F-4D97-AF65-F5344CB8AC3E}">
        <p14:creationId xmlns:p14="http://schemas.microsoft.com/office/powerpoint/2010/main" val="81294830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2251</TotalTime>
  <Words>1433</Words>
  <Application>Microsoft Office PowerPoint</Application>
  <PresentationFormat>Widescreen</PresentationFormat>
  <Paragraphs>241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Trebuchet MS</vt:lpstr>
      <vt:lpstr>Wingdings 3</vt:lpstr>
      <vt:lpstr>Facet</vt:lpstr>
      <vt:lpstr>ISNE101</vt:lpstr>
      <vt:lpstr>Review</vt:lpstr>
      <vt:lpstr>This Week</vt:lpstr>
      <vt:lpstr>Project Blast Off</vt:lpstr>
      <vt:lpstr>Project Blast Off</vt:lpstr>
      <vt:lpstr>Blast Off Deliverables</vt:lpstr>
      <vt:lpstr>Goals, Scope and Stakeholders</vt:lpstr>
      <vt:lpstr>Goals</vt:lpstr>
      <vt:lpstr>Scope</vt:lpstr>
      <vt:lpstr>Stakeholders</vt:lpstr>
      <vt:lpstr>Goals</vt:lpstr>
      <vt:lpstr>Goals, Scope and Stakeholders</vt:lpstr>
      <vt:lpstr>Project</vt:lpstr>
      <vt:lpstr>When will this end?</vt:lpstr>
      <vt:lpstr>Onion Diagram (Alexander)</vt:lpstr>
      <vt:lpstr>Onion Diagram</vt:lpstr>
      <vt:lpstr>Important Stakeholders</vt:lpstr>
      <vt:lpstr>The Client</vt:lpstr>
      <vt:lpstr>The Customer</vt:lpstr>
      <vt:lpstr>The Users</vt:lpstr>
      <vt:lpstr>The Users</vt:lpstr>
      <vt:lpstr>Other Stakeholders</vt:lpstr>
      <vt:lpstr>People: Stakeholders</vt:lpstr>
      <vt:lpstr>People: Project People</vt:lpstr>
      <vt:lpstr>People: Essential Skills for  Project Manager</vt:lpstr>
      <vt:lpstr>People: Effective VS Ineffective Project Managers</vt:lpstr>
      <vt:lpstr>People: Leader VS Boss</vt:lpstr>
      <vt:lpstr>People: Belbin’s Key Team Roles</vt:lpstr>
      <vt:lpstr>People: Belbin’s Key Team Roles (Contd.)</vt:lpstr>
      <vt:lpstr>Belbin Test Result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ISNE101</dc:title>
  <dc:creator>Admin</dc:creator>
  <cp:lastModifiedBy>KENNETH COSH</cp:lastModifiedBy>
  <cp:revision>2</cp:revision>
  <dcterms:created xsi:type="dcterms:W3CDTF">2013-08-21T10:07:25Z</dcterms:created>
  <dcterms:modified xsi:type="dcterms:W3CDTF">2022-09-22T02:35:34Z</dcterms:modified>
</cp:coreProperties>
</file>