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68401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6640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7852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8474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0035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0281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2871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5410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178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5376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5440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224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3456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5250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8178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7961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88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02175" y="3039650"/>
            <a:ext cx="8404050" cy="17695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169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ISNE101 – Introduction to Information Systems and </a:t>
            </a:r>
            <a:r>
              <a:rPr lang="en-US" sz="3169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Network Engineering</a:t>
            </a:r>
            <a:endParaRPr lang="en-US" sz="3169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78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Week 2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Tree</a:t>
            </a:r>
          </a:p>
        </p:txBody>
      </p:sp>
      <p:sp>
        <p:nvSpPr>
          <p:cNvPr id="74" name="Shape 74"/>
          <p:cNvSpPr/>
          <p:nvPr/>
        </p:nvSpPr>
        <p:spPr>
          <a:xfrm>
            <a:off x="914400" y="1524000"/>
            <a:ext cx="8280400" cy="5143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Binary Tree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Tree where each node has 0,1 or 2 children.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4375150" y="31559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/>
          <p:nvPr/>
        </p:nvSpPr>
        <p:spPr>
          <a:xfrm>
            <a:off x="5086350" y="40703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3" name="Shape 83"/>
          <p:cNvSpPr/>
          <p:nvPr/>
        </p:nvSpPr>
        <p:spPr>
          <a:xfrm>
            <a:off x="3765550" y="41719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4" name="Shape 84"/>
          <p:cNvSpPr/>
          <p:nvPr/>
        </p:nvSpPr>
        <p:spPr>
          <a:xfrm>
            <a:off x="4476750" y="50863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>
            <a:off x="3155950" y="50863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6" name="Shape 86"/>
          <p:cNvSpPr/>
          <p:nvPr/>
        </p:nvSpPr>
        <p:spPr>
          <a:xfrm rot="10800000" flipH="1">
            <a:off x="4679950" y="3562350"/>
            <a:ext cx="526575" cy="569699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/>
          <p:nvPr/>
        </p:nvSpPr>
        <p:spPr>
          <a:xfrm rot="10800000" flipH="1">
            <a:off x="4070350" y="4578325"/>
            <a:ext cx="526575" cy="569699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/>
          <p:nvPr/>
        </p:nvSpPr>
        <p:spPr>
          <a:xfrm rot="10800000">
            <a:off x="4070350" y="3663924"/>
            <a:ext cx="473299" cy="4451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/>
          <p:nvPr/>
        </p:nvSpPr>
        <p:spPr>
          <a:xfrm rot="10800000">
            <a:off x="3460750" y="4578324"/>
            <a:ext cx="473299" cy="4451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Heap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Binary Tree where the root node has the highest value, and every parent's value is greater than their children.</a:t>
            </a:r>
          </a:p>
        </p:txBody>
      </p:sp>
      <p:sp>
        <p:nvSpPr>
          <p:cNvPr id="96" name="Shape 96"/>
          <p:cNvSpPr/>
          <p:nvPr/>
        </p:nvSpPr>
        <p:spPr>
          <a:xfrm>
            <a:off x="4578350" y="33083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7" name="Shape 97"/>
          <p:cNvSpPr/>
          <p:nvPr/>
        </p:nvSpPr>
        <p:spPr>
          <a:xfrm>
            <a:off x="5289550" y="42227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3968750" y="43243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/>
          <p:nvPr/>
        </p:nvSpPr>
        <p:spPr>
          <a:xfrm>
            <a:off x="4679950" y="52387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3359150" y="5238750"/>
            <a:ext cx="480849" cy="496050"/>
          </a:xfrm>
          <a:prstGeom prst="ellipse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1" name="Shape 101"/>
          <p:cNvSpPr/>
          <p:nvPr/>
        </p:nvSpPr>
        <p:spPr>
          <a:xfrm rot="10800000" flipH="1">
            <a:off x="4883150" y="3714750"/>
            <a:ext cx="526575" cy="569699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/>
          <p:nvPr/>
        </p:nvSpPr>
        <p:spPr>
          <a:xfrm rot="10800000" flipH="1">
            <a:off x="4273550" y="4730725"/>
            <a:ext cx="526575" cy="569699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/>
          <p:nvPr/>
        </p:nvSpPr>
        <p:spPr>
          <a:xfrm rot="10800000">
            <a:off x="4273550" y="3816324"/>
            <a:ext cx="473299" cy="4451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/>
          <p:nvPr/>
        </p:nvSpPr>
        <p:spPr>
          <a:xfrm rot="10800000">
            <a:off x="3663950" y="4730724"/>
            <a:ext cx="473299" cy="4451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3287"/>
                </a:moveTo>
                <a:lnTo>
                  <a:pt x="8352" y="4934"/>
                </a:lnTo>
                <a:cubicBezTo>
                  <a:pt x="8352" y="4934"/>
                  <a:pt x="4221" y="828"/>
                  <a:pt x="4196" y="779"/>
                </a:cubicBezTo>
                <a:cubicBezTo>
                  <a:pt x="3405" y="-10"/>
                  <a:pt x="4992" y="0"/>
                  <a:pt x="4992" y="0"/>
                </a:cubicBezTo>
                <a:lnTo>
                  <a:pt x="21460" y="141"/>
                </a:lnTo>
                <a:cubicBezTo>
                  <a:pt x="21460" y="141"/>
                  <a:pt x="21582" y="16584"/>
                  <a:pt x="21600" y="16601"/>
                </a:cubicBezTo>
                <a:cubicBezTo>
                  <a:pt x="21501" y="18344"/>
                  <a:pt x="20821" y="17402"/>
                  <a:pt x="20821" y="17402"/>
                </a:cubicBezTo>
                <a:lnTo>
                  <a:pt x="16665" y="13247"/>
                </a:lnTo>
                <a:lnTo>
                  <a:pt x="8312" y="21600"/>
                </a:lnTo>
                <a:lnTo>
                  <a:pt x="0" y="13287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/>
          <p:nvPr/>
        </p:nvSpPr>
        <p:spPr>
          <a:xfrm>
            <a:off x="4572000" y="3352800"/>
            <a:ext cx="647349" cy="7359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12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5384800" y="4253300"/>
            <a:ext cx="533624" cy="6267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8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4064000" y="4267200"/>
            <a:ext cx="647349" cy="7359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775200" y="5181600"/>
            <a:ext cx="647349" cy="7359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3454400" y="5283200"/>
            <a:ext cx="647349" cy="7359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Huffman Coding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Begins by constructing a Heap based on the frequencies of each member of the set to be encoded.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Each member is a leaf node, with parent nodes being the sum of their children.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Take the set (with corresponding occurrence frequencies out of 120);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A(10) B(15) C(5) D(15) E(20) F(5) G(15) H(30) I(5)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Huffman's Heap</a:t>
            </a:r>
          </a:p>
        </p:txBody>
      </p:sp>
      <p:sp>
        <p:nvSpPr>
          <p:cNvPr id="121" name="Shape 121"/>
          <p:cNvSpPr/>
          <p:nvPr/>
        </p:nvSpPr>
        <p:spPr>
          <a:xfrm>
            <a:off x="2133600" y="1422375"/>
            <a:ext cx="5575300" cy="56895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Huffman Coding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04800" y="1320800"/>
            <a:ext cx="5450675" cy="55725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Each letter's code is then read based on its position from the root - 0 for left, 1 for right.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= 000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 = 010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 = 0010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 = 011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 = 111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F = 00110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 = 110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 = 10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 = 00111</a:t>
            </a:r>
          </a:p>
        </p:txBody>
      </p:sp>
      <p:sp>
        <p:nvSpPr>
          <p:cNvPr id="128" name="Shape 128"/>
          <p:cNvSpPr/>
          <p:nvPr/>
        </p:nvSpPr>
        <p:spPr>
          <a:xfrm>
            <a:off x="4880975" y="2339625"/>
            <a:ext cx="4587099" cy="47956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Creating the Heap?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Based on frequencies, such as in the British National Corpus?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Based on frequencies within the specified text (or image etc.)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Standard Approach to Huffman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if we don't know the frequencies?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Adaptive Huffman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Recap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Counting in Base 2 - Binary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Introduction to Encoding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Morse Code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Bits Bytes and Binary Coding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Remember Morse?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 is ".", T is "-", but Q is "--.-"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letters have a short (quick!) code, while longer letters have a longer code.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All symbols m</a:t>
            </a:r>
            <a:r>
              <a:rPr lang="en-US" sz="3200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forming the set M, have probabilities of occurrence P(m</a:t>
            </a:r>
            <a:r>
              <a:rPr lang="en-US" sz="3200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such that P(m</a:t>
            </a:r>
            <a:r>
              <a:rPr lang="en-US" sz="3200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+ … + P(m</a:t>
            </a:r>
            <a:r>
              <a:rPr lang="en-US" sz="3200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=1</a:t>
            </a:r>
          </a:p>
          <a:p>
            <a:endParaRPr lang="en-US"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Infrequently occurring symbols can be assigned a long code word, while short code words are reserved for frequent symbols.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Encoding Objectives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34690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5355"/>
              <a:buFont typeface="Arial"/>
              <a:buChar char="•"/>
            </a:pPr>
            <a:r>
              <a:rPr lang="en-US" sz="466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Each codeword corresponds to exactly one </a:t>
            </a:r>
            <a:r>
              <a:rPr lang="en-US" sz="42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symbol. </a:t>
            </a:r>
          </a:p>
          <a:p>
            <a:pPr marL="381000" marR="0" lvl="0" indent="-34690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5355"/>
              <a:buFont typeface="Arial"/>
              <a:buChar char="•"/>
            </a:pPr>
            <a:r>
              <a:rPr lang="en-US" sz="466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Decoding should not require any look ahead.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is known as the ‘</a:t>
            </a:r>
            <a:r>
              <a:rPr lang="en-US" sz="2666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prefix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’ property.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Prefix Property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Symbols: A, B, C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Codes: 1, </a:t>
            </a:r>
            <a:r>
              <a:rPr lang="en-US" sz="4663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0, 10 </a:t>
            </a:r>
            <a:endParaRPr lang="en-US" sz="4663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Message: </a:t>
            </a:r>
            <a:r>
              <a:rPr lang="en-US" sz="4663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endParaRPr lang="en-US" sz="4663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Is it ‘AB’? Is it ‘C’?</a:t>
            </a:r>
          </a:p>
          <a:p>
            <a:endParaRPr lang="en-US" sz="4663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93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 Morse code, how do we know "--.-" is Q and not "TTET"?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Prefix Property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291475" y="1818250"/>
            <a:ext cx="9625474" cy="5628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Symbols: A, B, C,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Codes: 1, </a:t>
            </a:r>
            <a:r>
              <a:rPr lang="en-US" sz="4663" dirty="0" smtClean="0">
                <a:latin typeface="Arial"/>
                <a:ea typeface="Arial"/>
                <a:cs typeface="Arial"/>
                <a:sym typeface="Arial"/>
              </a:rPr>
              <a:t>00</a:t>
            </a:r>
            <a:r>
              <a:rPr lang="en-US" sz="4663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10 </a:t>
            </a:r>
            <a:endParaRPr lang="en-US" sz="4663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Message: </a:t>
            </a:r>
            <a:r>
              <a:rPr lang="en-US" sz="4663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1000 </a:t>
            </a:r>
            <a:endParaRPr lang="en-US" sz="4663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Read in 1, is it an A? 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Read in </a:t>
            </a:r>
            <a:r>
              <a:rPr lang="en-US" sz="4663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0, 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was it a C?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Read in </a:t>
            </a:r>
            <a:r>
              <a:rPr lang="en-US" sz="4663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0, 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Should it be AB?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04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Read in </a:t>
            </a:r>
            <a:r>
              <a:rPr lang="en-US" sz="4663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0, </a:t>
            </a:r>
            <a:r>
              <a:rPr lang="en-US" sz="466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Ah, finally we can assume it was CB.</a:t>
            </a:r>
            <a:r>
              <a:rPr lang="en-US" sz="4663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Code Optimisation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291475" y="1818250"/>
            <a:ext cx="9625474" cy="55587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length of a code for one symbol should not exceed the length of a less likely symbol;</a:t>
            </a:r>
            <a:r>
              <a:rPr lang="en-US" sz="42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           if P(m</a:t>
            </a:r>
            <a:r>
              <a:rPr lang="en-US" sz="2622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)&lt; P(m</a:t>
            </a:r>
            <a:r>
              <a:rPr lang="en-US" sz="2622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then L(m</a:t>
            </a:r>
            <a:r>
              <a:rPr lang="en-US" sz="2622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&lt; L(m</a:t>
            </a:r>
            <a:r>
              <a:rPr lang="en-US" sz="2622" baseline="-2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</a:p>
          <a:p>
            <a:endParaRPr lang="en-US" sz="2666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There should be no unused short codes, either as stand alone encodings or as prefixs for longer codes.</a:t>
            </a:r>
            <a:r>
              <a:rPr lang="en-US" sz="42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</a:t>
            </a:r>
            <a:r>
              <a:rPr lang="en-US" sz="2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           01, 000, 001, 100, 101 is not ideal as 11 is not used. 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Huffman Coding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291475" y="1818250"/>
            <a:ext cx="9625474" cy="55587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54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Huffman coding is a method for choosing a representation for each symbol, resulting in a </a:t>
            </a:r>
            <a:r>
              <a:rPr lang="en-US"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prefix</a:t>
            </a:r>
            <a:r>
              <a:rPr lang="en-US" sz="3200">
                <a:solidFill>
                  <a:srgbClr val="FFFFFF"/>
                </a:solidFill>
                <a:latin typeface="Angsana New"/>
                <a:ea typeface="Angsana New"/>
                <a:cs typeface="Angsana New"/>
                <a:sym typeface="Angsana New"/>
              </a:rPr>
              <a:t>-</a:t>
            </a:r>
            <a:r>
              <a:rPr lang="en-US"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free code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bit string representing some particular symbol is never a prefix of the bit string representing any other symbol</a:t>
            </a:r>
            <a:r>
              <a:rPr lang="en-US"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L="381000" marR="0" lvl="0" indent="-254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most common characters are expressed using shorter strings of bits than are used for less common symbols</a:t>
            </a:r>
            <a:r>
              <a:rPr lang="en-US"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.  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Huffman Coding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Huffman creates a "Heap" based on the frequencies of each symbol.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a "Heap"?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A heap is a special kind of Binary Tree!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Great! - What is a "Binary Tree"?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It's a tree where each node has at most 2 children...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Hmmm... - What is a "Tree"?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OK, lets simplify!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halkboard">
      <a:dk1>
        <a:srgbClr val="000000"/>
      </a:dk1>
      <a:lt1>
        <a:srgbClr val="FFFFFF"/>
      </a:lt1>
      <a:dk2>
        <a:srgbClr val="282828"/>
      </a:dk2>
      <a:lt2>
        <a:srgbClr val="C7C7C7"/>
      </a:lt2>
      <a:accent1>
        <a:srgbClr val="3A2B17"/>
      </a:accent1>
      <a:accent2>
        <a:srgbClr val="614D2B"/>
      </a:accent2>
      <a:accent3>
        <a:srgbClr val="886E3E"/>
      </a:accent3>
      <a:accent4>
        <a:srgbClr val="AC8B47"/>
      </a:accent4>
      <a:accent5>
        <a:srgbClr val="CFA74F"/>
      </a:accent5>
      <a:accent6>
        <a:srgbClr val="E4C26B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450</Words>
  <Application>Microsoft Office PowerPoint</Application>
  <PresentationFormat>Custom</PresentationFormat>
  <Paragraphs>93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Angsana New</vt:lpstr>
      <vt:lpstr>Arial</vt:lpstr>
      <vt:lpstr>Comic Sans MS</vt:lpstr>
      <vt:lpstr/>
      <vt:lpstr>ISNE101 – Introduction to Information Systems and Network Engineering</vt:lpstr>
      <vt:lpstr>Recap</vt:lpstr>
      <vt:lpstr>Remember Morse?</vt:lpstr>
      <vt:lpstr>Encoding Objectives</vt:lpstr>
      <vt:lpstr>Prefix Property</vt:lpstr>
      <vt:lpstr>Prefix Property</vt:lpstr>
      <vt:lpstr>Code Optimisation</vt:lpstr>
      <vt:lpstr>Huffman Coding</vt:lpstr>
      <vt:lpstr>Huffman Coding</vt:lpstr>
      <vt:lpstr>A Tree</vt:lpstr>
      <vt:lpstr>A Binary Tree</vt:lpstr>
      <vt:lpstr>A Heap</vt:lpstr>
      <vt:lpstr>Huffman Coding</vt:lpstr>
      <vt:lpstr>Huffman's Heap</vt:lpstr>
      <vt:lpstr>Huffman Coding</vt:lpstr>
      <vt:lpstr>Creating the Heap?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IGE105 - Communication Technology in a Changing World</dc:title>
  <dc:creator>Admin</dc:creator>
  <cp:lastModifiedBy>TOPCOM</cp:lastModifiedBy>
  <cp:revision>3</cp:revision>
  <dcterms:modified xsi:type="dcterms:W3CDTF">2017-08-24T02:32:16Z</dcterms:modified>
</cp:coreProperties>
</file>