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0160000" cy="7620000"/>
  <p:notesSz cx="7620000" cy="10160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2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270250" y="762000"/>
            <a:ext cx="5080250" cy="38099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051724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9127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42937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806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8635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6460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1000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251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1819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9796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3068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762000"/>
            <a:ext cx="5080000" cy="3810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762000" y="4826000"/>
            <a:ext cx="6096000" cy="457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743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2713" y="1608669"/>
            <a:ext cx="7356631" cy="369953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2713" y="5308200"/>
            <a:ext cx="7356631" cy="957133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3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7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5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3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7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715" y="5333986"/>
            <a:ext cx="7356630" cy="629709"/>
          </a:xfrm>
        </p:spPr>
        <p:txBody>
          <a:bodyPr anchor="b">
            <a:normAutofit/>
          </a:bodyPr>
          <a:lstStyle>
            <a:lvl1pPr algn="l">
              <a:defRPr sz="266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2713" y="762000"/>
            <a:ext cx="7356631" cy="404518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78"/>
            </a:lvl1pPr>
            <a:lvl2pPr marL="507995" indent="0">
              <a:buNone/>
              <a:defRPr sz="1778"/>
            </a:lvl2pPr>
            <a:lvl3pPr marL="1015990" indent="0">
              <a:buNone/>
              <a:defRPr sz="1778"/>
            </a:lvl3pPr>
            <a:lvl4pPr marL="1523985" indent="0">
              <a:buNone/>
              <a:defRPr sz="1778"/>
            </a:lvl4pPr>
            <a:lvl5pPr marL="2031980" indent="0">
              <a:buNone/>
              <a:defRPr sz="1778"/>
            </a:lvl5pPr>
            <a:lvl6pPr marL="2539975" indent="0">
              <a:buNone/>
              <a:defRPr sz="1778"/>
            </a:lvl6pPr>
            <a:lvl7pPr marL="3047970" indent="0">
              <a:buNone/>
              <a:defRPr sz="1778"/>
            </a:lvl7pPr>
            <a:lvl8pPr marL="3555964" indent="0">
              <a:buNone/>
              <a:defRPr sz="1778"/>
            </a:lvl8pPr>
            <a:lvl9pPr marL="4063959" indent="0">
              <a:buNone/>
              <a:defRPr sz="177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714" y="5963694"/>
            <a:ext cx="7356629" cy="548569"/>
          </a:xfrm>
        </p:spPr>
        <p:txBody>
          <a:bodyPr>
            <a:normAutofit/>
          </a:bodyPr>
          <a:lstStyle>
            <a:lvl1pPr marL="0" indent="0">
              <a:buNone/>
              <a:defRPr sz="1333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37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713" y="1608667"/>
            <a:ext cx="7356631" cy="2201333"/>
          </a:xfrm>
        </p:spPr>
        <p:txBody>
          <a:bodyPr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713" y="4064000"/>
            <a:ext cx="7356631" cy="2624667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09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2677" y="1608667"/>
            <a:ext cx="6667832" cy="2581527"/>
          </a:xfrm>
        </p:spPr>
        <p:txBody>
          <a:bodyPr/>
          <a:lstStyle>
            <a:lvl1pPr>
              <a:defRPr sz="53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609086" y="4190194"/>
            <a:ext cx="6067954" cy="380193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556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713" y="4834063"/>
            <a:ext cx="7356631" cy="1862667"/>
          </a:xfrm>
        </p:spPr>
        <p:txBody>
          <a:bodyPr anchor="ctr">
            <a:normAutofit/>
          </a:bodyPr>
          <a:lstStyle>
            <a:lvl1pPr marL="0" indent="0">
              <a:buNone/>
              <a:defRPr sz="2000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775" y="1079171"/>
            <a:ext cx="668434" cy="2178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3555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77434" y="2904208"/>
            <a:ext cx="668434" cy="2178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3555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989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713" y="3471334"/>
            <a:ext cx="7356632" cy="1836867"/>
          </a:xfrm>
        </p:spPr>
        <p:txBody>
          <a:bodyPr anchor="b"/>
          <a:lstStyle>
            <a:lvl1pPr algn="l">
              <a:defRPr sz="4444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713" y="5308201"/>
            <a:ext cx="7356631" cy="956000"/>
          </a:xfrm>
        </p:spPr>
        <p:txBody>
          <a:bodyPr anchor="t"/>
          <a:lstStyle>
            <a:lvl1pPr marL="0" indent="0" algn="l">
              <a:buNone/>
              <a:defRPr sz="2222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15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594" y="2201333"/>
            <a:ext cx="2456361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43861" y="2963334"/>
            <a:ext cx="2440093" cy="3988153"/>
          </a:xfrm>
        </p:spPr>
        <p:txBody>
          <a:bodyPr anchor="t"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37227" y="2201333"/>
            <a:ext cx="2447504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28430" y="2963334"/>
            <a:ext cx="2456301" cy="3988153"/>
          </a:xfrm>
        </p:spPr>
        <p:txBody>
          <a:bodyPr anchor="t"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38797" y="2201333"/>
            <a:ext cx="2444064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38797" y="2963334"/>
            <a:ext cx="2444064" cy="3988153"/>
          </a:xfrm>
        </p:spPr>
        <p:txBody>
          <a:bodyPr anchor="t"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105927" y="2370667"/>
            <a:ext cx="0" cy="440266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03367" y="2370667"/>
            <a:ext cx="0" cy="440764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187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6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861" y="4723277"/>
            <a:ext cx="2450680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43861" y="2455334"/>
            <a:ext cx="2450680" cy="1693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78"/>
            </a:lvl1pPr>
            <a:lvl2pPr marL="507995" indent="0">
              <a:buNone/>
              <a:defRPr sz="1778"/>
            </a:lvl2pPr>
            <a:lvl3pPr marL="1015990" indent="0">
              <a:buNone/>
              <a:defRPr sz="1778"/>
            </a:lvl3pPr>
            <a:lvl4pPr marL="1523985" indent="0">
              <a:buNone/>
              <a:defRPr sz="1778"/>
            </a:lvl4pPr>
            <a:lvl5pPr marL="2031980" indent="0">
              <a:buNone/>
              <a:defRPr sz="1778"/>
            </a:lvl5pPr>
            <a:lvl6pPr marL="2539975" indent="0">
              <a:buNone/>
              <a:defRPr sz="1778"/>
            </a:lvl6pPr>
            <a:lvl7pPr marL="3047970" indent="0">
              <a:buNone/>
              <a:defRPr sz="1778"/>
            </a:lvl7pPr>
            <a:lvl8pPr marL="3555964" indent="0">
              <a:buNone/>
              <a:defRPr sz="1778"/>
            </a:lvl8pPr>
            <a:lvl9pPr marL="4063959" indent="0">
              <a:buNone/>
              <a:defRPr sz="177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43861" y="5363570"/>
            <a:ext cx="2450680" cy="732432"/>
          </a:xfrm>
        </p:spPr>
        <p:txBody>
          <a:bodyPr anchor="t"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1991" y="4723277"/>
            <a:ext cx="2442740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41990" y="2455334"/>
            <a:ext cx="2442740" cy="1693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78"/>
            </a:lvl1pPr>
            <a:lvl2pPr marL="507995" indent="0">
              <a:buNone/>
              <a:defRPr sz="1778"/>
            </a:lvl2pPr>
            <a:lvl3pPr marL="1015990" indent="0">
              <a:buNone/>
              <a:defRPr sz="1778"/>
            </a:lvl3pPr>
            <a:lvl4pPr marL="1523985" indent="0">
              <a:buNone/>
              <a:defRPr sz="1778"/>
            </a:lvl4pPr>
            <a:lvl5pPr marL="2031980" indent="0">
              <a:buNone/>
              <a:defRPr sz="1778"/>
            </a:lvl5pPr>
            <a:lvl6pPr marL="2539975" indent="0">
              <a:buNone/>
              <a:defRPr sz="1778"/>
            </a:lvl6pPr>
            <a:lvl7pPr marL="3047970" indent="0">
              <a:buNone/>
              <a:defRPr sz="1778"/>
            </a:lvl7pPr>
            <a:lvl8pPr marL="3555964" indent="0">
              <a:buNone/>
              <a:defRPr sz="1778"/>
            </a:lvl8pPr>
            <a:lvl9pPr marL="4063959" indent="0">
              <a:buNone/>
              <a:defRPr sz="177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40862" y="5363568"/>
            <a:ext cx="2445976" cy="732432"/>
          </a:xfrm>
        </p:spPr>
        <p:txBody>
          <a:bodyPr anchor="t"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38797" y="4723277"/>
            <a:ext cx="2444064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38796" y="2455334"/>
            <a:ext cx="2444064" cy="16933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78"/>
            </a:lvl1pPr>
            <a:lvl2pPr marL="507995" indent="0">
              <a:buNone/>
              <a:defRPr sz="1778"/>
            </a:lvl2pPr>
            <a:lvl3pPr marL="1015990" indent="0">
              <a:buNone/>
              <a:defRPr sz="1778"/>
            </a:lvl3pPr>
            <a:lvl4pPr marL="1523985" indent="0">
              <a:buNone/>
              <a:defRPr sz="1778"/>
            </a:lvl4pPr>
            <a:lvl5pPr marL="2031980" indent="0">
              <a:buNone/>
              <a:defRPr sz="1778"/>
            </a:lvl5pPr>
            <a:lvl6pPr marL="2539975" indent="0">
              <a:buNone/>
              <a:defRPr sz="1778"/>
            </a:lvl6pPr>
            <a:lvl7pPr marL="3047970" indent="0">
              <a:buNone/>
              <a:defRPr sz="1778"/>
            </a:lvl7pPr>
            <a:lvl8pPr marL="3555964" indent="0">
              <a:buNone/>
              <a:defRPr sz="1778"/>
            </a:lvl8pPr>
            <a:lvl9pPr marL="4063959" indent="0">
              <a:buNone/>
              <a:defRPr sz="177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38694" y="5363566"/>
            <a:ext cx="2447301" cy="732432"/>
          </a:xfrm>
        </p:spPr>
        <p:txBody>
          <a:bodyPr anchor="t"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105927" y="2370667"/>
            <a:ext cx="0" cy="440266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03367" y="2370667"/>
            <a:ext cx="0" cy="4407647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00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23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1" y="478016"/>
            <a:ext cx="1460881" cy="6473472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3861" y="859117"/>
            <a:ext cx="6187569" cy="60923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059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550400" cy="91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9224"/>
              <a:buFont typeface="Comic Sans MS"/>
              <a:defRPr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550400" cy="5486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>
              <a:buClr>
                <a:srgbClr val="FFFFFF"/>
              </a:buClr>
              <a:buSzPct val="98765"/>
              <a:buFont typeface="Comic Sans MS"/>
              <a:defRPr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007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715" y="3179705"/>
            <a:ext cx="7356630" cy="2128497"/>
          </a:xfrm>
        </p:spPr>
        <p:txBody>
          <a:bodyPr anchor="b"/>
          <a:lstStyle>
            <a:lvl1pPr algn="l">
              <a:defRPr sz="4444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713" y="5308201"/>
            <a:ext cx="7356631" cy="956000"/>
          </a:xfrm>
        </p:spPr>
        <p:txBody>
          <a:bodyPr anchor="t"/>
          <a:lstStyle>
            <a:lvl1pPr marL="0" indent="0" algn="l">
              <a:buNone/>
              <a:defRPr sz="2222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99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3pPr>
            <a:lvl4pPr marL="152398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4pPr>
            <a:lvl5pPr marL="203198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5pPr>
            <a:lvl6pPr marL="2539975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6pPr>
            <a:lvl7pPr marL="3047970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7pPr>
            <a:lvl8pPr marL="3555964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8pPr>
            <a:lvl9pPr marL="4063959" indent="0">
              <a:buNone/>
              <a:defRPr sz="1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14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9667" y="2289529"/>
            <a:ext cx="3664570" cy="466195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778"/>
            </a:lvl2pPr>
            <a:lvl3pPr>
              <a:defRPr sz="1556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306" y="2284548"/>
            <a:ext cx="3664572" cy="466693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778"/>
            </a:lvl2pPr>
            <a:lvl3pPr>
              <a:defRPr sz="1556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5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667" y="2116667"/>
            <a:ext cx="3664569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9667" y="2794000"/>
            <a:ext cx="3664570" cy="415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778"/>
            </a:lvl2pPr>
            <a:lvl3pPr>
              <a:defRPr sz="1556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3307" y="2116667"/>
            <a:ext cx="3664570" cy="640291"/>
          </a:xfrm>
        </p:spPr>
        <p:txBody>
          <a:bodyPr anchor="b">
            <a:noAutofit/>
          </a:bodyPr>
          <a:lstStyle>
            <a:lvl1pPr marL="0" indent="0">
              <a:buNone/>
              <a:defRPr sz="2667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507995" indent="0">
              <a:buNone/>
              <a:defRPr sz="2222" b="1"/>
            </a:lvl2pPr>
            <a:lvl3pPr marL="1015990" indent="0">
              <a:buNone/>
              <a:defRPr sz="2000" b="1"/>
            </a:lvl3pPr>
            <a:lvl4pPr marL="1523985" indent="0">
              <a:buNone/>
              <a:defRPr sz="1778" b="1"/>
            </a:lvl4pPr>
            <a:lvl5pPr marL="2031980" indent="0">
              <a:buNone/>
              <a:defRPr sz="1778" b="1"/>
            </a:lvl5pPr>
            <a:lvl6pPr marL="2539975" indent="0">
              <a:buNone/>
              <a:defRPr sz="1778" b="1"/>
            </a:lvl6pPr>
            <a:lvl7pPr marL="3047970" indent="0">
              <a:buNone/>
              <a:defRPr sz="1778" b="1"/>
            </a:lvl7pPr>
            <a:lvl8pPr marL="3555964" indent="0">
              <a:buNone/>
              <a:defRPr sz="1778" b="1"/>
            </a:lvl8pPr>
            <a:lvl9pPr marL="4063959" indent="0">
              <a:buNone/>
              <a:defRPr sz="177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3307" y="2794000"/>
            <a:ext cx="3664570" cy="415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778"/>
            </a:lvl2pPr>
            <a:lvl3pPr>
              <a:defRPr sz="1556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3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07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6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712" y="1608667"/>
            <a:ext cx="2834958" cy="1608667"/>
          </a:xfrm>
        </p:spPr>
        <p:txBody>
          <a:bodyPr anchor="b"/>
          <a:lstStyle>
            <a:lvl1pPr algn="l">
              <a:defRPr sz="266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8219" y="1608667"/>
            <a:ext cx="4331126" cy="5080000"/>
          </a:xfrm>
        </p:spPr>
        <p:txBody>
          <a:bodyPr anchor="ctr">
            <a:normAutofit/>
          </a:bodyPr>
          <a:lstStyle>
            <a:lvl1pPr>
              <a:defRPr sz="2222"/>
            </a:lvl1pPr>
            <a:lvl2pPr>
              <a:defRPr sz="2000"/>
            </a:lvl2pPr>
            <a:lvl3pPr>
              <a:defRPr sz="1778"/>
            </a:lvl3pPr>
            <a:lvl4pPr>
              <a:defRPr sz="1556"/>
            </a:lvl4pPr>
            <a:lvl5pPr>
              <a:defRPr sz="1556"/>
            </a:lvl5pPr>
            <a:lvl6pPr>
              <a:defRPr sz="1556"/>
            </a:lvl6pPr>
            <a:lvl7pPr>
              <a:defRPr sz="1556"/>
            </a:lvl7pPr>
            <a:lvl8pPr>
              <a:defRPr sz="1556"/>
            </a:lvl8pPr>
            <a:lvl9pPr>
              <a:defRPr sz="155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712" y="3476980"/>
            <a:ext cx="2834958" cy="3217332"/>
          </a:xfrm>
        </p:spPr>
        <p:txBody>
          <a:bodyPr/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00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840" y="2060213"/>
            <a:ext cx="4245193" cy="1749787"/>
          </a:xfrm>
        </p:spPr>
        <p:txBody>
          <a:bodyPr anchor="b">
            <a:norm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92797" y="1270000"/>
            <a:ext cx="2667694" cy="5080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78"/>
            </a:lvl1pPr>
            <a:lvl2pPr marL="507995" indent="0">
              <a:buNone/>
              <a:defRPr sz="1778"/>
            </a:lvl2pPr>
            <a:lvl3pPr marL="1015990" indent="0">
              <a:buNone/>
              <a:defRPr sz="1778"/>
            </a:lvl3pPr>
            <a:lvl4pPr marL="1523985" indent="0">
              <a:buNone/>
              <a:defRPr sz="1778"/>
            </a:lvl4pPr>
            <a:lvl5pPr marL="2031980" indent="0">
              <a:buNone/>
              <a:defRPr sz="1778"/>
            </a:lvl5pPr>
            <a:lvl6pPr marL="2539975" indent="0">
              <a:buNone/>
              <a:defRPr sz="1778"/>
            </a:lvl6pPr>
            <a:lvl7pPr marL="3047970" indent="0">
              <a:buNone/>
              <a:defRPr sz="1778"/>
            </a:lvl7pPr>
            <a:lvl8pPr marL="3555964" indent="0">
              <a:buNone/>
              <a:defRPr sz="1778"/>
            </a:lvl8pPr>
            <a:lvl9pPr marL="4063959" indent="0">
              <a:buNone/>
              <a:defRPr sz="177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2712" y="4064000"/>
            <a:ext cx="4238587" cy="1524000"/>
          </a:xfrm>
        </p:spPr>
        <p:txBody>
          <a:bodyPr>
            <a:normAutofit/>
          </a:bodyPr>
          <a:lstStyle>
            <a:lvl1pPr marL="0" indent="0">
              <a:buNone/>
              <a:defRPr sz="1556"/>
            </a:lvl1pPr>
            <a:lvl2pPr marL="507995" indent="0">
              <a:buNone/>
              <a:defRPr sz="1333"/>
            </a:lvl2pPr>
            <a:lvl3pPr marL="1015990" indent="0">
              <a:buNone/>
              <a:defRPr sz="1111"/>
            </a:lvl3pPr>
            <a:lvl4pPr marL="1523985" indent="0">
              <a:buNone/>
              <a:defRPr sz="1000"/>
            </a:lvl4pPr>
            <a:lvl5pPr marL="2031980" indent="0">
              <a:buNone/>
              <a:defRPr sz="1000"/>
            </a:lvl5pPr>
            <a:lvl6pPr marL="2539975" indent="0">
              <a:buNone/>
              <a:defRPr sz="1000"/>
            </a:lvl6pPr>
            <a:lvl7pPr marL="3047970" indent="0">
              <a:buNone/>
              <a:defRPr sz="1000"/>
            </a:lvl7pPr>
            <a:lvl8pPr marL="3555964" indent="0">
              <a:buNone/>
              <a:defRPr sz="1000"/>
            </a:lvl8pPr>
            <a:lvl9pPr marL="40639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5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999369" y="1862667"/>
            <a:ext cx="3132667" cy="313266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6322036" y="-508000"/>
            <a:ext cx="1778000" cy="1778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999369" y="6773333"/>
            <a:ext cx="1100667" cy="110066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71098" y="2963333"/>
            <a:ext cx="4656667" cy="465666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933098" y="3217333"/>
            <a:ext cx="2624667" cy="262466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606271" y="0"/>
            <a:ext cx="762000" cy="12216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8567" y="503020"/>
            <a:ext cx="7839311" cy="155614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9667" y="2281028"/>
            <a:ext cx="7457393" cy="46616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327766" y="2031968"/>
            <a:ext cx="1100666" cy="254066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2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925928" y="3625968"/>
            <a:ext cx="4288661" cy="2540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2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629368" y="328596"/>
            <a:ext cx="698681" cy="8529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112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135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  <p:sldLayoutId id="2147483709" r:id="rId18"/>
  </p:sldLayoutIdLst>
  <p:txStyles>
    <p:titleStyle>
      <a:lvl1pPr algn="l" defTabSz="508003" rtl="0" eaLnBrk="1" latinLnBrk="0" hangingPunct="1">
        <a:spcBef>
          <a:spcPct val="0"/>
        </a:spcBef>
        <a:buNone/>
        <a:defRPr sz="4667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1003" indent="-381003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222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825505" indent="-3175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270010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778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778012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56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286015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56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794019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56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302021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56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810025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56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4318028" indent="-254002" algn="l" defTabSz="508003" rtl="0" eaLnBrk="1" latinLnBrk="0" hangingPunct="1">
        <a:spcBef>
          <a:spcPts val="1111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556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8003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6007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4009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014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017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8021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6023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4027" algn="l" defTabSz="50800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02175" y="3039650"/>
            <a:ext cx="8404050" cy="147804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ISNE101 – Introduction to Information Systems &amp; Network Engineering</a:t>
            </a:r>
            <a:endParaRPr lang="en-US" sz="32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828800" y="4572000"/>
            <a:ext cx="6578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algn="ctr" rtl="0">
              <a:lnSpc>
                <a:spcPct val="100000"/>
              </a:lnSpc>
              <a:buNone/>
            </a:pPr>
            <a:r>
              <a:rPr lang="en-US" sz="32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Week 2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It's all binary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291475" y="1818250"/>
            <a:ext cx="9625474" cy="55725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Everything on a computer is in binary...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</a:t>
            </a:r>
            <a:r>
              <a:rPr lang="en-US" sz="20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Colour</a:t>
            </a:r>
            <a:endParaRPr lang="en-US" sz="20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Sound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With </a:t>
            </a:r>
            <a:r>
              <a:rPr lang="en-US" sz="20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colour</a:t>
            </a: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we can have a picture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With pictures, sound (and time) we can have a movie</a:t>
            </a:r>
          </a:p>
          <a:p>
            <a:endParaRPr lang="en-US" sz="20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a </a:t>
            </a:r>
            <a:r>
              <a:rPr lang="en-US" sz="2000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colour</a:t>
            </a: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has 3bytes, then a picture with X pixels could have 3X bytes?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a movie has Y pictures, we have 3XY bytes!</a:t>
            </a:r>
          </a:p>
          <a:p>
            <a:endParaRPr lang="en-US" sz="20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 quite, but correct in the principle, and that is why we need bigger and bigger hard drives (and faster connections!)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Digitisation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291475" y="1818250"/>
            <a:ext cx="9625474" cy="55587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Converting 'stuff' to binary is called digitisation.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Discussion: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the effects of digitisation?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on Form?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on Quality?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on Value?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on Ownership? 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Last Week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Introduction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 smtClean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Fundamentals of Information Systems (&amp;NE)</a:t>
            </a:r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42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Week</a:t>
            </a:r>
          </a:p>
          <a:p>
            <a:endParaRPr lang="en-US" sz="42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Looking into Digital Communication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begin with...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Lets learn to Count!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1,2,3,4....  What comes next?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happens when we reach 9?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if we use a different base?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wonderful world of Binary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Binary is Base 2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0,1,10,11,100,101,110,111...</a:t>
            </a:r>
          </a:p>
          <a:p>
            <a:endParaRPr lang="en-US" sz="24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'0' or a '1' is a binary digit, or 'bit'.</a:t>
            </a:r>
          </a:p>
          <a:p>
            <a:endParaRPr lang="en-US" sz="24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Computers only use Binary, where each bit can have 2 states. The state of a bit can be stored as;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On/Off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Direction of magnetism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Different voltages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Different levels of light intensity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Every Base is Base 10!</a:t>
            </a:r>
          </a:p>
        </p:txBody>
      </p:sp>
      <p:sp>
        <p:nvSpPr>
          <p:cNvPr id="56" name="Shape 56"/>
          <p:cNvSpPr/>
          <p:nvPr/>
        </p:nvSpPr>
        <p:spPr>
          <a:xfrm>
            <a:off x="1625600" y="1524000"/>
            <a:ext cx="6871949" cy="53173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about Morse Code?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5 Elements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Dots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Dashes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Intra-character gap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Short gap (between letters)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Long gap (between words)</a:t>
            </a:r>
          </a:p>
          <a:p>
            <a:endParaRPr lang="en-US" sz="24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"..."  =  S        "---"  =  O        "... --- ..."  =  ???</a:t>
            </a:r>
          </a:p>
          <a:p>
            <a:endParaRPr lang="en-US" sz="2400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"."  =  E          "-"  =  T            "--.-"  =  Q (not TTET!)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Back to Binary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2 Elements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1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 are no gaps, so 'gaps' would have to be represented by 0's and 1's.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the same way as Morse Code we can 'encode' each character of the alphabet in 0's and 1's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</a:t>
            </a:r>
          </a:p>
          <a:p>
            <a:endParaRPr lang="en-US" sz="2666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Binary Encoding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291475" y="1818250"/>
            <a:ext cx="9625474" cy="5572574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0000 = A                0001 = B                0010 = C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0011 = D                 0100 = E                0101 = F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0110 = G                 0111 = H                1000 = I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1001 = J                 1010 = K                1011 = L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1100 = M                1101 = N                1110 = O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1111 = P                ...</a:t>
            </a:r>
            <a:r>
              <a:rPr lang="en-US" sz="2666" dirty="0" err="1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uhoh</a:t>
            </a: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!</a:t>
            </a:r>
          </a:p>
          <a:p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11101110011111011110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1101111000100000110100111110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101001001101001110000011000100000011</a:t>
            </a:r>
          </a:p>
          <a:p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11101010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9626599" cy="990599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4266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Byte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04800" y="1828800"/>
            <a:ext cx="9626599" cy="5562600"/>
          </a:xfrm>
          <a:prstGeom prst="rect">
            <a:avLst/>
          </a:prstGeom>
        </p:spPr>
        <p:txBody>
          <a:bodyPr lIns="38100" tIns="38100" rIns="38100" b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 series of 4 bits (a nibble) isn't enough to encode all the capital letters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There are 16 different variations 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    Which is a single hexadecimal character!</a:t>
            </a:r>
          </a:p>
          <a:p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computing we generally store things in Bytes - a sequence of 8 bits.</a:t>
            </a: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That gives 256 different combinations</a:t>
            </a:r>
          </a:p>
          <a:p>
            <a:endParaRPr lang="en-US" sz="2666" dirty="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rtl="0">
              <a:lnSpc>
                <a:spcPct val="100000"/>
              </a:lnSpc>
              <a:buNone/>
            </a:pPr>
            <a:r>
              <a:rPr lang="en-US" sz="2666" dirty="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Enough for every small letter, capital letter, punctuation, number...</a:t>
            </a:r>
          </a:p>
        </p:txBody>
      </p:sp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1493</TotalTime>
  <Words>164</Words>
  <Application>Microsoft Office PowerPoint</Application>
  <PresentationFormat>Custom</PresentationFormat>
  <Paragraphs>93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Comic Sans MS</vt:lpstr>
      <vt:lpstr>Wingdings 3</vt:lpstr>
      <vt:lpstr>Ion</vt:lpstr>
      <vt:lpstr>ISNE101 – Introduction to Information Systems &amp; Network Engineering</vt:lpstr>
      <vt:lpstr>Last Week</vt:lpstr>
      <vt:lpstr>To begin with...</vt:lpstr>
      <vt:lpstr>The wonderful world of Binary</vt:lpstr>
      <vt:lpstr>Every Base is Base 10!</vt:lpstr>
      <vt:lpstr>How about Morse Code?</vt:lpstr>
      <vt:lpstr>Back to Binary</vt:lpstr>
      <vt:lpstr>Binary Encoding</vt:lpstr>
      <vt:lpstr>A Byte</vt:lpstr>
      <vt:lpstr>It's all binary</vt:lpstr>
      <vt:lpstr>Digitisation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IGE105 - Communication Technology in a Changing World</dc:title>
  <dc:creator>Admin</dc:creator>
  <cp:lastModifiedBy>Admin</cp:lastModifiedBy>
  <cp:revision>5</cp:revision>
  <dcterms:modified xsi:type="dcterms:W3CDTF">2013-10-11T09:14:19Z</dcterms:modified>
</cp:coreProperties>
</file>