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0" r:id="rId3"/>
    <p:sldId id="261" r:id="rId4"/>
    <p:sldId id="262" r:id="rId5"/>
    <p:sldId id="263" r:id="rId6"/>
    <p:sldId id="264" r:id="rId7"/>
    <p:sldId id="265" r:id="rId8"/>
    <p:sldId id="266" r:id="rId9"/>
    <p:sldId id="267" r:id="rId10"/>
    <p:sldId id="268" r:id="rId11"/>
    <p:sldId id="269" r:id="rId12"/>
    <p:sldId id="280" r:id="rId13"/>
    <p:sldId id="281" r:id="rId14"/>
    <p:sldId id="282" r:id="rId15"/>
    <p:sldId id="277" r:id="rId16"/>
    <p:sldId id="308" r:id="rId17"/>
    <p:sldId id="307" r:id="rId18"/>
    <p:sldId id="309" r:id="rId19"/>
    <p:sldId id="270" r:id="rId20"/>
    <p:sldId id="271" r:id="rId21"/>
    <p:sldId id="272" r:id="rId22"/>
    <p:sldId id="273"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B41FB7-B765-4361-8B41-79F3A957D3C3}" type="datetimeFigureOut">
              <a:rPr lang="en-US" smtClean="0"/>
              <a:t>8/4/2021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E9BD8-56EF-4D18-9A9E-E26394E7C814}" type="slidenum">
              <a:rPr lang="en-US" smtClean="0"/>
              <a:t>‹#›</a:t>
            </a:fld>
            <a:endParaRPr lang="en-US"/>
          </a:p>
        </p:txBody>
      </p:sp>
    </p:spTree>
    <p:extLst>
      <p:ext uri="{BB962C8B-B14F-4D97-AF65-F5344CB8AC3E}">
        <p14:creationId xmlns:p14="http://schemas.microsoft.com/office/powerpoint/2010/main" val="4281125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E593CD-FD1D-4574-A128-1B38EF9A4599}"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E7B16-9CAB-416E-BF17-88D11309AD74}" type="slidenum">
              <a:rPr lang="en-US" smtClean="0"/>
              <a:t>‹#›</a:t>
            </a:fld>
            <a:endParaRPr lang="en-US"/>
          </a:p>
        </p:txBody>
      </p:sp>
    </p:spTree>
    <p:extLst>
      <p:ext uri="{BB962C8B-B14F-4D97-AF65-F5344CB8AC3E}">
        <p14:creationId xmlns:p14="http://schemas.microsoft.com/office/powerpoint/2010/main" val="297585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E593CD-FD1D-4574-A128-1B38EF9A4599}"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E7B16-9CAB-416E-BF17-88D11309AD74}" type="slidenum">
              <a:rPr lang="en-US" smtClean="0"/>
              <a:t>‹#›</a:t>
            </a:fld>
            <a:endParaRPr lang="en-US"/>
          </a:p>
        </p:txBody>
      </p:sp>
    </p:spTree>
    <p:extLst>
      <p:ext uri="{BB962C8B-B14F-4D97-AF65-F5344CB8AC3E}">
        <p14:creationId xmlns:p14="http://schemas.microsoft.com/office/powerpoint/2010/main" val="178612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E593CD-FD1D-4574-A128-1B38EF9A4599}"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E7B16-9CAB-416E-BF17-88D11309AD7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67334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E593CD-FD1D-4574-A128-1B38EF9A4599}"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E7B16-9CAB-416E-BF17-88D11309AD74}" type="slidenum">
              <a:rPr lang="en-US" smtClean="0"/>
              <a:t>‹#›</a:t>
            </a:fld>
            <a:endParaRPr lang="en-US"/>
          </a:p>
        </p:txBody>
      </p:sp>
    </p:spTree>
    <p:extLst>
      <p:ext uri="{BB962C8B-B14F-4D97-AF65-F5344CB8AC3E}">
        <p14:creationId xmlns:p14="http://schemas.microsoft.com/office/powerpoint/2010/main" val="1172122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E593CD-FD1D-4574-A128-1B38EF9A4599}"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E7B16-9CAB-416E-BF17-88D11309AD7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06964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E593CD-FD1D-4574-A128-1B38EF9A4599}"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E7B16-9CAB-416E-BF17-88D11309AD74}" type="slidenum">
              <a:rPr lang="en-US" smtClean="0"/>
              <a:t>‹#›</a:t>
            </a:fld>
            <a:endParaRPr lang="en-US"/>
          </a:p>
        </p:txBody>
      </p:sp>
    </p:spTree>
    <p:extLst>
      <p:ext uri="{BB962C8B-B14F-4D97-AF65-F5344CB8AC3E}">
        <p14:creationId xmlns:p14="http://schemas.microsoft.com/office/powerpoint/2010/main" val="3191107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593CD-FD1D-4574-A128-1B38EF9A4599}"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E7B16-9CAB-416E-BF17-88D11309AD74}" type="slidenum">
              <a:rPr lang="en-US" smtClean="0"/>
              <a:t>‹#›</a:t>
            </a:fld>
            <a:endParaRPr lang="en-US"/>
          </a:p>
        </p:txBody>
      </p:sp>
    </p:spTree>
    <p:extLst>
      <p:ext uri="{BB962C8B-B14F-4D97-AF65-F5344CB8AC3E}">
        <p14:creationId xmlns:p14="http://schemas.microsoft.com/office/powerpoint/2010/main" val="3900223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593CD-FD1D-4574-A128-1B38EF9A4599}"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E7B16-9CAB-416E-BF17-88D11309AD74}" type="slidenum">
              <a:rPr lang="en-US" smtClean="0"/>
              <a:t>‹#›</a:t>
            </a:fld>
            <a:endParaRPr lang="en-US"/>
          </a:p>
        </p:txBody>
      </p:sp>
    </p:spTree>
    <p:extLst>
      <p:ext uri="{BB962C8B-B14F-4D97-AF65-F5344CB8AC3E}">
        <p14:creationId xmlns:p14="http://schemas.microsoft.com/office/powerpoint/2010/main" val="1984065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E593CD-FD1D-4574-A128-1B38EF9A4599}"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E7B16-9CAB-416E-BF17-88D11309AD74}" type="slidenum">
              <a:rPr lang="en-US" smtClean="0"/>
              <a:t>‹#›</a:t>
            </a:fld>
            <a:endParaRPr lang="en-US"/>
          </a:p>
        </p:txBody>
      </p:sp>
    </p:spTree>
    <p:extLst>
      <p:ext uri="{BB962C8B-B14F-4D97-AF65-F5344CB8AC3E}">
        <p14:creationId xmlns:p14="http://schemas.microsoft.com/office/powerpoint/2010/main" val="327306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E593CD-FD1D-4574-A128-1B38EF9A4599}"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E7B16-9CAB-416E-BF17-88D11309AD74}" type="slidenum">
              <a:rPr lang="en-US" smtClean="0"/>
              <a:t>‹#›</a:t>
            </a:fld>
            <a:endParaRPr lang="en-US"/>
          </a:p>
        </p:txBody>
      </p:sp>
    </p:spTree>
    <p:extLst>
      <p:ext uri="{BB962C8B-B14F-4D97-AF65-F5344CB8AC3E}">
        <p14:creationId xmlns:p14="http://schemas.microsoft.com/office/powerpoint/2010/main" val="419328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E593CD-FD1D-4574-A128-1B38EF9A4599}"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E7B16-9CAB-416E-BF17-88D11309AD74}" type="slidenum">
              <a:rPr lang="en-US" smtClean="0"/>
              <a:t>‹#›</a:t>
            </a:fld>
            <a:endParaRPr lang="en-US"/>
          </a:p>
        </p:txBody>
      </p:sp>
    </p:spTree>
    <p:extLst>
      <p:ext uri="{BB962C8B-B14F-4D97-AF65-F5344CB8AC3E}">
        <p14:creationId xmlns:p14="http://schemas.microsoft.com/office/powerpoint/2010/main" val="4092655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E593CD-FD1D-4574-A128-1B38EF9A4599}" type="datetimeFigureOut">
              <a:rPr lang="en-US" smtClean="0"/>
              <a:t>8/4/2021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6E7B16-9CAB-416E-BF17-88D11309AD74}" type="slidenum">
              <a:rPr lang="en-US" smtClean="0"/>
              <a:t>‹#›</a:t>
            </a:fld>
            <a:endParaRPr lang="en-US"/>
          </a:p>
        </p:txBody>
      </p:sp>
    </p:spTree>
    <p:extLst>
      <p:ext uri="{BB962C8B-B14F-4D97-AF65-F5344CB8AC3E}">
        <p14:creationId xmlns:p14="http://schemas.microsoft.com/office/powerpoint/2010/main" val="139180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E593CD-FD1D-4574-A128-1B38EF9A4599}" type="datetimeFigureOut">
              <a:rPr lang="en-US" smtClean="0"/>
              <a:t>8/4/2021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6E7B16-9CAB-416E-BF17-88D11309AD74}" type="slidenum">
              <a:rPr lang="en-US" smtClean="0"/>
              <a:t>‹#›</a:t>
            </a:fld>
            <a:endParaRPr lang="en-US"/>
          </a:p>
        </p:txBody>
      </p:sp>
    </p:spTree>
    <p:extLst>
      <p:ext uri="{BB962C8B-B14F-4D97-AF65-F5344CB8AC3E}">
        <p14:creationId xmlns:p14="http://schemas.microsoft.com/office/powerpoint/2010/main" val="324726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593CD-FD1D-4574-A128-1B38EF9A4599}" type="datetimeFigureOut">
              <a:rPr lang="en-US" smtClean="0"/>
              <a:t>8/4/2021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6E7B16-9CAB-416E-BF17-88D11309AD74}" type="slidenum">
              <a:rPr lang="en-US" smtClean="0"/>
              <a:t>‹#›</a:t>
            </a:fld>
            <a:endParaRPr lang="en-US"/>
          </a:p>
        </p:txBody>
      </p:sp>
    </p:spTree>
    <p:extLst>
      <p:ext uri="{BB962C8B-B14F-4D97-AF65-F5344CB8AC3E}">
        <p14:creationId xmlns:p14="http://schemas.microsoft.com/office/powerpoint/2010/main" val="3994078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E593CD-FD1D-4574-A128-1B38EF9A4599}"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E7B16-9CAB-416E-BF17-88D11309AD74}" type="slidenum">
              <a:rPr lang="en-US" smtClean="0"/>
              <a:t>‹#›</a:t>
            </a:fld>
            <a:endParaRPr lang="en-US"/>
          </a:p>
        </p:txBody>
      </p:sp>
    </p:spTree>
    <p:extLst>
      <p:ext uri="{BB962C8B-B14F-4D97-AF65-F5344CB8AC3E}">
        <p14:creationId xmlns:p14="http://schemas.microsoft.com/office/powerpoint/2010/main" val="303318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E593CD-FD1D-4574-A128-1B38EF9A4599}"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E7B16-9CAB-416E-BF17-88D11309AD74}" type="slidenum">
              <a:rPr lang="en-US" smtClean="0"/>
              <a:t>‹#›</a:t>
            </a:fld>
            <a:endParaRPr lang="en-US"/>
          </a:p>
        </p:txBody>
      </p:sp>
    </p:spTree>
    <p:extLst>
      <p:ext uri="{BB962C8B-B14F-4D97-AF65-F5344CB8AC3E}">
        <p14:creationId xmlns:p14="http://schemas.microsoft.com/office/powerpoint/2010/main" val="3134393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E593CD-FD1D-4574-A128-1B38EF9A4599}" type="datetimeFigureOut">
              <a:rPr lang="en-US" smtClean="0"/>
              <a:t>8/4/2021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96E7B16-9CAB-416E-BF17-88D11309AD74}" type="slidenum">
              <a:rPr lang="en-US" smtClean="0"/>
              <a:t>‹#›</a:t>
            </a:fld>
            <a:endParaRPr lang="en-US"/>
          </a:p>
        </p:txBody>
      </p:sp>
    </p:spTree>
    <p:extLst>
      <p:ext uri="{BB962C8B-B14F-4D97-AF65-F5344CB8AC3E}">
        <p14:creationId xmlns:p14="http://schemas.microsoft.com/office/powerpoint/2010/main" val="1141890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ISNE 101</a:t>
            </a:r>
          </a:p>
        </p:txBody>
      </p:sp>
      <p:sp>
        <p:nvSpPr>
          <p:cNvPr id="3" name="Subtitle 2"/>
          <p:cNvSpPr>
            <a:spLocks noGrp="1"/>
          </p:cNvSpPr>
          <p:nvPr>
            <p:ph type="subTitle" idx="1"/>
          </p:nvPr>
        </p:nvSpPr>
        <p:spPr/>
        <p:txBody>
          <a:bodyPr/>
          <a:lstStyle/>
          <a:p>
            <a:r>
              <a:rPr lang="en-US"/>
              <a:t>Week 7</a:t>
            </a:r>
            <a:endParaRPr lang="en-US" dirty="0"/>
          </a:p>
          <a:p>
            <a:r>
              <a:rPr lang="en-US" dirty="0"/>
              <a:t>Dr. Ken </a:t>
            </a:r>
            <a:r>
              <a:rPr lang="en-US" dirty="0" err="1"/>
              <a:t>Cosh</a:t>
            </a:r>
            <a:endParaRPr lang="en-US" dirty="0"/>
          </a:p>
        </p:txBody>
      </p:sp>
    </p:spTree>
    <p:extLst>
      <p:ext uri="{BB962C8B-B14F-4D97-AF65-F5344CB8AC3E}">
        <p14:creationId xmlns:p14="http://schemas.microsoft.com/office/powerpoint/2010/main" val="132888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Ubiquitous Computing</a:t>
            </a:r>
            <a:endParaRPr lang="th-TH"/>
          </a:p>
        </p:txBody>
      </p:sp>
      <p:sp>
        <p:nvSpPr>
          <p:cNvPr id="17411" name="Rectangle 3"/>
          <p:cNvSpPr>
            <a:spLocks noGrp="1" noChangeArrowheads="1"/>
          </p:cNvSpPr>
          <p:nvPr>
            <p:ph type="body" idx="1"/>
          </p:nvPr>
        </p:nvSpPr>
        <p:spPr/>
        <p:txBody>
          <a:bodyPr>
            <a:normAutofit/>
          </a:bodyPr>
          <a:lstStyle/>
          <a:p>
            <a:pPr>
              <a:lnSpc>
                <a:spcPct val="90000"/>
              </a:lnSpc>
            </a:pPr>
            <a:r>
              <a:rPr lang="en-US" sz="2400" dirty="0"/>
              <a:t>“Machines that fit the human environment instead of forcing humans to enter theirs will make using a computer as refreshing as a walk in the woods.” (Weiser)</a:t>
            </a:r>
          </a:p>
          <a:p>
            <a:pPr>
              <a:lnSpc>
                <a:spcPct val="90000"/>
              </a:lnSpc>
            </a:pPr>
            <a:r>
              <a:rPr lang="en-US" sz="2400" dirty="0"/>
              <a:t>Break away from the desktop paradigm (desktop metaphor).</a:t>
            </a:r>
          </a:p>
          <a:p>
            <a:pPr lvl="1">
              <a:lnSpc>
                <a:spcPct val="90000"/>
              </a:lnSpc>
            </a:pPr>
            <a:r>
              <a:rPr lang="en-US" sz="2000" dirty="0"/>
              <a:t>Rather than forcing the user to search for the interface, make the computer locate and serve the user.</a:t>
            </a:r>
            <a:endParaRPr lang="th-TH" sz="2000" dirty="0"/>
          </a:p>
        </p:txBody>
      </p:sp>
    </p:spTree>
    <p:extLst>
      <p:ext uri="{BB962C8B-B14F-4D97-AF65-F5344CB8AC3E}">
        <p14:creationId xmlns:p14="http://schemas.microsoft.com/office/powerpoint/2010/main" val="4258447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Weiser</a:t>
            </a:r>
            <a:endParaRPr lang="th-TH"/>
          </a:p>
        </p:txBody>
      </p:sp>
      <p:sp>
        <p:nvSpPr>
          <p:cNvPr id="18435" name="Rectangle 3"/>
          <p:cNvSpPr>
            <a:spLocks noGrp="1" noChangeArrowheads="1"/>
          </p:cNvSpPr>
          <p:nvPr>
            <p:ph type="body" idx="1"/>
          </p:nvPr>
        </p:nvSpPr>
        <p:spPr>
          <a:xfrm>
            <a:off x="2090738" y="1752600"/>
            <a:ext cx="8001000" cy="4484688"/>
          </a:xfrm>
        </p:spPr>
        <p:txBody>
          <a:bodyPr>
            <a:normAutofit/>
          </a:bodyPr>
          <a:lstStyle/>
          <a:p>
            <a:pPr>
              <a:lnSpc>
                <a:spcPct val="90000"/>
              </a:lnSpc>
            </a:pPr>
            <a:r>
              <a:rPr lang="en-US" sz="2400" dirty="0"/>
              <a:t>“Activate the world.  Provide hundreds of wireless computing devices per person per office, of all scales (from 1” displays to wall sized)… …This is different from PDAs, </a:t>
            </a:r>
            <a:r>
              <a:rPr lang="en-US" sz="2400" dirty="0" err="1"/>
              <a:t>dynabooks</a:t>
            </a:r>
            <a:r>
              <a:rPr lang="en-US" sz="2400" dirty="0"/>
              <a:t>, or information at your fingertips.  It is invisible, everywhere computing that does not live on a personal device of any sort, but is invisible in the woodwork.” </a:t>
            </a:r>
          </a:p>
          <a:p>
            <a:pPr>
              <a:lnSpc>
                <a:spcPct val="90000"/>
              </a:lnSpc>
            </a:pPr>
            <a:r>
              <a:rPr lang="en-US" sz="2400" dirty="0"/>
              <a:t>“We wanted to put computing back in its place, to reposition it into the environmental background, to concentrate on human-to-human interfaces, and less on human-to-computer ones”</a:t>
            </a:r>
            <a:endParaRPr lang="th-TH" sz="2400" dirty="0"/>
          </a:p>
        </p:txBody>
      </p:sp>
    </p:spTree>
    <p:extLst>
      <p:ext uri="{BB962C8B-B14F-4D97-AF65-F5344CB8AC3E}">
        <p14:creationId xmlns:p14="http://schemas.microsoft.com/office/powerpoint/2010/main" val="185276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9698" y="368957"/>
            <a:ext cx="8610600" cy="1293028"/>
          </a:xfrm>
        </p:spPr>
        <p:txBody>
          <a:bodyPr/>
          <a:lstStyle/>
          <a:p>
            <a:r>
              <a:rPr lang="en-US" dirty="0" err="1"/>
              <a:t>IoT</a:t>
            </a:r>
            <a:r>
              <a:rPr lang="en-US" dirty="0"/>
              <a:t> – The Internet of Things</a:t>
            </a:r>
            <a:endParaRPr lang="th-TH" dirty="0"/>
          </a:p>
        </p:txBody>
      </p:sp>
      <p:sp>
        <p:nvSpPr>
          <p:cNvPr id="3" name="Content Placeholder 2"/>
          <p:cNvSpPr>
            <a:spLocks noGrp="1"/>
          </p:cNvSpPr>
          <p:nvPr>
            <p:ph idx="1"/>
          </p:nvPr>
        </p:nvSpPr>
        <p:spPr/>
        <p:txBody>
          <a:bodyPr/>
          <a:lstStyle/>
          <a:p>
            <a:endParaRPr lang="th-TH"/>
          </a:p>
        </p:txBody>
      </p:sp>
      <p:pic>
        <p:nvPicPr>
          <p:cNvPr id="4" name="Picture 3"/>
          <p:cNvPicPr>
            <a:picLocks noChangeAspect="1"/>
          </p:cNvPicPr>
          <p:nvPr/>
        </p:nvPicPr>
        <p:blipFill>
          <a:blip r:embed="rId2"/>
          <a:stretch>
            <a:fillRect/>
          </a:stretch>
        </p:blipFill>
        <p:spPr>
          <a:xfrm>
            <a:off x="157420" y="1443838"/>
            <a:ext cx="8720370" cy="5171145"/>
          </a:xfrm>
          <a:prstGeom prst="rect">
            <a:avLst/>
          </a:prstGeom>
        </p:spPr>
      </p:pic>
    </p:spTree>
    <p:extLst>
      <p:ext uri="{BB962C8B-B14F-4D97-AF65-F5344CB8AC3E}">
        <p14:creationId xmlns:p14="http://schemas.microsoft.com/office/powerpoint/2010/main" val="2492309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Demand Access to More Data (Information)</a:t>
            </a:r>
            <a:endParaRPr lang="th-TH" dirty="0"/>
          </a:p>
        </p:txBody>
      </p:sp>
      <p:sp>
        <p:nvSpPr>
          <p:cNvPr id="3" name="Content Placeholder 2"/>
          <p:cNvSpPr>
            <a:spLocks noGrp="1"/>
          </p:cNvSpPr>
          <p:nvPr>
            <p:ph idx="1"/>
          </p:nvPr>
        </p:nvSpPr>
        <p:spPr/>
        <p:txBody>
          <a:bodyPr/>
          <a:lstStyle/>
          <a:p>
            <a:endParaRPr lang="th-TH"/>
          </a:p>
        </p:txBody>
      </p:sp>
      <p:pic>
        <p:nvPicPr>
          <p:cNvPr id="4" name="Picture 3"/>
          <p:cNvPicPr>
            <a:picLocks noChangeAspect="1"/>
          </p:cNvPicPr>
          <p:nvPr/>
        </p:nvPicPr>
        <p:blipFill>
          <a:blip r:embed="rId2"/>
          <a:stretch>
            <a:fillRect/>
          </a:stretch>
        </p:blipFill>
        <p:spPr>
          <a:xfrm>
            <a:off x="873210" y="1938447"/>
            <a:ext cx="7704695" cy="4779638"/>
          </a:xfrm>
          <a:prstGeom prst="rect">
            <a:avLst/>
          </a:prstGeom>
        </p:spPr>
      </p:pic>
    </p:spTree>
    <p:extLst>
      <p:ext uri="{BB962C8B-B14F-4D97-AF65-F5344CB8AC3E}">
        <p14:creationId xmlns:p14="http://schemas.microsoft.com/office/powerpoint/2010/main" val="3551379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Powerful Devices</a:t>
            </a:r>
            <a:endParaRPr lang="th-TH" dirty="0"/>
          </a:p>
        </p:txBody>
      </p:sp>
      <p:sp>
        <p:nvSpPr>
          <p:cNvPr id="3" name="Content Placeholder 2"/>
          <p:cNvSpPr>
            <a:spLocks noGrp="1"/>
          </p:cNvSpPr>
          <p:nvPr>
            <p:ph idx="1"/>
          </p:nvPr>
        </p:nvSpPr>
        <p:spPr/>
        <p:txBody>
          <a:bodyPr/>
          <a:lstStyle/>
          <a:p>
            <a:endParaRPr lang="th-TH"/>
          </a:p>
        </p:txBody>
      </p:sp>
      <p:pic>
        <p:nvPicPr>
          <p:cNvPr id="4" name="Picture 3"/>
          <p:cNvPicPr>
            <a:picLocks noChangeAspect="1"/>
          </p:cNvPicPr>
          <p:nvPr/>
        </p:nvPicPr>
        <p:blipFill>
          <a:blip r:embed="rId2"/>
          <a:stretch>
            <a:fillRect/>
          </a:stretch>
        </p:blipFill>
        <p:spPr>
          <a:xfrm>
            <a:off x="1169772" y="1655947"/>
            <a:ext cx="8954787" cy="5101349"/>
          </a:xfrm>
          <a:prstGeom prst="rect">
            <a:avLst/>
          </a:prstGeom>
        </p:spPr>
      </p:pic>
    </p:spTree>
    <p:extLst>
      <p:ext uri="{BB962C8B-B14F-4D97-AF65-F5344CB8AC3E}">
        <p14:creationId xmlns:p14="http://schemas.microsoft.com/office/powerpoint/2010/main" val="1262802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Home Networking</a:t>
            </a:r>
            <a:endParaRPr lang="th-TH" dirty="0"/>
          </a:p>
        </p:txBody>
      </p:sp>
      <p:sp>
        <p:nvSpPr>
          <p:cNvPr id="3" name="Content Placeholder 2"/>
          <p:cNvSpPr>
            <a:spLocks noGrp="1"/>
          </p:cNvSpPr>
          <p:nvPr>
            <p:ph idx="1"/>
          </p:nvPr>
        </p:nvSpPr>
        <p:spPr/>
        <p:txBody>
          <a:bodyPr/>
          <a:lstStyle/>
          <a:p>
            <a:r>
              <a:rPr lang="en-US" dirty="0"/>
              <a:t>Entertainment</a:t>
            </a:r>
          </a:p>
          <a:p>
            <a:pPr lvl="1"/>
            <a:r>
              <a:rPr lang="en-US" dirty="0"/>
              <a:t>TV</a:t>
            </a:r>
          </a:p>
          <a:p>
            <a:pPr lvl="1"/>
            <a:r>
              <a:rPr lang="en-US" dirty="0"/>
              <a:t>Media Server</a:t>
            </a:r>
          </a:p>
          <a:p>
            <a:r>
              <a:rPr lang="en-US" dirty="0"/>
              <a:t>Security</a:t>
            </a:r>
          </a:p>
          <a:p>
            <a:pPr lvl="1"/>
            <a:r>
              <a:rPr lang="en-US" dirty="0"/>
              <a:t>Cameras</a:t>
            </a:r>
          </a:p>
          <a:p>
            <a:pPr lvl="1"/>
            <a:r>
              <a:rPr lang="en-US" dirty="0"/>
              <a:t>Gates</a:t>
            </a:r>
          </a:p>
          <a:p>
            <a:r>
              <a:rPr lang="en-US" dirty="0"/>
              <a:t>Environment</a:t>
            </a:r>
          </a:p>
          <a:p>
            <a:pPr lvl="1"/>
            <a:r>
              <a:rPr lang="en-US" dirty="0"/>
              <a:t>Air Conditioners</a:t>
            </a:r>
          </a:p>
          <a:p>
            <a:pPr lvl="1"/>
            <a:r>
              <a:rPr lang="en-US" dirty="0"/>
              <a:t>Air Purifiers</a:t>
            </a:r>
          </a:p>
          <a:p>
            <a:pPr lvl="1"/>
            <a:r>
              <a:rPr lang="en-US" dirty="0"/>
              <a:t>Fridge!</a:t>
            </a:r>
            <a:endParaRPr lang="th-TH" dirty="0"/>
          </a:p>
        </p:txBody>
      </p:sp>
      <p:pic>
        <p:nvPicPr>
          <p:cNvPr id="4" name="Picture 3"/>
          <p:cNvPicPr>
            <a:picLocks noChangeAspect="1"/>
          </p:cNvPicPr>
          <p:nvPr/>
        </p:nvPicPr>
        <p:blipFill>
          <a:blip r:embed="rId2"/>
          <a:stretch>
            <a:fillRect/>
          </a:stretch>
        </p:blipFill>
        <p:spPr>
          <a:xfrm>
            <a:off x="5398476" y="1965487"/>
            <a:ext cx="6490080" cy="4482269"/>
          </a:xfrm>
          <a:prstGeom prst="rect">
            <a:avLst/>
          </a:prstGeom>
        </p:spPr>
      </p:pic>
    </p:spTree>
    <p:extLst>
      <p:ext uri="{BB962C8B-B14F-4D97-AF65-F5344CB8AC3E}">
        <p14:creationId xmlns:p14="http://schemas.microsoft.com/office/powerpoint/2010/main" val="1564656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E5B-CA6A-4EC5-8005-45D1CD18ABAB}"/>
              </a:ext>
            </a:extLst>
          </p:cNvPr>
          <p:cNvSpPr>
            <a:spLocks noGrp="1"/>
          </p:cNvSpPr>
          <p:nvPr>
            <p:ph type="title"/>
          </p:nvPr>
        </p:nvSpPr>
        <p:spPr/>
        <p:txBody>
          <a:bodyPr/>
          <a:lstStyle/>
          <a:p>
            <a:r>
              <a:rPr lang="en-US" dirty="0"/>
              <a:t>Smart Cities</a:t>
            </a:r>
          </a:p>
        </p:txBody>
      </p:sp>
      <p:sp>
        <p:nvSpPr>
          <p:cNvPr id="3" name="Content Placeholder 2">
            <a:extLst>
              <a:ext uri="{FF2B5EF4-FFF2-40B4-BE49-F238E27FC236}">
                <a16:creationId xmlns:a16="http://schemas.microsoft.com/office/drawing/2014/main" id="{334F91AD-721C-4BEB-AFA2-8EC355235D7F}"/>
              </a:ext>
            </a:extLst>
          </p:cNvPr>
          <p:cNvSpPr>
            <a:spLocks noGrp="1"/>
          </p:cNvSpPr>
          <p:nvPr>
            <p:ph idx="1"/>
          </p:nvPr>
        </p:nvSpPr>
        <p:spPr/>
        <p:txBody>
          <a:bodyPr/>
          <a:lstStyle/>
          <a:p>
            <a:r>
              <a:rPr lang="en-US" dirty="0"/>
              <a:t>Transportation</a:t>
            </a:r>
          </a:p>
          <a:p>
            <a:pPr lvl="1"/>
            <a:r>
              <a:rPr lang="en-US" dirty="0"/>
              <a:t>Public Transit</a:t>
            </a:r>
          </a:p>
          <a:p>
            <a:pPr lvl="1"/>
            <a:r>
              <a:rPr lang="en-US" dirty="0"/>
              <a:t>Traffic Lights</a:t>
            </a:r>
          </a:p>
          <a:p>
            <a:r>
              <a:rPr lang="en-US" dirty="0"/>
              <a:t>Services</a:t>
            </a:r>
          </a:p>
          <a:p>
            <a:pPr lvl="1"/>
            <a:r>
              <a:rPr lang="en-US" dirty="0"/>
              <a:t>Schools</a:t>
            </a:r>
          </a:p>
          <a:p>
            <a:pPr lvl="1"/>
            <a:r>
              <a:rPr lang="en-US" dirty="0"/>
              <a:t>Hospitals</a:t>
            </a:r>
          </a:p>
          <a:p>
            <a:pPr lvl="1"/>
            <a:r>
              <a:rPr lang="en-US" dirty="0"/>
              <a:t>Fire / Police</a:t>
            </a:r>
          </a:p>
          <a:p>
            <a:r>
              <a:rPr lang="en-US" dirty="0"/>
              <a:t>Trash!</a:t>
            </a:r>
          </a:p>
        </p:txBody>
      </p:sp>
      <p:pic>
        <p:nvPicPr>
          <p:cNvPr id="1026" name="Picture 2" descr="https://www.researchgate.net/profile/Ibrar_Yaqoob/publication/316240064/figure/fig3/AS:667791791235081@1536225378541/An-illustration-of-IoT-based-smart-city.png">
            <a:extLst>
              <a:ext uri="{FF2B5EF4-FFF2-40B4-BE49-F238E27FC236}">
                <a16:creationId xmlns:a16="http://schemas.microsoft.com/office/drawing/2014/main" id="{9F82794C-8DEB-47CC-B8D0-A3CF28190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845" y="1817600"/>
            <a:ext cx="7207495" cy="4799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140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70963-074E-4E56-A2B5-2CA212D06A33}"/>
              </a:ext>
            </a:extLst>
          </p:cNvPr>
          <p:cNvSpPr>
            <a:spLocks noGrp="1"/>
          </p:cNvSpPr>
          <p:nvPr>
            <p:ph type="title"/>
          </p:nvPr>
        </p:nvSpPr>
        <p:spPr/>
        <p:txBody>
          <a:bodyPr/>
          <a:lstStyle/>
          <a:p>
            <a:r>
              <a:rPr lang="en-US" dirty="0"/>
              <a:t>Medical IOT</a:t>
            </a:r>
          </a:p>
        </p:txBody>
      </p:sp>
      <p:sp>
        <p:nvSpPr>
          <p:cNvPr id="3" name="Content Placeholder 2">
            <a:extLst>
              <a:ext uri="{FF2B5EF4-FFF2-40B4-BE49-F238E27FC236}">
                <a16:creationId xmlns:a16="http://schemas.microsoft.com/office/drawing/2014/main" id="{30917AAA-EF90-4959-882A-EB044F815C23}"/>
              </a:ext>
            </a:extLst>
          </p:cNvPr>
          <p:cNvSpPr>
            <a:spLocks noGrp="1"/>
          </p:cNvSpPr>
          <p:nvPr>
            <p:ph idx="1"/>
          </p:nvPr>
        </p:nvSpPr>
        <p:spPr>
          <a:xfrm>
            <a:off x="685800" y="2194560"/>
            <a:ext cx="4106008" cy="4024125"/>
          </a:xfrm>
        </p:spPr>
        <p:txBody>
          <a:bodyPr>
            <a:normAutofit/>
          </a:bodyPr>
          <a:lstStyle/>
          <a:p>
            <a:r>
              <a:rPr lang="en-US" dirty="0"/>
              <a:t>Personal Health / Fitness Monitors</a:t>
            </a:r>
          </a:p>
          <a:p>
            <a:pPr lvl="1"/>
            <a:r>
              <a:rPr lang="en-US" dirty="0"/>
              <a:t>GPS, Fitbit</a:t>
            </a:r>
          </a:p>
          <a:p>
            <a:r>
              <a:rPr lang="en-US" dirty="0"/>
              <a:t>External / Internal Wearables</a:t>
            </a:r>
          </a:p>
          <a:p>
            <a:pPr lvl="1"/>
            <a:r>
              <a:rPr lang="en-US" dirty="0"/>
              <a:t>Pacemakers, Insulin Pumps</a:t>
            </a:r>
          </a:p>
          <a:p>
            <a:r>
              <a:rPr lang="en-US" dirty="0"/>
              <a:t>Hospital Based </a:t>
            </a:r>
          </a:p>
          <a:p>
            <a:pPr lvl="1"/>
            <a:r>
              <a:rPr lang="en-US" dirty="0"/>
              <a:t>Heart rate sensors, Chemo stations</a:t>
            </a:r>
          </a:p>
          <a:p>
            <a:r>
              <a:rPr lang="en-US" dirty="0"/>
              <a:t>Elderly Care</a:t>
            </a:r>
          </a:p>
          <a:p>
            <a:pPr lvl="1"/>
            <a:r>
              <a:rPr lang="en-US" dirty="0"/>
              <a:t>Home sensor networks</a:t>
            </a:r>
          </a:p>
        </p:txBody>
      </p:sp>
      <p:pic>
        <p:nvPicPr>
          <p:cNvPr id="2050" name="Picture 2" descr="https://destinhaus.com/wp-content/uploads/2016/02/Source-NetSecurity.org_.jpg">
            <a:extLst>
              <a:ext uri="{FF2B5EF4-FFF2-40B4-BE49-F238E27FC236}">
                <a16:creationId xmlns:a16="http://schemas.microsoft.com/office/drawing/2014/main" id="{9C11DA22-CC7C-433C-8740-F893F56FF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8522" y="1787173"/>
            <a:ext cx="6945923" cy="4838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105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0864-7147-4819-8B94-2CF8E06C4700}"/>
              </a:ext>
            </a:extLst>
          </p:cNvPr>
          <p:cNvSpPr>
            <a:spLocks noGrp="1"/>
          </p:cNvSpPr>
          <p:nvPr>
            <p:ph type="title"/>
          </p:nvPr>
        </p:nvSpPr>
        <p:spPr/>
        <p:txBody>
          <a:bodyPr/>
          <a:lstStyle/>
          <a:p>
            <a:r>
              <a:rPr lang="en-US" dirty="0"/>
              <a:t>Military IOT</a:t>
            </a:r>
          </a:p>
        </p:txBody>
      </p:sp>
      <p:sp>
        <p:nvSpPr>
          <p:cNvPr id="3" name="Content Placeholder 2">
            <a:extLst>
              <a:ext uri="{FF2B5EF4-FFF2-40B4-BE49-F238E27FC236}">
                <a16:creationId xmlns:a16="http://schemas.microsoft.com/office/drawing/2014/main" id="{F19A8B6E-4AAB-4BBF-B442-F17F5F4A1FB0}"/>
              </a:ext>
            </a:extLst>
          </p:cNvPr>
          <p:cNvSpPr>
            <a:spLocks noGrp="1"/>
          </p:cNvSpPr>
          <p:nvPr>
            <p:ph idx="1"/>
          </p:nvPr>
        </p:nvSpPr>
        <p:spPr/>
        <p:txBody>
          <a:bodyPr/>
          <a:lstStyle/>
          <a:p>
            <a:r>
              <a:rPr lang="en-US" dirty="0"/>
              <a:t>Drones</a:t>
            </a:r>
          </a:p>
          <a:p>
            <a:r>
              <a:rPr lang="en-US" dirty="0"/>
              <a:t>Sensors</a:t>
            </a:r>
          </a:p>
          <a:p>
            <a:r>
              <a:rPr lang="en-US" dirty="0" err="1"/>
              <a:t>Satelites</a:t>
            </a:r>
            <a:endParaRPr lang="en-US" dirty="0"/>
          </a:p>
          <a:p>
            <a:r>
              <a:rPr lang="en-US" dirty="0"/>
              <a:t>Robots</a:t>
            </a:r>
          </a:p>
        </p:txBody>
      </p:sp>
      <p:pic>
        <p:nvPicPr>
          <p:cNvPr id="3074" name="Picture 2" descr="IoT Meets the Military | IEEE Computer Society">
            <a:extLst>
              <a:ext uri="{FF2B5EF4-FFF2-40B4-BE49-F238E27FC236}">
                <a16:creationId xmlns:a16="http://schemas.microsoft.com/office/drawing/2014/main" id="{51503D05-A051-4D1D-8819-F0A7E6E5C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382" y="1901095"/>
            <a:ext cx="7700263" cy="4611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440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Some Challenges</a:t>
            </a:r>
            <a:endParaRPr lang="th-TH"/>
          </a:p>
        </p:txBody>
      </p:sp>
      <p:sp>
        <p:nvSpPr>
          <p:cNvPr id="19459" name="Rectangle 3"/>
          <p:cNvSpPr>
            <a:spLocks noGrp="1" noChangeArrowheads="1"/>
          </p:cNvSpPr>
          <p:nvPr>
            <p:ph type="body" idx="1"/>
          </p:nvPr>
        </p:nvSpPr>
        <p:spPr/>
        <p:txBody>
          <a:bodyPr>
            <a:normAutofit/>
          </a:bodyPr>
          <a:lstStyle/>
          <a:p>
            <a:r>
              <a:rPr lang="en-US" sz="2800" dirty="0"/>
              <a:t>Defining appropriate interactions</a:t>
            </a:r>
          </a:p>
          <a:p>
            <a:pPr lvl="1"/>
            <a:r>
              <a:rPr lang="en-US" sz="2400" dirty="0"/>
              <a:t>Implicit Input</a:t>
            </a:r>
          </a:p>
          <a:p>
            <a:pPr lvl="1"/>
            <a:r>
              <a:rPr lang="en-US" sz="2400" dirty="0"/>
              <a:t>Scalable &amp; Distributed Output</a:t>
            </a:r>
          </a:p>
          <a:p>
            <a:pPr lvl="1"/>
            <a:r>
              <a:rPr lang="en-US" sz="2400" dirty="0"/>
              <a:t>Seamless Integration of Physical &amp; Virtual World</a:t>
            </a:r>
            <a:endParaRPr lang="th-TH" sz="2400" dirty="0"/>
          </a:p>
        </p:txBody>
      </p:sp>
    </p:spTree>
    <p:extLst>
      <p:ext uri="{BB962C8B-B14F-4D97-AF65-F5344CB8AC3E}">
        <p14:creationId xmlns:p14="http://schemas.microsoft.com/office/powerpoint/2010/main" val="4030885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This Week</a:t>
            </a:r>
            <a:endParaRPr lang="th-TH"/>
          </a:p>
        </p:txBody>
      </p:sp>
      <p:sp>
        <p:nvSpPr>
          <p:cNvPr id="8195" name="Rectangle 3"/>
          <p:cNvSpPr>
            <a:spLocks noGrp="1" noChangeArrowheads="1"/>
          </p:cNvSpPr>
          <p:nvPr>
            <p:ph type="body" idx="1"/>
          </p:nvPr>
        </p:nvSpPr>
        <p:spPr/>
        <p:txBody>
          <a:bodyPr/>
          <a:lstStyle/>
          <a:p>
            <a:r>
              <a:rPr lang="en-US" dirty="0"/>
              <a:t>The future of ICT</a:t>
            </a:r>
          </a:p>
          <a:p>
            <a:pPr lvl="1"/>
            <a:r>
              <a:rPr lang="en-US" dirty="0"/>
              <a:t>What can we expect next?</a:t>
            </a:r>
          </a:p>
          <a:p>
            <a:pPr lvl="1"/>
            <a:endParaRPr lang="en-US" dirty="0"/>
          </a:p>
          <a:p>
            <a:r>
              <a:rPr lang="en-US" dirty="0"/>
              <a:t>Subtopics</a:t>
            </a:r>
          </a:p>
          <a:p>
            <a:pPr lvl="1"/>
            <a:r>
              <a:rPr lang="en-US" dirty="0"/>
              <a:t>Ubiquitous Computing</a:t>
            </a:r>
          </a:p>
          <a:p>
            <a:pPr lvl="1"/>
            <a:r>
              <a:rPr lang="en-US" dirty="0"/>
              <a:t>Augmented Realities</a:t>
            </a:r>
            <a:endParaRPr lang="th-TH" dirty="0"/>
          </a:p>
        </p:txBody>
      </p:sp>
    </p:spTree>
    <p:extLst>
      <p:ext uri="{BB962C8B-B14F-4D97-AF65-F5344CB8AC3E}">
        <p14:creationId xmlns:p14="http://schemas.microsoft.com/office/powerpoint/2010/main" val="2402584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Implicit Input</a:t>
            </a:r>
            <a:endParaRPr lang="th-TH"/>
          </a:p>
        </p:txBody>
      </p:sp>
      <p:sp>
        <p:nvSpPr>
          <p:cNvPr id="20483" name="Rectangle 3"/>
          <p:cNvSpPr>
            <a:spLocks noGrp="1" noChangeArrowheads="1"/>
          </p:cNvSpPr>
          <p:nvPr>
            <p:ph type="body" idx="1"/>
          </p:nvPr>
        </p:nvSpPr>
        <p:spPr>
          <a:xfrm>
            <a:off x="677334" y="1270861"/>
            <a:ext cx="8596668" cy="4770501"/>
          </a:xfrm>
        </p:spPr>
        <p:txBody>
          <a:bodyPr>
            <a:noAutofit/>
          </a:bodyPr>
          <a:lstStyle/>
          <a:p>
            <a:pPr>
              <a:lnSpc>
                <a:spcPct val="80000"/>
              </a:lnSpc>
            </a:pPr>
            <a:r>
              <a:rPr lang="en-US" sz="2000" dirty="0"/>
              <a:t>Typing on a keyboard is ‘explicit’.</a:t>
            </a:r>
          </a:p>
          <a:p>
            <a:pPr>
              <a:lnSpc>
                <a:spcPct val="80000"/>
              </a:lnSpc>
            </a:pPr>
            <a:r>
              <a:rPr lang="en-US" sz="2000" dirty="0"/>
              <a:t>With implicit input, our natural interactions with the physical environment are enough to provide inputs</a:t>
            </a:r>
          </a:p>
          <a:p>
            <a:pPr>
              <a:lnSpc>
                <a:spcPct val="80000"/>
              </a:lnSpc>
            </a:pPr>
            <a:r>
              <a:rPr lang="en-US" sz="2000" dirty="0"/>
              <a:t>Examples:</a:t>
            </a:r>
          </a:p>
          <a:p>
            <a:pPr lvl="1">
              <a:lnSpc>
                <a:spcPct val="80000"/>
              </a:lnSpc>
            </a:pPr>
            <a:r>
              <a:rPr lang="en-US" sz="2000" dirty="0"/>
              <a:t>Walking into a space is enough announce one’s presence &amp; identity</a:t>
            </a:r>
          </a:p>
          <a:p>
            <a:pPr lvl="1">
              <a:lnSpc>
                <a:spcPct val="80000"/>
              </a:lnSpc>
            </a:pPr>
            <a:r>
              <a:rPr lang="en-US" sz="2000" dirty="0"/>
              <a:t>Handwriting recognition</a:t>
            </a:r>
          </a:p>
          <a:p>
            <a:pPr lvl="1">
              <a:lnSpc>
                <a:spcPct val="80000"/>
              </a:lnSpc>
            </a:pPr>
            <a:r>
              <a:rPr lang="en-US" sz="2000" dirty="0"/>
              <a:t>Speech recognition</a:t>
            </a:r>
          </a:p>
          <a:p>
            <a:pPr lvl="1">
              <a:lnSpc>
                <a:spcPct val="80000"/>
              </a:lnSpc>
            </a:pPr>
            <a:r>
              <a:rPr lang="en-US" sz="2000" dirty="0"/>
              <a:t>Gesture recognition</a:t>
            </a:r>
          </a:p>
          <a:p>
            <a:pPr>
              <a:lnSpc>
                <a:spcPct val="80000"/>
              </a:lnSpc>
            </a:pPr>
            <a:r>
              <a:rPr lang="en-US" sz="2000" dirty="0"/>
              <a:t>How?</a:t>
            </a:r>
          </a:p>
          <a:p>
            <a:pPr lvl="1">
              <a:lnSpc>
                <a:spcPct val="80000"/>
              </a:lnSpc>
            </a:pPr>
            <a:r>
              <a:rPr lang="en-US" sz="2000" dirty="0"/>
              <a:t>Table top computing</a:t>
            </a:r>
          </a:p>
          <a:p>
            <a:pPr lvl="1">
              <a:lnSpc>
                <a:spcPct val="80000"/>
              </a:lnSpc>
            </a:pPr>
            <a:r>
              <a:rPr lang="en-US" sz="2000" dirty="0"/>
              <a:t>Accelerometers</a:t>
            </a:r>
          </a:p>
          <a:p>
            <a:pPr lvl="1">
              <a:lnSpc>
                <a:spcPct val="80000"/>
              </a:lnSpc>
            </a:pPr>
            <a:r>
              <a:rPr lang="en-US" sz="2000" dirty="0"/>
              <a:t>Tilt sensors</a:t>
            </a:r>
          </a:p>
          <a:p>
            <a:pPr lvl="1">
              <a:lnSpc>
                <a:spcPct val="80000"/>
              </a:lnSpc>
            </a:pPr>
            <a:r>
              <a:rPr lang="en-US" sz="2000" dirty="0"/>
              <a:t>Infrared range finders</a:t>
            </a:r>
            <a:endParaRPr lang="th-TH" sz="2000" dirty="0"/>
          </a:p>
        </p:txBody>
      </p:sp>
    </p:spTree>
    <p:extLst>
      <p:ext uri="{BB962C8B-B14F-4D97-AF65-F5344CB8AC3E}">
        <p14:creationId xmlns:p14="http://schemas.microsoft.com/office/powerpoint/2010/main" val="1995709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Scalable &amp; Distributed Output</a:t>
            </a:r>
            <a:endParaRPr lang="th-TH"/>
          </a:p>
        </p:txBody>
      </p:sp>
      <p:sp>
        <p:nvSpPr>
          <p:cNvPr id="21507" name="Rectangle 3"/>
          <p:cNvSpPr>
            <a:spLocks noGrp="1" noChangeArrowheads="1"/>
          </p:cNvSpPr>
          <p:nvPr>
            <p:ph type="body" idx="1"/>
          </p:nvPr>
        </p:nvSpPr>
        <p:spPr/>
        <p:txBody>
          <a:bodyPr>
            <a:normAutofit fontScale="92500" lnSpcReduction="20000"/>
          </a:bodyPr>
          <a:lstStyle/>
          <a:p>
            <a:r>
              <a:rPr lang="en-US" sz="2600"/>
              <a:t>The Inch, The Foot &amp; The Yard</a:t>
            </a:r>
          </a:p>
          <a:p>
            <a:pPr lvl="1"/>
            <a:r>
              <a:rPr lang="en-US" sz="2200"/>
              <a:t>Different resolutions</a:t>
            </a:r>
          </a:p>
          <a:p>
            <a:pPr lvl="1"/>
            <a:r>
              <a:rPr lang="en-US" sz="2200"/>
              <a:t>Different challenges</a:t>
            </a:r>
          </a:p>
          <a:p>
            <a:r>
              <a:rPr lang="en-US" sz="2600"/>
              <a:t>The challenge of moving stuff</a:t>
            </a:r>
          </a:p>
          <a:p>
            <a:pPr lvl="1"/>
            <a:r>
              <a:rPr lang="en-US" sz="2200"/>
              <a:t>Separating the display and the device</a:t>
            </a:r>
          </a:p>
          <a:p>
            <a:pPr lvl="1"/>
            <a:r>
              <a:rPr lang="en-US" sz="2200"/>
              <a:t>Distributing output everywhere</a:t>
            </a:r>
          </a:p>
          <a:p>
            <a:r>
              <a:rPr lang="en-US" sz="2600"/>
              <a:t>Non-visual output?</a:t>
            </a:r>
          </a:p>
          <a:p>
            <a:pPr lvl="1"/>
            <a:r>
              <a:rPr lang="en-US" sz="2200"/>
              <a:t>Distributing sounds</a:t>
            </a:r>
          </a:p>
          <a:p>
            <a:pPr lvl="1"/>
            <a:r>
              <a:rPr lang="en-US" sz="2200"/>
              <a:t>Not-distributing sounds</a:t>
            </a:r>
          </a:p>
          <a:p>
            <a:pPr lvl="1"/>
            <a:r>
              <a:rPr lang="en-US" sz="2200"/>
              <a:t>Smell, Touch, Taste?</a:t>
            </a:r>
            <a:endParaRPr lang="th-TH" sz="2200"/>
          </a:p>
        </p:txBody>
      </p:sp>
    </p:spTree>
    <p:extLst>
      <p:ext uri="{BB962C8B-B14F-4D97-AF65-F5344CB8AC3E}">
        <p14:creationId xmlns:p14="http://schemas.microsoft.com/office/powerpoint/2010/main" val="3538836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Context Aware Computing</a:t>
            </a:r>
            <a:endParaRPr lang="th-TH"/>
          </a:p>
        </p:txBody>
      </p:sp>
      <p:sp>
        <p:nvSpPr>
          <p:cNvPr id="23555" name="Rectangle 3"/>
          <p:cNvSpPr>
            <a:spLocks noGrp="1" noChangeArrowheads="1"/>
          </p:cNvSpPr>
          <p:nvPr>
            <p:ph type="body" idx="1"/>
          </p:nvPr>
        </p:nvSpPr>
        <p:spPr/>
        <p:txBody>
          <a:bodyPr>
            <a:normAutofit lnSpcReduction="10000"/>
          </a:bodyPr>
          <a:lstStyle/>
          <a:p>
            <a:r>
              <a:rPr lang="en-US" sz="2600"/>
              <a:t>Sensing context from the environment to determine correct responses.</a:t>
            </a:r>
          </a:p>
          <a:p>
            <a:pPr lvl="1"/>
            <a:r>
              <a:rPr lang="en-US" sz="2200"/>
              <a:t>If I walk into a room and it senses my presence</a:t>
            </a:r>
          </a:p>
          <a:p>
            <a:pPr lvl="2"/>
            <a:r>
              <a:rPr lang="en-US" sz="2100"/>
              <a:t>“Where” </a:t>
            </a:r>
          </a:p>
          <a:p>
            <a:pPr lvl="2"/>
            <a:r>
              <a:rPr lang="en-US" sz="2100"/>
              <a:t>“Who”</a:t>
            </a:r>
          </a:p>
          <a:p>
            <a:pPr lvl="1"/>
            <a:r>
              <a:rPr lang="en-US" sz="2200"/>
              <a:t>How about sensing other things?</a:t>
            </a:r>
          </a:p>
          <a:p>
            <a:pPr lvl="2"/>
            <a:r>
              <a:rPr lang="en-US" sz="2100"/>
              <a:t>When am I doing something?</a:t>
            </a:r>
          </a:p>
          <a:p>
            <a:pPr lvl="2"/>
            <a:r>
              <a:rPr lang="en-US" sz="2100"/>
              <a:t>What am I doing?</a:t>
            </a:r>
          </a:p>
          <a:p>
            <a:pPr lvl="2"/>
            <a:r>
              <a:rPr lang="en-US" sz="2100"/>
              <a:t>Why am I doing it?</a:t>
            </a:r>
            <a:endParaRPr lang="th-TH" sz="2100"/>
          </a:p>
        </p:txBody>
      </p:sp>
    </p:spTree>
    <p:extLst>
      <p:ext uri="{BB962C8B-B14F-4D97-AF65-F5344CB8AC3E}">
        <p14:creationId xmlns:p14="http://schemas.microsoft.com/office/powerpoint/2010/main" val="126722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400"/>
              <a:t>Seamless Integration of Physical &amp; Virtual World</a:t>
            </a:r>
            <a:endParaRPr lang="th-TH" sz="3400"/>
          </a:p>
        </p:txBody>
      </p:sp>
      <p:sp>
        <p:nvSpPr>
          <p:cNvPr id="22531" name="Rectangle 3"/>
          <p:cNvSpPr>
            <a:spLocks noGrp="1" noChangeArrowheads="1"/>
          </p:cNvSpPr>
          <p:nvPr>
            <p:ph type="body" idx="1"/>
          </p:nvPr>
        </p:nvSpPr>
        <p:spPr/>
        <p:txBody>
          <a:bodyPr>
            <a:normAutofit/>
          </a:bodyPr>
          <a:lstStyle/>
          <a:p>
            <a:r>
              <a:rPr lang="en-US" sz="2400" dirty="0"/>
              <a:t>Augmenting the World</a:t>
            </a:r>
            <a:endParaRPr lang="th-TH" sz="2400" dirty="0"/>
          </a:p>
          <a:p>
            <a:r>
              <a:rPr lang="en-US" sz="2400" dirty="0"/>
              <a:t>Creating Virtual Worlds</a:t>
            </a:r>
            <a:endParaRPr lang="th-TH" sz="2400" dirty="0"/>
          </a:p>
        </p:txBody>
      </p:sp>
    </p:spTree>
    <p:extLst>
      <p:ext uri="{BB962C8B-B14F-4D97-AF65-F5344CB8AC3E}">
        <p14:creationId xmlns:p14="http://schemas.microsoft.com/office/powerpoint/2010/main" val="3831737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Quote</a:t>
            </a:r>
            <a:endParaRPr lang="th-TH"/>
          </a:p>
        </p:txBody>
      </p:sp>
      <p:sp>
        <p:nvSpPr>
          <p:cNvPr id="10243" name="Rectangle 3"/>
          <p:cNvSpPr>
            <a:spLocks noGrp="1" noChangeArrowheads="1"/>
          </p:cNvSpPr>
          <p:nvPr>
            <p:ph type="body" idx="1"/>
          </p:nvPr>
        </p:nvSpPr>
        <p:spPr/>
        <p:txBody>
          <a:bodyPr/>
          <a:lstStyle/>
          <a:p>
            <a:pPr>
              <a:lnSpc>
                <a:spcPct val="90000"/>
              </a:lnSpc>
            </a:pPr>
            <a:r>
              <a:rPr lang="en-US" sz="2000" b="1" i="1"/>
              <a:t>"As the century closed, the world became smaller. The public rapidly gained access to new and dramatically faster communication technologies. Entrepreneurs, able to draw on unprecedented scale economies, built vast empires. Great fortunes were made. The government demanded that these powerful new monopolists be held accountable under antitrust law. Every day brought forth new technological advances to which the old business models seemed no longer to apply. Yet, somehow, the basic laws of economics asserted themselves. Those who mastered these laws survived in the new environment. Those who did not, failed.“</a:t>
            </a:r>
            <a:endParaRPr lang="th-TH" sz="2000" b="1" i="1"/>
          </a:p>
        </p:txBody>
      </p:sp>
    </p:spTree>
    <p:extLst>
      <p:ext uri="{BB962C8B-B14F-4D97-AF65-F5344CB8AC3E}">
        <p14:creationId xmlns:p14="http://schemas.microsoft.com/office/powerpoint/2010/main" val="200310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Quote</a:t>
            </a:r>
            <a:endParaRPr lang="th-TH"/>
          </a:p>
        </p:txBody>
      </p:sp>
      <p:sp>
        <p:nvSpPr>
          <p:cNvPr id="11267" name="Rectangle 3"/>
          <p:cNvSpPr>
            <a:spLocks noGrp="1" noChangeArrowheads="1"/>
          </p:cNvSpPr>
          <p:nvPr>
            <p:ph type="body" idx="1"/>
          </p:nvPr>
        </p:nvSpPr>
        <p:spPr/>
        <p:txBody>
          <a:bodyPr/>
          <a:lstStyle/>
          <a:p>
            <a:pPr>
              <a:lnSpc>
                <a:spcPct val="90000"/>
              </a:lnSpc>
            </a:pPr>
            <a:r>
              <a:rPr lang="en-GB" sz="3400"/>
              <a:t>‘If you asked a farmer 100 years ago what kind of advance he'd like to see in farming in the next century, he'd be likely to say something along the lines "a horse twice as strong that eats half as much oats".’ </a:t>
            </a:r>
          </a:p>
          <a:p>
            <a:pPr algn="r">
              <a:lnSpc>
                <a:spcPct val="90000"/>
              </a:lnSpc>
              <a:buFont typeface="Wingdings" panose="05000000000000000000" pitchFamily="2" charset="2"/>
              <a:buNone/>
            </a:pPr>
            <a:r>
              <a:rPr lang="en-GB" sz="3400"/>
              <a:t>Anon</a:t>
            </a:r>
            <a:endParaRPr lang="th-TH" sz="3400"/>
          </a:p>
        </p:txBody>
      </p:sp>
    </p:spTree>
    <p:extLst>
      <p:ext uri="{BB962C8B-B14F-4D97-AF65-F5344CB8AC3E}">
        <p14:creationId xmlns:p14="http://schemas.microsoft.com/office/powerpoint/2010/main" val="1374422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Quote</a:t>
            </a:r>
            <a:endParaRPr lang="th-TH"/>
          </a:p>
        </p:txBody>
      </p:sp>
      <p:sp>
        <p:nvSpPr>
          <p:cNvPr id="12291" name="Rectangle 3"/>
          <p:cNvSpPr>
            <a:spLocks noGrp="1" noChangeArrowheads="1"/>
          </p:cNvSpPr>
          <p:nvPr>
            <p:ph type="body" idx="1"/>
          </p:nvPr>
        </p:nvSpPr>
        <p:spPr/>
        <p:txBody>
          <a:bodyPr/>
          <a:lstStyle/>
          <a:p>
            <a:pPr>
              <a:lnSpc>
                <a:spcPct val="80000"/>
              </a:lnSpc>
            </a:pPr>
            <a:r>
              <a:rPr lang="en-GB" sz="2600" i="1"/>
              <a:t>“Having tasted the benefit of interconnection, we will continue the process until virtual reality is "real reality". That is, our senses will no longer be limited to the here and now. The ultimate user interface will be a direct neural stimulation and output. Our eyes will become cameras and our ears, microphones. We will touch, taste, and smell remotely. We will share direct brain-brain links, achieving "mind-meld" with others.”</a:t>
            </a:r>
          </a:p>
          <a:p>
            <a:pPr algn="r">
              <a:lnSpc>
                <a:spcPct val="80000"/>
              </a:lnSpc>
              <a:buFont typeface="Wingdings" panose="05000000000000000000" pitchFamily="2" charset="2"/>
              <a:buNone/>
            </a:pPr>
            <a:r>
              <a:rPr lang="en-GB" sz="1700"/>
              <a:t>Steve Czarnecki (Lockheed Martin)</a:t>
            </a:r>
            <a:endParaRPr lang="th-TH" sz="2600" i="1"/>
          </a:p>
        </p:txBody>
      </p:sp>
    </p:spTree>
    <p:extLst>
      <p:ext uri="{BB962C8B-B14F-4D97-AF65-F5344CB8AC3E}">
        <p14:creationId xmlns:p14="http://schemas.microsoft.com/office/powerpoint/2010/main" val="3248065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Traditional View of a Computer</a:t>
            </a:r>
            <a:endParaRPr lang="th-TH"/>
          </a:p>
        </p:txBody>
      </p:sp>
      <p:sp>
        <p:nvSpPr>
          <p:cNvPr id="9219" name="Rectangle 3"/>
          <p:cNvSpPr>
            <a:spLocks noGrp="1" noChangeArrowheads="1"/>
          </p:cNvSpPr>
          <p:nvPr>
            <p:ph type="body" idx="1"/>
          </p:nvPr>
        </p:nvSpPr>
        <p:spPr/>
        <p:txBody>
          <a:bodyPr>
            <a:normAutofit/>
          </a:bodyPr>
          <a:lstStyle/>
          <a:p>
            <a:pPr>
              <a:lnSpc>
                <a:spcPct val="90000"/>
              </a:lnSpc>
            </a:pPr>
            <a:r>
              <a:rPr lang="en-US" sz="2400" dirty="0"/>
              <a:t>Keyboard</a:t>
            </a:r>
          </a:p>
          <a:p>
            <a:pPr>
              <a:lnSpc>
                <a:spcPct val="90000"/>
              </a:lnSpc>
            </a:pPr>
            <a:r>
              <a:rPr lang="en-US" sz="2400" dirty="0"/>
              <a:t>Mouse</a:t>
            </a:r>
          </a:p>
          <a:p>
            <a:pPr>
              <a:lnSpc>
                <a:spcPct val="90000"/>
              </a:lnSpc>
            </a:pPr>
            <a:r>
              <a:rPr lang="en-US" sz="2400" dirty="0"/>
              <a:t>Box</a:t>
            </a:r>
          </a:p>
          <a:p>
            <a:pPr>
              <a:lnSpc>
                <a:spcPct val="90000"/>
              </a:lnSpc>
            </a:pPr>
            <a:r>
              <a:rPr lang="en-US" sz="2400" dirty="0"/>
              <a:t>Monitor</a:t>
            </a:r>
          </a:p>
          <a:p>
            <a:pPr>
              <a:lnSpc>
                <a:spcPct val="90000"/>
              </a:lnSpc>
            </a:pPr>
            <a:endParaRPr lang="en-US" sz="2400" dirty="0"/>
          </a:p>
          <a:p>
            <a:pPr>
              <a:lnSpc>
                <a:spcPct val="90000"/>
              </a:lnSpc>
            </a:pPr>
            <a:endParaRPr lang="en-US" sz="2400" dirty="0"/>
          </a:p>
          <a:p>
            <a:pPr>
              <a:lnSpc>
                <a:spcPct val="90000"/>
              </a:lnSpc>
            </a:pPr>
            <a:r>
              <a:rPr lang="en-US" sz="2400" dirty="0"/>
              <a:t>When we want to do some work, we find the computer</a:t>
            </a:r>
            <a:endParaRPr lang="th-TH" sz="2400" dirty="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838" y="1270000"/>
            <a:ext cx="436403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552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tech.ebu.ch/files/live/sites/tech/files/shared/news/2016-07/MobTech_ow_logo2.jpg">
            <a:extLst>
              <a:ext uri="{FF2B5EF4-FFF2-40B4-BE49-F238E27FC236}">
                <a16:creationId xmlns:a16="http://schemas.microsoft.com/office/drawing/2014/main" id="{EFAD620A-B906-4BC6-9710-5E552DEAA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838" y="1195388"/>
            <a:ext cx="5194007" cy="2924357"/>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2"/>
          <p:cNvSpPr>
            <a:spLocks noGrp="1" noChangeArrowheads="1"/>
          </p:cNvSpPr>
          <p:nvPr>
            <p:ph type="title"/>
          </p:nvPr>
        </p:nvSpPr>
        <p:spPr/>
        <p:txBody>
          <a:bodyPr/>
          <a:lstStyle/>
          <a:p>
            <a:r>
              <a:rPr lang="en-US"/>
              <a:t>What’s Changed? (Changing)</a:t>
            </a:r>
            <a:endParaRPr lang="th-TH"/>
          </a:p>
        </p:txBody>
      </p:sp>
      <p:sp>
        <p:nvSpPr>
          <p:cNvPr id="14339" name="AutoShape 3"/>
          <p:cNvSpPr>
            <a:spLocks noGrp="1" noChangeAspect="1" noChangeArrowheads="1"/>
          </p:cNvSpPr>
          <p:nvPr>
            <p:ph type="body" idx="1"/>
          </p:nvPr>
        </p:nvSpPr>
        <p:spPr/>
        <p:txBody>
          <a:bodyPr/>
          <a:lstStyle/>
          <a:p>
            <a:r>
              <a:rPr lang="en-US"/>
              <a:t>Mobility</a:t>
            </a:r>
            <a:endParaRPr lang="th-TH"/>
          </a:p>
        </p:txBody>
      </p:sp>
      <p:pic>
        <p:nvPicPr>
          <p:cNvPr id="1026" name="Picture 2" descr="https://cdn.cnn.com/cnnnext/dam/assets/130218162829-concept-phone-philips-fluid-story-top.jpg">
            <a:extLst>
              <a:ext uri="{FF2B5EF4-FFF2-40B4-BE49-F238E27FC236}">
                <a16:creationId xmlns:a16="http://schemas.microsoft.com/office/drawing/2014/main" id="{BCA54090-A9AE-4A20-A3F1-5B1B9AC0C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07" y="4119745"/>
            <a:ext cx="4399085" cy="24744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blog.muva.tech/wp-content/uploads/2017/09/Futur-of-mobile-technology.jpg">
            <a:extLst>
              <a:ext uri="{FF2B5EF4-FFF2-40B4-BE49-F238E27FC236}">
                <a16:creationId xmlns:a16="http://schemas.microsoft.com/office/drawing/2014/main" id="{C67AEB2D-6BF0-46BC-9FAB-49E13985A5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023" y="3218732"/>
            <a:ext cx="5387485" cy="302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13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What’s Changed? (Changing)</a:t>
            </a:r>
            <a:endParaRPr lang="th-TH"/>
          </a:p>
        </p:txBody>
      </p:sp>
      <p:sp>
        <p:nvSpPr>
          <p:cNvPr id="15363" name="Rectangle 3"/>
          <p:cNvSpPr>
            <a:spLocks noGrp="1" noChangeArrowheads="1"/>
          </p:cNvSpPr>
          <p:nvPr>
            <p:ph type="body" idx="1"/>
          </p:nvPr>
        </p:nvSpPr>
        <p:spPr>
          <a:xfrm>
            <a:off x="2090739" y="1752600"/>
            <a:ext cx="4581525" cy="4267200"/>
          </a:xfrm>
        </p:spPr>
        <p:txBody>
          <a:bodyPr>
            <a:normAutofit/>
          </a:bodyPr>
          <a:lstStyle/>
          <a:p>
            <a:r>
              <a:rPr lang="en-US" sz="2800" dirty="0"/>
              <a:t>Computing services distributed throughout physical world, and integrated into it</a:t>
            </a:r>
            <a:endParaRPr lang="th-TH" sz="2800" dirty="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714" y="1550207"/>
            <a:ext cx="2865438"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667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What is it?</a:t>
            </a:r>
            <a:endParaRPr lang="th-TH"/>
          </a:p>
        </p:txBody>
      </p:sp>
      <p:sp>
        <p:nvSpPr>
          <p:cNvPr id="16387" name="Rectangle 3"/>
          <p:cNvSpPr>
            <a:spLocks noGrp="1" noChangeArrowheads="1"/>
          </p:cNvSpPr>
          <p:nvPr>
            <p:ph type="body" idx="1"/>
          </p:nvPr>
        </p:nvSpPr>
        <p:spPr/>
        <p:txBody>
          <a:bodyPr>
            <a:normAutofit/>
          </a:bodyPr>
          <a:lstStyle/>
          <a:p>
            <a:r>
              <a:rPr lang="en-US" sz="2800" dirty="0"/>
              <a:t>Ubiquitous Computing (or Pervasive Computing)</a:t>
            </a:r>
          </a:p>
          <a:p>
            <a:pPr lvl="1"/>
            <a:r>
              <a:rPr lang="en-US" sz="2400" dirty="0"/>
              <a:t>Computing devices become so commonplace, we don’t distinguish them from “normal” environment.</a:t>
            </a:r>
            <a:endParaRPr lang="th-TH" sz="2400" dirty="0"/>
          </a:p>
        </p:txBody>
      </p:sp>
    </p:spTree>
    <p:extLst>
      <p:ext uri="{BB962C8B-B14F-4D97-AF65-F5344CB8AC3E}">
        <p14:creationId xmlns:p14="http://schemas.microsoft.com/office/powerpoint/2010/main" val="302479507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15630</TotalTime>
  <Words>778</Words>
  <Application>Microsoft Office PowerPoint</Application>
  <PresentationFormat>Widescreen</PresentationFormat>
  <Paragraphs>118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Trebuchet MS</vt:lpstr>
      <vt:lpstr>Wingdings</vt:lpstr>
      <vt:lpstr>Wingdings 3</vt:lpstr>
      <vt:lpstr>Facet</vt:lpstr>
      <vt:lpstr>ISNE 101</vt:lpstr>
      <vt:lpstr>This Week</vt:lpstr>
      <vt:lpstr>Quote</vt:lpstr>
      <vt:lpstr>Quote</vt:lpstr>
      <vt:lpstr>Quote</vt:lpstr>
      <vt:lpstr>Traditional View of a Computer</vt:lpstr>
      <vt:lpstr>What’s Changed? (Changing)</vt:lpstr>
      <vt:lpstr>What’s Changed? (Changing)</vt:lpstr>
      <vt:lpstr>What is it?</vt:lpstr>
      <vt:lpstr>Ubiquitous Computing</vt:lpstr>
      <vt:lpstr>Weiser</vt:lpstr>
      <vt:lpstr>IoT – The Internet of Things</vt:lpstr>
      <vt:lpstr>People Demand Access to More Data (Information)</vt:lpstr>
      <vt:lpstr>More Powerful Devices</vt:lpstr>
      <vt:lpstr>SMART Home Networking</vt:lpstr>
      <vt:lpstr>Smart Cities</vt:lpstr>
      <vt:lpstr>Medical IOT</vt:lpstr>
      <vt:lpstr>Military IOT</vt:lpstr>
      <vt:lpstr>Some Challenges</vt:lpstr>
      <vt:lpstr>Implicit Input</vt:lpstr>
      <vt:lpstr>Scalable &amp; Distributed Output</vt:lpstr>
      <vt:lpstr>Context Aware Computing</vt:lpstr>
      <vt:lpstr>Seamless Integration of Physical &amp; Virtual World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ISNE 101</dc:title>
  <dc:creator>Admin</dc:creator>
  <cp:lastModifiedBy>KENNETH COSH</cp:lastModifiedBy>
  <cp:revision>19</cp:revision>
  <dcterms:created xsi:type="dcterms:W3CDTF">2013-08-03T06:34:07Z</dcterms:created>
  <dcterms:modified xsi:type="dcterms:W3CDTF">2021-08-05T02:10:16Z</dcterms:modified>
</cp:coreProperties>
</file>