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58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  <p:sldId id="294" r:id="rId26"/>
    <p:sldId id="295" r:id="rId27"/>
    <p:sldId id="296" r:id="rId28"/>
    <p:sldId id="297" r:id="rId29"/>
    <p:sldId id="298" r:id="rId30"/>
    <p:sldId id="299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8782-90BF-4D7B-BEED-36FA37EB78D6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E1A26-233B-447D-9BE2-5C6CA685C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957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8782-90BF-4D7B-BEED-36FA37EB78D6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E1A26-233B-447D-9BE2-5C6CA685C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36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8782-90BF-4D7B-BEED-36FA37EB78D6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E1A26-233B-447D-9BE2-5C6CA685C168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238633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8782-90BF-4D7B-BEED-36FA37EB78D6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E1A26-233B-447D-9BE2-5C6CA685C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0270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8782-90BF-4D7B-BEED-36FA37EB78D6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E1A26-233B-447D-9BE2-5C6CA685C16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6362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8782-90BF-4D7B-BEED-36FA37EB78D6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E1A26-233B-447D-9BE2-5C6CA685C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1247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8782-90BF-4D7B-BEED-36FA37EB78D6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E1A26-233B-447D-9BE2-5C6CA685C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9514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8782-90BF-4D7B-BEED-36FA37EB78D6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E1A26-233B-447D-9BE2-5C6CA685C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882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8782-90BF-4D7B-BEED-36FA37EB78D6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E1A26-233B-447D-9BE2-5C6CA685C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665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8782-90BF-4D7B-BEED-36FA37EB78D6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E1A26-233B-447D-9BE2-5C6CA685C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921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8782-90BF-4D7B-BEED-36FA37EB78D6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E1A26-233B-447D-9BE2-5C6CA685C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274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8782-90BF-4D7B-BEED-36FA37EB78D6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E1A26-233B-447D-9BE2-5C6CA685C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33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8782-90BF-4D7B-BEED-36FA37EB78D6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E1A26-233B-447D-9BE2-5C6CA685C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174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8782-90BF-4D7B-BEED-36FA37EB78D6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E1A26-233B-447D-9BE2-5C6CA685C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333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8782-90BF-4D7B-BEED-36FA37EB78D6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E1A26-233B-447D-9BE2-5C6CA685C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238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8782-90BF-4D7B-BEED-36FA37EB78D6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E1A26-233B-447D-9BE2-5C6CA685C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778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08782-90BF-4D7B-BEED-36FA37EB78D6}" type="datetimeFigureOut">
              <a:rPr lang="en-US" smtClean="0"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E5E1A26-233B-447D-9BE2-5C6CA685C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16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ISNE101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Ken </a:t>
            </a:r>
            <a:r>
              <a:rPr lang="en-US" dirty="0" err="1"/>
              <a:t>Cosh</a:t>
            </a:r>
            <a:endParaRPr lang="en-US" dirty="0"/>
          </a:p>
          <a:p>
            <a:r>
              <a:rPr lang="en-US"/>
              <a:t>Week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265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nines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99.999% Reliability?</a:t>
            </a:r>
          </a:p>
          <a:p>
            <a:pPr lvl="1"/>
            <a:r>
              <a:rPr lang="en-US" dirty="0"/>
              <a:t>How about electricity?</a:t>
            </a:r>
          </a:p>
          <a:p>
            <a:pPr lvl="1"/>
            <a:r>
              <a:rPr lang="en-US" dirty="0"/>
              <a:t>How about network connection?</a:t>
            </a:r>
          </a:p>
        </p:txBody>
      </p:sp>
    </p:spTree>
    <p:extLst>
      <p:ext uri="{BB962C8B-B14F-4D97-AF65-F5344CB8AC3E}">
        <p14:creationId xmlns:p14="http://schemas.microsoft.com/office/powerpoint/2010/main" val="2362587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Reliability</a:t>
            </a:r>
            <a:endParaRPr lang="th-TH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Redundancy is the Key!</a:t>
            </a:r>
          </a:p>
          <a:p>
            <a:pPr lvl="1"/>
            <a:r>
              <a:rPr lang="en-US"/>
              <a:t>Spare components</a:t>
            </a:r>
          </a:p>
          <a:p>
            <a:pPr lvl="1"/>
            <a:r>
              <a:rPr lang="en-US"/>
              <a:t>Components running in parallel</a:t>
            </a:r>
          </a:p>
          <a:p>
            <a:pPr lvl="2"/>
            <a:r>
              <a:rPr lang="en-US"/>
              <a:t>Triple Modular Redundancy</a:t>
            </a:r>
          </a:p>
          <a:p>
            <a:pPr lvl="1"/>
            <a:r>
              <a:rPr lang="en-US"/>
              <a:t>Identify unreliable components and arrange back ups.</a:t>
            </a:r>
          </a:p>
          <a:p>
            <a:pPr lvl="2"/>
            <a:r>
              <a:rPr lang="en-US"/>
              <a:t>UPS</a:t>
            </a:r>
          </a:p>
          <a:p>
            <a:pPr lvl="2"/>
            <a:r>
              <a:rPr lang="en-US"/>
              <a:t>Multiple ISPs</a:t>
            </a:r>
          </a:p>
          <a:p>
            <a:pPr lvl="2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51518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wide variety of threats</a:t>
            </a:r>
          </a:p>
          <a:p>
            <a:pPr lvl="1"/>
            <a:r>
              <a:rPr lang="en-US" dirty="0"/>
              <a:t>Phishing</a:t>
            </a:r>
          </a:p>
          <a:p>
            <a:pPr lvl="1"/>
            <a:r>
              <a:rPr lang="en-US" dirty="0"/>
              <a:t>Social Engineering</a:t>
            </a:r>
          </a:p>
          <a:p>
            <a:pPr lvl="1"/>
            <a:r>
              <a:rPr lang="en-US" dirty="0"/>
              <a:t>Hacking</a:t>
            </a:r>
          </a:p>
          <a:p>
            <a:pPr lvl="1"/>
            <a:r>
              <a:rPr lang="en-US" dirty="0"/>
              <a:t>Spamming</a:t>
            </a:r>
          </a:p>
          <a:p>
            <a:pPr lvl="1"/>
            <a:r>
              <a:rPr lang="en-US" dirty="0"/>
              <a:t>Credit Card Fraud</a:t>
            </a:r>
          </a:p>
          <a:p>
            <a:pPr lvl="1"/>
            <a:r>
              <a:rPr lang="en-US" dirty="0"/>
              <a:t>Denial Of Service</a:t>
            </a:r>
          </a:p>
          <a:p>
            <a:pPr lvl="1"/>
            <a:r>
              <a:rPr lang="en-US" dirty="0"/>
              <a:t>Malware</a:t>
            </a:r>
          </a:p>
          <a:p>
            <a:pPr lvl="1"/>
            <a:r>
              <a:rPr lang="en-US" dirty="0"/>
              <a:t>Trojans</a:t>
            </a:r>
          </a:p>
          <a:p>
            <a:pPr lvl="1"/>
            <a:r>
              <a:rPr lang="en-US" dirty="0"/>
              <a:t>Virus / Worm</a:t>
            </a:r>
          </a:p>
        </p:txBody>
      </p:sp>
    </p:spTree>
    <p:extLst>
      <p:ext uri="{BB962C8B-B14F-4D97-AF65-F5344CB8AC3E}">
        <p14:creationId xmlns:p14="http://schemas.microsoft.com/office/powerpoint/2010/main" val="2468845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Fundamental Principles of Security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7216" y="1888221"/>
            <a:ext cx="4015303" cy="4636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7012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7037" y="1675101"/>
            <a:ext cx="7838045" cy="4764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2316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Terminology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8584" y="1759797"/>
            <a:ext cx="7491927" cy="4893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464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28800" y="457200"/>
            <a:ext cx="8686800" cy="838200"/>
          </a:xfrm>
          <a:noFill/>
          <a:ln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US" sz="3600">
                <a:effectLst>
                  <a:reflection blurRad="12700" stA="48000" endA="300" endPos="55000" dir="5400000" sy="-90000" algn="bl" rotWithShape="0"/>
                </a:effectLst>
              </a:rPr>
              <a:t>Potential Threats</a:t>
            </a:r>
            <a:endParaRPr lang="en-GB" sz="3600"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27650" name="laptop"/>
          <p:cNvSpPr>
            <a:spLocks noEditPoints="1" noChangeArrowheads="1"/>
          </p:cNvSpPr>
          <p:nvPr/>
        </p:nvSpPr>
        <p:spPr bwMode="auto">
          <a:xfrm>
            <a:off x="1919288" y="1989139"/>
            <a:ext cx="1809750" cy="1362075"/>
          </a:xfrm>
          <a:custGeom>
            <a:avLst/>
            <a:gdLst>
              <a:gd name="T0" fmla="*/ 281684 w 21600"/>
              <a:gd name="T1" fmla="*/ 0 h 21600"/>
              <a:gd name="T2" fmla="*/ 281684 w 21600"/>
              <a:gd name="T3" fmla="*/ 452322 h 21600"/>
              <a:gd name="T4" fmla="*/ 1535523 w 21600"/>
              <a:gd name="T5" fmla="*/ 0 h 21600"/>
              <a:gd name="T6" fmla="*/ 1535523 w 21600"/>
              <a:gd name="T7" fmla="*/ 452322 h 21600"/>
              <a:gd name="T8" fmla="*/ 904875 w 21600"/>
              <a:gd name="T9" fmla="*/ 0 h 21600"/>
              <a:gd name="T10" fmla="*/ 904875 w 21600"/>
              <a:gd name="T11" fmla="*/ 1362075 h 21600"/>
              <a:gd name="T12" fmla="*/ 0 w 21600"/>
              <a:gd name="T13" fmla="*/ 1362075 h 21600"/>
              <a:gd name="T14" fmla="*/ 1809750 w 21600"/>
              <a:gd name="T15" fmla="*/ 1362075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4445 w 21600"/>
              <a:gd name="T25" fmla="*/ 1858 h 21600"/>
              <a:gd name="T26" fmla="*/ 17311 w 21600"/>
              <a:gd name="T27" fmla="*/ 1232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27651" name="laptop"/>
          <p:cNvSpPr>
            <a:spLocks noEditPoints="1" noChangeArrowheads="1"/>
          </p:cNvSpPr>
          <p:nvPr/>
        </p:nvSpPr>
        <p:spPr bwMode="auto">
          <a:xfrm>
            <a:off x="8472488" y="1989139"/>
            <a:ext cx="1809750" cy="1362075"/>
          </a:xfrm>
          <a:custGeom>
            <a:avLst/>
            <a:gdLst>
              <a:gd name="T0" fmla="*/ 281684 w 21600"/>
              <a:gd name="T1" fmla="*/ 0 h 21600"/>
              <a:gd name="T2" fmla="*/ 281684 w 21600"/>
              <a:gd name="T3" fmla="*/ 452322 h 21600"/>
              <a:gd name="T4" fmla="*/ 1535523 w 21600"/>
              <a:gd name="T5" fmla="*/ 0 h 21600"/>
              <a:gd name="T6" fmla="*/ 1535523 w 21600"/>
              <a:gd name="T7" fmla="*/ 452322 h 21600"/>
              <a:gd name="T8" fmla="*/ 904875 w 21600"/>
              <a:gd name="T9" fmla="*/ 0 h 21600"/>
              <a:gd name="T10" fmla="*/ 904875 w 21600"/>
              <a:gd name="T11" fmla="*/ 1362075 h 21600"/>
              <a:gd name="T12" fmla="*/ 0 w 21600"/>
              <a:gd name="T13" fmla="*/ 1362075 h 21600"/>
              <a:gd name="T14" fmla="*/ 1809750 w 21600"/>
              <a:gd name="T15" fmla="*/ 1362075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4445 w 21600"/>
              <a:gd name="T25" fmla="*/ 1858 h 21600"/>
              <a:gd name="T26" fmla="*/ 17311 w 21600"/>
              <a:gd name="T27" fmla="*/ 1232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27652" name="modem"/>
          <p:cNvSpPr>
            <a:spLocks noEditPoints="1" noChangeArrowheads="1"/>
          </p:cNvSpPr>
          <p:nvPr/>
        </p:nvSpPr>
        <p:spPr bwMode="auto">
          <a:xfrm>
            <a:off x="3216276" y="4365626"/>
            <a:ext cx="1655763" cy="504825"/>
          </a:xfrm>
          <a:custGeom>
            <a:avLst/>
            <a:gdLst>
              <a:gd name="T0" fmla="*/ 0 w 21600"/>
              <a:gd name="T1" fmla="*/ 120410 h 21600"/>
              <a:gd name="T2" fmla="*/ 225444 w 21600"/>
              <a:gd name="T3" fmla="*/ 0 h 21600"/>
              <a:gd name="T4" fmla="*/ 1427712 w 21600"/>
              <a:gd name="T5" fmla="*/ 0 h 21600"/>
              <a:gd name="T6" fmla="*/ 1655763 w 21600"/>
              <a:gd name="T7" fmla="*/ 120410 h 21600"/>
              <a:gd name="T8" fmla="*/ 1655763 w 21600"/>
              <a:gd name="T9" fmla="*/ 504825 h 21600"/>
              <a:gd name="T10" fmla="*/ 0 w 21600"/>
              <a:gd name="T11" fmla="*/ 504825 h 21600"/>
              <a:gd name="T12" fmla="*/ 827882 w 21600"/>
              <a:gd name="T13" fmla="*/ 0 h 21600"/>
              <a:gd name="T14" fmla="*/ 827882 w 21600"/>
              <a:gd name="T15" fmla="*/ 504825 h 21600"/>
              <a:gd name="T16" fmla="*/ 0 w 21600"/>
              <a:gd name="T17" fmla="*/ 312618 h 21600"/>
              <a:gd name="T18" fmla="*/ 1655763 w 21600"/>
              <a:gd name="T19" fmla="*/ 312618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400 w 21600"/>
              <a:gd name="T31" fmla="*/ 22400 h 21600"/>
              <a:gd name="T32" fmla="*/ 21200 w 21600"/>
              <a:gd name="T33" fmla="*/ 30000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0" y="5152"/>
                </a:moveTo>
                <a:lnTo>
                  <a:pt x="2941" y="0"/>
                </a:lnTo>
                <a:lnTo>
                  <a:pt x="18625" y="0"/>
                </a:lnTo>
                <a:lnTo>
                  <a:pt x="21600" y="5152"/>
                </a:lnTo>
                <a:lnTo>
                  <a:pt x="21600" y="21600"/>
                </a:lnTo>
                <a:lnTo>
                  <a:pt x="0" y="21600"/>
                </a:lnTo>
                <a:lnTo>
                  <a:pt x="0" y="5152"/>
                </a:lnTo>
                <a:close/>
              </a:path>
              <a:path w="21600" h="21600" extrusionOk="0">
                <a:moveTo>
                  <a:pt x="0" y="5251"/>
                </a:moveTo>
                <a:lnTo>
                  <a:pt x="21600" y="5251"/>
                </a:lnTo>
                <a:moveTo>
                  <a:pt x="1961" y="11791"/>
                </a:moveTo>
                <a:lnTo>
                  <a:pt x="1961" y="14268"/>
                </a:lnTo>
                <a:lnTo>
                  <a:pt x="2806" y="14268"/>
                </a:lnTo>
                <a:lnTo>
                  <a:pt x="2806" y="11791"/>
                </a:lnTo>
                <a:lnTo>
                  <a:pt x="1961" y="11791"/>
                </a:lnTo>
                <a:close/>
              </a:path>
              <a:path w="21600" h="21600" extrusionOk="0">
                <a:moveTo>
                  <a:pt x="3685" y="11791"/>
                </a:moveTo>
                <a:lnTo>
                  <a:pt x="3685" y="14268"/>
                </a:lnTo>
                <a:lnTo>
                  <a:pt x="4530" y="14268"/>
                </a:lnTo>
                <a:lnTo>
                  <a:pt x="4530" y="11791"/>
                </a:lnTo>
                <a:lnTo>
                  <a:pt x="3685" y="11791"/>
                </a:lnTo>
                <a:close/>
              </a:path>
              <a:path w="21600" h="21600" extrusionOk="0">
                <a:moveTo>
                  <a:pt x="5408" y="11791"/>
                </a:moveTo>
                <a:lnTo>
                  <a:pt x="5408" y="14268"/>
                </a:lnTo>
                <a:lnTo>
                  <a:pt x="6254" y="14268"/>
                </a:lnTo>
                <a:lnTo>
                  <a:pt x="6254" y="11791"/>
                </a:lnTo>
                <a:lnTo>
                  <a:pt x="5408" y="11791"/>
                </a:lnTo>
                <a:close/>
              </a:path>
              <a:path w="21600" h="21600" extrusionOk="0">
                <a:moveTo>
                  <a:pt x="7132" y="11791"/>
                </a:moveTo>
                <a:lnTo>
                  <a:pt x="7132" y="14268"/>
                </a:lnTo>
                <a:lnTo>
                  <a:pt x="7977" y="14268"/>
                </a:lnTo>
                <a:lnTo>
                  <a:pt x="7977" y="11791"/>
                </a:lnTo>
                <a:lnTo>
                  <a:pt x="7132" y="11791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27653" name="modem"/>
          <p:cNvSpPr>
            <a:spLocks noEditPoints="1" noChangeArrowheads="1"/>
          </p:cNvSpPr>
          <p:nvPr/>
        </p:nvSpPr>
        <p:spPr bwMode="auto">
          <a:xfrm>
            <a:off x="7175501" y="4365626"/>
            <a:ext cx="1655763" cy="504825"/>
          </a:xfrm>
          <a:custGeom>
            <a:avLst/>
            <a:gdLst>
              <a:gd name="T0" fmla="*/ 0 w 21600"/>
              <a:gd name="T1" fmla="*/ 120410 h 21600"/>
              <a:gd name="T2" fmla="*/ 225444 w 21600"/>
              <a:gd name="T3" fmla="*/ 0 h 21600"/>
              <a:gd name="T4" fmla="*/ 1427712 w 21600"/>
              <a:gd name="T5" fmla="*/ 0 h 21600"/>
              <a:gd name="T6" fmla="*/ 1655763 w 21600"/>
              <a:gd name="T7" fmla="*/ 120410 h 21600"/>
              <a:gd name="T8" fmla="*/ 1655763 w 21600"/>
              <a:gd name="T9" fmla="*/ 504825 h 21600"/>
              <a:gd name="T10" fmla="*/ 0 w 21600"/>
              <a:gd name="T11" fmla="*/ 504825 h 21600"/>
              <a:gd name="T12" fmla="*/ 827882 w 21600"/>
              <a:gd name="T13" fmla="*/ 0 h 21600"/>
              <a:gd name="T14" fmla="*/ 827882 w 21600"/>
              <a:gd name="T15" fmla="*/ 504825 h 21600"/>
              <a:gd name="T16" fmla="*/ 0 w 21600"/>
              <a:gd name="T17" fmla="*/ 312618 h 21600"/>
              <a:gd name="T18" fmla="*/ 1655763 w 21600"/>
              <a:gd name="T19" fmla="*/ 312618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400 w 21600"/>
              <a:gd name="T31" fmla="*/ 22400 h 21600"/>
              <a:gd name="T32" fmla="*/ 21200 w 21600"/>
              <a:gd name="T33" fmla="*/ 30000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0" y="5152"/>
                </a:moveTo>
                <a:lnTo>
                  <a:pt x="2941" y="0"/>
                </a:lnTo>
                <a:lnTo>
                  <a:pt x="18625" y="0"/>
                </a:lnTo>
                <a:lnTo>
                  <a:pt x="21600" y="5152"/>
                </a:lnTo>
                <a:lnTo>
                  <a:pt x="21600" y="21600"/>
                </a:lnTo>
                <a:lnTo>
                  <a:pt x="0" y="21600"/>
                </a:lnTo>
                <a:lnTo>
                  <a:pt x="0" y="5152"/>
                </a:lnTo>
                <a:close/>
              </a:path>
              <a:path w="21600" h="21600" extrusionOk="0">
                <a:moveTo>
                  <a:pt x="0" y="5251"/>
                </a:moveTo>
                <a:lnTo>
                  <a:pt x="21600" y="5251"/>
                </a:lnTo>
                <a:moveTo>
                  <a:pt x="1961" y="11791"/>
                </a:moveTo>
                <a:lnTo>
                  <a:pt x="1961" y="14268"/>
                </a:lnTo>
                <a:lnTo>
                  <a:pt x="2806" y="14268"/>
                </a:lnTo>
                <a:lnTo>
                  <a:pt x="2806" y="11791"/>
                </a:lnTo>
                <a:lnTo>
                  <a:pt x="1961" y="11791"/>
                </a:lnTo>
                <a:close/>
              </a:path>
              <a:path w="21600" h="21600" extrusionOk="0">
                <a:moveTo>
                  <a:pt x="3685" y="11791"/>
                </a:moveTo>
                <a:lnTo>
                  <a:pt x="3685" y="14268"/>
                </a:lnTo>
                <a:lnTo>
                  <a:pt x="4530" y="14268"/>
                </a:lnTo>
                <a:lnTo>
                  <a:pt x="4530" y="11791"/>
                </a:lnTo>
                <a:lnTo>
                  <a:pt x="3685" y="11791"/>
                </a:lnTo>
                <a:close/>
              </a:path>
              <a:path w="21600" h="21600" extrusionOk="0">
                <a:moveTo>
                  <a:pt x="5408" y="11791"/>
                </a:moveTo>
                <a:lnTo>
                  <a:pt x="5408" y="14268"/>
                </a:lnTo>
                <a:lnTo>
                  <a:pt x="6254" y="14268"/>
                </a:lnTo>
                <a:lnTo>
                  <a:pt x="6254" y="11791"/>
                </a:lnTo>
                <a:lnTo>
                  <a:pt x="5408" y="11791"/>
                </a:lnTo>
                <a:close/>
              </a:path>
              <a:path w="21600" h="21600" extrusionOk="0">
                <a:moveTo>
                  <a:pt x="7132" y="11791"/>
                </a:moveTo>
                <a:lnTo>
                  <a:pt x="7132" y="14268"/>
                </a:lnTo>
                <a:lnTo>
                  <a:pt x="7977" y="14268"/>
                </a:lnTo>
                <a:lnTo>
                  <a:pt x="7977" y="11791"/>
                </a:lnTo>
                <a:lnTo>
                  <a:pt x="7132" y="11791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27654" name="Line 7"/>
          <p:cNvSpPr>
            <a:spLocks noChangeShapeType="1"/>
          </p:cNvSpPr>
          <p:nvPr/>
        </p:nvSpPr>
        <p:spPr bwMode="auto">
          <a:xfrm>
            <a:off x="3000376" y="3429000"/>
            <a:ext cx="574675" cy="8636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th-TH"/>
          </a:p>
        </p:txBody>
      </p:sp>
      <p:sp>
        <p:nvSpPr>
          <p:cNvPr id="27655" name="Line 8"/>
          <p:cNvSpPr>
            <a:spLocks noChangeShapeType="1"/>
          </p:cNvSpPr>
          <p:nvPr/>
        </p:nvSpPr>
        <p:spPr bwMode="auto">
          <a:xfrm>
            <a:off x="4943475" y="4652963"/>
            <a:ext cx="208915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th-TH"/>
          </a:p>
        </p:txBody>
      </p:sp>
      <p:sp>
        <p:nvSpPr>
          <p:cNvPr id="27656" name="Line 9"/>
          <p:cNvSpPr>
            <a:spLocks noChangeShapeType="1"/>
          </p:cNvSpPr>
          <p:nvPr/>
        </p:nvSpPr>
        <p:spPr bwMode="auto">
          <a:xfrm flipV="1">
            <a:off x="8112126" y="3429000"/>
            <a:ext cx="792163" cy="8636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th-TH"/>
          </a:p>
        </p:txBody>
      </p:sp>
      <p:sp>
        <p:nvSpPr>
          <p:cNvPr id="27657" name="AutoShape 10"/>
          <p:cNvSpPr>
            <a:spLocks noChangeArrowheads="1"/>
          </p:cNvSpPr>
          <p:nvPr/>
        </p:nvSpPr>
        <p:spPr bwMode="auto">
          <a:xfrm rot="4182393">
            <a:off x="4068764" y="1419226"/>
            <a:ext cx="427037" cy="1643063"/>
          </a:xfrm>
          <a:prstGeom prst="lightningBolt">
            <a:avLst/>
          </a:prstGeom>
          <a:solidFill>
            <a:srgbClr val="FFFA2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AutoShape 11"/>
          <p:cNvSpPr>
            <a:spLocks noChangeArrowheads="1"/>
          </p:cNvSpPr>
          <p:nvPr/>
        </p:nvSpPr>
        <p:spPr bwMode="auto">
          <a:xfrm rot="4380650">
            <a:off x="4368801" y="3429001"/>
            <a:ext cx="431800" cy="1152525"/>
          </a:xfrm>
          <a:prstGeom prst="lightningBolt">
            <a:avLst/>
          </a:prstGeom>
          <a:solidFill>
            <a:srgbClr val="FFFA2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AutoShape 12"/>
          <p:cNvSpPr>
            <a:spLocks noChangeArrowheads="1"/>
          </p:cNvSpPr>
          <p:nvPr/>
        </p:nvSpPr>
        <p:spPr bwMode="auto">
          <a:xfrm rot="-2301841">
            <a:off x="7248525" y="3500439"/>
            <a:ext cx="431800" cy="1152525"/>
          </a:xfrm>
          <a:prstGeom prst="lightningBolt">
            <a:avLst/>
          </a:prstGeom>
          <a:solidFill>
            <a:srgbClr val="FFFA2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AutoShape 13"/>
          <p:cNvSpPr>
            <a:spLocks noChangeArrowheads="1"/>
          </p:cNvSpPr>
          <p:nvPr/>
        </p:nvSpPr>
        <p:spPr bwMode="auto">
          <a:xfrm rot="10425151">
            <a:off x="6096000" y="4652964"/>
            <a:ext cx="431800" cy="1152525"/>
          </a:xfrm>
          <a:prstGeom prst="lightningBolt">
            <a:avLst/>
          </a:prstGeom>
          <a:solidFill>
            <a:srgbClr val="FFFA2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AutoShape 14"/>
          <p:cNvSpPr>
            <a:spLocks noChangeArrowheads="1"/>
          </p:cNvSpPr>
          <p:nvPr/>
        </p:nvSpPr>
        <p:spPr bwMode="auto">
          <a:xfrm rot="-3224891">
            <a:off x="7546182" y="1618457"/>
            <a:ext cx="649288" cy="1533525"/>
          </a:xfrm>
          <a:prstGeom prst="lightningBolt">
            <a:avLst/>
          </a:prstGeom>
          <a:solidFill>
            <a:srgbClr val="FFFA2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Text Box 15"/>
          <p:cNvSpPr txBox="1">
            <a:spLocks noChangeArrowheads="1"/>
          </p:cNvSpPr>
          <p:nvPr/>
        </p:nvSpPr>
        <p:spPr bwMode="auto">
          <a:xfrm>
            <a:off x="5207928" y="1628776"/>
            <a:ext cx="190949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cs typeface="Arial" charset="0"/>
              </a:rPr>
              <a:t>Intrusion</a:t>
            </a:r>
          </a:p>
          <a:p>
            <a:pPr algn="ctr"/>
            <a:r>
              <a:rPr lang="en-US">
                <a:cs typeface="Arial" charset="0"/>
              </a:rPr>
              <a:t>Viruses / Worms</a:t>
            </a:r>
            <a:endParaRPr lang="en-GB">
              <a:cs typeface="Arial" charset="0"/>
            </a:endParaRPr>
          </a:p>
        </p:txBody>
      </p:sp>
      <p:sp>
        <p:nvSpPr>
          <p:cNvPr id="27663" name="Rectangle 16"/>
          <p:cNvSpPr>
            <a:spLocks noChangeArrowheads="1"/>
          </p:cNvSpPr>
          <p:nvPr/>
        </p:nvSpPr>
        <p:spPr bwMode="auto">
          <a:xfrm>
            <a:off x="5087939" y="1628775"/>
            <a:ext cx="2016125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Rectangle 17"/>
          <p:cNvSpPr>
            <a:spLocks noChangeArrowheads="1"/>
          </p:cNvSpPr>
          <p:nvPr/>
        </p:nvSpPr>
        <p:spPr bwMode="auto">
          <a:xfrm>
            <a:off x="5159376" y="3284539"/>
            <a:ext cx="1800225" cy="936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5" name="Text Box 18"/>
          <p:cNvSpPr txBox="1">
            <a:spLocks noChangeArrowheads="1"/>
          </p:cNvSpPr>
          <p:nvPr/>
        </p:nvSpPr>
        <p:spPr bwMode="auto">
          <a:xfrm>
            <a:off x="5106850" y="3284538"/>
            <a:ext cx="196560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cs typeface="Arial" charset="0"/>
              </a:rPr>
              <a:t>External Attacks</a:t>
            </a:r>
          </a:p>
          <a:p>
            <a:pPr algn="ctr"/>
            <a:r>
              <a:rPr lang="en-US">
                <a:cs typeface="Arial" charset="0"/>
              </a:rPr>
              <a:t>Intrusion</a:t>
            </a:r>
            <a:br>
              <a:rPr lang="en-US">
                <a:cs typeface="Arial" charset="0"/>
              </a:rPr>
            </a:br>
            <a:r>
              <a:rPr lang="en-US">
                <a:cs typeface="Arial" charset="0"/>
              </a:rPr>
              <a:t>Viruses / Worms</a:t>
            </a:r>
            <a:endParaRPr lang="en-GB">
              <a:cs typeface="Arial" charset="0"/>
            </a:endParaRPr>
          </a:p>
        </p:txBody>
      </p:sp>
      <p:sp>
        <p:nvSpPr>
          <p:cNvPr id="27666" name="Text Box 19"/>
          <p:cNvSpPr txBox="1">
            <a:spLocks noChangeArrowheads="1"/>
          </p:cNvSpPr>
          <p:nvPr/>
        </p:nvSpPr>
        <p:spPr bwMode="auto">
          <a:xfrm>
            <a:off x="6148388" y="5897563"/>
            <a:ext cx="15504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cs typeface="Arial" charset="0"/>
              </a:rPr>
              <a:t>Interception</a:t>
            </a:r>
            <a:endParaRPr lang="en-GB">
              <a:cs typeface="Arial" charset="0"/>
            </a:endParaRPr>
          </a:p>
        </p:txBody>
      </p:sp>
      <p:sp>
        <p:nvSpPr>
          <p:cNvPr id="27667" name="Rectangle 20"/>
          <p:cNvSpPr>
            <a:spLocks noChangeArrowheads="1"/>
          </p:cNvSpPr>
          <p:nvPr/>
        </p:nvSpPr>
        <p:spPr bwMode="auto">
          <a:xfrm>
            <a:off x="6096000" y="5949951"/>
            <a:ext cx="1512888" cy="358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0648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28800" y="457200"/>
            <a:ext cx="8686800" cy="838200"/>
          </a:xfrm>
          <a:noFill/>
          <a:ln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US" sz="3600">
                <a:effectLst>
                  <a:reflection blurRad="12700" stA="48000" endA="300" endPos="55000" dir="5400000" sy="-90000" algn="bl" rotWithShape="0"/>
                </a:effectLst>
              </a:rPr>
              <a:t>Threats</a:t>
            </a:r>
            <a:endParaRPr lang="en-GB" sz="3600"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28674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Intrusion</a:t>
            </a:r>
          </a:p>
          <a:p>
            <a:pPr lvl="1">
              <a:lnSpc>
                <a:spcPct val="90000"/>
              </a:lnSpc>
            </a:pPr>
            <a:r>
              <a:rPr lang="en-US"/>
              <a:t>Gaining Access to internal infrastructure</a:t>
            </a:r>
          </a:p>
          <a:p>
            <a:pPr>
              <a:lnSpc>
                <a:spcPct val="90000"/>
              </a:lnSpc>
            </a:pPr>
            <a:r>
              <a:rPr lang="en-US"/>
              <a:t>Viruses / Worms</a:t>
            </a:r>
          </a:p>
          <a:p>
            <a:pPr lvl="1">
              <a:lnSpc>
                <a:spcPct val="90000"/>
              </a:lnSpc>
            </a:pPr>
            <a:r>
              <a:rPr lang="en-US"/>
              <a:t>Replicating Software</a:t>
            </a:r>
          </a:p>
          <a:p>
            <a:pPr>
              <a:lnSpc>
                <a:spcPct val="90000"/>
              </a:lnSpc>
            </a:pPr>
            <a:r>
              <a:rPr lang="en-US"/>
              <a:t>External Attacks</a:t>
            </a:r>
          </a:p>
          <a:p>
            <a:pPr lvl="1">
              <a:lnSpc>
                <a:spcPct val="90000"/>
              </a:lnSpc>
            </a:pPr>
            <a:r>
              <a:rPr lang="en-US"/>
              <a:t>Denial of Service.</a:t>
            </a:r>
          </a:p>
          <a:p>
            <a:pPr>
              <a:lnSpc>
                <a:spcPct val="90000"/>
              </a:lnSpc>
            </a:pPr>
            <a:r>
              <a:rPr lang="en-US"/>
              <a:t>Interception</a:t>
            </a:r>
          </a:p>
          <a:p>
            <a:pPr lvl="1">
              <a:lnSpc>
                <a:spcPct val="90000"/>
              </a:lnSpc>
            </a:pPr>
            <a:r>
              <a:rPr lang="en-US"/>
              <a:t>Catching communication while en route between sender and receiver.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70646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28800" y="457200"/>
            <a:ext cx="8686800" cy="838200"/>
          </a:xfrm>
          <a:noFill/>
          <a:ln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US" sz="3600">
                <a:effectLst>
                  <a:reflection blurRad="12700" stA="48000" endA="300" endPos="55000" dir="5400000" sy="-90000" algn="bl" rotWithShape="0"/>
                </a:effectLst>
              </a:rPr>
              <a:t>Intrusion</a:t>
            </a:r>
            <a:endParaRPr lang="en-GB" sz="3600"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29698" name="Rectangle 3"/>
          <p:cNvSpPr>
            <a:spLocks noGrp="1" noChangeArrowheads="1"/>
          </p:cNvSpPr>
          <p:nvPr>
            <p:ph idx="4294967295"/>
          </p:nvPr>
        </p:nvSpPr>
        <p:spPr/>
        <p:txBody>
          <a:bodyPr>
            <a:normAutofit lnSpcReduction="10000"/>
          </a:bodyPr>
          <a:lstStyle/>
          <a:p>
            <a:r>
              <a:rPr lang="en-US" sz="2600"/>
              <a:t>Gaining access to internal infrastructure;</a:t>
            </a:r>
          </a:p>
          <a:p>
            <a:pPr lvl="1"/>
            <a:r>
              <a:rPr lang="en-US" sz="2200"/>
              <a:t>Stealing Mobile Phone</a:t>
            </a:r>
          </a:p>
          <a:p>
            <a:pPr lvl="1"/>
            <a:r>
              <a:rPr lang="en-US" sz="2200"/>
              <a:t>Guessing Passwords</a:t>
            </a:r>
          </a:p>
          <a:p>
            <a:pPr lvl="1"/>
            <a:r>
              <a:rPr lang="en-US" sz="2200"/>
              <a:t>Hacking into private spaces</a:t>
            </a:r>
          </a:p>
          <a:p>
            <a:r>
              <a:rPr lang="en-US" sz="2600"/>
              <a:t>Once a hacker has access to an account, they have the same rights as the account owner.</a:t>
            </a:r>
          </a:p>
          <a:p>
            <a:pPr lvl="1"/>
            <a:r>
              <a:rPr lang="en-US" sz="2200"/>
              <a:t>Problem 1: Preventing hacker from accessing account.</a:t>
            </a:r>
          </a:p>
          <a:p>
            <a:pPr lvl="1"/>
            <a:r>
              <a:rPr lang="en-US" sz="2200"/>
              <a:t>Problem 2: Finding out what someone may have done while they had access.</a:t>
            </a:r>
            <a:endParaRPr lang="en-GB" sz="2200"/>
          </a:p>
        </p:txBody>
      </p:sp>
    </p:spTree>
    <p:extLst>
      <p:ext uri="{BB962C8B-B14F-4D97-AF65-F5344CB8AC3E}">
        <p14:creationId xmlns:p14="http://schemas.microsoft.com/office/powerpoint/2010/main" val="4211100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28800" y="457200"/>
            <a:ext cx="8686800" cy="838200"/>
          </a:xfrm>
          <a:noFill/>
          <a:ln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US" sz="3600">
                <a:effectLst>
                  <a:reflection blurRad="12700" stA="48000" endA="300" endPos="55000" dir="5400000" sy="-90000" algn="bl" rotWithShape="0"/>
                </a:effectLst>
              </a:rPr>
              <a:t>Viruses / Worms</a:t>
            </a:r>
            <a:endParaRPr lang="en-GB" sz="3600"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0722" name="Rectangle 3"/>
          <p:cNvSpPr>
            <a:spLocks noGrp="1" noChangeArrowheads="1"/>
          </p:cNvSpPr>
          <p:nvPr>
            <p:ph idx="4294967295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sz="2600"/>
              <a:t>Virus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Software Program that replicate itself on more PC’s – in a similar way to viruses spread between people.</a:t>
            </a:r>
          </a:p>
          <a:p>
            <a:pPr lvl="2">
              <a:lnSpc>
                <a:spcPct val="90000"/>
              </a:lnSpc>
            </a:pPr>
            <a:r>
              <a:rPr lang="en-US" sz="2100"/>
              <a:t>Viruses need another program to piggyback off, e.g. a macro in a spreadsheet, or document.</a:t>
            </a:r>
          </a:p>
          <a:p>
            <a:pPr lvl="2">
              <a:lnSpc>
                <a:spcPct val="90000"/>
              </a:lnSpc>
            </a:pPr>
            <a:r>
              <a:rPr lang="en-US" sz="2100"/>
              <a:t>Are often spread using email</a:t>
            </a:r>
          </a:p>
          <a:p>
            <a:pPr>
              <a:lnSpc>
                <a:spcPct val="90000"/>
              </a:lnSpc>
            </a:pPr>
            <a:r>
              <a:rPr lang="en-US" sz="2600"/>
              <a:t>Worms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A small piece of software that uses security loopholes to replicate.</a:t>
            </a:r>
          </a:p>
          <a:p>
            <a:pPr lvl="2">
              <a:lnSpc>
                <a:spcPct val="90000"/>
              </a:lnSpc>
            </a:pPr>
            <a:r>
              <a:rPr lang="en-US" sz="2100"/>
              <a:t>E.g. finds a loophole in Windows, scans network for another PC with a similar loophole and copies itself to the new PC etc.</a:t>
            </a:r>
          </a:p>
        </p:txBody>
      </p:sp>
    </p:spTree>
    <p:extLst>
      <p:ext uri="{BB962C8B-B14F-4D97-AF65-F5344CB8AC3E}">
        <p14:creationId xmlns:p14="http://schemas.microsoft.com/office/powerpoint/2010/main" val="4266136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This Week</a:t>
            </a:r>
            <a:endParaRPr lang="th-TH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Challenges (still) facing Modern IS</a:t>
            </a:r>
          </a:p>
          <a:p>
            <a:pPr lvl="1"/>
            <a:r>
              <a:rPr lang="en-US" dirty="0"/>
              <a:t>Reliability</a:t>
            </a:r>
          </a:p>
          <a:p>
            <a:pPr lvl="1"/>
            <a:r>
              <a:rPr lang="en-US" dirty="0"/>
              <a:t>Security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6145097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28800" y="457200"/>
            <a:ext cx="8686800" cy="838200"/>
          </a:xfrm>
          <a:noFill/>
          <a:ln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US" sz="3600">
                <a:effectLst>
                  <a:reflection blurRad="12700" stA="48000" endA="300" endPos="55000" dir="5400000" sy="-90000" algn="bl" rotWithShape="0"/>
                </a:effectLst>
              </a:rPr>
              <a:t>External Attacks</a:t>
            </a:r>
            <a:endParaRPr lang="en-GB" sz="3600"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1746" name="Rectangle 3"/>
          <p:cNvSpPr>
            <a:spLocks noGrp="1" noChangeArrowheads="1"/>
          </p:cNvSpPr>
          <p:nvPr>
            <p:ph idx="4294967295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sz="2600"/>
              <a:t>Attacks without gaining access to a private device.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Denial of Service(DoS)</a:t>
            </a:r>
          </a:p>
          <a:p>
            <a:pPr lvl="2">
              <a:lnSpc>
                <a:spcPct val="90000"/>
              </a:lnSpc>
            </a:pPr>
            <a:r>
              <a:rPr lang="en-US" sz="2100"/>
              <a:t>Very Common Attacks</a:t>
            </a:r>
          </a:p>
          <a:p>
            <a:pPr lvl="2">
              <a:lnSpc>
                <a:spcPct val="90000"/>
              </a:lnSpc>
            </a:pPr>
            <a:r>
              <a:rPr lang="en-US" sz="2100"/>
              <a:t>Purpose, to use up bandwidth or service, by ‘spoof’ conversations.</a:t>
            </a:r>
          </a:p>
          <a:p>
            <a:pPr lvl="3">
              <a:lnSpc>
                <a:spcPct val="90000"/>
              </a:lnSpc>
            </a:pPr>
            <a:r>
              <a:rPr lang="en-US" sz="1800"/>
              <a:t>Blocking Webservers with repeated hits</a:t>
            </a:r>
          </a:p>
          <a:p>
            <a:pPr lvl="3">
              <a:lnSpc>
                <a:spcPct val="90000"/>
              </a:lnSpc>
            </a:pPr>
            <a:r>
              <a:rPr lang="en-US" sz="1800"/>
              <a:t>Spam emails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Distributed Denial of Service (DDOS)</a:t>
            </a:r>
          </a:p>
          <a:p>
            <a:pPr lvl="2">
              <a:lnSpc>
                <a:spcPct val="90000"/>
              </a:lnSpc>
            </a:pPr>
            <a:r>
              <a:rPr lang="en-US" sz="2100"/>
              <a:t>Attacking from many addresses simultaneously.</a:t>
            </a:r>
          </a:p>
          <a:p>
            <a:pPr lvl="3">
              <a:lnSpc>
                <a:spcPct val="90000"/>
              </a:lnSpc>
            </a:pPr>
            <a:r>
              <a:rPr lang="en-US" sz="1800"/>
              <a:t>Code Red Worm</a:t>
            </a:r>
          </a:p>
          <a:p>
            <a:pPr lvl="3">
              <a:lnSpc>
                <a:spcPct val="90000"/>
              </a:lnSpc>
            </a:pPr>
            <a:r>
              <a:rPr lang="en-US" sz="1800"/>
              <a:t>Chain Letters</a:t>
            </a:r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4577373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28800" y="457200"/>
            <a:ext cx="8686800" cy="838200"/>
          </a:xfrm>
          <a:noFill/>
          <a:ln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US" sz="3600">
                <a:effectLst>
                  <a:reflection blurRad="12700" stA="48000" endA="300" endPos="55000" dir="5400000" sy="-90000" algn="bl" rotWithShape="0"/>
                </a:effectLst>
              </a:rPr>
              <a:t>Interception</a:t>
            </a:r>
            <a:endParaRPr lang="en-GB" sz="3600"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2770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Catching communication whilst on route between sender and receiver.</a:t>
            </a:r>
          </a:p>
          <a:p>
            <a:pPr lvl="1">
              <a:lnSpc>
                <a:spcPct val="90000"/>
              </a:lnSpc>
            </a:pPr>
            <a:r>
              <a:rPr lang="en-US"/>
              <a:t>Intercepting Signals.</a:t>
            </a:r>
          </a:p>
          <a:p>
            <a:pPr lvl="2">
              <a:lnSpc>
                <a:spcPct val="90000"/>
              </a:lnSpc>
            </a:pPr>
            <a:r>
              <a:rPr lang="en-US"/>
              <a:t>Wireless Signals</a:t>
            </a:r>
          </a:p>
          <a:p>
            <a:pPr lvl="2">
              <a:lnSpc>
                <a:spcPct val="90000"/>
              </a:lnSpc>
            </a:pPr>
            <a:r>
              <a:rPr lang="en-US"/>
              <a:t>Government listening in on telephone conversations</a:t>
            </a:r>
          </a:p>
          <a:p>
            <a:pPr lvl="1">
              <a:lnSpc>
                <a:spcPct val="90000"/>
              </a:lnSpc>
            </a:pPr>
            <a:r>
              <a:rPr lang="en-US"/>
              <a:t>Normally minimised through encryption.</a:t>
            </a:r>
          </a:p>
          <a:p>
            <a:pPr>
              <a:lnSpc>
                <a:spcPct val="90000"/>
              </a:lnSpc>
            </a:pPr>
            <a:r>
              <a:rPr lang="en-US"/>
              <a:t>Accessing someone else’s service</a:t>
            </a:r>
          </a:p>
          <a:p>
            <a:pPr lvl="1">
              <a:lnSpc>
                <a:spcPct val="90000"/>
              </a:lnSpc>
            </a:pPr>
            <a:r>
              <a:rPr lang="en-US"/>
              <a:t>Using bandwidth of wireless network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3731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28800" y="457200"/>
            <a:ext cx="8686800" cy="838200"/>
          </a:xfrm>
          <a:noFill/>
          <a:ln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US" sz="3600">
                <a:effectLst>
                  <a:reflection blurRad="12700" stA="48000" endA="300" endPos="55000" dir="5400000" sy="-90000" algn="bl" rotWithShape="0"/>
                </a:effectLst>
              </a:rPr>
              <a:t>Improving Security</a:t>
            </a:r>
            <a:endParaRPr lang="en-GB" sz="3600"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3794" name="Rectangle 3"/>
          <p:cNvSpPr>
            <a:spLocks noGrp="1" noChangeArrowheads="1"/>
          </p:cNvSpPr>
          <p:nvPr>
            <p:ph idx="4294967295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600"/>
              <a:t>Security Policies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Limiting users access &amp; actions</a:t>
            </a:r>
          </a:p>
          <a:p>
            <a:pPr>
              <a:lnSpc>
                <a:spcPct val="90000"/>
              </a:lnSpc>
            </a:pPr>
            <a:r>
              <a:rPr lang="en-US" sz="2600"/>
              <a:t>Firewalls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Protection between network and internet</a:t>
            </a:r>
          </a:p>
          <a:p>
            <a:pPr>
              <a:lnSpc>
                <a:spcPct val="90000"/>
              </a:lnSpc>
            </a:pPr>
            <a:r>
              <a:rPr lang="en-US" sz="2600"/>
              <a:t>Authentication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Passwords etc.</a:t>
            </a:r>
          </a:p>
          <a:p>
            <a:pPr>
              <a:lnSpc>
                <a:spcPct val="90000"/>
              </a:lnSpc>
            </a:pPr>
            <a:r>
              <a:rPr lang="en-US" sz="2600"/>
              <a:t>Encryption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Encoding contents of communication</a:t>
            </a:r>
          </a:p>
          <a:p>
            <a:pPr>
              <a:lnSpc>
                <a:spcPct val="90000"/>
              </a:lnSpc>
            </a:pPr>
            <a:r>
              <a:rPr lang="en-US" sz="2600"/>
              <a:t>Patches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Responding to security breaches</a:t>
            </a:r>
          </a:p>
        </p:txBody>
      </p:sp>
    </p:spTree>
    <p:extLst>
      <p:ext uri="{BB962C8B-B14F-4D97-AF65-F5344CB8AC3E}">
        <p14:creationId xmlns:p14="http://schemas.microsoft.com/office/powerpoint/2010/main" val="22158579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28800" y="457200"/>
            <a:ext cx="8686800" cy="838200"/>
          </a:xfrm>
          <a:noFill/>
          <a:ln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US" sz="3600">
                <a:effectLst>
                  <a:reflection blurRad="12700" stA="48000" endA="300" endPos="55000" dir="5400000" sy="-90000" algn="bl" rotWithShape="0"/>
                </a:effectLst>
              </a:rPr>
              <a:t>Security Policies</a:t>
            </a:r>
            <a:endParaRPr lang="en-GB" sz="3600"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4818" name="Rectangle 3"/>
          <p:cNvSpPr>
            <a:spLocks noGrp="1" noChangeArrowheads="1"/>
          </p:cNvSpPr>
          <p:nvPr>
            <p:ph idx="4294967295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n-US" sz="2600" dirty="0"/>
              <a:t>Access Control Lists (ACL)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Limit which users can do what (e.g. update websites)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Signed agreements for service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When allowing users onto a network, normally they sign an agreement, regarding terms of use.</a:t>
            </a:r>
          </a:p>
          <a:p>
            <a:pPr lvl="2">
              <a:lnSpc>
                <a:spcPct val="80000"/>
              </a:lnSpc>
            </a:pPr>
            <a:r>
              <a:rPr lang="en-US" sz="2100" dirty="0"/>
              <a:t>Did you sign one at CMU?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Policies could include,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Regular password changes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Whether personal use of service is permitted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Antivirus updates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Can help against, external attacks, intrusion, virus / worms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15014988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274638"/>
            <a:ext cx="8229600" cy="1143000"/>
          </a:xfrm>
          <a:noFill/>
          <a:ln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US" sz="3600">
                <a:effectLst>
                  <a:reflection blurRad="12700" stA="48000" endA="300" endPos="55000" dir="5400000" sy="-90000" algn="bl" rotWithShape="0"/>
                </a:effectLst>
              </a:rPr>
              <a:t>Firewalls</a:t>
            </a:r>
            <a:endParaRPr lang="en-GB" sz="3600"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981200" y="1600201"/>
            <a:ext cx="4038600" cy="4525963"/>
          </a:xfrm>
        </p:spPr>
        <p:txBody>
          <a:bodyPr/>
          <a:lstStyle/>
          <a:p>
            <a:r>
              <a:rPr lang="en-US" sz="2600"/>
              <a:t>Hardware and / or Software protection sitting between internal network and internet.</a:t>
            </a:r>
          </a:p>
          <a:p>
            <a:r>
              <a:rPr lang="en-US" sz="2600"/>
              <a:t>Can help stop viruses/worms from accessing the network,</a:t>
            </a:r>
            <a:endParaRPr lang="en-GB" sz="2600"/>
          </a:p>
        </p:txBody>
      </p:sp>
      <p:sp>
        <p:nvSpPr>
          <p:cNvPr id="35843" name="laptop"/>
          <p:cNvSpPr>
            <a:spLocks noEditPoints="1" noChangeArrowheads="1"/>
          </p:cNvSpPr>
          <p:nvPr/>
        </p:nvSpPr>
        <p:spPr bwMode="auto">
          <a:xfrm>
            <a:off x="6456363" y="1628776"/>
            <a:ext cx="1809750" cy="1362075"/>
          </a:xfrm>
          <a:custGeom>
            <a:avLst/>
            <a:gdLst>
              <a:gd name="T0" fmla="*/ 281684 w 21600"/>
              <a:gd name="T1" fmla="*/ 0 h 21600"/>
              <a:gd name="T2" fmla="*/ 281684 w 21600"/>
              <a:gd name="T3" fmla="*/ 452322 h 21600"/>
              <a:gd name="T4" fmla="*/ 1535523 w 21600"/>
              <a:gd name="T5" fmla="*/ 0 h 21600"/>
              <a:gd name="T6" fmla="*/ 1535523 w 21600"/>
              <a:gd name="T7" fmla="*/ 452322 h 21600"/>
              <a:gd name="T8" fmla="*/ 904875 w 21600"/>
              <a:gd name="T9" fmla="*/ 0 h 21600"/>
              <a:gd name="T10" fmla="*/ 904875 w 21600"/>
              <a:gd name="T11" fmla="*/ 1362075 h 21600"/>
              <a:gd name="T12" fmla="*/ 0 w 21600"/>
              <a:gd name="T13" fmla="*/ 1362075 h 21600"/>
              <a:gd name="T14" fmla="*/ 1809750 w 21600"/>
              <a:gd name="T15" fmla="*/ 1362075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4445 w 21600"/>
              <a:gd name="T25" fmla="*/ 1858 h 21600"/>
              <a:gd name="T26" fmla="*/ 17311 w 21600"/>
              <a:gd name="T27" fmla="*/ 1232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35844" name="Text Box 5"/>
          <p:cNvSpPr txBox="1">
            <a:spLocks noChangeArrowheads="1"/>
          </p:cNvSpPr>
          <p:nvPr/>
        </p:nvSpPr>
        <p:spPr bwMode="auto">
          <a:xfrm>
            <a:off x="9191626" y="6021388"/>
            <a:ext cx="97654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cs typeface="Arial" charset="0"/>
              </a:rPr>
              <a:t>W W W</a:t>
            </a:r>
            <a:endParaRPr lang="en-GB">
              <a:cs typeface="Arial" charset="0"/>
            </a:endParaRPr>
          </a:p>
        </p:txBody>
      </p:sp>
      <p:sp>
        <p:nvSpPr>
          <p:cNvPr id="35845" name="Line 6"/>
          <p:cNvSpPr>
            <a:spLocks noChangeShapeType="1"/>
          </p:cNvSpPr>
          <p:nvPr/>
        </p:nvSpPr>
        <p:spPr bwMode="auto">
          <a:xfrm>
            <a:off x="7464425" y="3141663"/>
            <a:ext cx="2160588" cy="2735262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35846" name="tower"/>
          <p:cNvSpPr>
            <a:spLocks noEditPoints="1" noChangeArrowheads="1"/>
          </p:cNvSpPr>
          <p:nvPr/>
        </p:nvSpPr>
        <p:spPr bwMode="auto">
          <a:xfrm>
            <a:off x="8183564" y="3716338"/>
            <a:ext cx="433387" cy="1223962"/>
          </a:xfrm>
          <a:custGeom>
            <a:avLst/>
            <a:gdLst>
              <a:gd name="T0" fmla="*/ 0 w 21600"/>
              <a:gd name="T1" fmla="*/ 123756 h 21600"/>
              <a:gd name="T2" fmla="*/ 133708 w 21600"/>
              <a:gd name="T3" fmla="*/ 0 h 21600"/>
              <a:gd name="T4" fmla="*/ 216693 w 21600"/>
              <a:gd name="T5" fmla="*/ 0 h 21600"/>
              <a:gd name="T6" fmla="*/ 433387 w 21600"/>
              <a:gd name="T7" fmla="*/ 0 h 21600"/>
              <a:gd name="T8" fmla="*/ 433387 w 21600"/>
              <a:gd name="T9" fmla="*/ 660089 h 21600"/>
              <a:gd name="T10" fmla="*/ 433387 w 21600"/>
              <a:gd name="T11" fmla="*/ 1100206 h 21600"/>
              <a:gd name="T12" fmla="*/ 304294 w 21600"/>
              <a:gd name="T13" fmla="*/ 1223962 h 21600"/>
              <a:gd name="T14" fmla="*/ 212079 w 21600"/>
              <a:gd name="T15" fmla="*/ 1223962 h 21600"/>
              <a:gd name="T16" fmla="*/ 0 w 21600"/>
              <a:gd name="T17" fmla="*/ 1223962 h 21600"/>
              <a:gd name="T18" fmla="*/ 0 w 21600"/>
              <a:gd name="T19" fmla="*/ 653233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459 w 21600"/>
              <a:gd name="T31" fmla="*/ 22540 h 21600"/>
              <a:gd name="T32" fmla="*/ 21485 w 21600"/>
              <a:gd name="T33" fmla="*/ 27000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0" y="2184"/>
                </a:moveTo>
                <a:lnTo>
                  <a:pt x="6664" y="0"/>
                </a:lnTo>
                <a:lnTo>
                  <a:pt x="10800" y="0"/>
                </a:lnTo>
                <a:lnTo>
                  <a:pt x="21600" y="0"/>
                </a:lnTo>
                <a:lnTo>
                  <a:pt x="21600" y="11649"/>
                </a:lnTo>
                <a:lnTo>
                  <a:pt x="21600" y="19416"/>
                </a:lnTo>
                <a:lnTo>
                  <a:pt x="15166" y="21600"/>
                </a:lnTo>
                <a:lnTo>
                  <a:pt x="10570" y="21600"/>
                </a:lnTo>
                <a:lnTo>
                  <a:pt x="0" y="21600"/>
                </a:lnTo>
                <a:lnTo>
                  <a:pt x="0" y="11528"/>
                </a:lnTo>
                <a:lnTo>
                  <a:pt x="0" y="2184"/>
                </a:lnTo>
                <a:close/>
              </a:path>
              <a:path w="21600" h="21600" extrusionOk="0">
                <a:moveTo>
                  <a:pt x="0" y="2184"/>
                </a:moveTo>
                <a:lnTo>
                  <a:pt x="0" y="2184"/>
                </a:lnTo>
                <a:lnTo>
                  <a:pt x="14706" y="2184"/>
                </a:lnTo>
                <a:lnTo>
                  <a:pt x="21600" y="0"/>
                </a:lnTo>
                <a:moveTo>
                  <a:pt x="0" y="2184"/>
                </a:moveTo>
                <a:lnTo>
                  <a:pt x="14706" y="2184"/>
                </a:lnTo>
                <a:lnTo>
                  <a:pt x="14706" y="5339"/>
                </a:lnTo>
                <a:lnTo>
                  <a:pt x="14706" y="17474"/>
                </a:lnTo>
                <a:lnTo>
                  <a:pt x="14706" y="21600"/>
                </a:lnTo>
                <a:moveTo>
                  <a:pt x="1149" y="3034"/>
                </a:moveTo>
                <a:lnTo>
                  <a:pt x="13328" y="3034"/>
                </a:lnTo>
                <a:lnTo>
                  <a:pt x="13328" y="3519"/>
                </a:lnTo>
                <a:lnTo>
                  <a:pt x="1149" y="3519"/>
                </a:lnTo>
                <a:lnTo>
                  <a:pt x="1149" y="3034"/>
                </a:lnTo>
                <a:moveTo>
                  <a:pt x="1149" y="4490"/>
                </a:moveTo>
                <a:lnTo>
                  <a:pt x="13328" y="4490"/>
                </a:lnTo>
                <a:lnTo>
                  <a:pt x="13328" y="4854"/>
                </a:lnTo>
                <a:lnTo>
                  <a:pt x="1149" y="4854"/>
                </a:lnTo>
                <a:lnTo>
                  <a:pt x="1149" y="4490"/>
                </a:lnTo>
                <a:moveTo>
                  <a:pt x="1149" y="5946"/>
                </a:moveTo>
                <a:lnTo>
                  <a:pt x="13328" y="5946"/>
                </a:lnTo>
                <a:lnTo>
                  <a:pt x="13328" y="6310"/>
                </a:lnTo>
                <a:lnTo>
                  <a:pt x="1149" y="6310"/>
                </a:lnTo>
                <a:lnTo>
                  <a:pt x="1149" y="5946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114833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28800" y="457200"/>
            <a:ext cx="8686800" cy="838200"/>
          </a:xfrm>
          <a:noFill/>
          <a:ln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US" sz="3600">
                <a:effectLst>
                  <a:reflection blurRad="12700" stA="48000" endA="300" endPos="55000" dir="5400000" sy="-90000" algn="bl" rotWithShape="0"/>
                </a:effectLst>
              </a:rPr>
              <a:t>Authentication</a:t>
            </a:r>
            <a:endParaRPr lang="en-GB" sz="3600"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6866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Software to ensure permission of user to access service</a:t>
            </a:r>
          </a:p>
          <a:p>
            <a:pPr lvl="1"/>
            <a:r>
              <a:rPr lang="en-US"/>
              <a:t>Password</a:t>
            </a:r>
          </a:p>
          <a:p>
            <a:pPr lvl="1"/>
            <a:r>
              <a:rPr lang="en-US"/>
              <a:t>Finger prints / retina scans</a:t>
            </a:r>
          </a:p>
          <a:p>
            <a:r>
              <a:rPr lang="en-US"/>
              <a:t>Helps against intrusion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6259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Authentication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9903" y="2057401"/>
            <a:ext cx="7394617" cy="4455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5931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28800" y="457200"/>
            <a:ext cx="8686800" cy="838200"/>
          </a:xfrm>
          <a:noFill/>
          <a:ln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US" sz="3600">
                <a:effectLst>
                  <a:reflection blurRad="12700" stA="48000" endA="300" endPos="55000" dir="5400000" sy="-90000" algn="bl" rotWithShape="0"/>
                </a:effectLst>
              </a:rPr>
              <a:t>Encryption</a:t>
            </a:r>
            <a:endParaRPr lang="en-GB" sz="3600"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7890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Encoding the contents of a transmission so it can’t be decrypted on route.</a:t>
            </a:r>
          </a:p>
          <a:p>
            <a:pPr lvl="1"/>
            <a:r>
              <a:rPr lang="en-US"/>
              <a:t>Symmetric-key encryption</a:t>
            </a:r>
          </a:p>
          <a:p>
            <a:pPr lvl="1"/>
            <a:r>
              <a:rPr lang="en-US"/>
              <a:t>Public / Private key encryption</a:t>
            </a:r>
          </a:p>
          <a:p>
            <a:r>
              <a:rPr lang="en-US"/>
              <a:t>Helps prevent interception.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2453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28800" y="457200"/>
            <a:ext cx="8686800" cy="838200"/>
          </a:xfrm>
          <a:noFill/>
          <a:ln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US" sz="3600">
                <a:effectLst>
                  <a:reflection blurRad="12700" stA="48000" endA="300" endPos="55000" dir="5400000" sy="-90000" algn="bl" rotWithShape="0"/>
                </a:effectLst>
              </a:rPr>
              <a:t>Symmetric Key Encryption</a:t>
            </a:r>
            <a:endParaRPr lang="en-GB" sz="3600"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891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981201" y="1600200"/>
            <a:ext cx="4691063" cy="4997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100"/>
              <a:t>Both sender and receiver use the same ‘code’ to encrypt and then decrypt a message.</a:t>
            </a:r>
          </a:p>
          <a:p>
            <a:pPr lvl="1">
              <a:lnSpc>
                <a:spcPct val="80000"/>
              </a:lnSpc>
            </a:pPr>
            <a:r>
              <a:rPr lang="en-US"/>
              <a:t>If I tell you to move each character back two in the alphabet, and then send you this message;</a:t>
            </a:r>
          </a:p>
          <a:p>
            <a:pPr lvl="2">
              <a:lnSpc>
                <a:spcPct val="80000"/>
              </a:lnSpc>
            </a:pPr>
            <a:r>
              <a:rPr lang="en-US"/>
              <a:t>Jgnnq Encuu</a:t>
            </a:r>
          </a:p>
          <a:p>
            <a:pPr lvl="1">
              <a:lnSpc>
                <a:spcPct val="80000"/>
              </a:lnSpc>
            </a:pPr>
            <a:r>
              <a:rPr lang="en-US"/>
              <a:t>Anyone who intercepts the message gets nothing, but you are able to decrypt it.</a:t>
            </a:r>
          </a:p>
          <a:p>
            <a:pPr>
              <a:lnSpc>
                <a:spcPct val="80000"/>
              </a:lnSpc>
            </a:pPr>
            <a:r>
              <a:rPr lang="en-US" sz="2100"/>
              <a:t>More interesting patterns can be created to increase security.</a:t>
            </a:r>
          </a:p>
          <a:p>
            <a:pPr lvl="1">
              <a:lnSpc>
                <a:spcPct val="80000"/>
              </a:lnSpc>
            </a:pPr>
            <a:r>
              <a:rPr lang="en-US"/>
              <a:t>Substitution</a:t>
            </a:r>
          </a:p>
          <a:p>
            <a:pPr lvl="1">
              <a:lnSpc>
                <a:spcPct val="80000"/>
              </a:lnSpc>
            </a:pPr>
            <a:r>
              <a:rPr lang="en-US"/>
              <a:t>Transposition</a:t>
            </a:r>
            <a:endParaRPr lang="en-GB"/>
          </a:p>
        </p:txBody>
      </p:sp>
      <p:sp>
        <p:nvSpPr>
          <p:cNvPr id="38915" name="Text Box 5"/>
          <p:cNvSpPr txBox="1">
            <a:spLocks noChangeArrowheads="1"/>
          </p:cNvSpPr>
          <p:nvPr/>
        </p:nvSpPr>
        <p:spPr bwMode="auto">
          <a:xfrm>
            <a:off x="7248525" y="4724400"/>
            <a:ext cx="249555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cs typeface="Arial" charset="0"/>
              </a:rPr>
              <a:t>Key:</a:t>
            </a:r>
          </a:p>
          <a:p>
            <a:r>
              <a:rPr lang="en-US">
                <a:cs typeface="Arial" charset="0"/>
              </a:rPr>
              <a:t>FANCY</a:t>
            </a:r>
          </a:p>
          <a:p>
            <a:endParaRPr lang="en-US">
              <a:cs typeface="Arial" charset="0"/>
            </a:endParaRPr>
          </a:p>
          <a:p>
            <a:r>
              <a:rPr lang="en-US">
                <a:cs typeface="Arial" charset="0"/>
              </a:rPr>
              <a:t>Message:</a:t>
            </a:r>
            <a:br>
              <a:rPr lang="en-US">
                <a:cs typeface="Arial" charset="0"/>
              </a:rPr>
            </a:br>
            <a:r>
              <a:rPr lang="en-US">
                <a:cs typeface="Arial" charset="0"/>
              </a:rPr>
              <a:t>eatitnihmexnetmgmedt</a:t>
            </a:r>
            <a:endParaRPr lang="en-GB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71974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28800" y="457200"/>
            <a:ext cx="8686800" cy="838200"/>
          </a:xfrm>
          <a:noFill/>
          <a:ln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US" sz="3600">
                <a:effectLst>
                  <a:reflection blurRad="12700" stA="48000" endA="300" endPos="55000" dir="5400000" sy="-90000" algn="bl" rotWithShape="0"/>
                </a:effectLst>
              </a:rPr>
              <a:t>Decoding</a:t>
            </a:r>
            <a:endParaRPr lang="en-AU" sz="3600"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pic>
        <p:nvPicPr>
          <p:cNvPr id="39938" name="Picture 4" descr="Character transposition encryption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2566988" y="1484313"/>
            <a:ext cx="6769100" cy="4983162"/>
          </a:xfrm>
        </p:spPr>
      </p:pic>
    </p:spTree>
    <p:extLst>
      <p:ext uri="{BB962C8B-B14F-4D97-AF65-F5344CB8AC3E}">
        <p14:creationId xmlns:p14="http://schemas.microsoft.com/office/powerpoint/2010/main" val="2478178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274638"/>
            <a:ext cx="8229600" cy="1143000"/>
          </a:xfrm>
          <a:noFill/>
          <a:ln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US" sz="3600">
                <a:effectLst>
                  <a:reflection blurRad="12700" stA="48000" endA="300" endPos="55000" dir="5400000" sy="-90000" algn="bl" rotWithShape="0"/>
                </a:effectLst>
              </a:rPr>
              <a:t>Dependability</a:t>
            </a:r>
            <a:endParaRPr lang="en-GB" sz="3600"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125663" y="1763713"/>
            <a:ext cx="7923212" cy="1573212"/>
          </a:xfrm>
        </p:spPr>
        <p:txBody>
          <a:bodyPr/>
          <a:lstStyle/>
          <a:p>
            <a:r>
              <a:rPr lang="en-US" sz="2600"/>
              <a:t>The dependability of a system reflects the user’s degree of trust in that system – their confidence that it will operate as expected.</a:t>
            </a:r>
            <a:endParaRPr lang="en-GB" sz="2600"/>
          </a:p>
        </p:txBody>
      </p:sp>
      <p:pic>
        <p:nvPicPr>
          <p:cNvPr id="17411" name="Picture 4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2351089" y="3284538"/>
            <a:ext cx="7488237" cy="3014662"/>
          </a:xfr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40470840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28800" y="457200"/>
            <a:ext cx="8686800" cy="838200"/>
          </a:xfrm>
          <a:noFill/>
          <a:ln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US" sz="3600">
                <a:effectLst>
                  <a:reflection blurRad="12700" stA="48000" endA="300" endPos="55000" dir="5400000" sy="-90000" algn="bl" rotWithShape="0"/>
                </a:effectLst>
              </a:rPr>
              <a:t>Patches</a:t>
            </a:r>
            <a:endParaRPr lang="en-GB" sz="3600"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40962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Response to a virus or security breach</a:t>
            </a:r>
          </a:p>
          <a:p>
            <a:pPr lvl="1"/>
            <a:r>
              <a:rPr lang="en-US"/>
              <a:t>Anti virus software often updates to add new virus definitions.</a:t>
            </a:r>
          </a:p>
          <a:p>
            <a:pPr lvl="1"/>
            <a:r>
              <a:rPr lang="en-US"/>
              <a:t>Operating systems regularly update to deal with security loopholes which may allow worms to work.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53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28800" y="457200"/>
            <a:ext cx="8686800" cy="838200"/>
          </a:xfrm>
          <a:noFill/>
          <a:ln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US" sz="3600">
                <a:effectLst>
                  <a:reflection blurRad="12700" stA="48000" endA="300" endPos="55000" dir="5400000" sy="-90000" algn="bl" rotWithShape="0"/>
                </a:effectLst>
              </a:rPr>
              <a:t>Reliability and Availability</a:t>
            </a:r>
            <a:endParaRPr lang="en-GB" sz="3600"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843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981200" y="1600201"/>
            <a:ext cx="8229600" cy="4924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100"/>
              <a:t>Reliability</a:t>
            </a:r>
          </a:p>
          <a:p>
            <a:pPr lvl="1">
              <a:lnSpc>
                <a:spcPct val="90000"/>
              </a:lnSpc>
            </a:pPr>
            <a:r>
              <a:rPr lang="en-GB"/>
              <a:t>The probability of failure-free system operation over a specified time in a given environment for a given purpose</a:t>
            </a:r>
          </a:p>
          <a:p>
            <a:pPr>
              <a:lnSpc>
                <a:spcPct val="90000"/>
              </a:lnSpc>
            </a:pPr>
            <a:r>
              <a:rPr lang="en-GB" sz="2100"/>
              <a:t>Availability</a:t>
            </a:r>
          </a:p>
          <a:p>
            <a:pPr lvl="1">
              <a:lnSpc>
                <a:spcPct val="90000"/>
              </a:lnSpc>
            </a:pPr>
            <a:r>
              <a:rPr lang="en-GB"/>
              <a:t>The probability that a system, at a point in time, will be operational and able to deliver the requested services</a:t>
            </a:r>
          </a:p>
          <a:p>
            <a:pPr>
              <a:lnSpc>
                <a:spcPct val="90000"/>
              </a:lnSpc>
            </a:pPr>
            <a:r>
              <a:rPr lang="en-GB" sz="2100"/>
              <a:t>It is sometimes possible to subsume system availability under system reliability</a:t>
            </a:r>
          </a:p>
          <a:p>
            <a:pPr lvl="1">
              <a:lnSpc>
                <a:spcPct val="90000"/>
              </a:lnSpc>
            </a:pPr>
            <a:r>
              <a:rPr lang="en-GB"/>
              <a:t>Obviously if a system is unavailable it is not delivering the specified system services</a:t>
            </a:r>
          </a:p>
          <a:p>
            <a:pPr lvl="1">
              <a:lnSpc>
                <a:spcPct val="90000"/>
              </a:lnSpc>
            </a:pPr>
            <a:r>
              <a:rPr lang="en-GB"/>
              <a:t>However, it is possible to have systems with low reliability that must be available. So long as system failures can be repaired quickly and do not damage data, low reliability may not be a problem</a:t>
            </a:r>
          </a:p>
        </p:txBody>
      </p:sp>
    </p:spTree>
    <p:extLst>
      <p:ext uri="{BB962C8B-B14F-4D97-AF65-F5344CB8AC3E}">
        <p14:creationId xmlns:p14="http://schemas.microsoft.com/office/powerpoint/2010/main" val="1209899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28800" y="457200"/>
            <a:ext cx="8686800" cy="838200"/>
          </a:xfrm>
          <a:noFill/>
          <a:ln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GB" sz="3600">
                <a:effectLst>
                  <a:reflection blurRad="12700" stA="48000" endA="300" endPos="55000" dir="5400000" sy="-90000" algn="bl" rotWithShape="0"/>
                </a:effectLst>
              </a:rPr>
              <a:t>Why is Reliability important?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GB"/>
              <a:t>Costs of downtime for a business critical system</a:t>
            </a:r>
          </a:p>
          <a:p>
            <a:pPr lvl="1"/>
            <a:r>
              <a:rPr lang="en-GB"/>
              <a:t>How much would a 15 minute failure of service cost?</a:t>
            </a:r>
          </a:p>
          <a:p>
            <a:pPr lvl="1"/>
            <a:r>
              <a:rPr lang="en-GB"/>
              <a:t>How much would a days failure cost?</a:t>
            </a:r>
          </a:p>
          <a:p>
            <a:pPr lvl="1"/>
            <a:r>
              <a:rPr lang="en-GB"/>
              <a:t>If this was an Email service?</a:t>
            </a:r>
          </a:p>
          <a:p>
            <a:pPr lvl="1"/>
            <a:r>
              <a:rPr lang="en-US"/>
              <a:t>What percent failure is acceptable?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134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28800" y="457200"/>
            <a:ext cx="8686800" cy="838200"/>
          </a:xfrm>
          <a:noFill/>
          <a:ln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GB" sz="3600">
                <a:effectLst>
                  <a:reflection blurRad="12700" stA="48000" endA="300" endPos="55000" dir="5400000" sy="-90000" algn="bl" rotWithShape="0"/>
                </a:effectLst>
              </a:rPr>
              <a:t>Redundancy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600"/>
              <a:t>One way of dealing with Reliability is to use redundancy</a:t>
            </a:r>
          </a:p>
          <a:p>
            <a:pPr lvl="1">
              <a:lnSpc>
                <a:spcPct val="90000"/>
              </a:lnSpc>
            </a:pPr>
            <a:r>
              <a:rPr lang="en-GB" sz="2200"/>
              <a:t>‘Spare’ components, so if one fails another could be used.</a:t>
            </a:r>
          </a:p>
          <a:p>
            <a:pPr lvl="1">
              <a:lnSpc>
                <a:spcPct val="90000"/>
              </a:lnSpc>
            </a:pPr>
            <a:r>
              <a:rPr lang="en-GB" sz="2200"/>
              <a:t>‘Back-Ups’</a:t>
            </a:r>
          </a:p>
          <a:p>
            <a:pPr>
              <a:lnSpc>
                <a:spcPct val="90000"/>
              </a:lnSpc>
            </a:pPr>
            <a:r>
              <a:rPr lang="en-GB" sz="2600"/>
              <a:t>Availability Math</a:t>
            </a:r>
          </a:p>
          <a:p>
            <a:pPr lvl="1">
              <a:lnSpc>
                <a:spcPct val="90000"/>
              </a:lnSpc>
            </a:pPr>
            <a:r>
              <a:rPr lang="en-GB" sz="2200"/>
              <a:t>If a system is 98% available that means it is not available 2% of the time (i.e. about half an hour each day!!!)</a:t>
            </a:r>
          </a:p>
          <a:p>
            <a:pPr lvl="1">
              <a:lnSpc>
                <a:spcPct val="90000"/>
              </a:lnSpc>
            </a:pPr>
            <a:r>
              <a:rPr lang="en-GB" sz="2200"/>
              <a:t>Many systems are now needed to be 99.999% available.</a:t>
            </a:r>
          </a:p>
        </p:txBody>
      </p:sp>
    </p:spTree>
    <p:extLst>
      <p:ext uri="{BB962C8B-B14F-4D97-AF65-F5344CB8AC3E}">
        <p14:creationId xmlns:p14="http://schemas.microsoft.com/office/powerpoint/2010/main" val="1389234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28800" y="457200"/>
            <a:ext cx="8686800" cy="838200"/>
          </a:xfrm>
          <a:noFill/>
          <a:ln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GB" sz="3200">
                <a:effectLst>
                  <a:reflection blurRad="12700" stA="48000" endA="300" endPos="55000" dir="5400000" sy="-90000" algn="bl" rotWithShape="0"/>
                </a:effectLst>
              </a:rPr>
              <a:t>Components in Series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r>
              <a:rPr lang="en-GB" sz="2400" dirty="0"/>
              <a:t>Consider if each component was 98% reliable, and there were 5 components in series.</a:t>
            </a:r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r>
              <a:rPr lang="en-GB" sz="2400" dirty="0"/>
              <a:t>.98 * .98 * .98 * .98 * .98 = 0.9, i.e. only 90% all components are running just 90% of the time.</a:t>
            </a:r>
          </a:p>
          <a:p>
            <a:r>
              <a:rPr lang="en-GB" sz="2400" dirty="0"/>
              <a:t>With more components, it is increasingly less reliable</a:t>
            </a:r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2351088" y="2997200"/>
            <a:ext cx="1439862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>
                <a:cs typeface="Arial" charset="0"/>
              </a:rPr>
              <a:t>Component 1</a:t>
            </a:r>
          </a:p>
          <a:p>
            <a:pPr algn="ctr"/>
            <a:r>
              <a:rPr lang="en-GB" sz="1600">
                <a:cs typeface="Arial" charset="0"/>
              </a:rPr>
              <a:t>98%</a:t>
            </a:r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3863976" y="2997200"/>
            <a:ext cx="1439863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>
                <a:cs typeface="Arial" charset="0"/>
              </a:rPr>
              <a:t>Component 2</a:t>
            </a:r>
          </a:p>
          <a:p>
            <a:pPr algn="ctr"/>
            <a:r>
              <a:rPr lang="en-GB" sz="1600">
                <a:cs typeface="Arial" charset="0"/>
              </a:rPr>
              <a:t>98%</a:t>
            </a:r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5375276" y="2997200"/>
            <a:ext cx="1439863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>
                <a:cs typeface="Arial" charset="0"/>
              </a:rPr>
              <a:t>Component 3</a:t>
            </a:r>
          </a:p>
          <a:p>
            <a:pPr algn="ctr"/>
            <a:r>
              <a:rPr lang="en-GB" sz="1600">
                <a:cs typeface="Arial" charset="0"/>
              </a:rPr>
              <a:t>98%</a:t>
            </a:r>
          </a:p>
        </p:txBody>
      </p:sp>
      <p:sp>
        <p:nvSpPr>
          <p:cNvPr id="21510" name="Rectangle 7"/>
          <p:cNvSpPr>
            <a:spLocks noChangeArrowheads="1"/>
          </p:cNvSpPr>
          <p:nvPr/>
        </p:nvSpPr>
        <p:spPr bwMode="auto">
          <a:xfrm>
            <a:off x="6888163" y="2997200"/>
            <a:ext cx="1439862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>
                <a:cs typeface="Arial" charset="0"/>
              </a:rPr>
              <a:t>Component 4</a:t>
            </a:r>
          </a:p>
          <a:p>
            <a:pPr algn="ctr"/>
            <a:r>
              <a:rPr lang="en-GB" sz="1600">
                <a:cs typeface="Arial" charset="0"/>
              </a:rPr>
              <a:t>98%</a:t>
            </a:r>
          </a:p>
        </p:txBody>
      </p:sp>
      <p:sp>
        <p:nvSpPr>
          <p:cNvPr id="21511" name="Rectangle 8"/>
          <p:cNvSpPr>
            <a:spLocks noChangeArrowheads="1"/>
          </p:cNvSpPr>
          <p:nvPr/>
        </p:nvSpPr>
        <p:spPr bwMode="auto">
          <a:xfrm>
            <a:off x="8401051" y="2997200"/>
            <a:ext cx="1439863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 dirty="0">
                <a:cs typeface="Arial" charset="0"/>
              </a:rPr>
              <a:t>Component 5</a:t>
            </a:r>
          </a:p>
          <a:p>
            <a:pPr algn="ctr"/>
            <a:r>
              <a:rPr lang="en-GB" sz="1600" dirty="0">
                <a:cs typeface="Arial" charset="0"/>
              </a:rPr>
              <a:t>98%</a:t>
            </a:r>
          </a:p>
        </p:txBody>
      </p:sp>
      <p:sp>
        <p:nvSpPr>
          <p:cNvPr id="21512" name="Line 9"/>
          <p:cNvSpPr>
            <a:spLocks noChangeShapeType="1"/>
          </p:cNvSpPr>
          <p:nvPr/>
        </p:nvSpPr>
        <p:spPr bwMode="auto">
          <a:xfrm>
            <a:off x="2351089" y="2852738"/>
            <a:ext cx="7489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h-TH" sz="1600"/>
          </a:p>
        </p:txBody>
      </p:sp>
    </p:spTree>
    <p:extLst>
      <p:ext uri="{BB962C8B-B14F-4D97-AF65-F5344CB8AC3E}">
        <p14:creationId xmlns:p14="http://schemas.microsoft.com/office/powerpoint/2010/main" val="1590196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28800" y="457200"/>
            <a:ext cx="8686800" cy="838200"/>
          </a:xfrm>
          <a:noFill/>
          <a:ln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GB" sz="3200">
                <a:effectLst>
                  <a:reflection blurRad="12700" stA="48000" endA="300" endPos="55000" dir="5400000" sy="-90000" algn="bl" rotWithShape="0"/>
                </a:effectLst>
              </a:rPr>
              <a:t>Components in Parallel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981201" y="1600200"/>
            <a:ext cx="4691063" cy="46370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/>
              <a:t>Now consider these components in parallel.</a:t>
            </a:r>
          </a:p>
          <a:p>
            <a:pPr>
              <a:lnSpc>
                <a:spcPct val="90000"/>
              </a:lnSpc>
            </a:pPr>
            <a:r>
              <a:rPr lang="en-GB" sz="2400"/>
              <a:t>The probability of failure is 0.02 each time;</a:t>
            </a:r>
          </a:p>
          <a:p>
            <a:pPr>
              <a:lnSpc>
                <a:spcPct val="90000"/>
              </a:lnSpc>
            </a:pPr>
            <a:r>
              <a:rPr lang="en-GB" sz="2400"/>
              <a:t>0.02 * 0.02 * 0.02 * 0.02 * 0.02 = 0.0000000032 !!!</a:t>
            </a:r>
          </a:p>
          <a:p>
            <a:pPr>
              <a:lnSpc>
                <a:spcPct val="90000"/>
              </a:lnSpc>
            </a:pPr>
            <a:r>
              <a:rPr lang="en-GB" sz="2400"/>
              <a:t>Hence, redundancy is used to increase reliability.  If one component fails, another can be used in it’s place.</a:t>
            </a:r>
          </a:p>
        </p:txBody>
      </p:sp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8040688" y="1989138"/>
            <a:ext cx="1439862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>
                <a:cs typeface="Arial" charset="0"/>
              </a:rPr>
              <a:t>Component 1</a:t>
            </a:r>
          </a:p>
          <a:p>
            <a:pPr algn="ctr"/>
            <a:r>
              <a:rPr lang="en-GB" sz="1600">
                <a:cs typeface="Arial" charset="0"/>
              </a:rPr>
              <a:t>98%</a:t>
            </a:r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8042276" y="2709863"/>
            <a:ext cx="1439863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>
                <a:cs typeface="Arial" charset="0"/>
              </a:rPr>
              <a:t>Component 2</a:t>
            </a:r>
          </a:p>
          <a:p>
            <a:pPr algn="ctr"/>
            <a:r>
              <a:rPr lang="en-GB" sz="1600">
                <a:cs typeface="Arial" charset="0"/>
              </a:rPr>
              <a:t>98%</a:t>
            </a:r>
          </a:p>
        </p:txBody>
      </p:sp>
      <p:sp>
        <p:nvSpPr>
          <p:cNvPr id="22533" name="Rectangle 6"/>
          <p:cNvSpPr>
            <a:spLocks noChangeArrowheads="1"/>
          </p:cNvSpPr>
          <p:nvPr/>
        </p:nvSpPr>
        <p:spPr bwMode="auto">
          <a:xfrm>
            <a:off x="8042276" y="3430588"/>
            <a:ext cx="1439863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>
                <a:cs typeface="Arial" charset="0"/>
              </a:rPr>
              <a:t>Component 3</a:t>
            </a:r>
          </a:p>
          <a:p>
            <a:pPr algn="ctr"/>
            <a:r>
              <a:rPr lang="en-GB" sz="1600">
                <a:cs typeface="Arial" charset="0"/>
              </a:rPr>
              <a:t>98%</a:t>
            </a:r>
          </a:p>
        </p:txBody>
      </p:sp>
      <p:sp>
        <p:nvSpPr>
          <p:cNvPr id="22534" name="Rectangle 7"/>
          <p:cNvSpPr>
            <a:spLocks noChangeArrowheads="1"/>
          </p:cNvSpPr>
          <p:nvPr/>
        </p:nvSpPr>
        <p:spPr bwMode="auto">
          <a:xfrm>
            <a:off x="8042276" y="4149725"/>
            <a:ext cx="1439863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>
                <a:cs typeface="Arial" charset="0"/>
              </a:rPr>
              <a:t>Component 4</a:t>
            </a:r>
          </a:p>
          <a:p>
            <a:pPr algn="ctr"/>
            <a:r>
              <a:rPr lang="en-GB" sz="1600">
                <a:cs typeface="Arial" charset="0"/>
              </a:rPr>
              <a:t>98%</a:t>
            </a:r>
          </a:p>
        </p:txBody>
      </p:sp>
      <p:sp>
        <p:nvSpPr>
          <p:cNvPr id="22535" name="Rectangle 8"/>
          <p:cNvSpPr>
            <a:spLocks noChangeArrowheads="1"/>
          </p:cNvSpPr>
          <p:nvPr/>
        </p:nvSpPr>
        <p:spPr bwMode="auto">
          <a:xfrm>
            <a:off x="8040688" y="4868863"/>
            <a:ext cx="1439862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>
                <a:cs typeface="Arial" charset="0"/>
              </a:rPr>
              <a:t>Component 5</a:t>
            </a:r>
          </a:p>
          <a:p>
            <a:pPr algn="ctr"/>
            <a:r>
              <a:rPr lang="en-GB" sz="1600">
                <a:cs typeface="Arial" charset="0"/>
              </a:rPr>
              <a:t>98%</a:t>
            </a:r>
          </a:p>
        </p:txBody>
      </p:sp>
      <p:sp>
        <p:nvSpPr>
          <p:cNvPr id="22536" name="Line 9"/>
          <p:cNvSpPr>
            <a:spLocks noChangeShapeType="1"/>
          </p:cNvSpPr>
          <p:nvPr/>
        </p:nvSpPr>
        <p:spPr bwMode="auto">
          <a:xfrm>
            <a:off x="7104064" y="3789363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 sz="1600"/>
          </a:p>
        </p:txBody>
      </p:sp>
      <p:sp>
        <p:nvSpPr>
          <p:cNvPr id="22537" name="Line 10"/>
          <p:cNvSpPr>
            <a:spLocks noChangeShapeType="1"/>
          </p:cNvSpPr>
          <p:nvPr/>
        </p:nvSpPr>
        <p:spPr bwMode="auto">
          <a:xfrm>
            <a:off x="7535864" y="3789363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 sz="1600"/>
          </a:p>
        </p:txBody>
      </p:sp>
      <p:sp>
        <p:nvSpPr>
          <p:cNvPr id="22538" name="Line 11"/>
          <p:cNvSpPr>
            <a:spLocks noChangeShapeType="1"/>
          </p:cNvSpPr>
          <p:nvPr/>
        </p:nvSpPr>
        <p:spPr bwMode="auto">
          <a:xfrm>
            <a:off x="7535864" y="4437063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 sz="1600"/>
          </a:p>
        </p:txBody>
      </p:sp>
      <p:sp>
        <p:nvSpPr>
          <p:cNvPr id="22539" name="Line 12"/>
          <p:cNvSpPr>
            <a:spLocks noChangeShapeType="1"/>
          </p:cNvSpPr>
          <p:nvPr/>
        </p:nvSpPr>
        <p:spPr bwMode="auto">
          <a:xfrm>
            <a:off x="7535864" y="5229225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 sz="1600"/>
          </a:p>
        </p:txBody>
      </p:sp>
      <p:sp>
        <p:nvSpPr>
          <p:cNvPr id="22540" name="Line 13"/>
          <p:cNvSpPr>
            <a:spLocks noChangeShapeType="1"/>
          </p:cNvSpPr>
          <p:nvPr/>
        </p:nvSpPr>
        <p:spPr bwMode="auto">
          <a:xfrm>
            <a:off x="7535864" y="3068638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 sz="1600"/>
          </a:p>
        </p:txBody>
      </p:sp>
      <p:sp>
        <p:nvSpPr>
          <p:cNvPr id="22541" name="Line 14"/>
          <p:cNvSpPr>
            <a:spLocks noChangeShapeType="1"/>
          </p:cNvSpPr>
          <p:nvPr/>
        </p:nvSpPr>
        <p:spPr bwMode="auto">
          <a:xfrm>
            <a:off x="7535864" y="23495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 sz="1600"/>
          </a:p>
        </p:txBody>
      </p:sp>
      <p:sp>
        <p:nvSpPr>
          <p:cNvPr id="22542" name="Line 15"/>
          <p:cNvSpPr>
            <a:spLocks noChangeShapeType="1"/>
          </p:cNvSpPr>
          <p:nvPr/>
        </p:nvSpPr>
        <p:spPr bwMode="auto">
          <a:xfrm>
            <a:off x="7535863" y="2349501"/>
            <a:ext cx="0" cy="2879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 sz="1600"/>
          </a:p>
        </p:txBody>
      </p:sp>
      <p:sp>
        <p:nvSpPr>
          <p:cNvPr id="22543" name="Line 16"/>
          <p:cNvSpPr>
            <a:spLocks noChangeShapeType="1"/>
          </p:cNvSpPr>
          <p:nvPr/>
        </p:nvSpPr>
        <p:spPr bwMode="auto">
          <a:xfrm>
            <a:off x="9480551" y="5229225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 sz="1600"/>
          </a:p>
        </p:txBody>
      </p:sp>
      <p:sp>
        <p:nvSpPr>
          <p:cNvPr id="22544" name="Line 17"/>
          <p:cNvSpPr>
            <a:spLocks noChangeShapeType="1"/>
          </p:cNvSpPr>
          <p:nvPr/>
        </p:nvSpPr>
        <p:spPr bwMode="auto">
          <a:xfrm>
            <a:off x="9480551" y="4437063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 sz="1600"/>
          </a:p>
        </p:txBody>
      </p:sp>
      <p:sp>
        <p:nvSpPr>
          <p:cNvPr id="22545" name="Line 18"/>
          <p:cNvSpPr>
            <a:spLocks noChangeShapeType="1"/>
          </p:cNvSpPr>
          <p:nvPr/>
        </p:nvSpPr>
        <p:spPr bwMode="auto">
          <a:xfrm>
            <a:off x="9480551" y="3789363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 sz="1600"/>
          </a:p>
        </p:txBody>
      </p:sp>
      <p:sp>
        <p:nvSpPr>
          <p:cNvPr id="22546" name="Line 19"/>
          <p:cNvSpPr>
            <a:spLocks noChangeShapeType="1"/>
          </p:cNvSpPr>
          <p:nvPr/>
        </p:nvSpPr>
        <p:spPr bwMode="auto">
          <a:xfrm>
            <a:off x="9480551" y="3068638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 sz="1600"/>
          </a:p>
        </p:txBody>
      </p:sp>
      <p:sp>
        <p:nvSpPr>
          <p:cNvPr id="22547" name="Line 20"/>
          <p:cNvSpPr>
            <a:spLocks noChangeShapeType="1"/>
          </p:cNvSpPr>
          <p:nvPr/>
        </p:nvSpPr>
        <p:spPr bwMode="auto">
          <a:xfrm>
            <a:off x="9480551" y="23495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 sz="1600"/>
          </a:p>
        </p:txBody>
      </p:sp>
      <p:sp>
        <p:nvSpPr>
          <p:cNvPr id="22548" name="Line 21"/>
          <p:cNvSpPr>
            <a:spLocks noChangeShapeType="1"/>
          </p:cNvSpPr>
          <p:nvPr/>
        </p:nvSpPr>
        <p:spPr bwMode="auto">
          <a:xfrm>
            <a:off x="9983788" y="2349501"/>
            <a:ext cx="0" cy="2879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 sz="1600"/>
          </a:p>
        </p:txBody>
      </p:sp>
      <p:sp>
        <p:nvSpPr>
          <p:cNvPr id="22549" name="Line 22"/>
          <p:cNvSpPr>
            <a:spLocks noChangeShapeType="1"/>
          </p:cNvSpPr>
          <p:nvPr/>
        </p:nvSpPr>
        <p:spPr bwMode="auto">
          <a:xfrm>
            <a:off x="9983789" y="3789363"/>
            <a:ext cx="288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h-TH" sz="1600"/>
          </a:p>
        </p:txBody>
      </p:sp>
    </p:spTree>
    <p:extLst>
      <p:ext uri="{BB962C8B-B14F-4D97-AF65-F5344CB8AC3E}">
        <p14:creationId xmlns:p14="http://schemas.microsoft.com/office/powerpoint/2010/main" val="688753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28800" y="457200"/>
            <a:ext cx="8686800" cy="838200"/>
          </a:xfrm>
          <a:noFill/>
          <a:ln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US" sz="3600">
                <a:effectLst>
                  <a:reflection blurRad="12700" stA="48000" endA="300" endPos="55000" dir="5400000" sy="-90000" algn="bl" rotWithShape="0"/>
                </a:effectLst>
              </a:rPr>
              <a:t>Hardware vs Software</a:t>
            </a:r>
            <a:endParaRPr lang="en-GB" sz="3600"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23554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Components in Parallel is sometimes called ‘Triple Modular Redundancy’, and it has 2 key assumptions;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Hardware components do not have common design faults.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Components fail randomly (there is low chance of simultaneous failure)</a:t>
            </a:r>
          </a:p>
          <a:p>
            <a:pPr>
              <a:lnSpc>
                <a:spcPct val="90000"/>
              </a:lnSpc>
            </a:pPr>
            <a:r>
              <a:rPr lang="en-US" sz="2600"/>
              <a:t>Neither of these assumptions are true for software;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Copying components copies design faults.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So simultaneous failure is inevitable.</a:t>
            </a:r>
            <a:endParaRPr lang="en-GB" sz="2200"/>
          </a:p>
        </p:txBody>
      </p:sp>
    </p:spTree>
    <p:extLst>
      <p:ext uri="{BB962C8B-B14F-4D97-AF65-F5344CB8AC3E}">
        <p14:creationId xmlns:p14="http://schemas.microsoft.com/office/powerpoint/2010/main" val="27032438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10448</TotalTime>
  <Words>1142</Words>
  <Application>Microsoft Office PowerPoint</Application>
  <PresentationFormat>Widescreen</PresentationFormat>
  <Paragraphs>199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Trebuchet MS</vt:lpstr>
      <vt:lpstr>Wingdings 3</vt:lpstr>
      <vt:lpstr>Facet</vt:lpstr>
      <vt:lpstr>ISNE101</vt:lpstr>
      <vt:lpstr>This Week</vt:lpstr>
      <vt:lpstr>Dependability</vt:lpstr>
      <vt:lpstr>Reliability and Availability</vt:lpstr>
      <vt:lpstr>Why is Reliability important?</vt:lpstr>
      <vt:lpstr>Redundancy</vt:lpstr>
      <vt:lpstr>Components in Series</vt:lpstr>
      <vt:lpstr>Components in Parallel</vt:lpstr>
      <vt:lpstr>Hardware vs Software</vt:lpstr>
      <vt:lpstr>5 nines</vt:lpstr>
      <vt:lpstr>Reliability</vt:lpstr>
      <vt:lpstr>Security</vt:lpstr>
      <vt:lpstr>Fundamental Principles of Security</vt:lpstr>
      <vt:lpstr>Risk</vt:lpstr>
      <vt:lpstr>Risk Terminology</vt:lpstr>
      <vt:lpstr>Potential Threats</vt:lpstr>
      <vt:lpstr>Threats</vt:lpstr>
      <vt:lpstr>Intrusion</vt:lpstr>
      <vt:lpstr>Viruses / Worms</vt:lpstr>
      <vt:lpstr>External Attacks</vt:lpstr>
      <vt:lpstr>Interception</vt:lpstr>
      <vt:lpstr>Improving Security</vt:lpstr>
      <vt:lpstr>Security Policies</vt:lpstr>
      <vt:lpstr>Firewalls</vt:lpstr>
      <vt:lpstr>Authentication</vt:lpstr>
      <vt:lpstr>Authentication</vt:lpstr>
      <vt:lpstr>Encryption</vt:lpstr>
      <vt:lpstr>Symmetric Key Encryption</vt:lpstr>
      <vt:lpstr>Decoding</vt:lpstr>
      <vt:lpstr>Patches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ISNE101</dc:title>
  <dc:creator>Admin</dc:creator>
  <cp:lastModifiedBy>Ken Cosh</cp:lastModifiedBy>
  <cp:revision>9</cp:revision>
  <dcterms:created xsi:type="dcterms:W3CDTF">2013-08-22T01:11:03Z</dcterms:created>
  <dcterms:modified xsi:type="dcterms:W3CDTF">2024-09-21T06:59:34Z</dcterms:modified>
</cp:coreProperties>
</file>