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79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80" r:id="rId21"/>
    <p:sldId id="277" r:id="rId22"/>
    <p:sldId id="278" r:id="rId2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75" autoAdjust="0"/>
    <p:restoredTop sz="94660"/>
  </p:normalViewPr>
  <p:slideViewPr>
    <p:cSldViewPr snapToGrid="0">
      <p:cViewPr varScale="1">
        <p:scale>
          <a:sx n="86" d="100"/>
          <a:sy n="86" d="100"/>
        </p:scale>
        <p:origin x="422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6534" y="3085765"/>
            <a:ext cx="11262866" cy="33048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>
                <a:solidFill>
                  <a:schemeClr val="accent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05951" y="5956137"/>
            <a:ext cx="284480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8A8AD49F-BE65-4131-A5F9-6A8BCDAF5F69}" type="datetimeFigureOut">
              <a:rPr lang="en-US" smtClean="0"/>
              <a:t>9/22/2023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1"/>
            <a:ext cx="691721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1644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3453E59-B08E-4896-A91C-F3D0E416A3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88782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8AD49F-BE65-4131-A5F9-6A8BCDAF5F69}" type="datetimeFigureOut">
              <a:rPr lang="en-US" smtClean="0"/>
              <a:t>9/22/2023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53E59-B08E-4896-A91C-F3D0E416A3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34997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8839201" y="599725"/>
            <a:ext cx="2906817" cy="58169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1" y="675726"/>
            <a:ext cx="2004164" cy="518307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4923" y="675726"/>
            <a:ext cx="7896279" cy="5183073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93673" y="5956137"/>
            <a:ext cx="1328141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8A8AD49F-BE65-4131-A5F9-6A8BCDAF5F69}" type="datetimeFigureOut">
              <a:rPr lang="en-US" smtClean="0"/>
              <a:t>9/22/2023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74923" y="5951811"/>
            <a:ext cx="7896279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46615" y="5956137"/>
            <a:ext cx="1164195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3453E59-B08E-4896-A91C-F3D0E416A3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55225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367830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8AD49F-BE65-4131-A5F9-6A8BCDAF5F69}" type="datetimeFigureOut">
              <a:rPr lang="en-US" smtClean="0"/>
              <a:t>9/22/2023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52508" cy="365125"/>
          </a:xfrm>
        </p:spPr>
        <p:txBody>
          <a:bodyPr/>
          <a:lstStyle/>
          <a:p>
            <a:fld id="{D3453E59-B08E-4896-A91C-F3D0E416A3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41232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3043910"/>
            <a:ext cx="11029615" cy="1497507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8A8AD49F-BE65-4131-A5F9-6A8BCDAF5F69}" type="datetimeFigureOut">
              <a:rPr lang="en-US" smtClean="0"/>
              <a:t>9/22/2023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3453E59-B08E-4896-A91C-F3D0E416A3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02309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422390" cy="363304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8417" y="2228003"/>
            <a:ext cx="5422392" cy="363304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8AD49F-BE65-4131-A5F9-6A8BCDAF5F69}" type="datetimeFigureOut">
              <a:rPr lang="en-US" smtClean="0"/>
              <a:t>9/22/2023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53E59-B08E-4896-A91C-F3D0E416A3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5610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219" y="2250892"/>
            <a:ext cx="5087075" cy="536005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3735" y="2250892"/>
            <a:ext cx="5087073" cy="553373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709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8AD49F-BE65-4131-A5F9-6A8BCDAF5F69}" type="datetimeFigureOut">
              <a:rPr lang="en-US" smtClean="0"/>
              <a:t>9/22/2023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53E59-B08E-4896-A91C-F3D0E416A3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08322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683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8AD49F-BE65-4131-A5F9-6A8BCDAF5F69}" type="datetimeFigureOut">
              <a:rPr lang="en-US" smtClean="0"/>
              <a:t>9/22/2023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53E59-B08E-4896-A91C-F3D0E416A3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49168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8AD49F-BE65-4131-A5F9-6A8BCDAF5F69}" type="datetimeFigureOut">
              <a:rPr lang="en-US" smtClean="0"/>
              <a:t>9/22/2023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53E59-B08E-4896-A91C-F3D0E416A3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85993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47817" y="5141973"/>
            <a:ext cx="11298200" cy="127470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5262296"/>
            <a:ext cx="4909445" cy="689514"/>
          </a:xfrm>
        </p:spPr>
        <p:txBody>
          <a:bodyPr anchor="ctr"/>
          <a:lstStyle>
            <a:lvl1pPr algn="l">
              <a:defRPr sz="2000" b="0"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7816" y="601200"/>
            <a:ext cx="11292840" cy="4204800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40823" y="5262296"/>
            <a:ext cx="5869987" cy="689515"/>
          </a:xfrm>
        </p:spPr>
        <p:txBody>
          <a:bodyPr anchor="ctr">
            <a:normAutofit/>
          </a:bodyPr>
          <a:lstStyle>
            <a:lvl1pPr marL="0" indent="0" algn="r">
              <a:buNone/>
              <a:defRPr sz="1100">
                <a:solidFill>
                  <a:schemeClr val="bg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8A8AD49F-BE65-4131-A5F9-6A8BCDAF5F69}" type="datetimeFigureOut">
              <a:rPr lang="en-US" smtClean="0"/>
              <a:t>9/22/2023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3453E59-B08E-4896-A91C-F3D0E416A3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11215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4693389"/>
            <a:ext cx="11029616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7817" y="599725"/>
            <a:ext cx="11290859" cy="3557252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7"/>
            <a:ext cx="11029617" cy="598671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8AD49F-BE65-4131-A5F9-6A8BCDAF5F69}" type="datetimeFigureOut">
              <a:rPr lang="en-US" smtClean="0"/>
              <a:t>9/22/2023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53E59-B08E-4896-A91C-F3D0E416A3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82824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705124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336003"/>
            <a:ext cx="11029616" cy="35227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951" y="5956137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8A8AD49F-BE65-4131-A5F9-6A8BCDAF5F69}" type="datetimeFigureOut">
              <a:rPr lang="en-US" smtClean="0"/>
              <a:t>9/22/2023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5951811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accent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300" y="5956137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D3453E59-B08E-4896-A91C-F3D0E416A328}" type="slidenum">
              <a:rPr lang="en-US" smtClean="0"/>
              <a:t>‹#›</a:t>
            </a:fld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893393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2800" b="0" kern="1200" cap="all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600" kern="1200">
          <a:solidFill>
            <a:schemeClr val="tx2"/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269202 Algorithms for </a:t>
            </a:r>
            <a:r>
              <a:rPr lang="en-US" dirty="0" err="1"/>
              <a:t>iSNE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Dr. Kenneth </a:t>
            </a:r>
            <a:r>
              <a:rPr lang="en-US" dirty="0" err="1"/>
              <a:t>Cosh</a:t>
            </a:r>
            <a:endParaRPr lang="en-US" dirty="0"/>
          </a:p>
          <a:p>
            <a:r>
              <a:rPr lang="en-US" dirty="0"/>
              <a:t>Week 13</a:t>
            </a:r>
          </a:p>
        </p:txBody>
      </p:sp>
    </p:spTree>
    <p:extLst>
      <p:ext uri="{BB962C8B-B14F-4D97-AF65-F5344CB8AC3E}">
        <p14:creationId xmlns:p14="http://schemas.microsoft.com/office/powerpoint/2010/main" val="76620616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Code Optimisation</a:t>
            </a:r>
            <a:endParaRPr lang="th-TH" altLang="en-US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/>
              <a:t>The length of a code for one symbol should not exceed the length of a less likely symbol;</a:t>
            </a:r>
          </a:p>
          <a:p>
            <a:pPr lvl="1">
              <a:lnSpc>
                <a:spcPct val="90000"/>
              </a:lnSpc>
            </a:pPr>
            <a:r>
              <a:rPr lang="en-US" altLang="en-US"/>
              <a:t>if P(m</a:t>
            </a:r>
            <a:r>
              <a:rPr lang="en-US" altLang="en-US" baseline="-25000"/>
              <a:t>i</a:t>
            </a:r>
            <a:r>
              <a:rPr lang="en-US" altLang="en-US"/>
              <a:t>) ≤ P(m</a:t>
            </a:r>
            <a:r>
              <a:rPr lang="en-US" altLang="en-US" baseline="-25000"/>
              <a:t>j</a:t>
            </a:r>
            <a:r>
              <a:rPr lang="en-US" altLang="en-US"/>
              <a:t>) then L(m</a:t>
            </a:r>
            <a:r>
              <a:rPr lang="en-US" altLang="en-US" baseline="-25000"/>
              <a:t>i</a:t>
            </a:r>
            <a:r>
              <a:rPr lang="en-US" altLang="en-US"/>
              <a:t>) ≥ L(m</a:t>
            </a:r>
            <a:r>
              <a:rPr lang="en-US" altLang="en-US" baseline="-25000"/>
              <a:t>j</a:t>
            </a:r>
            <a:r>
              <a:rPr lang="en-US" altLang="en-US"/>
              <a:t>) </a:t>
            </a:r>
          </a:p>
          <a:p>
            <a:pPr>
              <a:lnSpc>
                <a:spcPct val="90000"/>
              </a:lnSpc>
            </a:pPr>
            <a:r>
              <a:rPr lang="en-US" altLang="en-US"/>
              <a:t>There should be no unused short codes, either as stand alone encodings or as prefixs for longer codes.</a:t>
            </a:r>
          </a:p>
          <a:p>
            <a:pPr lvl="1">
              <a:lnSpc>
                <a:spcPct val="90000"/>
              </a:lnSpc>
            </a:pPr>
            <a:r>
              <a:rPr lang="en-US" altLang="en-US"/>
              <a:t>01, 000, 001, 100, 101 is not ideal as 11 is not used.</a:t>
            </a:r>
          </a:p>
        </p:txBody>
      </p:sp>
    </p:spTree>
    <p:extLst>
      <p:ext uri="{BB962C8B-B14F-4D97-AF65-F5344CB8AC3E}">
        <p14:creationId xmlns:p14="http://schemas.microsoft.com/office/powerpoint/2010/main" val="224404362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Huffman Coding</a:t>
            </a:r>
            <a:endParaRPr lang="th-TH" altLang="en-US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Huffman coding is a method for choosing a representation for each symbol, resulting in a </a:t>
            </a:r>
            <a:r>
              <a:rPr lang="th-TH" altLang="en-US"/>
              <a:t>prefix-free code</a:t>
            </a:r>
          </a:p>
          <a:p>
            <a:pPr lvl="1"/>
            <a:r>
              <a:rPr lang="en-US" altLang="en-US"/>
              <a:t>The bit string representing some particular symbol is never a prefix of the bit string representing any other symbol</a:t>
            </a:r>
            <a:endParaRPr lang="th-TH" altLang="en-US"/>
          </a:p>
          <a:p>
            <a:r>
              <a:rPr lang="en-US" altLang="en-US"/>
              <a:t>The most common characters are expressed using shorter strings of bits than are used for less common symbols</a:t>
            </a:r>
            <a:r>
              <a:rPr lang="th-TH" altLang="en-US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08240717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Huffman Coding</a:t>
            </a:r>
            <a:endParaRPr lang="th-TH" altLang="en-US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90000"/>
              </a:lnSpc>
            </a:pPr>
            <a:r>
              <a:rPr lang="en-US" altLang="en-US" sz="2800" dirty="0"/>
              <a:t>Huffman coding starts by creating a heap, based on the frequencies of the symbols to be encoded.</a:t>
            </a:r>
          </a:p>
          <a:p>
            <a:pPr lvl="1">
              <a:lnSpc>
                <a:spcPct val="90000"/>
              </a:lnSpc>
            </a:pPr>
            <a:r>
              <a:rPr lang="en-US" altLang="en-US" sz="2400" dirty="0"/>
              <a:t>The root of the heap should be 1.0 – the sum of both child nodes.</a:t>
            </a:r>
          </a:p>
          <a:p>
            <a:pPr lvl="1">
              <a:lnSpc>
                <a:spcPct val="90000"/>
              </a:lnSpc>
            </a:pPr>
            <a:r>
              <a:rPr lang="en-US" altLang="en-US" sz="2400" dirty="0"/>
              <a:t>Each data node appears in a leaf node.</a:t>
            </a:r>
          </a:p>
          <a:p>
            <a:pPr>
              <a:lnSpc>
                <a:spcPct val="90000"/>
              </a:lnSpc>
            </a:pPr>
            <a:r>
              <a:rPr lang="en-US" altLang="en-US" sz="2800" dirty="0"/>
              <a:t>Take the set (with corresponding occurrence frequencies out of 120);</a:t>
            </a:r>
          </a:p>
          <a:p>
            <a:pPr>
              <a:lnSpc>
                <a:spcPct val="90000"/>
              </a:lnSpc>
            </a:pPr>
            <a:endParaRPr lang="en-US" altLang="en-US" sz="2800" dirty="0"/>
          </a:p>
          <a:p>
            <a:pPr lvl="1">
              <a:lnSpc>
                <a:spcPct val="90000"/>
              </a:lnSpc>
              <a:buFontTx/>
              <a:buNone/>
            </a:pPr>
            <a:r>
              <a:rPr lang="en-US" altLang="en-US" sz="2400" dirty="0"/>
              <a:t>	A    B    C    D    E    F    G    H    I</a:t>
            </a:r>
            <a:endParaRPr lang="th-TH" altLang="en-US" sz="2400" dirty="0"/>
          </a:p>
          <a:p>
            <a:pPr lvl="1">
              <a:lnSpc>
                <a:spcPct val="90000"/>
              </a:lnSpc>
              <a:buFontTx/>
              <a:buNone/>
            </a:pPr>
            <a:r>
              <a:rPr lang="th-TH" altLang="en-US" sz="2400" dirty="0"/>
              <a:t>	10    </a:t>
            </a:r>
            <a:r>
              <a:rPr lang="en-US" altLang="en-US" sz="2400" dirty="0"/>
              <a:t> </a:t>
            </a:r>
            <a:r>
              <a:rPr lang="th-TH" altLang="en-US" sz="2400" dirty="0"/>
              <a:t>15 </a:t>
            </a:r>
            <a:r>
              <a:rPr lang="en-US" altLang="en-US" sz="2400" dirty="0"/>
              <a:t> </a:t>
            </a:r>
            <a:r>
              <a:rPr lang="th-TH" altLang="en-US" sz="2400" dirty="0"/>
              <a:t>    5 </a:t>
            </a:r>
            <a:r>
              <a:rPr lang="en-US" altLang="en-US" sz="2400" dirty="0"/>
              <a:t> </a:t>
            </a:r>
            <a:r>
              <a:rPr lang="th-TH" altLang="en-US" sz="2400" dirty="0"/>
              <a:t>   </a:t>
            </a:r>
            <a:r>
              <a:rPr lang="en-US" altLang="en-US" sz="2400" dirty="0"/>
              <a:t> </a:t>
            </a:r>
            <a:r>
              <a:rPr lang="th-TH" altLang="en-US" sz="2400" dirty="0"/>
              <a:t>15  </a:t>
            </a:r>
            <a:r>
              <a:rPr lang="en-US" altLang="en-US" sz="2400" dirty="0"/>
              <a:t> </a:t>
            </a:r>
            <a:r>
              <a:rPr lang="th-TH" altLang="en-US" sz="2400" dirty="0"/>
              <a:t>   20    5 </a:t>
            </a:r>
            <a:r>
              <a:rPr lang="en-US" altLang="en-US" sz="2400" dirty="0"/>
              <a:t> </a:t>
            </a:r>
            <a:r>
              <a:rPr lang="th-TH" altLang="en-US" sz="2400" dirty="0"/>
              <a:t>    15 </a:t>
            </a:r>
            <a:r>
              <a:rPr lang="en-US" altLang="en-US" sz="2400" dirty="0"/>
              <a:t>  </a:t>
            </a:r>
            <a:r>
              <a:rPr lang="th-TH" altLang="en-US" sz="2400" dirty="0"/>
              <a:t>   30 </a:t>
            </a:r>
            <a:r>
              <a:rPr lang="en-US" altLang="en-US" sz="2400" dirty="0"/>
              <a:t> </a:t>
            </a:r>
            <a:r>
              <a:rPr lang="th-TH" altLang="en-US" sz="2400" dirty="0"/>
              <a:t>   5</a:t>
            </a:r>
            <a:endParaRPr lang="en-US" altLang="en-US" sz="2400" dirty="0"/>
          </a:p>
        </p:txBody>
      </p:sp>
    </p:spTree>
    <p:extLst>
      <p:ext uri="{BB962C8B-B14F-4D97-AF65-F5344CB8AC3E}">
        <p14:creationId xmlns:p14="http://schemas.microsoft.com/office/powerpoint/2010/main" val="218289316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Creating a Heap</a:t>
            </a:r>
            <a:endParaRPr lang="th-TH" altLang="en-US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81192" y="2180496"/>
            <a:ext cx="11029615" cy="681211"/>
          </a:xfrm>
        </p:spPr>
        <p:txBody>
          <a:bodyPr/>
          <a:lstStyle/>
          <a:p>
            <a:r>
              <a:rPr lang="en-US" altLang="en-US" sz="2400" dirty="0"/>
              <a:t>There are several ways a heap can be created from the given data, here is one option;</a:t>
            </a:r>
          </a:p>
          <a:p>
            <a:endParaRPr lang="th-TH" altLang="en-US" sz="2400" dirty="0"/>
          </a:p>
        </p:txBody>
      </p:sp>
      <p:sp>
        <p:nvSpPr>
          <p:cNvPr id="15364" name="Oval 4"/>
          <p:cNvSpPr>
            <a:spLocks noChangeArrowheads="1"/>
          </p:cNvSpPr>
          <p:nvPr/>
        </p:nvSpPr>
        <p:spPr bwMode="auto">
          <a:xfrm>
            <a:off x="5448301" y="2420938"/>
            <a:ext cx="360363" cy="360362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en-US" sz="1600"/>
              <a:t>120</a:t>
            </a:r>
            <a:endParaRPr lang="th-TH" altLang="en-US" sz="1600"/>
          </a:p>
        </p:txBody>
      </p:sp>
      <p:sp>
        <p:nvSpPr>
          <p:cNvPr id="15365" name="Oval 5"/>
          <p:cNvSpPr>
            <a:spLocks noChangeArrowheads="1"/>
          </p:cNvSpPr>
          <p:nvPr/>
        </p:nvSpPr>
        <p:spPr bwMode="auto">
          <a:xfrm>
            <a:off x="4656138" y="3140076"/>
            <a:ext cx="360362" cy="360363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en-US" sz="1600"/>
              <a:t>55</a:t>
            </a:r>
            <a:endParaRPr lang="th-TH" altLang="en-US" sz="1600"/>
          </a:p>
        </p:txBody>
      </p:sp>
      <p:sp>
        <p:nvSpPr>
          <p:cNvPr id="15366" name="Oval 6"/>
          <p:cNvSpPr>
            <a:spLocks noChangeArrowheads="1"/>
          </p:cNvSpPr>
          <p:nvPr/>
        </p:nvSpPr>
        <p:spPr bwMode="auto">
          <a:xfrm>
            <a:off x="6167438" y="3068638"/>
            <a:ext cx="360362" cy="360362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en-US" sz="1600"/>
              <a:t>65</a:t>
            </a:r>
            <a:endParaRPr lang="th-TH" altLang="en-US" sz="1600"/>
          </a:p>
        </p:txBody>
      </p:sp>
      <p:sp>
        <p:nvSpPr>
          <p:cNvPr id="15367" name="Oval 7"/>
          <p:cNvSpPr>
            <a:spLocks noChangeArrowheads="1"/>
          </p:cNvSpPr>
          <p:nvPr/>
        </p:nvSpPr>
        <p:spPr bwMode="auto">
          <a:xfrm>
            <a:off x="4079876" y="3789363"/>
            <a:ext cx="360363" cy="360362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en-US" sz="1600"/>
              <a:t>25</a:t>
            </a:r>
            <a:endParaRPr lang="th-TH" altLang="en-US" sz="1600"/>
          </a:p>
        </p:txBody>
      </p:sp>
      <p:sp>
        <p:nvSpPr>
          <p:cNvPr id="15368" name="Oval 8"/>
          <p:cNvSpPr>
            <a:spLocks noChangeArrowheads="1"/>
          </p:cNvSpPr>
          <p:nvPr/>
        </p:nvSpPr>
        <p:spPr bwMode="auto">
          <a:xfrm>
            <a:off x="3503613" y="4581526"/>
            <a:ext cx="360362" cy="360363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en-US"/>
              <a:t>A</a:t>
            </a:r>
            <a:endParaRPr lang="th-TH" altLang="en-US"/>
          </a:p>
        </p:txBody>
      </p:sp>
      <p:sp>
        <p:nvSpPr>
          <p:cNvPr id="15369" name="Oval 9"/>
          <p:cNvSpPr>
            <a:spLocks noChangeArrowheads="1"/>
          </p:cNvSpPr>
          <p:nvPr/>
        </p:nvSpPr>
        <p:spPr bwMode="auto">
          <a:xfrm>
            <a:off x="4872038" y="3789363"/>
            <a:ext cx="360362" cy="360362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en-US" sz="1600"/>
              <a:t>30</a:t>
            </a:r>
            <a:endParaRPr lang="th-TH" altLang="en-US" sz="1600"/>
          </a:p>
        </p:txBody>
      </p:sp>
      <p:sp>
        <p:nvSpPr>
          <p:cNvPr id="15370" name="Oval 10"/>
          <p:cNvSpPr>
            <a:spLocks noChangeArrowheads="1"/>
          </p:cNvSpPr>
          <p:nvPr/>
        </p:nvSpPr>
        <p:spPr bwMode="auto">
          <a:xfrm>
            <a:off x="4151313" y="4581526"/>
            <a:ext cx="360362" cy="360363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en-US" sz="1600"/>
              <a:t>15</a:t>
            </a:r>
            <a:endParaRPr lang="th-TH" altLang="en-US" sz="1600"/>
          </a:p>
        </p:txBody>
      </p:sp>
      <p:sp>
        <p:nvSpPr>
          <p:cNvPr id="15371" name="Oval 11"/>
          <p:cNvSpPr>
            <a:spLocks noChangeArrowheads="1"/>
          </p:cNvSpPr>
          <p:nvPr/>
        </p:nvSpPr>
        <p:spPr bwMode="auto">
          <a:xfrm>
            <a:off x="3792538" y="5373688"/>
            <a:ext cx="360362" cy="360362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en-US"/>
              <a:t>C</a:t>
            </a:r>
            <a:endParaRPr lang="th-TH" altLang="en-US"/>
          </a:p>
        </p:txBody>
      </p:sp>
      <p:sp>
        <p:nvSpPr>
          <p:cNvPr id="15372" name="Oval 12"/>
          <p:cNvSpPr>
            <a:spLocks noChangeArrowheads="1"/>
          </p:cNvSpPr>
          <p:nvPr/>
        </p:nvSpPr>
        <p:spPr bwMode="auto">
          <a:xfrm>
            <a:off x="4511676" y="5373688"/>
            <a:ext cx="360363" cy="360362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en-US" sz="1600"/>
              <a:t>10</a:t>
            </a:r>
            <a:endParaRPr lang="th-TH" altLang="en-US" sz="1600"/>
          </a:p>
        </p:txBody>
      </p:sp>
      <p:sp>
        <p:nvSpPr>
          <p:cNvPr id="15373" name="Oval 13"/>
          <p:cNvSpPr>
            <a:spLocks noChangeArrowheads="1"/>
          </p:cNvSpPr>
          <p:nvPr/>
        </p:nvSpPr>
        <p:spPr bwMode="auto">
          <a:xfrm>
            <a:off x="4151313" y="6137276"/>
            <a:ext cx="360362" cy="360363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en-US"/>
              <a:t>F</a:t>
            </a:r>
            <a:endParaRPr lang="th-TH" altLang="en-US"/>
          </a:p>
        </p:txBody>
      </p:sp>
      <p:sp>
        <p:nvSpPr>
          <p:cNvPr id="15374" name="Oval 14"/>
          <p:cNvSpPr>
            <a:spLocks noChangeArrowheads="1"/>
          </p:cNvSpPr>
          <p:nvPr/>
        </p:nvSpPr>
        <p:spPr bwMode="auto">
          <a:xfrm>
            <a:off x="4872038" y="6137276"/>
            <a:ext cx="360362" cy="360363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en-US"/>
              <a:t>I</a:t>
            </a:r>
            <a:endParaRPr lang="th-TH" altLang="en-US"/>
          </a:p>
        </p:txBody>
      </p:sp>
      <p:sp>
        <p:nvSpPr>
          <p:cNvPr id="15375" name="Line 15"/>
          <p:cNvSpPr>
            <a:spLocks noChangeShapeType="1"/>
          </p:cNvSpPr>
          <p:nvPr/>
        </p:nvSpPr>
        <p:spPr bwMode="auto">
          <a:xfrm flipH="1">
            <a:off x="4943476" y="2708275"/>
            <a:ext cx="576263" cy="431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76" name="Line 16"/>
          <p:cNvSpPr>
            <a:spLocks noChangeShapeType="1"/>
          </p:cNvSpPr>
          <p:nvPr/>
        </p:nvSpPr>
        <p:spPr bwMode="auto">
          <a:xfrm flipH="1">
            <a:off x="4367214" y="3429001"/>
            <a:ext cx="288925" cy="3603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77" name="Line 17"/>
          <p:cNvSpPr>
            <a:spLocks noChangeShapeType="1"/>
          </p:cNvSpPr>
          <p:nvPr/>
        </p:nvSpPr>
        <p:spPr bwMode="auto">
          <a:xfrm>
            <a:off x="4872038" y="3500439"/>
            <a:ext cx="144462" cy="2889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78" name="Line 18"/>
          <p:cNvSpPr>
            <a:spLocks noChangeShapeType="1"/>
          </p:cNvSpPr>
          <p:nvPr/>
        </p:nvSpPr>
        <p:spPr bwMode="auto">
          <a:xfrm flipH="1">
            <a:off x="3719513" y="4076701"/>
            <a:ext cx="431800" cy="5048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79" name="Line 19"/>
          <p:cNvSpPr>
            <a:spLocks noChangeShapeType="1"/>
          </p:cNvSpPr>
          <p:nvPr/>
        </p:nvSpPr>
        <p:spPr bwMode="auto">
          <a:xfrm>
            <a:off x="4224339" y="4148139"/>
            <a:ext cx="71437" cy="4333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80" name="Line 20"/>
          <p:cNvSpPr>
            <a:spLocks noChangeShapeType="1"/>
          </p:cNvSpPr>
          <p:nvPr/>
        </p:nvSpPr>
        <p:spPr bwMode="auto">
          <a:xfrm flipH="1">
            <a:off x="4008438" y="4940300"/>
            <a:ext cx="215900" cy="4333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81" name="Line 21"/>
          <p:cNvSpPr>
            <a:spLocks noChangeShapeType="1"/>
          </p:cNvSpPr>
          <p:nvPr/>
        </p:nvSpPr>
        <p:spPr bwMode="auto">
          <a:xfrm>
            <a:off x="4367213" y="4940300"/>
            <a:ext cx="215900" cy="4333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82" name="Line 22"/>
          <p:cNvSpPr>
            <a:spLocks noChangeShapeType="1"/>
          </p:cNvSpPr>
          <p:nvPr/>
        </p:nvSpPr>
        <p:spPr bwMode="auto">
          <a:xfrm flipH="1">
            <a:off x="4367213" y="5732463"/>
            <a:ext cx="215900" cy="3603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83" name="Line 23"/>
          <p:cNvSpPr>
            <a:spLocks noChangeShapeType="1"/>
          </p:cNvSpPr>
          <p:nvPr/>
        </p:nvSpPr>
        <p:spPr bwMode="auto">
          <a:xfrm>
            <a:off x="4800601" y="5732463"/>
            <a:ext cx="142875" cy="3603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84" name="Oval 24"/>
          <p:cNvSpPr>
            <a:spLocks noChangeArrowheads="1"/>
          </p:cNvSpPr>
          <p:nvPr/>
        </p:nvSpPr>
        <p:spPr bwMode="auto">
          <a:xfrm>
            <a:off x="4656138" y="4508501"/>
            <a:ext cx="360362" cy="360363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en-US"/>
              <a:t>B</a:t>
            </a:r>
            <a:endParaRPr lang="th-TH" altLang="en-US"/>
          </a:p>
        </p:txBody>
      </p:sp>
      <p:sp>
        <p:nvSpPr>
          <p:cNvPr id="15385" name="Line 25"/>
          <p:cNvSpPr>
            <a:spLocks noChangeShapeType="1"/>
          </p:cNvSpPr>
          <p:nvPr/>
        </p:nvSpPr>
        <p:spPr bwMode="auto">
          <a:xfrm flipH="1">
            <a:off x="4872039" y="4148138"/>
            <a:ext cx="71437" cy="3603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86" name="Oval 26"/>
          <p:cNvSpPr>
            <a:spLocks noChangeArrowheads="1"/>
          </p:cNvSpPr>
          <p:nvPr/>
        </p:nvSpPr>
        <p:spPr bwMode="auto">
          <a:xfrm>
            <a:off x="5232401" y="4508501"/>
            <a:ext cx="360363" cy="360363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en-US"/>
              <a:t>D</a:t>
            </a:r>
            <a:endParaRPr lang="th-TH" altLang="en-US"/>
          </a:p>
        </p:txBody>
      </p:sp>
      <p:sp>
        <p:nvSpPr>
          <p:cNvPr id="15387" name="Line 27"/>
          <p:cNvSpPr>
            <a:spLocks noChangeShapeType="1"/>
          </p:cNvSpPr>
          <p:nvPr/>
        </p:nvSpPr>
        <p:spPr bwMode="auto">
          <a:xfrm>
            <a:off x="5159375" y="4076700"/>
            <a:ext cx="215900" cy="431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88" name="Line 28"/>
          <p:cNvSpPr>
            <a:spLocks noChangeShapeType="1"/>
          </p:cNvSpPr>
          <p:nvPr/>
        </p:nvSpPr>
        <p:spPr bwMode="auto">
          <a:xfrm>
            <a:off x="5735639" y="2708275"/>
            <a:ext cx="504825" cy="431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89" name="Oval 29"/>
          <p:cNvSpPr>
            <a:spLocks noChangeArrowheads="1"/>
          </p:cNvSpPr>
          <p:nvPr/>
        </p:nvSpPr>
        <p:spPr bwMode="auto">
          <a:xfrm>
            <a:off x="5735638" y="3789363"/>
            <a:ext cx="360362" cy="360362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en-US"/>
              <a:t>H</a:t>
            </a:r>
            <a:endParaRPr lang="th-TH" altLang="en-US"/>
          </a:p>
        </p:txBody>
      </p:sp>
      <p:sp>
        <p:nvSpPr>
          <p:cNvPr id="15390" name="Line 30"/>
          <p:cNvSpPr>
            <a:spLocks noChangeShapeType="1"/>
          </p:cNvSpPr>
          <p:nvPr/>
        </p:nvSpPr>
        <p:spPr bwMode="auto">
          <a:xfrm flipH="1">
            <a:off x="6024563" y="3429001"/>
            <a:ext cx="215900" cy="3603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91" name="Oval 31"/>
          <p:cNvSpPr>
            <a:spLocks noChangeArrowheads="1"/>
          </p:cNvSpPr>
          <p:nvPr/>
        </p:nvSpPr>
        <p:spPr bwMode="auto">
          <a:xfrm>
            <a:off x="6600826" y="3716338"/>
            <a:ext cx="360363" cy="360362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en-US" sz="1600"/>
              <a:t>35</a:t>
            </a:r>
            <a:endParaRPr lang="th-TH" altLang="en-US" sz="1600"/>
          </a:p>
        </p:txBody>
      </p:sp>
      <p:sp>
        <p:nvSpPr>
          <p:cNvPr id="15392" name="Line 32"/>
          <p:cNvSpPr>
            <a:spLocks noChangeShapeType="1"/>
          </p:cNvSpPr>
          <p:nvPr/>
        </p:nvSpPr>
        <p:spPr bwMode="auto">
          <a:xfrm>
            <a:off x="6456363" y="3355976"/>
            <a:ext cx="215900" cy="3603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93" name="Oval 33"/>
          <p:cNvSpPr>
            <a:spLocks noChangeArrowheads="1"/>
          </p:cNvSpPr>
          <p:nvPr/>
        </p:nvSpPr>
        <p:spPr bwMode="auto">
          <a:xfrm>
            <a:off x="6959601" y="4437063"/>
            <a:ext cx="360363" cy="360362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en-US"/>
              <a:t>E</a:t>
            </a:r>
            <a:endParaRPr lang="th-TH" altLang="en-US"/>
          </a:p>
        </p:txBody>
      </p:sp>
      <p:sp>
        <p:nvSpPr>
          <p:cNvPr id="15394" name="Oval 34"/>
          <p:cNvSpPr>
            <a:spLocks noChangeArrowheads="1"/>
          </p:cNvSpPr>
          <p:nvPr/>
        </p:nvSpPr>
        <p:spPr bwMode="auto">
          <a:xfrm>
            <a:off x="6167438" y="4437063"/>
            <a:ext cx="360362" cy="360362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en-US"/>
              <a:t>G</a:t>
            </a:r>
            <a:endParaRPr lang="th-TH" altLang="en-US"/>
          </a:p>
        </p:txBody>
      </p:sp>
      <p:sp>
        <p:nvSpPr>
          <p:cNvPr id="15395" name="Line 35"/>
          <p:cNvSpPr>
            <a:spLocks noChangeShapeType="1"/>
          </p:cNvSpPr>
          <p:nvPr/>
        </p:nvSpPr>
        <p:spPr bwMode="auto">
          <a:xfrm flipH="1">
            <a:off x="6383339" y="4076701"/>
            <a:ext cx="288925" cy="3603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96" name="Line 36"/>
          <p:cNvSpPr>
            <a:spLocks noChangeShapeType="1"/>
          </p:cNvSpPr>
          <p:nvPr/>
        </p:nvSpPr>
        <p:spPr bwMode="auto">
          <a:xfrm>
            <a:off x="6888163" y="4005263"/>
            <a:ext cx="215900" cy="431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406" name="Text Box 46"/>
          <p:cNvSpPr txBox="1">
            <a:spLocks noChangeArrowheads="1"/>
          </p:cNvSpPr>
          <p:nvPr/>
        </p:nvSpPr>
        <p:spPr bwMode="auto">
          <a:xfrm>
            <a:off x="5232400" y="6237288"/>
            <a:ext cx="311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5</a:t>
            </a:r>
            <a:endParaRPr lang="th-TH" altLang="en-US"/>
          </a:p>
        </p:txBody>
      </p:sp>
      <p:sp>
        <p:nvSpPr>
          <p:cNvPr id="15408" name="Text Box 48"/>
          <p:cNvSpPr txBox="1">
            <a:spLocks noChangeArrowheads="1"/>
          </p:cNvSpPr>
          <p:nvPr/>
        </p:nvSpPr>
        <p:spPr bwMode="auto">
          <a:xfrm>
            <a:off x="3935413" y="6308726"/>
            <a:ext cx="311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5</a:t>
            </a:r>
            <a:endParaRPr lang="th-TH" altLang="en-US"/>
          </a:p>
        </p:txBody>
      </p:sp>
      <p:sp>
        <p:nvSpPr>
          <p:cNvPr id="15409" name="Text Box 49"/>
          <p:cNvSpPr txBox="1">
            <a:spLocks noChangeArrowheads="1"/>
          </p:cNvSpPr>
          <p:nvPr/>
        </p:nvSpPr>
        <p:spPr bwMode="auto">
          <a:xfrm>
            <a:off x="3648075" y="5589588"/>
            <a:ext cx="311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5</a:t>
            </a:r>
            <a:endParaRPr lang="th-TH" altLang="en-US"/>
          </a:p>
        </p:txBody>
      </p:sp>
      <p:sp>
        <p:nvSpPr>
          <p:cNvPr id="15410" name="Text Box 50"/>
          <p:cNvSpPr txBox="1">
            <a:spLocks noChangeArrowheads="1"/>
          </p:cNvSpPr>
          <p:nvPr/>
        </p:nvSpPr>
        <p:spPr bwMode="auto">
          <a:xfrm>
            <a:off x="3216275" y="4797425"/>
            <a:ext cx="415498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10</a:t>
            </a:r>
            <a:endParaRPr lang="th-TH" altLang="en-US"/>
          </a:p>
        </p:txBody>
      </p:sp>
      <p:sp>
        <p:nvSpPr>
          <p:cNvPr id="15411" name="Text Box 51"/>
          <p:cNvSpPr txBox="1">
            <a:spLocks noChangeArrowheads="1"/>
          </p:cNvSpPr>
          <p:nvPr/>
        </p:nvSpPr>
        <p:spPr bwMode="auto">
          <a:xfrm>
            <a:off x="4511675" y="4797425"/>
            <a:ext cx="415498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15</a:t>
            </a:r>
            <a:endParaRPr lang="th-TH" altLang="en-US"/>
          </a:p>
        </p:txBody>
      </p:sp>
      <p:sp>
        <p:nvSpPr>
          <p:cNvPr id="15412" name="Text Box 52"/>
          <p:cNvSpPr txBox="1">
            <a:spLocks noChangeArrowheads="1"/>
          </p:cNvSpPr>
          <p:nvPr/>
        </p:nvSpPr>
        <p:spPr bwMode="auto">
          <a:xfrm>
            <a:off x="5232400" y="4797425"/>
            <a:ext cx="415498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15</a:t>
            </a:r>
            <a:endParaRPr lang="th-TH" altLang="en-US"/>
          </a:p>
        </p:txBody>
      </p:sp>
      <p:sp>
        <p:nvSpPr>
          <p:cNvPr id="15413" name="Text Box 53"/>
          <p:cNvSpPr txBox="1">
            <a:spLocks noChangeArrowheads="1"/>
          </p:cNvSpPr>
          <p:nvPr/>
        </p:nvSpPr>
        <p:spPr bwMode="auto">
          <a:xfrm>
            <a:off x="6024563" y="4724400"/>
            <a:ext cx="415498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15</a:t>
            </a:r>
            <a:endParaRPr lang="th-TH" altLang="en-US"/>
          </a:p>
        </p:txBody>
      </p:sp>
      <p:sp>
        <p:nvSpPr>
          <p:cNvPr id="15414" name="Text Box 54"/>
          <p:cNvSpPr txBox="1">
            <a:spLocks noChangeArrowheads="1"/>
          </p:cNvSpPr>
          <p:nvPr/>
        </p:nvSpPr>
        <p:spPr bwMode="auto">
          <a:xfrm>
            <a:off x="6959600" y="4724400"/>
            <a:ext cx="415498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20</a:t>
            </a:r>
            <a:endParaRPr lang="th-TH" altLang="en-US"/>
          </a:p>
        </p:txBody>
      </p:sp>
      <p:sp>
        <p:nvSpPr>
          <p:cNvPr id="15415" name="Text Box 55"/>
          <p:cNvSpPr txBox="1">
            <a:spLocks noChangeArrowheads="1"/>
          </p:cNvSpPr>
          <p:nvPr/>
        </p:nvSpPr>
        <p:spPr bwMode="auto">
          <a:xfrm>
            <a:off x="5664200" y="4076700"/>
            <a:ext cx="415498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30</a:t>
            </a:r>
            <a:endParaRPr lang="th-TH" altLang="en-US"/>
          </a:p>
        </p:txBody>
      </p:sp>
    </p:spTree>
    <p:extLst>
      <p:ext uri="{BB962C8B-B14F-4D97-AF65-F5344CB8AC3E}">
        <p14:creationId xmlns:p14="http://schemas.microsoft.com/office/powerpoint/2010/main" val="333906043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Huffman Coding</a:t>
            </a:r>
            <a:endParaRPr lang="th-TH" altLang="en-US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81192" y="1858833"/>
            <a:ext cx="11029615" cy="571074"/>
          </a:xfrm>
        </p:spPr>
        <p:txBody>
          <a:bodyPr>
            <a:normAutofit/>
          </a:bodyPr>
          <a:lstStyle/>
          <a:p>
            <a:r>
              <a:rPr lang="en-US" altLang="en-US" sz="2000" dirty="0"/>
              <a:t>Each node is then given a code based on their position in the tree – 0 for left node, 1 for right node;</a:t>
            </a:r>
            <a:endParaRPr lang="th-TH" altLang="en-US" sz="2000" dirty="0"/>
          </a:p>
        </p:txBody>
      </p:sp>
      <p:sp>
        <p:nvSpPr>
          <p:cNvPr id="16388" name="Oval 4"/>
          <p:cNvSpPr>
            <a:spLocks noChangeArrowheads="1"/>
          </p:cNvSpPr>
          <p:nvPr/>
        </p:nvSpPr>
        <p:spPr bwMode="auto">
          <a:xfrm>
            <a:off x="4295776" y="2349501"/>
            <a:ext cx="360363" cy="360363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en-US" sz="1600"/>
              <a:t>120</a:t>
            </a:r>
            <a:endParaRPr lang="th-TH" altLang="en-US" sz="1600"/>
          </a:p>
        </p:txBody>
      </p:sp>
      <p:sp>
        <p:nvSpPr>
          <p:cNvPr id="16389" name="Oval 5"/>
          <p:cNvSpPr>
            <a:spLocks noChangeArrowheads="1"/>
          </p:cNvSpPr>
          <p:nvPr/>
        </p:nvSpPr>
        <p:spPr bwMode="auto">
          <a:xfrm>
            <a:off x="3503613" y="3068638"/>
            <a:ext cx="360362" cy="360362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en-US" sz="1600"/>
              <a:t>55</a:t>
            </a:r>
            <a:endParaRPr lang="th-TH" altLang="en-US" sz="1600"/>
          </a:p>
        </p:txBody>
      </p:sp>
      <p:sp>
        <p:nvSpPr>
          <p:cNvPr id="16390" name="Oval 6"/>
          <p:cNvSpPr>
            <a:spLocks noChangeArrowheads="1"/>
          </p:cNvSpPr>
          <p:nvPr/>
        </p:nvSpPr>
        <p:spPr bwMode="auto">
          <a:xfrm>
            <a:off x="5014913" y="2997201"/>
            <a:ext cx="360362" cy="360363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en-US" sz="1600"/>
              <a:t>65</a:t>
            </a:r>
            <a:endParaRPr lang="th-TH" altLang="en-US" sz="1600"/>
          </a:p>
        </p:txBody>
      </p:sp>
      <p:sp>
        <p:nvSpPr>
          <p:cNvPr id="16391" name="Oval 7"/>
          <p:cNvSpPr>
            <a:spLocks noChangeArrowheads="1"/>
          </p:cNvSpPr>
          <p:nvPr/>
        </p:nvSpPr>
        <p:spPr bwMode="auto">
          <a:xfrm>
            <a:off x="2927351" y="3717926"/>
            <a:ext cx="360363" cy="360363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en-US" sz="1600"/>
              <a:t>25</a:t>
            </a:r>
            <a:endParaRPr lang="th-TH" altLang="en-US" sz="1600"/>
          </a:p>
        </p:txBody>
      </p:sp>
      <p:sp>
        <p:nvSpPr>
          <p:cNvPr id="16392" name="Oval 8"/>
          <p:cNvSpPr>
            <a:spLocks noChangeArrowheads="1"/>
          </p:cNvSpPr>
          <p:nvPr/>
        </p:nvSpPr>
        <p:spPr bwMode="auto">
          <a:xfrm>
            <a:off x="2351088" y="4510088"/>
            <a:ext cx="360362" cy="360362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en-US"/>
              <a:t>A</a:t>
            </a:r>
            <a:endParaRPr lang="th-TH" altLang="en-US"/>
          </a:p>
        </p:txBody>
      </p:sp>
      <p:sp>
        <p:nvSpPr>
          <p:cNvPr id="16393" name="Oval 9"/>
          <p:cNvSpPr>
            <a:spLocks noChangeArrowheads="1"/>
          </p:cNvSpPr>
          <p:nvPr/>
        </p:nvSpPr>
        <p:spPr bwMode="auto">
          <a:xfrm>
            <a:off x="3719513" y="3717926"/>
            <a:ext cx="360362" cy="360363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en-US" sz="1600"/>
              <a:t>30</a:t>
            </a:r>
            <a:endParaRPr lang="th-TH" altLang="en-US" sz="1600"/>
          </a:p>
        </p:txBody>
      </p:sp>
      <p:sp>
        <p:nvSpPr>
          <p:cNvPr id="16394" name="Oval 10"/>
          <p:cNvSpPr>
            <a:spLocks noChangeArrowheads="1"/>
          </p:cNvSpPr>
          <p:nvPr/>
        </p:nvSpPr>
        <p:spPr bwMode="auto">
          <a:xfrm>
            <a:off x="2998788" y="4510088"/>
            <a:ext cx="360362" cy="360362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en-US" sz="1600"/>
              <a:t>15</a:t>
            </a:r>
            <a:endParaRPr lang="th-TH" altLang="en-US" sz="1600"/>
          </a:p>
        </p:txBody>
      </p:sp>
      <p:sp>
        <p:nvSpPr>
          <p:cNvPr id="16395" name="Oval 11"/>
          <p:cNvSpPr>
            <a:spLocks noChangeArrowheads="1"/>
          </p:cNvSpPr>
          <p:nvPr/>
        </p:nvSpPr>
        <p:spPr bwMode="auto">
          <a:xfrm>
            <a:off x="2640013" y="5302251"/>
            <a:ext cx="360362" cy="360363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en-US"/>
              <a:t>C</a:t>
            </a:r>
            <a:endParaRPr lang="th-TH" altLang="en-US"/>
          </a:p>
        </p:txBody>
      </p:sp>
      <p:sp>
        <p:nvSpPr>
          <p:cNvPr id="16396" name="Oval 12"/>
          <p:cNvSpPr>
            <a:spLocks noChangeArrowheads="1"/>
          </p:cNvSpPr>
          <p:nvPr/>
        </p:nvSpPr>
        <p:spPr bwMode="auto">
          <a:xfrm>
            <a:off x="3359151" y="5302251"/>
            <a:ext cx="360363" cy="360363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en-US" sz="1600"/>
              <a:t>10</a:t>
            </a:r>
            <a:endParaRPr lang="th-TH" altLang="en-US" sz="1600"/>
          </a:p>
        </p:txBody>
      </p:sp>
      <p:sp>
        <p:nvSpPr>
          <p:cNvPr id="16397" name="Oval 13"/>
          <p:cNvSpPr>
            <a:spLocks noChangeArrowheads="1"/>
          </p:cNvSpPr>
          <p:nvPr/>
        </p:nvSpPr>
        <p:spPr bwMode="auto">
          <a:xfrm>
            <a:off x="2998788" y="6065838"/>
            <a:ext cx="360362" cy="360362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en-US"/>
              <a:t>F</a:t>
            </a:r>
            <a:endParaRPr lang="th-TH" altLang="en-US"/>
          </a:p>
        </p:txBody>
      </p:sp>
      <p:sp>
        <p:nvSpPr>
          <p:cNvPr id="16398" name="Oval 14"/>
          <p:cNvSpPr>
            <a:spLocks noChangeArrowheads="1"/>
          </p:cNvSpPr>
          <p:nvPr/>
        </p:nvSpPr>
        <p:spPr bwMode="auto">
          <a:xfrm>
            <a:off x="3719513" y="6065838"/>
            <a:ext cx="360362" cy="360362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en-US"/>
              <a:t>I</a:t>
            </a:r>
            <a:endParaRPr lang="th-TH" altLang="en-US"/>
          </a:p>
        </p:txBody>
      </p:sp>
      <p:sp>
        <p:nvSpPr>
          <p:cNvPr id="16399" name="Line 15"/>
          <p:cNvSpPr>
            <a:spLocks noChangeShapeType="1"/>
          </p:cNvSpPr>
          <p:nvPr/>
        </p:nvSpPr>
        <p:spPr bwMode="auto">
          <a:xfrm flipH="1">
            <a:off x="3790951" y="2636838"/>
            <a:ext cx="576263" cy="431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00" name="Line 16"/>
          <p:cNvSpPr>
            <a:spLocks noChangeShapeType="1"/>
          </p:cNvSpPr>
          <p:nvPr/>
        </p:nvSpPr>
        <p:spPr bwMode="auto">
          <a:xfrm flipH="1">
            <a:off x="3214689" y="3357563"/>
            <a:ext cx="288925" cy="3603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01" name="Line 17"/>
          <p:cNvSpPr>
            <a:spLocks noChangeShapeType="1"/>
          </p:cNvSpPr>
          <p:nvPr/>
        </p:nvSpPr>
        <p:spPr bwMode="auto">
          <a:xfrm>
            <a:off x="3719513" y="3429001"/>
            <a:ext cx="144462" cy="2889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02" name="Line 18"/>
          <p:cNvSpPr>
            <a:spLocks noChangeShapeType="1"/>
          </p:cNvSpPr>
          <p:nvPr/>
        </p:nvSpPr>
        <p:spPr bwMode="auto">
          <a:xfrm flipH="1">
            <a:off x="2566988" y="4005264"/>
            <a:ext cx="431800" cy="5048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03" name="Line 19"/>
          <p:cNvSpPr>
            <a:spLocks noChangeShapeType="1"/>
          </p:cNvSpPr>
          <p:nvPr/>
        </p:nvSpPr>
        <p:spPr bwMode="auto">
          <a:xfrm>
            <a:off x="3071814" y="4076700"/>
            <a:ext cx="71437" cy="4333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04" name="Line 20"/>
          <p:cNvSpPr>
            <a:spLocks noChangeShapeType="1"/>
          </p:cNvSpPr>
          <p:nvPr/>
        </p:nvSpPr>
        <p:spPr bwMode="auto">
          <a:xfrm flipH="1">
            <a:off x="2855913" y="4868864"/>
            <a:ext cx="215900" cy="4333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05" name="Line 21"/>
          <p:cNvSpPr>
            <a:spLocks noChangeShapeType="1"/>
          </p:cNvSpPr>
          <p:nvPr/>
        </p:nvSpPr>
        <p:spPr bwMode="auto">
          <a:xfrm>
            <a:off x="3214688" y="4868864"/>
            <a:ext cx="215900" cy="4333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06" name="Line 22"/>
          <p:cNvSpPr>
            <a:spLocks noChangeShapeType="1"/>
          </p:cNvSpPr>
          <p:nvPr/>
        </p:nvSpPr>
        <p:spPr bwMode="auto">
          <a:xfrm flipH="1">
            <a:off x="3214688" y="5661026"/>
            <a:ext cx="215900" cy="3603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07" name="Line 23"/>
          <p:cNvSpPr>
            <a:spLocks noChangeShapeType="1"/>
          </p:cNvSpPr>
          <p:nvPr/>
        </p:nvSpPr>
        <p:spPr bwMode="auto">
          <a:xfrm>
            <a:off x="3648076" y="5661026"/>
            <a:ext cx="142875" cy="3603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08" name="Oval 24"/>
          <p:cNvSpPr>
            <a:spLocks noChangeArrowheads="1"/>
          </p:cNvSpPr>
          <p:nvPr/>
        </p:nvSpPr>
        <p:spPr bwMode="auto">
          <a:xfrm>
            <a:off x="3503613" y="4437063"/>
            <a:ext cx="360362" cy="360362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en-US"/>
              <a:t>B</a:t>
            </a:r>
            <a:endParaRPr lang="th-TH" altLang="en-US"/>
          </a:p>
        </p:txBody>
      </p:sp>
      <p:sp>
        <p:nvSpPr>
          <p:cNvPr id="16409" name="Line 25"/>
          <p:cNvSpPr>
            <a:spLocks noChangeShapeType="1"/>
          </p:cNvSpPr>
          <p:nvPr/>
        </p:nvSpPr>
        <p:spPr bwMode="auto">
          <a:xfrm flipH="1">
            <a:off x="3719514" y="4076701"/>
            <a:ext cx="71437" cy="3603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10" name="Oval 26"/>
          <p:cNvSpPr>
            <a:spLocks noChangeArrowheads="1"/>
          </p:cNvSpPr>
          <p:nvPr/>
        </p:nvSpPr>
        <p:spPr bwMode="auto">
          <a:xfrm>
            <a:off x="4079876" y="4437063"/>
            <a:ext cx="360363" cy="360362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en-US"/>
              <a:t>D</a:t>
            </a:r>
            <a:endParaRPr lang="th-TH" altLang="en-US"/>
          </a:p>
        </p:txBody>
      </p:sp>
      <p:sp>
        <p:nvSpPr>
          <p:cNvPr id="16411" name="Line 27"/>
          <p:cNvSpPr>
            <a:spLocks noChangeShapeType="1"/>
          </p:cNvSpPr>
          <p:nvPr/>
        </p:nvSpPr>
        <p:spPr bwMode="auto">
          <a:xfrm>
            <a:off x="4006850" y="4005263"/>
            <a:ext cx="215900" cy="431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12" name="Line 28"/>
          <p:cNvSpPr>
            <a:spLocks noChangeShapeType="1"/>
          </p:cNvSpPr>
          <p:nvPr/>
        </p:nvSpPr>
        <p:spPr bwMode="auto">
          <a:xfrm>
            <a:off x="4583114" y="2636838"/>
            <a:ext cx="504825" cy="431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13" name="Oval 29"/>
          <p:cNvSpPr>
            <a:spLocks noChangeArrowheads="1"/>
          </p:cNvSpPr>
          <p:nvPr/>
        </p:nvSpPr>
        <p:spPr bwMode="auto">
          <a:xfrm>
            <a:off x="4583113" y="3717926"/>
            <a:ext cx="360362" cy="360363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en-US"/>
              <a:t>H</a:t>
            </a:r>
            <a:endParaRPr lang="th-TH" altLang="en-US"/>
          </a:p>
        </p:txBody>
      </p:sp>
      <p:sp>
        <p:nvSpPr>
          <p:cNvPr id="16414" name="Line 30"/>
          <p:cNvSpPr>
            <a:spLocks noChangeShapeType="1"/>
          </p:cNvSpPr>
          <p:nvPr/>
        </p:nvSpPr>
        <p:spPr bwMode="auto">
          <a:xfrm flipH="1">
            <a:off x="4872038" y="3357563"/>
            <a:ext cx="215900" cy="3603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15" name="Oval 31"/>
          <p:cNvSpPr>
            <a:spLocks noChangeArrowheads="1"/>
          </p:cNvSpPr>
          <p:nvPr/>
        </p:nvSpPr>
        <p:spPr bwMode="auto">
          <a:xfrm>
            <a:off x="5448301" y="3644901"/>
            <a:ext cx="360363" cy="360363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en-US" sz="1600"/>
              <a:t>35</a:t>
            </a:r>
            <a:endParaRPr lang="th-TH" altLang="en-US" sz="1600"/>
          </a:p>
        </p:txBody>
      </p:sp>
      <p:sp>
        <p:nvSpPr>
          <p:cNvPr id="16416" name="Line 32"/>
          <p:cNvSpPr>
            <a:spLocks noChangeShapeType="1"/>
          </p:cNvSpPr>
          <p:nvPr/>
        </p:nvSpPr>
        <p:spPr bwMode="auto">
          <a:xfrm>
            <a:off x="5303838" y="3284538"/>
            <a:ext cx="215900" cy="3603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17" name="Oval 33"/>
          <p:cNvSpPr>
            <a:spLocks noChangeArrowheads="1"/>
          </p:cNvSpPr>
          <p:nvPr/>
        </p:nvSpPr>
        <p:spPr bwMode="auto">
          <a:xfrm>
            <a:off x="5807076" y="4365626"/>
            <a:ext cx="360363" cy="360363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en-US"/>
              <a:t>E</a:t>
            </a:r>
            <a:endParaRPr lang="th-TH" altLang="en-US"/>
          </a:p>
        </p:txBody>
      </p:sp>
      <p:sp>
        <p:nvSpPr>
          <p:cNvPr id="16418" name="Oval 34"/>
          <p:cNvSpPr>
            <a:spLocks noChangeArrowheads="1"/>
          </p:cNvSpPr>
          <p:nvPr/>
        </p:nvSpPr>
        <p:spPr bwMode="auto">
          <a:xfrm>
            <a:off x="5014913" y="4365626"/>
            <a:ext cx="360362" cy="360363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en-US"/>
              <a:t>G</a:t>
            </a:r>
            <a:endParaRPr lang="th-TH" altLang="en-US"/>
          </a:p>
        </p:txBody>
      </p:sp>
      <p:sp>
        <p:nvSpPr>
          <p:cNvPr id="16419" name="Line 35"/>
          <p:cNvSpPr>
            <a:spLocks noChangeShapeType="1"/>
          </p:cNvSpPr>
          <p:nvPr/>
        </p:nvSpPr>
        <p:spPr bwMode="auto">
          <a:xfrm flipH="1">
            <a:off x="5230814" y="4005263"/>
            <a:ext cx="288925" cy="3603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20" name="Line 36"/>
          <p:cNvSpPr>
            <a:spLocks noChangeShapeType="1"/>
          </p:cNvSpPr>
          <p:nvPr/>
        </p:nvSpPr>
        <p:spPr bwMode="auto">
          <a:xfrm>
            <a:off x="5735638" y="3933825"/>
            <a:ext cx="215900" cy="431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21" name="Text Box 37"/>
          <p:cNvSpPr txBox="1">
            <a:spLocks noChangeArrowheads="1"/>
          </p:cNvSpPr>
          <p:nvPr/>
        </p:nvSpPr>
        <p:spPr bwMode="auto">
          <a:xfrm>
            <a:off x="4079875" y="6165851"/>
            <a:ext cx="311150" cy="366713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txBody>
          <a:bodyPr wrap="none">
            <a:spAutoFit/>
          </a:bodyPr>
          <a:lstStyle/>
          <a:p>
            <a:r>
              <a:rPr lang="en-US" altLang="en-US"/>
              <a:t>5</a:t>
            </a:r>
            <a:endParaRPr lang="th-TH" altLang="en-US"/>
          </a:p>
        </p:txBody>
      </p:sp>
      <p:sp>
        <p:nvSpPr>
          <p:cNvPr id="16422" name="Text Box 38"/>
          <p:cNvSpPr txBox="1">
            <a:spLocks noChangeArrowheads="1"/>
          </p:cNvSpPr>
          <p:nvPr/>
        </p:nvSpPr>
        <p:spPr bwMode="auto">
          <a:xfrm>
            <a:off x="2782888" y="6237288"/>
            <a:ext cx="311150" cy="366712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txBody>
          <a:bodyPr wrap="none">
            <a:spAutoFit/>
          </a:bodyPr>
          <a:lstStyle/>
          <a:p>
            <a:r>
              <a:rPr lang="en-US" altLang="en-US"/>
              <a:t>5</a:t>
            </a:r>
            <a:endParaRPr lang="th-TH" altLang="en-US"/>
          </a:p>
        </p:txBody>
      </p:sp>
      <p:sp>
        <p:nvSpPr>
          <p:cNvPr id="16423" name="Text Box 39"/>
          <p:cNvSpPr txBox="1">
            <a:spLocks noChangeArrowheads="1"/>
          </p:cNvSpPr>
          <p:nvPr/>
        </p:nvSpPr>
        <p:spPr bwMode="auto">
          <a:xfrm>
            <a:off x="2495550" y="5518151"/>
            <a:ext cx="311150" cy="366713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txBody>
          <a:bodyPr wrap="none">
            <a:spAutoFit/>
          </a:bodyPr>
          <a:lstStyle/>
          <a:p>
            <a:r>
              <a:rPr lang="en-US" altLang="en-US"/>
              <a:t>5</a:t>
            </a:r>
            <a:endParaRPr lang="th-TH" altLang="en-US"/>
          </a:p>
        </p:txBody>
      </p:sp>
      <p:sp>
        <p:nvSpPr>
          <p:cNvPr id="16424" name="Text Box 40"/>
          <p:cNvSpPr txBox="1">
            <a:spLocks noChangeArrowheads="1"/>
          </p:cNvSpPr>
          <p:nvPr/>
        </p:nvSpPr>
        <p:spPr bwMode="auto">
          <a:xfrm>
            <a:off x="2063750" y="4725988"/>
            <a:ext cx="415498" cy="369332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txBody>
          <a:bodyPr wrap="none">
            <a:spAutoFit/>
          </a:bodyPr>
          <a:lstStyle/>
          <a:p>
            <a:r>
              <a:rPr lang="en-US" altLang="en-US"/>
              <a:t>10</a:t>
            </a:r>
            <a:endParaRPr lang="th-TH" altLang="en-US"/>
          </a:p>
        </p:txBody>
      </p:sp>
      <p:sp>
        <p:nvSpPr>
          <p:cNvPr id="16425" name="Text Box 41"/>
          <p:cNvSpPr txBox="1">
            <a:spLocks noChangeArrowheads="1"/>
          </p:cNvSpPr>
          <p:nvPr/>
        </p:nvSpPr>
        <p:spPr bwMode="auto">
          <a:xfrm>
            <a:off x="3359150" y="4725988"/>
            <a:ext cx="415498" cy="369332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txBody>
          <a:bodyPr wrap="none">
            <a:spAutoFit/>
          </a:bodyPr>
          <a:lstStyle/>
          <a:p>
            <a:r>
              <a:rPr lang="en-US" altLang="en-US"/>
              <a:t>15</a:t>
            </a:r>
            <a:endParaRPr lang="th-TH" altLang="en-US"/>
          </a:p>
        </p:txBody>
      </p:sp>
      <p:sp>
        <p:nvSpPr>
          <p:cNvPr id="16426" name="Text Box 42"/>
          <p:cNvSpPr txBox="1">
            <a:spLocks noChangeArrowheads="1"/>
          </p:cNvSpPr>
          <p:nvPr/>
        </p:nvSpPr>
        <p:spPr bwMode="auto">
          <a:xfrm>
            <a:off x="4079875" y="4725988"/>
            <a:ext cx="415498" cy="369332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txBody>
          <a:bodyPr wrap="none">
            <a:spAutoFit/>
          </a:bodyPr>
          <a:lstStyle/>
          <a:p>
            <a:r>
              <a:rPr lang="en-US" altLang="en-US"/>
              <a:t>15</a:t>
            </a:r>
            <a:endParaRPr lang="th-TH" altLang="en-US"/>
          </a:p>
        </p:txBody>
      </p:sp>
      <p:sp>
        <p:nvSpPr>
          <p:cNvPr id="16427" name="Text Box 43"/>
          <p:cNvSpPr txBox="1">
            <a:spLocks noChangeArrowheads="1"/>
          </p:cNvSpPr>
          <p:nvPr/>
        </p:nvSpPr>
        <p:spPr bwMode="auto">
          <a:xfrm>
            <a:off x="4872038" y="4652963"/>
            <a:ext cx="415498" cy="369332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txBody>
          <a:bodyPr wrap="none">
            <a:spAutoFit/>
          </a:bodyPr>
          <a:lstStyle/>
          <a:p>
            <a:r>
              <a:rPr lang="en-US" altLang="en-US"/>
              <a:t>15</a:t>
            </a:r>
            <a:endParaRPr lang="th-TH" altLang="en-US"/>
          </a:p>
        </p:txBody>
      </p:sp>
      <p:sp>
        <p:nvSpPr>
          <p:cNvPr id="16428" name="Text Box 44"/>
          <p:cNvSpPr txBox="1">
            <a:spLocks noChangeArrowheads="1"/>
          </p:cNvSpPr>
          <p:nvPr/>
        </p:nvSpPr>
        <p:spPr bwMode="auto">
          <a:xfrm>
            <a:off x="5807075" y="4652963"/>
            <a:ext cx="415498" cy="369332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txBody>
          <a:bodyPr wrap="none">
            <a:spAutoFit/>
          </a:bodyPr>
          <a:lstStyle/>
          <a:p>
            <a:r>
              <a:rPr lang="en-US" altLang="en-US"/>
              <a:t>20</a:t>
            </a:r>
            <a:endParaRPr lang="th-TH" altLang="en-US"/>
          </a:p>
        </p:txBody>
      </p:sp>
      <p:sp>
        <p:nvSpPr>
          <p:cNvPr id="16429" name="Text Box 45"/>
          <p:cNvSpPr txBox="1">
            <a:spLocks noChangeArrowheads="1"/>
          </p:cNvSpPr>
          <p:nvPr/>
        </p:nvSpPr>
        <p:spPr bwMode="auto">
          <a:xfrm>
            <a:off x="4511675" y="4005263"/>
            <a:ext cx="415498" cy="369332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txBody>
          <a:bodyPr wrap="none">
            <a:spAutoFit/>
          </a:bodyPr>
          <a:lstStyle/>
          <a:p>
            <a:r>
              <a:rPr lang="en-US" altLang="en-US"/>
              <a:t>30</a:t>
            </a:r>
            <a:endParaRPr lang="th-TH" altLang="en-US"/>
          </a:p>
        </p:txBody>
      </p:sp>
      <p:sp>
        <p:nvSpPr>
          <p:cNvPr id="16430" name="Text Box 46"/>
          <p:cNvSpPr txBox="1">
            <a:spLocks noChangeArrowheads="1"/>
          </p:cNvSpPr>
          <p:nvPr/>
        </p:nvSpPr>
        <p:spPr bwMode="auto">
          <a:xfrm>
            <a:off x="6816725" y="2492376"/>
            <a:ext cx="3240088" cy="405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000"/>
              <a:t>A = 000</a:t>
            </a:r>
          </a:p>
          <a:p>
            <a:pPr>
              <a:spcBef>
                <a:spcPct val="50000"/>
              </a:spcBef>
            </a:pPr>
            <a:r>
              <a:rPr lang="en-US" altLang="en-US" sz="2000"/>
              <a:t>B = 010</a:t>
            </a:r>
          </a:p>
          <a:p>
            <a:pPr>
              <a:spcBef>
                <a:spcPct val="50000"/>
              </a:spcBef>
            </a:pPr>
            <a:r>
              <a:rPr lang="en-US" altLang="en-US" sz="2000"/>
              <a:t>C = 0010</a:t>
            </a:r>
          </a:p>
          <a:p>
            <a:pPr>
              <a:spcBef>
                <a:spcPct val="50000"/>
              </a:spcBef>
            </a:pPr>
            <a:r>
              <a:rPr lang="en-US" altLang="en-US" sz="2000"/>
              <a:t>D = 011</a:t>
            </a:r>
          </a:p>
          <a:p>
            <a:pPr>
              <a:spcBef>
                <a:spcPct val="50000"/>
              </a:spcBef>
            </a:pPr>
            <a:r>
              <a:rPr lang="en-US" altLang="en-US" sz="2000"/>
              <a:t>E = 111</a:t>
            </a:r>
          </a:p>
          <a:p>
            <a:pPr>
              <a:spcBef>
                <a:spcPct val="50000"/>
              </a:spcBef>
            </a:pPr>
            <a:r>
              <a:rPr lang="en-US" altLang="en-US" sz="2000"/>
              <a:t>F = 00110</a:t>
            </a:r>
          </a:p>
          <a:p>
            <a:pPr>
              <a:spcBef>
                <a:spcPct val="50000"/>
              </a:spcBef>
            </a:pPr>
            <a:r>
              <a:rPr lang="en-US" altLang="en-US" sz="2000"/>
              <a:t>G = 110</a:t>
            </a:r>
          </a:p>
          <a:p>
            <a:pPr>
              <a:spcBef>
                <a:spcPct val="50000"/>
              </a:spcBef>
            </a:pPr>
            <a:r>
              <a:rPr lang="en-US" altLang="en-US" sz="2000"/>
              <a:t>H = 10</a:t>
            </a:r>
          </a:p>
          <a:p>
            <a:pPr>
              <a:spcBef>
                <a:spcPct val="50000"/>
              </a:spcBef>
            </a:pPr>
            <a:r>
              <a:rPr lang="en-US" altLang="en-US" sz="2000"/>
              <a:t>I = 00111</a:t>
            </a:r>
            <a:endParaRPr lang="th-TH" altLang="en-US" sz="2000"/>
          </a:p>
        </p:txBody>
      </p:sp>
    </p:spTree>
    <p:extLst>
      <p:ext uri="{BB962C8B-B14F-4D97-AF65-F5344CB8AC3E}">
        <p14:creationId xmlns:p14="http://schemas.microsoft.com/office/powerpoint/2010/main" val="150274736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Huffman Decoding</a:t>
            </a:r>
            <a:endParaRPr lang="th-TH" altLang="en-US"/>
          </a:p>
        </p:txBody>
      </p:sp>
      <p:sp>
        <p:nvSpPr>
          <p:cNvPr id="17412" name="Text Box 4"/>
          <p:cNvSpPr txBox="1">
            <a:spLocks noChangeArrowheads="1"/>
          </p:cNvSpPr>
          <p:nvPr/>
        </p:nvSpPr>
        <p:spPr bwMode="auto">
          <a:xfrm>
            <a:off x="694552" y="2217482"/>
            <a:ext cx="3240088" cy="405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000" dirty="0"/>
              <a:t>A = 000</a:t>
            </a:r>
          </a:p>
          <a:p>
            <a:pPr>
              <a:spcBef>
                <a:spcPct val="50000"/>
              </a:spcBef>
            </a:pPr>
            <a:r>
              <a:rPr lang="en-US" altLang="en-US" sz="2000" dirty="0"/>
              <a:t>B = 010</a:t>
            </a:r>
          </a:p>
          <a:p>
            <a:pPr>
              <a:spcBef>
                <a:spcPct val="50000"/>
              </a:spcBef>
            </a:pPr>
            <a:r>
              <a:rPr lang="en-US" altLang="en-US" sz="2000" dirty="0"/>
              <a:t>C = 0010</a:t>
            </a:r>
          </a:p>
          <a:p>
            <a:pPr>
              <a:spcBef>
                <a:spcPct val="50000"/>
              </a:spcBef>
            </a:pPr>
            <a:r>
              <a:rPr lang="en-US" altLang="en-US" sz="2000" dirty="0"/>
              <a:t>D = 011</a:t>
            </a:r>
          </a:p>
          <a:p>
            <a:pPr>
              <a:spcBef>
                <a:spcPct val="50000"/>
              </a:spcBef>
            </a:pPr>
            <a:r>
              <a:rPr lang="en-US" altLang="en-US" sz="2000" dirty="0"/>
              <a:t>E = 111</a:t>
            </a:r>
          </a:p>
          <a:p>
            <a:pPr>
              <a:spcBef>
                <a:spcPct val="50000"/>
              </a:spcBef>
            </a:pPr>
            <a:r>
              <a:rPr lang="en-US" altLang="en-US" sz="2000" dirty="0"/>
              <a:t>F = 00110</a:t>
            </a:r>
          </a:p>
          <a:p>
            <a:pPr>
              <a:spcBef>
                <a:spcPct val="50000"/>
              </a:spcBef>
            </a:pPr>
            <a:r>
              <a:rPr lang="en-US" altLang="en-US" sz="2000" dirty="0"/>
              <a:t>G = 110</a:t>
            </a:r>
          </a:p>
          <a:p>
            <a:pPr>
              <a:spcBef>
                <a:spcPct val="50000"/>
              </a:spcBef>
            </a:pPr>
            <a:r>
              <a:rPr lang="en-US" altLang="en-US" sz="2000" dirty="0"/>
              <a:t>H = 10</a:t>
            </a:r>
          </a:p>
          <a:p>
            <a:pPr>
              <a:spcBef>
                <a:spcPct val="50000"/>
              </a:spcBef>
            </a:pPr>
            <a:r>
              <a:rPr lang="en-US" altLang="en-US" sz="2000" dirty="0"/>
              <a:t>I = 00111</a:t>
            </a:r>
            <a:endParaRPr lang="th-TH" altLang="en-US" sz="2000" dirty="0"/>
          </a:p>
        </p:txBody>
      </p:sp>
      <p:sp>
        <p:nvSpPr>
          <p:cNvPr id="17413" name="Text Box 5"/>
          <p:cNvSpPr txBox="1">
            <a:spLocks noChangeArrowheads="1"/>
          </p:cNvSpPr>
          <p:nvPr/>
        </p:nvSpPr>
        <p:spPr bwMode="auto">
          <a:xfrm>
            <a:off x="4079876" y="1916114"/>
            <a:ext cx="6048375" cy="2031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/>
              <a:t>0010000010010000110111</a:t>
            </a:r>
          </a:p>
          <a:p>
            <a:pPr>
              <a:spcBef>
                <a:spcPct val="50000"/>
              </a:spcBef>
            </a:pPr>
            <a:r>
              <a:rPr lang="en-US" altLang="en-US"/>
              <a:t>000011011111011</a:t>
            </a:r>
          </a:p>
          <a:p>
            <a:pPr>
              <a:spcBef>
                <a:spcPct val="50000"/>
              </a:spcBef>
            </a:pPr>
            <a:r>
              <a:rPr lang="en-US" altLang="en-US"/>
              <a:t>01111100000110</a:t>
            </a:r>
          </a:p>
          <a:p>
            <a:pPr>
              <a:spcBef>
                <a:spcPct val="50000"/>
              </a:spcBef>
            </a:pPr>
            <a:r>
              <a:rPr lang="en-US" altLang="en-US"/>
              <a:t>0100011111010111000011111011</a:t>
            </a:r>
          </a:p>
          <a:p>
            <a:pPr>
              <a:spcBef>
                <a:spcPct val="50000"/>
              </a:spcBef>
            </a:pPr>
            <a:r>
              <a:rPr lang="en-US" altLang="en-US"/>
              <a:t>10111000011000001010111</a:t>
            </a:r>
            <a:endParaRPr lang="th-TH" altLang="en-US"/>
          </a:p>
        </p:txBody>
      </p:sp>
      <p:sp>
        <p:nvSpPr>
          <p:cNvPr id="17414" name="Text Box 6"/>
          <p:cNvSpPr txBox="1">
            <a:spLocks noChangeArrowheads="1"/>
          </p:cNvSpPr>
          <p:nvPr/>
        </p:nvSpPr>
        <p:spPr bwMode="auto">
          <a:xfrm>
            <a:off x="2116139" y="5700713"/>
            <a:ext cx="4234429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Does this code fit our prefix requirements?</a:t>
            </a:r>
            <a:endParaRPr lang="th-TH" altLang="en-US"/>
          </a:p>
        </p:txBody>
      </p:sp>
    </p:spTree>
    <p:extLst>
      <p:ext uri="{BB962C8B-B14F-4D97-AF65-F5344CB8AC3E}">
        <p14:creationId xmlns:p14="http://schemas.microsoft.com/office/powerpoint/2010/main" val="375642255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Adaptive Huffman</a:t>
            </a:r>
            <a:endParaRPr lang="th-TH" altLang="en-US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r>
              <a:rPr lang="en-US" altLang="en-US" sz="2800"/>
              <a:t>Huffman coding was invented back in the 1950’s, and has a key assumption – that we know the expected frequency of each symbol.</a:t>
            </a:r>
          </a:p>
          <a:p>
            <a:r>
              <a:rPr lang="en-US" altLang="en-US" sz="2800"/>
              <a:t>We could get this frequency from a large corpus, such as the BNC, but then the resulting huffman tree might not be ideal for all circumstances.</a:t>
            </a:r>
          </a:p>
          <a:p>
            <a:pPr lvl="1"/>
            <a:r>
              <a:rPr lang="en-US" altLang="en-US" sz="2400"/>
              <a:t>A technical computing paper is likely to contain more non alphabet symbols than ‘war and peace’.</a:t>
            </a:r>
          </a:p>
          <a:p>
            <a:r>
              <a:rPr lang="en-US" altLang="en-US" sz="2800"/>
              <a:t>Adaptive Huffman is usable in this situation, as it reconstructs the tree as data is read in.</a:t>
            </a:r>
            <a:endParaRPr lang="th-TH" altLang="en-US" sz="2800"/>
          </a:p>
        </p:txBody>
      </p:sp>
    </p:spTree>
    <p:extLst>
      <p:ext uri="{BB962C8B-B14F-4D97-AF65-F5344CB8AC3E}">
        <p14:creationId xmlns:p14="http://schemas.microsoft.com/office/powerpoint/2010/main" val="199130220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Adaptive Huffman</a:t>
            </a:r>
            <a:endParaRPr lang="th-TH" altLang="en-US"/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Initially all symbols are unused and so stored in a leaf with value 0.  As symbols are used they are moved up the tree.</a:t>
            </a:r>
          </a:p>
          <a:p>
            <a:r>
              <a:rPr lang="en-US" altLang="en-US"/>
              <a:t>As symbols are used more frequently, they are compared and if necessary swapped with their siblings.</a:t>
            </a:r>
            <a:endParaRPr lang="th-TH" altLang="en-US"/>
          </a:p>
          <a:p>
            <a:r>
              <a:rPr lang="en-US" altLang="en-US"/>
              <a:t>Sibling comparison is easy if the heap is stored as a doubly linked list.</a:t>
            </a:r>
            <a:endParaRPr lang="th-TH" altLang="en-US"/>
          </a:p>
        </p:txBody>
      </p:sp>
    </p:spTree>
    <p:extLst>
      <p:ext uri="{BB962C8B-B14F-4D97-AF65-F5344CB8AC3E}">
        <p14:creationId xmlns:p14="http://schemas.microsoft.com/office/powerpoint/2010/main" val="213981474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Doubly Linked List</a:t>
            </a:r>
            <a:endParaRPr lang="th-TH" altLang="en-US"/>
          </a:p>
        </p:txBody>
      </p:sp>
      <p:sp>
        <p:nvSpPr>
          <p:cNvPr id="20484" name="Oval 4"/>
          <p:cNvSpPr>
            <a:spLocks noChangeArrowheads="1"/>
          </p:cNvSpPr>
          <p:nvPr/>
        </p:nvSpPr>
        <p:spPr bwMode="auto">
          <a:xfrm>
            <a:off x="6096001" y="2060576"/>
            <a:ext cx="360363" cy="360363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en-US" sz="1600"/>
              <a:t>120</a:t>
            </a:r>
            <a:endParaRPr lang="th-TH" altLang="en-US" sz="1600"/>
          </a:p>
        </p:txBody>
      </p:sp>
      <p:sp>
        <p:nvSpPr>
          <p:cNvPr id="20485" name="Oval 5"/>
          <p:cNvSpPr>
            <a:spLocks noChangeArrowheads="1"/>
          </p:cNvSpPr>
          <p:nvPr/>
        </p:nvSpPr>
        <p:spPr bwMode="auto">
          <a:xfrm>
            <a:off x="5303838" y="2779713"/>
            <a:ext cx="360362" cy="360362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en-US" sz="1600"/>
              <a:t>55</a:t>
            </a:r>
            <a:endParaRPr lang="th-TH" altLang="en-US" sz="1600"/>
          </a:p>
        </p:txBody>
      </p:sp>
      <p:sp>
        <p:nvSpPr>
          <p:cNvPr id="20486" name="Oval 6"/>
          <p:cNvSpPr>
            <a:spLocks noChangeArrowheads="1"/>
          </p:cNvSpPr>
          <p:nvPr/>
        </p:nvSpPr>
        <p:spPr bwMode="auto">
          <a:xfrm>
            <a:off x="6815138" y="2708276"/>
            <a:ext cx="360362" cy="360363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en-US" sz="1600"/>
              <a:t>65</a:t>
            </a:r>
            <a:endParaRPr lang="th-TH" altLang="en-US" sz="1600"/>
          </a:p>
        </p:txBody>
      </p:sp>
      <p:sp>
        <p:nvSpPr>
          <p:cNvPr id="20487" name="Oval 7"/>
          <p:cNvSpPr>
            <a:spLocks noChangeArrowheads="1"/>
          </p:cNvSpPr>
          <p:nvPr/>
        </p:nvSpPr>
        <p:spPr bwMode="auto">
          <a:xfrm>
            <a:off x="4727576" y="3429001"/>
            <a:ext cx="360363" cy="360363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en-US" sz="1600"/>
              <a:t>25</a:t>
            </a:r>
            <a:endParaRPr lang="th-TH" altLang="en-US" sz="1600"/>
          </a:p>
        </p:txBody>
      </p:sp>
      <p:sp>
        <p:nvSpPr>
          <p:cNvPr id="20488" name="Oval 8"/>
          <p:cNvSpPr>
            <a:spLocks noChangeArrowheads="1"/>
          </p:cNvSpPr>
          <p:nvPr/>
        </p:nvSpPr>
        <p:spPr bwMode="auto">
          <a:xfrm>
            <a:off x="4151313" y="4221163"/>
            <a:ext cx="360362" cy="360362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en-US"/>
              <a:t>A</a:t>
            </a:r>
            <a:endParaRPr lang="th-TH" altLang="en-US"/>
          </a:p>
        </p:txBody>
      </p:sp>
      <p:sp>
        <p:nvSpPr>
          <p:cNvPr id="20489" name="Oval 9"/>
          <p:cNvSpPr>
            <a:spLocks noChangeArrowheads="1"/>
          </p:cNvSpPr>
          <p:nvPr/>
        </p:nvSpPr>
        <p:spPr bwMode="auto">
          <a:xfrm>
            <a:off x="5519738" y="3429001"/>
            <a:ext cx="360362" cy="360363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en-US" sz="1600"/>
              <a:t>30</a:t>
            </a:r>
            <a:endParaRPr lang="th-TH" altLang="en-US" sz="1600"/>
          </a:p>
        </p:txBody>
      </p:sp>
      <p:sp>
        <p:nvSpPr>
          <p:cNvPr id="20490" name="Oval 10"/>
          <p:cNvSpPr>
            <a:spLocks noChangeArrowheads="1"/>
          </p:cNvSpPr>
          <p:nvPr/>
        </p:nvSpPr>
        <p:spPr bwMode="auto">
          <a:xfrm>
            <a:off x="4799013" y="4221163"/>
            <a:ext cx="360362" cy="360362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en-US" sz="1600"/>
              <a:t>15</a:t>
            </a:r>
            <a:endParaRPr lang="th-TH" altLang="en-US" sz="1600"/>
          </a:p>
        </p:txBody>
      </p:sp>
      <p:sp>
        <p:nvSpPr>
          <p:cNvPr id="20491" name="Oval 11"/>
          <p:cNvSpPr>
            <a:spLocks noChangeArrowheads="1"/>
          </p:cNvSpPr>
          <p:nvPr/>
        </p:nvSpPr>
        <p:spPr bwMode="auto">
          <a:xfrm>
            <a:off x="4440238" y="5013326"/>
            <a:ext cx="360362" cy="360363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en-US"/>
              <a:t>C</a:t>
            </a:r>
            <a:endParaRPr lang="th-TH" altLang="en-US"/>
          </a:p>
        </p:txBody>
      </p:sp>
      <p:sp>
        <p:nvSpPr>
          <p:cNvPr id="20492" name="Oval 12"/>
          <p:cNvSpPr>
            <a:spLocks noChangeArrowheads="1"/>
          </p:cNvSpPr>
          <p:nvPr/>
        </p:nvSpPr>
        <p:spPr bwMode="auto">
          <a:xfrm>
            <a:off x="5159376" y="5013326"/>
            <a:ext cx="360363" cy="360363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en-US" sz="1600"/>
              <a:t>10</a:t>
            </a:r>
            <a:endParaRPr lang="th-TH" altLang="en-US" sz="1600"/>
          </a:p>
        </p:txBody>
      </p:sp>
      <p:sp>
        <p:nvSpPr>
          <p:cNvPr id="20493" name="Oval 13"/>
          <p:cNvSpPr>
            <a:spLocks noChangeArrowheads="1"/>
          </p:cNvSpPr>
          <p:nvPr/>
        </p:nvSpPr>
        <p:spPr bwMode="auto">
          <a:xfrm>
            <a:off x="4799013" y="5776913"/>
            <a:ext cx="360362" cy="360362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en-US"/>
              <a:t>F</a:t>
            </a:r>
            <a:endParaRPr lang="th-TH" altLang="en-US"/>
          </a:p>
        </p:txBody>
      </p:sp>
      <p:sp>
        <p:nvSpPr>
          <p:cNvPr id="20494" name="Oval 14"/>
          <p:cNvSpPr>
            <a:spLocks noChangeArrowheads="1"/>
          </p:cNvSpPr>
          <p:nvPr/>
        </p:nvSpPr>
        <p:spPr bwMode="auto">
          <a:xfrm>
            <a:off x="5519738" y="5776913"/>
            <a:ext cx="360362" cy="360362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en-US"/>
              <a:t>I</a:t>
            </a:r>
            <a:endParaRPr lang="th-TH" altLang="en-US"/>
          </a:p>
        </p:txBody>
      </p:sp>
      <p:sp>
        <p:nvSpPr>
          <p:cNvPr id="20495" name="Line 15"/>
          <p:cNvSpPr>
            <a:spLocks noChangeShapeType="1"/>
          </p:cNvSpPr>
          <p:nvPr/>
        </p:nvSpPr>
        <p:spPr bwMode="auto">
          <a:xfrm flipH="1">
            <a:off x="5591176" y="2347913"/>
            <a:ext cx="576263" cy="431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496" name="Line 16"/>
          <p:cNvSpPr>
            <a:spLocks noChangeShapeType="1"/>
          </p:cNvSpPr>
          <p:nvPr/>
        </p:nvSpPr>
        <p:spPr bwMode="auto">
          <a:xfrm flipH="1">
            <a:off x="5014914" y="3068638"/>
            <a:ext cx="288925" cy="3603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497" name="Line 17"/>
          <p:cNvSpPr>
            <a:spLocks noChangeShapeType="1"/>
          </p:cNvSpPr>
          <p:nvPr/>
        </p:nvSpPr>
        <p:spPr bwMode="auto">
          <a:xfrm>
            <a:off x="5519738" y="3140076"/>
            <a:ext cx="144462" cy="2889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498" name="Line 18"/>
          <p:cNvSpPr>
            <a:spLocks noChangeShapeType="1"/>
          </p:cNvSpPr>
          <p:nvPr/>
        </p:nvSpPr>
        <p:spPr bwMode="auto">
          <a:xfrm flipH="1">
            <a:off x="4367213" y="3716339"/>
            <a:ext cx="431800" cy="5048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499" name="Line 19"/>
          <p:cNvSpPr>
            <a:spLocks noChangeShapeType="1"/>
          </p:cNvSpPr>
          <p:nvPr/>
        </p:nvSpPr>
        <p:spPr bwMode="auto">
          <a:xfrm>
            <a:off x="4872039" y="3787775"/>
            <a:ext cx="71437" cy="4333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00" name="Line 20"/>
          <p:cNvSpPr>
            <a:spLocks noChangeShapeType="1"/>
          </p:cNvSpPr>
          <p:nvPr/>
        </p:nvSpPr>
        <p:spPr bwMode="auto">
          <a:xfrm flipH="1">
            <a:off x="4656138" y="4579939"/>
            <a:ext cx="215900" cy="4333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01" name="Line 21"/>
          <p:cNvSpPr>
            <a:spLocks noChangeShapeType="1"/>
          </p:cNvSpPr>
          <p:nvPr/>
        </p:nvSpPr>
        <p:spPr bwMode="auto">
          <a:xfrm>
            <a:off x="5014913" y="4579939"/>
            <a:ext cx="215900" cy="4333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02" name="Line 22"/>
          <p:cNvSpPr>
            <a:spLocks noChangeShapeType="1"/>
          </p:cNvSpPr>
          <p:nvPr/>
        </p:nvSpPr>
        <p:spPr bwMode="auto">
          <a:xfrm flipH="1">
            <a:off x="5014913" y="5372101"/>
            <a:ext cx="215900" cy="3603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03" name="Line 23"/>
          <p:cNvSpPr>
            <a:spLocks noChangeShapeType="1"/>
          </p:cNvSpPr>
          <p:nvPr/>
        </p:nvSpPr>
        <p:spPr bwMode="auto">
          <a:xfrm>
            <a:off x="5448301" y="5372101"/>
            <a:ext cx="142875" cy="3603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04" name="Oval 24"/>
          <p:cNvSpPr>
            <a:spLocks noChangeArrowheads="1"/>
          </p:cNvSpPr>
          <p:nvPr/>
        </p:nvSpPr>
        <p:spPr bwMode="auto">
          <a:xfrm>
            <a:off x="5303838" y="4148138"/>
            <a:ext cx="360362" cy="360362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en-US"/>
              <a:t>B</a:t>
            </a:r>
            <a:endParaRPr lang="th-TH" altLang="en-US"/>
          </a:p>
        </p:txBody>
      </p:sp>
      <p:sp>
        <p:nvSpPr>
          <p:cNvPr id="20505" name="Line 25"/>
          <p:cNvSpPr>
            <a:spLocks noChangeShapeType="1"/>
          </p:cNvSpPr>
          <p:nvPr/>
        </p:nvSpPr>
        <p:spPr bwMode="auto">
          <a:xfrm flipH="1">
            <a:off x="5519739" y="3787776"/>
            <a:ext cx="71437" cy="3603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06" name="Oval 26"/>
          <p:cNvSpPr>
            <a:spLocks noChangeArrowheads="1"/>
          </p:cNvSpPr>
          <p:nvPr/>
        </p:nvSpPr>
        <p:spPr bwMode="auto">
          <a:xfrm>
            <a:off x="5880101" y="4148138"/>
            <a:ext cx="360363" cy="360362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en-US"/>
              <a:t>D</a:t>
            </a:r>
            <a:endParaRPr lang="th-TH" altLang="en-US"/>
          </a:p>
        </p:txBody>
      </p:sp>
      <p:sp>
        <p:nvSpPr>
          <p:cNvPr id="20507" name="Line 27"/>
          <p:cNvSpPr>
            <a:spLocks noChangeShapeType="1"/>
          </p:cNvSpPr>
          <p:nvPr/>
        </p:nvSpPr>
        <p:spPr bwMode="auto">
          <a:xfrm>
            <a:off x="5807075" y="3716338"/>
            <a:ext cx="215900" cy="431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08" name="Line 28"/>
          <p:cNvSpPr>
            <a:spLocks noChangeShapeType="1"/>
          </p:cNvSpPr>
          <p:nvPr/>
        </p:nvSpPr>
        <p:spPr bwMode="auto">
          <a:xfrm>
            <a:off x="6383339" y="2347913"/>
            <a:ext cx="504825" cy="431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09" name="Oval 29"/>
          <p:cNvSpPr>
            <a:spLocks noChangeArrowheads="1"/>
          </p:cNvSpPr>
          <p:nvPr/>
        </p:nvSpPr>
        <p:spPr bwMode="auto">
          <a:xfrm>
            <a:off x="6383338" y="3429001"/>
            <a:ext cx="360362" cy="360363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en-US"/>
              <a:t>H</a:t>
            </a:r>
            <a:endParaRPr lang="th-TH" altLang="en-US"/>
          </a:p>
        </p:txBody>
      </p:sp>
      <p:sp>
        <p:nvSpPr>
          <p:cNvPr id="20510" name="Line 30"/>
          <p:cNvSpPr>
            <a:spLocks noChangeShapeType="1"/>
          </p:cNvSpPr>
          <p:nvPr/>
        </p:nvSpPr>
        <p:spPr bwMode="auto">
          <a:xfrm flipH="1">
            <a:off x="6672263" y="3068638"/>
            <a:ext cx="215900" cy="3603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11" name="Oval 31"/>
          <p:cNvSpPr>
            <a:spLocks noChangeArrowheads="1"/>
          </p:cNvSpPr>
          <p:nvPr/>
        </p:nvSpPr>
        <p:spPr bwMode="auto">
          <a:xfrm>
            <a:off x="7248526" y="3355976"/>
            <a:ext cx="360363" cy="360363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en-US" sz="1600"/>
              <a:t>35</a:t>
            </a:r>
            <a:endParaRPr lang="th-TH" altLang="en-US" sz="1600"/>
          </a:p>
        </p:txBody>
      </p:sp>
      <p:sp>
        <p:nvSpPr>
          <p:cNvPr id="20512" name="Line 32"/>
          <p:cNvSpPr>
            <a:spLocks noChangeShapeType="1"/>
          </p:cNvSpPr>
          <p:nvPr/>
        </p:nvSpPr>
        <p:spPr bwMode="auto">
          <a:xfrm>
            <a:off x="7104063" y="2995613"/>
            <a:ext cx="215900" cy="3603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13" name="Oval 33"/>
          <p:cNvSpPr>
            <a:spLocks noChangeArrowheads="1"/>
          </p:cNvSpPr>
          <p:nvPr/>
        </p:nvSpPr>
        <p:spPr bwMode="auto">
          <a:xfrm>
            <a:off x="7607301" y="4076701"/>
            <a:ext cx="360363" cy="360363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en-US"/>
              <a:t>E</a:t>
            </a:r>
            <a:endParaRPr lang="th-TH" altLang="en-US"/>
          </a:p>
        </p:txBody>
      </p:sp>
      <p:sp>
        <p:nvSpPr>
          <p:cNvPr id="20514" name="Oval 34"/>
          <p:cNvSpPr>
            <a:spLocks noChangeArrowheads="1"/>
          </p:cNvSpPr>
          <p:nvPr/>
        </p:nvSpPr>
        <p:spPr bwMode="auto">
          <a:xfrm>
            <a:off x="6815138" y="4076701"/>
            <a:ext cx="360362" cy="360363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en-US"/>
              <a:t>G</a:t>
            </a:r>
            <a:endParaRPr lang="th-TH" altLang="en-US"/>
          </a:p>
        </p:txBody>
      </p:sp>
      <p:sp>
        <p:nvSpPr>
          <p:cNvPr id="20515" name="Line 35"/>
          <p:cNvSpPr>
            <a:spLocks noChangeShapeType="1"/>
          </p:cNvSpPr>
          <p:nvPr/>
        </p:nvSpPr>
        <p:spPr bwMode="auto">
          <a:xfrm flipH="1">
            <a:off x="7031039" y="3716338"/>
            <a:ext cx="288925" cy="3603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16" name="Line 36"/>
          <p:cNvSpPr>
            <a:spLocks noChangeShapeType="1"/>
          </p:cNvSpPr>
          <p:nvPr/>
        </p:nvSpPr>
        <p:spPr bwMode="auto">
          <a:xfrm>
            <a:off x="7535863" y="3644900"/>
            <a:ext cx="215900" cy="431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17" name="Text Box 37"/>
          <p:cNvSpPr txBox="1">
            <a:spLocks noChangeArrowheads="1"/>
          </p:cNvSpPr>
          <p:nvPr/>
        </p:nvSpPr>
        <p:spPr bwMode="auto">
          <a:xfrm>
            <a:off x="5880100" y="5876926"/>
            <a:ext cx="311150" cy="366713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txBody>
          <a:bodyPr wrap="none">
            <a:spAutoFit/>
          </a:bodyPr>
          <a:lstStyle/>
          <a:p>
            <a:r>
              <a:rPr lang="en-US" altLang="en-US"/>
              <a:t>5</a:t>
            </a:r>
            <a:endParaRPr lang="th-TH" altLang="en-US"/>
          </a:p>
        </p:txBody>
      </p:sp>
      <p:sp>
        <p:nvSpPr>
          <p:cNvPr id="20518" name="Text Box 38"/>
          <p:cNvSpPr txBox="1">
            <a:spLocks noChangeArrowheads="1"/>
          </p:cNvSpPr>
          <p:nvPr/>
        </p:nvSpPr>
        <p:spPr bwMode="auto">
          <a:xfrm>
            <a:off x="4583113" y="5948363"/>
            <a:ext cx="311150" cy="366712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txBody>
          <a:bodyPr wrap="none">
            <a:spAutoFit/>
          </a:bodyPr>
          <a:lstStyle/>
          <a:p>
            <a:r>
              <a:rPr lang="en-US" altLang="en-US"/>
              <a:t>5</a:t>
            </a:r>
            <a:endParaRPr lang="th-TH" altLang="en-US"/>
          </a:p>
        </p:txBody>
      </p:sp>
      <p:sp>
        <p:nvSpPr>
          <p:cNvPr id="20519" name="Text Box 39"/>
          <p:cNvSpPr txBox="1">
            <a:spLocks noChangeArrowheads="1"/>
          </p:cNvSpPr>
          <p:nvPr/>
        </p:nvSpPr>
        <p:spPr bwMode="auto">
          <a:xfrm>
            <a:off x="4295775" y="5229226"/>
            <a:ext cx="311150" cy="366713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txBody>
          <a:bodyPr wrap="none">
            <a:spAutoFit/>
          </a:bodyPr>
          <a:lstStyle/>
          <a:p>
            <a:r>
              <a:rPr lang="en-US" altLang="en-US"/>
              <a:t>5</a:t>
            </a:r>
            <a:endParaRPr lang="th-TH" altLang="en-US"/>
          </a:p>
        </p:txBody>
      </p:sp>
      <p:sp>
        <p:nvSpPr>
          <p:cNvPr id="20520" name="Text Box 40"/>
          <p:cNvSpPr txBox="1">
            <a:spLocks noChangeArrowheads="1"/>
          </p:cNvSpPr>
          <p:nvPr/>
        </p:nvSpPr>
        <p:spPr bwMode="auto">
          <a:xfrm>
            <a:off x="3863975" y="4437063"/>
            <a:ext cx="415498" cy="369332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txBody>
          <a:bodyPr wrap="none">
            <a:spAutoFit/>
          </a:bodyPr>
          <a:lstStyle/>
          <a:p>
            <a:r>
              <a:rPr lang="en-US" altLang="en-US"/>
              <a:t>10</a:t>
            </a:r>
            <a:endParaRPr lang="th-TH" altLang="en-US"/>
          </a:p>
        </p:txBody>
      </p:sp>
      <p:sp>
        <p:nvSpPr>
          <p:cNvPr id="20521" name="Text Box 41"/>
          <p:cNvSpPr txBox="1">
            <a:spLocks noChangeArrowheads="1"/>
          </p:cNvSpPr>
          <p:nvPr/>
        </p:nvSpPr>
        <p:spPr bwMode="auto">
          <a:xfrm>
            <a:off x="5159375" y="4437063"/>
            <a:ext cx="415498" cy="369332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txBody>
          <a:bodyPr wrap="none">
            <a:spAutoFit/>
          </a:bodyPr>
          <a:lstStyle/>
          <a:p>
            <a:r>
              <a:rPr lang="en-US" altLang="en-US"/>
              <a:t>15</a:t>
            </a:r>
            <a:endParaRPr lang="th-TH" altLang="en-US"/>
          </a:p>
        </p:txBody>
      </p:sp>
      <p:sp>
        <p:nvSpPr>
          <p:cNvPr id="20522" name="Text Box 42"/>
          <p:cNvSpPr txBox="1">
            <a:spLocks noChangeArrowheads="1"/>
          </p:cNvSpPr>
          <p:nvPr/>
        </p:nvSpPr>
        <p:spPr bwMode="auto">
          <a:xfrm>
            <a:off x="5880100" y="4437063"/>
            <a:ext cx="415498" cy="369332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txBody>
          <a:bodyPr wrap="none">
            <a:spAutoFit/>
          </a:bodyPr>
          <a:lstStyle/>
          <a:p>
            <a:r>
              <a:rPr lang="en-US" altLang="en-US"/>
              <a:t>15</a:t>
            </a:r>
            <a:endParaRPr lang="th-TH" altLang="en-US"/>
          </a:p>
        </p:txBody>
      </p:sp>
      <p:sp>
        <p:nvSpPr>
          <p:cNvPr id="20523" name="Text Box 43"/>
          <p:cNvSpPr txBox="1">
            <a:spLocks noChangeArrowheads="1"/>
          </p:cNvSpPr>
          <p:nvPr/>
        </p:nvSpPr>
        <p:spPr bwMode="auto">
          <a:xfrm>
            <a:off x="6672263" y="4364038"/>
            <a:ext cx="415498" cy="369332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txBody>
          <a:bodyPr wrap="none">
            <a:spAutoFit/>
          </a:bodyPr>
          <a:lstStyle/>
          <a:p>
            <a:r>
              <a:rPr lang="en-US" altLang="en-US"/>
              <a:t>15</a:t>
            </a:r>
            <a:endParaRPr lang="th-TH" altLang="en-US"/>
          </a:p>
        </p:txBody>
      </p:sp>
      <p:sp>
        <p:nvSpPr>
          <p:cNvPr id="20524" name="Text Box 44"/>
          <p:cNvSpPr txBox="1">
            <a:spLocks noChangeArrowheads="1"/>
          </p:cNvSpPr>
          <p:nvPr/>
        </p:nvSpPr>
        <p:spPr bwMode="auto">
          <a:xfrm>
            <a:off x="7607300" y="4364038"/>
            <a:ext cx="415498" cy="369332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txBody>
          <a:bodyPr wrap="none">
            <a:spAutoFit/>
          </a:bodyPr>
          <a:lstStyle/>
          <a:p>
            <a:r>
              <a:rPr lang="en-US" altLang="en-US"/>
              <a:t>20</a:t>
            </a:r>
            <a:endParaRPr lang="th-TH" altLang="en-US"/>
          </a:p>
        </p:txBody>
      </p:sp>
      <p:sp>
        <p:nvSpPr>
          <p:cNvPr id="20525" name="Text Box 45"/>
          <p:cNvSpPr txBox="1">
            <a:spLocks noChangeArrowheads="1"/>
          </p:cNvSpPr>
          <p:nvPr/>
        </p:nvSpPr>
        <p:spPr bwMode="auto">
          <a:xfrm>
            <a:off x="6311900" y="3716338"/>
            <a:ext cx="415498" cy="369332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txBody>
          <a:bodyPr wrap="none">
            <a:spAutoFit/>
          </a:bodyPr>
          <a:lstStyle/>
          <a:p>
            <a:r>
              <a:rPr lang="en-US" altLang="en-US"/>
              <a:t>30</a:t>
            </a:r>
            <a:endParaRPr lang="th-TH" altLang="en-US"/>
          </a:p>
        </p:txBody>
      </p:sp>
      <p:sp>
        <p:nvSpPr>
          <p:cNvPr id="20526" name="Line 46"/>
          <p:cNvSpPr>
            <a:spLocks noChangeShapeType="1"/>
          </p:cNvSpPr>
          <p:nvPr/>
        </p:nvSpPr>
        <p:spPr bwMode="auto">
          <a:xfrm>
            <a:off x="6240464" y="2393091"/>
            <a:ext cx="574674" cy="41678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28" name="Line 48"/>
          <p:cNvSpPr>
            <a:spLocks noChangeShapeType="1"/>
          </p:cNvSpPr>
          <p:nvPr/>
        </p:nvSpPr>
        <p:spPr bwMode="auto">
          <a:xfrm flipH="1">
            <a:off x="5664200" y="2890835"/>
            <a:ext cx="1150938" cy="4230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cxnSp>
        <p:nvCxnSpPr>
          <p:cNvPr id="3" name="Straight Arrow Connector 2"/>
          <p:cNvCxnSpPr/>
          <p:nvPr/>
        </p:nvCxnSpPr>
        <p:spPr>
          <a:xfrm>
            <a:off x="5699919" y="3068638"/>
            <a:ext cx="1512094" cy="36036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Arrow Connector 4"/>
          <p:cNvCxnSpPr>
            <a:stCxn id="20511" idx="2"/>
            <a:endCxn id="20509" idx="6"/>
          </p:cNvCxnSpPr>
          <p:nvPr/>
        </p:nvCxnSpPr>
        <p:spPr>
          <a:xfrm flipH="1">
            <a:off x="6743700" y="3536158"/>
            <a:ext cx="504826" cy="7302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>
            <a:stCxn id="20509" idx="2"/>
            <a:endCxn id="20489" idx="6"/>
          </p:cNvCxnSpPr>
          <p:nvPr/>
        </p:nvCxnSpPr>
        <p:spPr>
          <a:xfrm flipH="1">
            <a:off x="5880100" y="3609183"/>
            <a:ext cx="503238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>
            <a:stCxn id="20489" idx="2"/>
            <a:endCxn id="20487" idx="6"/>
          </p:cNvCxnSpPr>
          <p:nvPr/>
        </p:nvCxnSpPr>
        <p:spPr>
          <a:xfrm flipH="1">
            <a:off x="5087939" y="3609183"/>
            <a:ext cx="431799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>
            <a:stCxn id="20487" idx="5"/>
            <a:endCxn id="20513" idx="1"/>
          </p:cNvCxnSpPr>
          <p:nvPr/>
        </p:nvCxnSpPr>
        <p:spPr>
          <a:xfrm>
            <a:off x="5035165" y="3736590"/>
            <a:ext cx="2624910" cy="39288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>
            <a:stCxn id="20513" idx="2"/>
            <a:endCxn id="20514" idx="6"/>
          </p:cNvCxnSpPr>
          <p:nvPr/>
        </p:nvCxnSpPr>
        <p:spPr>
          <a:xfrm flipH="1">
            <a:off x="7175500" y="4256883"/>
            <a:ext cx="431801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>
            <a:stCxn id="20514" idx="2"/>
            <a:endCxn id="20506" idx="6"/>
          </p:cNvCxnSpPr>
          <p:nvPr/>
        </p:nvCxnSpPr>
        <p:spPr>
          <a:xfrm flipH="1">
            <a:off x="6240464" y="4256883"/>
            <a:ext cx="574674" cy="7143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stCxn id="20506" idx="2"/>
            <a:endCxn id="20504" idx="6"/>
          </p:cNvCxnSpPr>
          <p:nvPr/>
        </p:nvCxnSpPr>
        <p:spPr>
          <a:xfrm flipH="1">
            <a:off x="5664200" y="4328319"/>
            <a:ext cx="215901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>
            <a:stCxn id="20504" idx="2"/>
            <a:endCxn id="20490" idx="6"/>
          </p:cNvCxnSpPr>
          <p:nvPr/>
        </p:nvCxnSpPr>
        <p:spPr>
          <a:xfrm flipH="1">
            <a:off x="5159375" y="4328319"/>
            <a:ext cx="144463" cy="7302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>
            <a:stCxn id="20490" idx="2"/>
            <a:endCxn id="20488" idx="6"/>
          </p:cNvCxnSpPr>
          <p:nvPr/>
        </p:nvCxnSpPr>
        <p:spPr>
          <a:xfrm flipH="1">
            <a:off x="4511675" y="4401344"/>
            <a:ext cx="287338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>
            <a:stCxn id="20488" idx="5"/>
            <a:endCxn id="20492" idx="1"/>
          </p:cNvCxnSpPr>
          <p:nvPr/>
        </p:nvCxnSpPr>
        <p:spPr>
          <a:xfrm>
            <a:off x="4458901" y="4528751"/>
            <a:ext cx="753249" cy="53734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>
            <a:stCxn id="20492" idx="2"/>
            <a:endCxn id="20491" idx="6"/>
          </p:cNvCxnSpPr>
          <p:nvPr/>
        </p:nvCxnSpPr>
        <p:spPr>
          <a:xfrm flipH="1">
            <a:off x="4800600" y="5193508"/>
            <a:ext cx="358776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>
            <a:stCxn id="20491" idx="5"/>
            <a:endCxn id="20494" idx="1"/>
          </p:cNvCxnSpPr>
          <p:nvPr/>
        </p:nvCxnSpPr>
        <p:spPr>
          <a:xfrm>
            <a:off x="4747826" y="5320915"/>
            <a:ext cx="824686" cy="50877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>
            <a:stCxn id="20494" idx="2"/>
            <a:endCxn id="20493" idx="6"/>
          </p:cNvCxnSpPr>
          <p:nvPr/>
        </p:nvCxnSpPr>
        <p:spPr>
          <a:xfrm flipH="1">
            <a:off x="5159375" y="5957094"/>
            <a:ext cx="360363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3709013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Cabbages are bad</a:t>
            </a:r>
            <a:endParaRPr lang="th-TH" altLang="en-US" dirty="0"/>
          </a:p>
        </p:txBody>
      </p:sp>
      <p:sp>
        <p:nvSpPr>
          <p:cNvPr id="21508" name="Oval 4"/>
          <p:cNvSpPr>
            <a:spLocks noChangeArrowheads="1"/>
          </p:cNvSpPr>
          <p:nvPr/>
        </p:nvSpPr>
        <p:spPr bwMode="auto">
          <a:xfrm>
            <a:off x="2254937" y="1980300"/>
            <a:ext cx="360363" cy="360362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en-US"/>
              <a:t>0</a:t>
            </a:r>
            <a:endParaRPr lang="th-TH" altLang="en-US"/>
          </a:p>
        </p:txBody>
      </p:sp>
      <p:sp>
        <p:nvSpPr>
          <p:cNvPr id="21509" name="Text Box 5"/>
          <p:cNvSpPr txBox="1">
            <a:spLocks noChangeArrowheads="1"/>
          </p:cNvSpPr>
          <p:nvPr/>
        </p:nvSpPr>
        <p:spPr bwMode="auto">
          <a:xfrm>
            <a:off x="1894575" y="2269225"/>
            <a:ext cx="1003801" cy="369332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txBody>
          <a:bodyPr wrap="none">
            <a:spAutoFit/>
          </a:bodyPr>
          <a:lstStyle/>
          <a:p>
            <a:r>
              <a:rPr lang="en-US" altLang="en-US"/>
              <a:t>abcdegrs</a:t>
            </a:r>
            <a:endParaRPr lang="th-TH" altLang="en-US"/>
          </a:p>
        </p:txBody>
      </p:sp>
      <p:sp>
        <p:nvSpPr>
          <p:cNvPr id="21511" name="Oval 7"/>
          <p:cNvSpPr>
            <a:spLocks noChangeArrowheads="1"/>
          </p:cNvSpPr>
          <p:nvPr/>
        </p:nvSpPr>
        <p:spPr bwMode="auto">
          <a:xfrm>
            <a:off x="3623362" y="2556563"/>
            <a:ext cx="360363" cy="360363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en-US"/>
              <a:t>0</a:t>
            </a:r>
            <a:endParaRPr lang="th-TH" altLang="en-US"/>
          </a:p>
        </p:txBody>
      </p:sp>
      <p:sp>
        <p:nvSpPr>
          <p:cNvPr id="21512" name="Oval 8"/>
          <p:cNvSpPr>
            <a:spLocks noChangeArrowheads="1"/>
          </p:cNvSpPr>
          <p:nvPr/>
        </p:nvSpPr>
        <p:spPr bwMode="auto">
          <a:xfrm>
            <a:off x="3983724" y="1907275"/>
            <a:ext cx="360362" cy="360362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en-US"/>
              <a:t>1</a:t>
            </a:r>
            <a:endParaRPr lang="th-TH" altLang="en-US"/>
          </a:p>
        </p:txBody>
      </p:sp>
      <p:sp>
        <p:nvSpPr>
          <p:cNvPr id="21513" name="Oval 9"/>
          <p:cNvSpPr>
            <a:spLocks noChangeArrowheads="1"/>
          </p:cNvSpPr>
          <p:nvPr/>
        </p:nvSpPr>
        <p:spPr bwMode="auto">
          <a:xfrm>
            <a:off x="4271062" y="2556563"/>
            <a:ext cx="360363" cy="360363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en-US"/>
              <a:t>1</a:t>
            </a:r>
            <a:endParaRPr lang="th-TH" altLang="en-US"/>
          </a:p>
        </p:txBody>
      </p:sp>
      <p:sp>
        <p:nvSpPr>
          <p:cNvPr id="21518" name="Line 14"/>
          <p:cNvSpPr>
            <a:spLocks noChangeShapeType="1"/>
          </p:cNvSpPr>
          <p:nvPr/>
        </p:nvSpPr>
        <p:spPr bwMode="auto">
          <a:xfrm flipH="1">
            <a:off x="3910699" y="2269226"/>
            <a:ext cx="215900" cy="2873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19" name="Line 15"/>
          <p:cNvSpPr>
            <a:spLocks noChangeShapeType="1"/>
          </p:cNvSpPr>
          <p:nvPr/>
        </p:nvSpPr>
        <p:spPr bwMode="auto">
          <a:xfrm>
            <a:off x="4199625" y="2269226"/>
            <a:ext cx="142875" cy="2873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20" name="Text Box 16"/>
          <p:cNvSpPr txBox="1">
            <a:spLocks noChangeArrowheads="1"/>
          </p:cNvSpPr>
          <p:nvPr/>
        </p:nvSpPr>
        <p:spPr bwMode="auto">
          <a:xfrm>
            <a:off x="4323449" y="2839137"/>
            <a:ext cx="296876" cy="40011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txBody>
          <a:bodyPr wrap="none">
            <a:spAutoFit/>
          </a:bodyPr>
          <a:lstStyle/>
          <a:p>
            <a:r>
              <a:rPr lang="en-US" altLang="en-US" sz="2000"/>
              <a:t>c</a:t>
            </a:r>
            <a:endParaRPr lang="th-TH" altLang="en-US" sz="2000"/>
          </a:p>
        </p:txBody>
      </p:sp>
      <p:sp>
        <p:nvSpPr>
          <p:cNvPr id="21521" name="Text Box 17"/>
          <p:cNvSpPr txBox="1">
            <a:spLocks noChangeArrowheads="1"/>
          </p:cNvSpPr>
          <p:nvPr/>
        </p:nvSpPr>
        <p:spPr bwMode="auto">
          <a:xfrm>
            <a:off x="3334437" y="2845487"/>
            <a:ext cx="902811" cy="369332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txBody>
          <a:bodyPr wrap="none">
            <a:spAutoFit/>
          </a:bodyPr>
          <a:lstStyle/>
          <a:p>
            <a:r>
              <a:rPr lang="en-US" altLang="en-US"/>
              <a:t>abdegrs</a:t>
            </a:r>
            <a:endParaRPr lang="th-TH" altLang="en-US"/>
          </a:p>
        </p:txBody>
      </p:sp>
      <p:sp>
        <p:nvSpPr>
          <p:cNvPr id="21522" name="Oval 18"/>
          <p:cNvSpPr>
            <a:spLocks noChangeArrowheads="1"/>
          </p:cNvSpPr>
          <p:nvPr/>
        </p:nvSpPr>
        <p:spPr bwMode="auto">
          <a:xfrm>
            <a:off x="5855387" y="2483538"/>
            <a:ext cx="360363" cy="360363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en-US"/>
              <a:t>1</a:t>
            </a:r>
            <a:endParaRPr lang="th-TH" altLang="en-US"/>
          </a:p>
        </p:txBody>
      </p:sp>
      <p:sp>
        <p:nvSpPr>
          <p:cNvPr id="21523" name="Oval 19"/>
          <p:cNvSpPr>
            <a:spLocks noChangeArrowheads="1"/>
          </p:cNvSpPr>
          <p:nvPr/>
        </p:nvSpPr>
        <p:spPr bwMode="auto">
          <a:xfrm>
            <a:off x="6215749" y="1834250"/>
            <a:ext cx="360362" cy="360362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en-US"/>
              <a:t>2</a:t>
            </a:r>
            <a:endParaRPr lang="th-TH" altLang="en-US"/>
          </a:p>
        </p:txBody>
      </p:sp>
      <p:sp>
        <p:nvSpPr>
          <p:cNvPr id="21524" name="Oval 20"/>
          <p:cNvSpPr>
            <a:spLocks noChangeArrowheads="1"/>
          </p:cNvSpPr>
          <p:nvPr/>
        </p:nvSpPr>
        <p:spPr bwMode="auto">
          <a:xfrm>
            <a:off x="6503087" y="2483538"/>
            <a:ext cx="360363" cy="360363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en-US"/>
              <a:t>1</a:t>
            </a:r>
            <a:endParaRPr lang="th-TH" altLang="en-US"/>
          </a:p>
        </p:txBody>
      </p:sp>
      <p:sp>
        <p:nvSpPr>
          <p:cNvPr id="21525" name="Line 21"/>
          <p:cNvSpPr>
            <a:spLocks noChangeShapeType="1"/>
          </p:cNvSpPr>
          <p:nvPr/>
        </p:nvSpPr>
        <p:spPr bwMode="auto">
          <a:xfrm flipH="1">
            <a:off x="6142724" y="2196201"/>
            <a:ext cx="215900" cy="2873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26" name="Line 22"/>
          <p:cNvSpPr>
            <a:spLocks noChangeShapeType="1"/>
          </p:cNvSpPr>
          <p:nvPr/>
        </p:nvSpPr>
        <p:spPr bwMode="auto">
          <a:xfrm>
            <a:off x="6431650" y="2196201"/>
            <a:ext cx="142875" cy="2873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27" name="Text Box 23"/>
          <p:cNvSpPr txBox="1">
            <a:spLocks noChangeArrowheads="1"/>
          </p:cNvSpPr>
          <p:nvPr/>
        </p:nvSpPr>
        <p:spPr bwMode="auto">
          <a:xfrm>
            <a:off x="6555474" y="2766112"/>
            <a:ext cx="296876" cy="40011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txBody>
          <a:bodyPr wrap="none">
            <a:spAutoFit/>
          </a:bodyPr>
          <a:lstStyle/>
          <a:p>
            <a:r>
              <a:rPr lang="en-US" altLang="en-US" sz="2000"/>
              <a:t>c</a:t>
            </a:r>
            <a:endParaRPr lang="th-TH" altLang="en-US" sz="2000"/>
          </a:p>
        </p:txBody>
      </p:sp>
      <p:sp>
        <p:nvSpPr>
          <p:cNvPr id="21528" name="Text Box 24"/>
          <p:cNvSpPr txBox="1">
            <a:spLocks noChangeArrowheads="1"/>
          </p:cNvSpPr>
          <p:nvPr/>
        </p:nvSpPr>
        <p:spPr bwMode="auto">
          <a:xfrm>
            <a:off x="5279125" y="3421750"/>
            <a:ext cx="805029" cy="369332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txBody>
          <a:bodyPr wrap="none">
            <a:spAutoFit/>
          </a:bodyPr>
          <a:lstStyle/>
          <a:p>
            <a:r>
              <a:rPr lang="en-US" altLang="en-US"/>
              <a:t>bdegrs</a:t>
            </a:r>
            <a:endParaRPr lang="th-TH" altLang="en-US"/>
          </a:p>
        </p:txBody>
      </p:sp>
      <p:sp>
        <p:nvSpPr>
          <p:cNvPr id="21529" name="Oval 25"/>
          <p:cNvSpPr>
            <a:spLocks noChangeArrowheads="1"/>
          </p:cNvSpPr>
          <p:nvPr/>
        </p:nvSpPr>
        <p:spPr bwMode="auto">
          <a:xfrm>
            <a:off x="5495024" y="3132825"/>
            <a:ext cx="360362" cy="360362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en-US"/>
              <a:t>0</a:t>
            </a:r>
            <a:endParaRPr lang="th-TH" altLang="en-US"/>
          </a:p>
        </p:txBody>
      </p:sp>
      <p:sp>
        <p:nvSpPr>
          <p:cNvPr id="21530" name="Line 26"/>
          <p:cNvSpPr>
            <a:spLocks noChangeShapeType="1"/>
          </p:cNvSpPr>
          <p:nvPr/>
        </p:nvSpPr>
        <p:spPr bwMode="auto">
          <a:xfrm flipV="1">
            <a:off x="5710924" y="2772463"/>
            <a:ext cx="215900" cy="3603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31" name="Text Box 27"/>
          <p:cNvSpPr txBox="1">
            <a:spLocks noChangeArrowheads="1"/>
          </p:cNvSpPr>
          <p:nvPr/>
        </p:nvSpPr>
        <p:spPr bwMode="auto">
          <a:xfrm>
            <a:off x="6142724" y="3421750"/>
            <a:ext cx="293670" cy="40011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txBody>
          <a:bodyPr wrap="none">
            <a:spAutoFit/>
          </a:bodyPr>
          <a:lstStyle/>
          <a:p>
            <a:r>
              <a:rPr lang="en-US" altLang="en-US" sz="2000"/>
              <a:t>a</a:t>
            </a:r>
            <a:endParaRPr lang="th-TH" altLang="en-US" sz="2000"/>
          </a:p>
        </p:txBody>
      </p:sp>
      <p:sp>
        <p:nvSpPr>
          <p:cNvPr id="21532" name="Oval 28"/>
          <p:cNvSpPr>
            <a:spLocks noChangeArrowheads="1"/>
          </p:cNvSpPr>
          <p:nvPr/>
        </p:nvSpPr>
        <p:spPr bwMode="auto">
          <a:xfrm>
            <a:off x="6071287" y="3132825"/>
            <a:ext cx="360363" cy="360362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en-US"/>
              <a:t>1</a:t>
            </a:r>
            <a:endParaRPr lang="th-TH" altLang="en-US"/>
          </a:p>
        </p:txBody>
      </p:sp>
      <p:sp>
        <p:nvSpPr>
          <p:cNvPr id="21533" name="Line 29"/>
          <p:cNvSpPr>
            <a:spLocks noChangeShapeType="1"/>
          </p:cNvSpPr>
          <p:nvPr/>
        </p:nvSpPr>
        <p:spPr bwMode="auto">
          <a:xfrm>
            <a:off x="6071287" y="2845487"/>
            <a:ext cx="144463" cy="2873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34" name="Oval 30"/>
          <p:cNvSpPr>
            <a:spLocks noChangeArrowheads="1"/>
          </p:cNvSpPr>
          <p:nvPr/>
        </p:nvSpPr>
        <p:spPr bwMode="auto">
          <a:xfrm>
            <a:off x="8160437" y="2483538"/>
            <a:ext cx="360363" cy="360363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en-US"/>
              <a:t>2</a:t>
            </a:r>
            <a:endParaRPr lang="th-TH" altLang="en-US"/>
          </a:p>
        </p:txBody>
      </p:sp>
      <p:sp>
        <p:nvSpPr>
          <p:cNvPr id="21535" name="Oval 31"/>
          <p:cNvSpPr>
            <a:spLocks noChangeArrowheads="1"/>
          </p:cNvSpPr>
          <p:nvPr/>
        </p:nvSpPr>
        <p:spPr bwMode="auto">
          <a:xfrm>
            <a:off x="8520799" y="1834250"/>
            <a:ext cx="360362" cy="360362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en-US"/>
              <a:t>3</a:t>
            </a:r>
            <a:endParaRPr lang="th-TH" altLang="en-US"/>
          </a:p>
        </p:txBody>
      </p:sp>
      <p:sp>
        <p:nvSpPr>
          <p:cNvPr id="21536" name="Oval 32"/>
          <p:cNvSpPr>
            <a:spLocks noChangeArrowheads="1"/>
          </p:cNvSpPr>
          <p:nvPr/>
        </p:nvSpPr>
        <p:spPr bwMode="auto">
          <a:xfrm>
            <a:off x="8808137" y="2483538"/>
            <a:ext cx="360363" cy="360363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en-US"/>
              <a:t>1</a:t>
            </a:r>
            <a:endParaRPr lang="th-TH" altLang="en-US"/>
          </a:p>
        </p:txBody>
      </p:sp>
      <p:sp>
        <p:nvSpPr>
          <p:cNvPr id="21537" name="Line 33"/>
          <p:cNvSpPr>
            <a:spLocks noChangeShapeType="1"/>
          </p:cNvSpPr>
          <p:nvPr/>
        </p:nvSpPr>
        <p:spPr bwMode="auto">
          <a:xfrm flipH="1">
            <a:off x="8447774" y="2196201"/>
            <a:ext cx="215900" cy="2873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38" name="Line 34"/>
          <p:cNvSpPr>
            <a:spLocks noChangeShapeType="1"/>
          </p:cNvSpPr>
          <p:nvPr/>
        </p:nvSpPr>
        <p:spPr bwMode="auto">
          <a:xfrm>
            <a:off x="8736700" y="2196201"/>
            <a:ext cx="142875" cy="2873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39" name="Text Box 35"/>
          <p:cNvSpPr txBox="1">
            <a:spLocks noChangeArrowheads="1"/>
          </p:cNvSpPr>
          <p:nvPr/>
        </p:nvSpPr>
        <p:spPr bwMode="auto">
          <a:xfrm>
            <a:off x="8860524" y="2766112"/>
            <a:ext cx="296876" cy="40011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txBody>
          <a:bodyPr wrap="none">
            <a:spAutoFit/>
          </a:bodyPr>
          <a:lstStyle/>
          <a:p>
            <a:r>
              <a:rPr lang="en-US" altLang="en-US" sz="2000"/>
              <a:t>c</a:t>
            </a:r>
            <a:endParaRPr lang="th-TH" altLang="en-US" sz="2000"/>
          </a:p>
        </p:txBody>
      </p:sp>
      <p:sp>
        <p:nvSpPr>
          <p:cNvPr id="21540" name="Text Box 36"/>
          <p:cNvSpPr txBox="1">
            <a:spLocks noChangeArrowheads="1"/>
          </p:cNvSpPr>
          <p:nvPr/>
        </p:nvSpPr>
        <p:spPr bwMode="auto">
          <a:xfrm>
            <a:off x="7293661" y="4212325"/>
            <a:ext cx="689612" cy="369332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txBody>
          <a:bodyPr wrap="none">
            <a:spAutoFit/>
          </a:bodyPr>
          <a:lstStyle/>
          <a:p>
            <a:r>
              <a:rPr lang="en-US" altLang="en-US"/>
              <a:t>degrs</a:t>
            </a:r>
            <a:endParaRPr lang="th-TH" altLang="en-US"/>
          </a:p>
        </p:txBody>
      </p:sp>
      <p:sp>
        <p:nvSpPr>
          <p:cNvPr id="21541" name="Oval 37"/>
          <p:cNvSpPr>
            <a:spLocks noChangeArrowheads="1"/>
          </p:cNvSpPr>
          <p:nvPr/>
        </p:nvSpPr>
        <p:spPr bwMode="auto">
          <a:xfrm>
            <a:off x="7800074" y="3132825"/>
            <a:ext cx="360362" cy="360362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en-US"/>
              <a:t>1</a:t>
            </a:r>
            <a:endParaRPr lang="th-TH" altLang="en-US"/>
          </a:p>
        </p:txBody>
      </p:sp>
      <p:sp>
        <p:nvSpPr>
          <p:cNvPr id="21542" name="Line 38"/>
          <p:cNvSpPr>
            <a:spLocks noChangeShapeType="1"/>
          </p:cNvSpPr>
          <p:nvPr/>
        </p:nvSpPr>
        <p:spPr bwMode="auto">
          <a:xfrm flipV="1">
            <a:off x="8015974" y="2772463"/>
            <a:ext cx="215900" cy="3603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43" name="Text Box 39"/>
          <p:cNvSpPr txBox="1">
            <a:spLocks noChangeArrowheads="1"/>
          </p:cNvSpPr>
          <p:nvPr/>
        </p:nvSpPr>
        <p:spPr bwMode="auto">
          <a:xfrm>
            <a:off x="8447774" y="3421750"/>
            <a:ext cx="293670" cy="40011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txBody>
          <a:bodyPr wrap="none">
            <a:spAutoFit/>
          </a:bodyPr>
          <a:lstStyle/>
          <a:p>
            <a:r>
              <a:rPr lang="en-US" altLang="en-US" sz="2000"/>
              <a:t>a</a:t>
            </a:r>
            <a:endParaRPr lang="th-TH" altLang="en-US" sz="2000"/>
          </a:p>
        </p:txBody>
      </p:sp>
      <p:sp>
        <p:nvSpPr>
          <p:cNvPr id="21544" name="Oval 40"/>
          <p:cNvSpPr>
            <a:spLocks noChangeArrowheads="1"/>
          </p:cNvSpPr>
          <p:nvPr/>
        </p:nvSpPr>
        <p:spPr bwMode="auto">
          <a:xfrm>
            <a:off x="8376337" y="3132825"/>
            <a:ext cx="360363" cy="360362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en-US"/>
              <a:t>1</a:t>
            </a:r>
            <a:endParaRPr lang="th-TH" altLang="en-US"/>
          </a:p>
        </p:txBody>
      </p:sp>
      <p:sp>
        <p:nvSpPr>
          <p:cNvPr id="21545" name="Line 41"/>
          <p:cNvSpPr>
            <a:spLocks noChangeShapeType="1"/>
          </p:cNvSpPr>
          <p:nvPr/>
        </p:nvSpPr>
        <p:spPr bwMode="auto">
          <a:xfrm>
            <a:off x="8376337" y="2845487"/>
            <a:ext cx="144463" cy="2873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58" name="Oval 54"/>
          <p:cNvSpPr>
            <a:spLocks noChangeArrowheads="1"/>
          </p:cNvSpPr>
          <p:nvPr/>
        </p:nvSpPr>
        <p:spPr bwMode="auto">
          <a:xfrm>
            <a:off x="7438124" y="3851963"/>
            <a:ext cx="360362" cy="360363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en-US"/>
              <a:t>0</a:t>
            </a:r>
            <a:endParaRPr lang="th-TH" altLang="en-US"/>
          </a:p>
        </p:txBody>
      </p:sp>
      <p:sp>
        <p:nvSpPr>
          <p:cNvPr id="21559" name="Oval 55"/>
          <p:cNvSpPr>
            <a:spLocks noChangeArrowheads="1"/>
          </p:cNvSpPr>
          <p:nvPr/>
        </p:nvSpPr>
        <p:spPr bwMode="auto">
          <a:xfrm>
            <a:off x="8085824" y="3851963"/>
            <a:ext cx="360362" cy="360363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en-US"/>
              <a:t>1</a:t>
            </a:r>
            <a:endParaRPr lang="th-TH" altLang="en-US"/>
          </a:p>
        </p:txBody>
      </p:sp>
      <p:sp>
        <p:nvSpPr>
          <p:cNvPr id="21560" name="Text Box 56"/>
          <p:cNvSpPr txBox="1">
            <a:spLocks noChangeArrowheads="1"/>
          </p:cNvSpPr>
          <p:nvPr/>
        </p:nvSpPr>
        <p:spPr bwMode="auto">
          <a:xfrm>
            <a:off x="8158849" y="4140887"/>
            <a:ext cx="312906" cy="40011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txBody>
          <a:bodyPr wrap="none">
            <a:spAutoFit/>
          </a:bodyPr>
          <a:lstStyle/>
          <a:p>
            <a:r>
              <a:rPr lang="en-US" altLang="en-US" sz="2000"/>
              <a:t>b</a:t>
            </a:r>
            <a:endParaRPr lang="th-TH" altLang="en-US" sz="2000"/>
          </a:p>
        </p:txBody>
      </p:sp>
      <p:sp>
        <p:nvSpPr>
          <p:cNvPr id="21561" name="Line 57"/>
          <p:cNvSpPr>
            <a:spLocks noChangeShapeType="1"/>
          </p:cNvSpPr>
          <p:nvPr/>
        </p:nvSpPr>
        <p:spPr bwMode="auto">
          <a:xfrm flipH="1">
            <a:off x="7727049" y="3493188"/>
            <a:ext cx="144462" cy="3603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62" name="Line 58"/>
          <p:cNvSpPr>
            <a:spLocks noChangeShapeType="1"/>
          </p:cNvSpPr>
          <p:nvPr/>
        </p:nvSpPr>
        <p:spPr bwMode="auto">
          <a:xfrm>
            <a:off x="8087412" y="3493188"/>
            <a:ext cx="144463" cy="3603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63" name="Oval 59"/>
          <p:cNvSpPr>
            <a:spLocks noChangeArrowheads="1"/>
          </p:cNvSpPr>
          <p:nvPr/>
        </p:nvSpPr>
        <p:spPr bwMode="auto">
          <a:xfrm>
            <a:off x="5136249" y="4860025"/>
            <a:ext cx="360362" cy="360362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en-US"/>
              <a:t>2</a:t>
            </a:r>
            <a:endParaRPr lang="th-TH" altLang="en-US"/>
          </a:p>
        </p:txBody>
      </p:sp>
      <p:sp>
        <p:nvSpPr>
          <p:cNvPr id="21564" name="Oval 60"/>
          <p:cNvSpPr>
            <a:spLocks noChangeArrowheads="1"/>
          </p:cNvSpPr>
          <p:nvPr/>
        </p:nvSpPr>
        <p:spPr bwMode="auto">
          <a:xfrm>
            <a:off x="4920349" y="4210738"/>
            <a:ext cx="360362" cy="360363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en-US"/>
              <a:t>3</a:t>
            </a:r>
            <a:endParaRPr lang="th-TH" altLang="en-US"/>
          </a:p>
        </p:txBody>
      </p:sp>
      <p:sp>
        <p:nvSpPr>
          <p:cNvPr id="21565" name="Oval 61"/>
          <p:cNvSpPr>
            <a:spLocks noChangeArrowheads="1"/>
          </p:cNvSpPr>
          <p:nvPr/>
        </p:nvSpPr>
        <p:spPr bwMode="auto">
          <a:xfrm>
            <a:off x="4486962" y="4790175"/>
            <a:ext cx="360363" cy="360362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en-US"/>
              <a:t>1</a:t>
            </a:r>
            <a:endParaRPr lang="th-TH" altLang="en-US"/>
          </a:p>
        </p:txBody>
      </p:sp>
      <p:sp>
        <p:nvSpPr>
          <p:cNvPr id="21566" name="Line 62"/>
          <p:cNvSpPr>
            <a:spLocks noChangeShapeType="1"/>
          </p:cNvSpPr>
          <p:nvPr/>
        </p:nvSpPr>
        <p:spPr bwMode="auto">
          <a:xfrm flipH="1">
            <a:off x="4847324" y="4572687"/>
            <a:ext cx="215900" cy="2873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67" name="Line 63"/>
          <p:cNvSpPr>
            <a:spLocks noChangeShapeType="1"/>
          </p:cNvSpPr>
          <p:nvPr/>
        </p:nvSpPr>
        <p:spPr bwMode="auto">
          <a:xfrm>
            <a:off x="5136250" y="4572687"/>
            <a:ext cx="142875" cy="2873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68" name="Text Box 64"/>
          <p:cNvSpPr txBox="1">
            <a:spLocks noChangeArrowheads="1"/>
          </p:cNvSpPr>
          <p:nvPr/>
        </p:nvSpPr>
        <p:spPr bwMode="auto">
          <a:xfrm>
            <a:off x="4342499" y="5077512"/>
            <a:ext cx="296876" cy="40011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txBody>
          <a:bodyPr wrap="none">
            <a:spAutoFit/>
          </a:bodyPr>
          <a:lstStyle/>
          <a:p>
            <a:r>
              <a:rPr lang="en-US" altLang="en-US" sz="2000"/>
              <a:t>c</a:t>
            </a:r>
            <a:endParaRPr lang="th-TH" altLang="en-US" sz="2000"/>
          </a:p>
        </p:txBody>
      </p:sp>
      <p:sp>
        <p:nvSpPr>
          <p:cNvPr id="21569" name="Text Box 65"/>
          <p:cNvSpPr txBox="1">
            <a:spLocks noChangeArrowheads="1"/>
          </p:cNvSpPr>
          <p:nvPr/>
        </p:nvSpPr>
        <p:spPr bwMode="auto">
          <a:xfrm>
            <a:off x="4269474" y="6588812"/>
            <a:ext cx="689612" cy="369332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txBody>
          <a:bodyPr wrap="none">
            <a:spAutoFit/>
          </a:bodyPr>
          <a:lstStyle/>
          <a:p>
            <a:r>
              <a:rPr lang="en-US" altLang="en-US"/>
              <a:t>degrs</a:t>
            </a:r>
            <a:endParaRPr lang="th-TH" altLang="en-US"/>
          </a:p>
        </p:txBody>
      </p:sp>
      <p:sp>
        <p:nvSpPr>
          <p:cNvPr id="21570" name="Oval 66"/>
          <p:cNvSpPr>
            <a:spLocks noChangeArrowheads="1"/>
          </p:cNvSpPr>
          <p:nvPr/>
        </p:nvSpPr>
        <p:spPr bwMode="auto">
          <a:xfrm>
            <a:off x="4775887" y="5509313"/>
            <a:ext cx="360363" cy="360363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en-US"/>
              <a:t>1</a:t>
            </a:r>
            <a:endParaRPr lang="th-TH" altLang="en-US"/>
          </a:p>
        </p:txBody>
      </p:sp>
      <p:sp>
        <p:nvSpPr>
          <p:cNvPr id="21571" name="Line 67"/>
          <p:cNvSpPr>
            <a:spLocks noChangeShapeType="1"/>
          </p:cNvSpPr>
          <p:nvPr/>
        </p:nvSpPr>
        <p:spPr bwMode="auto">
          <a:xfrm flipV="1">
            <a:off x="4991786" y="5148950"/>
            <a:ext cx="215900" cy="3603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72" name="Text Box 68"/>
          <p:cNvSpPr txBox="1">
            <a:spLocks noChangeArrowheads="1"/>
          </p:cNvSpPr>
          <p:nvPr/>
        </p:nvSpPr>
        <p:spPr bwMode="auto">
          <a:xfrm>
            <a:off x="5423586" y="5798237"/>
            <a:ext cx="293670" cy="40011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txBody>
          <a:bodyPr wrap="none">
            <a:spAutoFit/>
          </a:bodyPr>
          <a:lstStyle/>
          <a:p>
            <a:r>
              <a:rPr lang="en-US" altLang="en-US" sz="2000"/>
              <a:t>a</a:t>
            </a:r>
            <a:endParaRPr lang="th-TH" altLang="en-US" sz="2000"/>
          </a:p>
        </p:txBody>
      </p:sp>
      <p:sp>
        <p:nvSpPr>
          <p:cNvPr id="21573" name="Oval 69"/>
          <p:cNvSpPr>
            <a:spLocks noChangeArrowheads="1"/>
          </p:cNvSpPr>
          <p:nvPr/>
        </p:nvSpPr>
        <p:spPr bwMode="auto">
          <a:xfrm>
            <a:off x="5352149" y="5509313"/>
            <a:ext cx="360362" cy="360363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en-US"/>
              <a:t>1</a:t>
            </a:r>
            <a:endParaRPr lang="th-TH" altLang="en-US"/>
          </a:p>
        </p:txBody>
      </p:sp>
      <p:sp>
        <p:nvSpPr>
          <p:cNvPr id="21574" name="Line 70"/>
          <p:cNvSpPr>
            <a:spLocks noChangeShapeType="1"/>
          </p:cNvSpPr>
          <p:nvPr/>
        </p:nvSpPr>
        <p:spPr bwMode="auto">
          <a:xfrm>
            <a:off x="5352149" y="5221976"/>
            <a:ext cx="144462" cy="2873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75" name="Oval 71"/>
          <p:cNvSpPr>
            <a:spLocks noChangeArrowheads="1"/>
          </p:cNvSpPr>
          <p:nvPr/>
        </p:nvSpPr>
        <p:spPr bwMode="auto">
          <a:xfrm>
            <a:off x="4413937" y="6228450"/>
            <a:ext cx="360363" cy="360362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en-US"/>
              <a:t>0</a:t>
            </a:r>
            <a:endParaRPr lang="th-TH" altLang="en-US"/>
          </a:p>
        </p:txBody>
      </p:sp>
      <p:sp>
        <p:nvSpPr>
          <p:cNvPr id="21576" name="Oval 72"/>
          <p:cNvSpPr>
            <a:spLocks noChangeArrowheads="1"/>
          </p:cNvSpPr>
          <p:nvPr/>
        </p:nvSpPr>
        <p:spPr bwMode="auto">
          <a:xfrm>
            <a:off x="5061637" y="6228450"/>
            <a:ext cx="360363" cy="360362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en-US"/>
              <a:t>1</a:t>
            </a:r>
            <a:endParaRPr lang="th-TH" altLang="en-US"/>
          </a:p>
        </p:txBody>
      </p:sp>
      <p:sp>
        <p:nvSpPr>
          <p:cNvPr id="21577" name="Text Box 73"/>
          <p:cNvSpPr txBox="1">
            <a:spLocks noChangeArrowheads="1"/>
          </p:cNvSpPr>
          <p:nvPr/>
        </p:nvSpPr>
        <p:spPr bwMode="auto">
          <a:xfrm>
            <a:off x="5134661" y="6517375"/>
            <a:ext cx="312906" cy="40011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txBody>
          <a:bodyPr wrap="none">
            <a:spAutoFit/>
          </a:bodyPr>
          <a:lstStyle/>
          <a:p>
            <a:r>
              <a:rPr lang="en-US" altLang="en-US" sz="2000"/>
              <a:t>b</a:t>
            </a:r>
            <a:endParaRPr lang="th-TH" altLang="en-US" sz="2000"/>
          </a:p>
        </p:txBody>
      </p:sp>
      <p:sp>
        <p:nvSpPr>
          <p:cNvPr id="21578" name="Line 74"/>
          <p:cNvSpPr>
            <a:spLocks noChangeShapeType="1"/>
          </p:cNvSpPr>
          <p:nvPr/>
        </p:nvSpPr>
        <p:spPr bwMode="auto">
          <a:xfrm flipH="1">
            <a:off x="4702862" y="5869675"/>
            <a:ext cx="144463" cy="3603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79" name="Line 75"/>
          <p:cNvSpPr>
            <a:spLocks noChangeShapeType="1"/>
          </p:cNvSpPr>
          <p:nvPr/>
        </p:nvSpPr>
        <p:spPr bwMode="auto">
          <a:xfrm>
            <a:off x="5063224" y="5869675"/>
            <a:ext cx="144462" cy="3603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80" name="Line 76"/>
          <p:cNvSpPr>
            <a:spLocks noChangeShapeType="1"/>
          </p:cNvSpPr>
          <p:nvPr/>
        </p:nvSpPr>
        <p:spPr bwMode="auto">
          <a:xfrm>
            <a:off x="3191561" y="2196200"/>
            <a:ext cx="50323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81" name="Line 77"/>
          <p:cNvSpPr>
            <a:spLocks noChangeShapeType="1"/>
          </p:cNvSpPr>
          <p:nvPr/>
        </p:nvSpPr>
        <p:spPr bwMode="auto">
          <a:xfrm>
            <a:off x="4847324" y="2340662"/>
            <a:ext cx="7921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82" name="Line 78"/>
          <p:cNvSpPr>
            <a:spLocks noChangeShapeType="1"/>
          </p:cNvSpPr>
          <p:nvPr/>
        </p:nvSpPr>
        <p:spPr bwMode="auto">
          <a:xfrm>
            <a:off x="7007911" y="2340662"/>
            <a:ext cx="10795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83" name="Line 79"/>
          <p:cNvSpPr>
            <a:spLocks noChangeShapeType="1"/>
          </p:cNvSpPr>
          <p:nvPr/>
        </p:nvSpPr>
        <p:spPr bwMode="auto">
          <a:xfrm flipH="1">
            <a:off x="5566461" y="3924987"/>
            <a:ext cx="1657350" cy="431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84" name="Text Box 80"/>
          <p:cNvSpPr txBox="1">
            <a:spLocks noChangeArrowheads="1"/>
          </p:cNvSpPr>
          <p:nvPr/>
        </p:nvSpPr>
        <p:spPr bwMode="auto">
          <a:xfrm>
            <a:off x="2975662" y="1764400"/>
            <a:ext cx="736805" cy="40011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txBody>
          <a:bodyPr wrap="none">
            <a:spAutoFit/>
          </a:bodyPr>
          <a:lstStyle/>
          <a:p>
            <a:r>
              <a:rPr lang="en-US" altLang="en-US" sz="2000"/>
              <a:t>add c</a:t>
            </a:r>
            <a:endParaRPr lang="th-TH" altLang="en-US" sz="2000"/>
          </a:p>
        </p:txBody>
      </p:sp>
      <p:sp>
        <p:nvSpPr>
          <p:cNvPr id="21585" name="Text Box 81"/>
          <p:cNvSpPr txBox="1">
            <a:spLocks noChangeArrowheads="1"/>
          </p:cNvSpPr>
          <p:nvPr/>
        </p:nvSpPr>
        <p:spPr bwMode="auto">
          <a:xfrm>
            <a:off x="4847325" y="1908862"/>
            <a:ext cx="733599" cy="40011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txBody>
          <a:bodyPr wrap="none">
            <a:spAutoFit/>
          </a:bodyPr>
          <a:lstStyle/>
          <a:p>
            <a:r>
              <a:rPr lang="en-US" altLang="en-US" sz="2000"/>
              <a:t>add a</a:t>
            </a:r>
            <a:endParaRPr lang="th-TH" altLang="en-US" sz="2000"/>
          </a:p>
        </p:txBody>
      </p:sp>
      <p:sp>
        <p:nvSpPr>
          <p:cNvPr id="21586" name="Text Box 82"/>
          <p:cNvSpPr txBox="1">
            <a:spLocks noChangeArrowheads="1"/>
          </p:cNvSpPr>
          <p:nvPr/>
        </p:nvSpPr>
        <p:spPr bwMode="auto">
          <a:xfrm>
            <a:off x="7150787" y="1908862"/>
            <a:ext cx="752835" cy="40011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txBody>
          <a:bodyPr wrap="none">
            <a:spAutoFit/>
          </a:bodyPr>
          <a:lstStyle/>
          <a:p>
            <a:r>
              <a:rPr lang="en-US" altLang="en-US" sz="2000"/>
              <a:t>add b</a:t>
            </a:r>
            <a:endParaRPr lang="th-TH" altLang="en-US" sz="2000"/>
          </a:p>
        </p:txBody>
      </p:sp>
      <p:sp>
        <p:nvSpPr>
          <p:cNvPr id="21587" name="Text Box 83"/>
          <p:cNvSpPr txBox="1">
            <a:spLocks noChangeArrowheads="1"/>
          </p:cNvSpPr>
          <p:nvPr/>
        </p:nvSpPr>
        <p:spPr bwMode="auto">
          <a:xfrm>
            <a:off x="5710925" y="4356787"/>
            <a:ext cx="1199367" cy="40011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txBody>
          <a:bodyPr wrap="none">
            <a:spAutoFit/>
          </a:bodyPr>
          <a:lstStyle/>
          <a:p>
            <a:r>
              <a:rPr lang="en-US" altLang="en-US" sz="2000"/>
              <a:t>transpose</a:t>
            </a:r>
            <a:endParaRPr lang="th-TH" altLang="en-US" sz="2000"/>
          </a:p>
        </p:txBody>
      </p:sp>
    </p:spTree>
    <p:extLst>
      <p:ext uri="{BB962C8B-B14F-4D97-AF65-F5344CB8AC3E}">
        <p14:creationId xmlns:p14="http://schemas.microsoft.com/office/powerpoint/2010/main" val="2077183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Review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Game Theory</a:t>
            </a:r>
          </a:p>
          <a:p>
            <a:r>
              <a:rPr lang="en-US" dirty="0" err="1"/>
              <a:t>Minimax</a:t>
            </a:r>
            <a:r>
              <a:rPr lang="en-US" dirty="0"/>
              <a:t> Algorithm</a:t>
            </a:r>
          </a:p>
          <a:p>
            <a:r>
              <a:rPr lang="en-US" dirty="0"/>
              <a:t>Horizon Effect</a:t>
            </a:r>
          </a:p>
          <a:p>
            <a:r>
              <a:rPr lang="en-US" dirty="0"/>
              <a:t>Decision Theory</a:t>
            </a:r>
          </a:p>
          <a:p>
            <a:pPr lvl="1"/>
            <a:r>
              <a:rPr lang="en-US" dirty="0"/>
              <a:t>Probability &amp; Utility</a:t>
            </a:r>
          </a:p>
          <a:p>
            <a:pPr lvl="1"/>
            <a:r>
              <a:rPr lang="en-US" dirty="0"/>
              <a:t>MEU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229882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59">
            <a:extLst>
              <a:ext uri="{FF2B5EF4-FFF2-40B4-BE49-F238E27FC236}">
                <a16:creationId xmlns:a16="http://schemas.microsoft.com/office/drawing/2014/main" id="{1ABFA1EA-6F6E-E7C3-0654-6FBD4D0E799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11508" y="3005823"/>
            <a:ext cx="360362" cy="360362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en-US" dirty="0"/>
              <a:t>4</a:t>
            </a:r>
            <a:endParaRPr lang="th-TH" altLang="en-US" dirty="0"/>
          </a:p>
        </p:txBody>
      </p:sp>
      <p:sp>
        <p:nvSpPr>
          <p:cNvPr id="5" name="Oval 60">
            <a:extLst>
              <a:ext uri="{FF2B5EF4-FFF2-40B4-BE49-F238E27FC236}">
                <a16:creationId xmlns:a16="http://schemas.microsoft.com/office/drawing/2014/main" id="{800CDDAF-961D-0411-4B98-EF69AD37E26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69728" y="1872626"/>
            <a:ext cx="360362" cy="360363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en-US" dirty="0"/>
              <a:t>7</a:t>
            </a:r>
            <a:endParaRPr lang="th-TH" altLang="en-US" dirty="0"/>
          </a:p>
        </p:txBody>
      </p:sp>
      <p:sp>
        <p:nvSpPr>
          <p:cNvPr id="6" name="Oval 61">
            <a:extLst>
              <a:ext uri="{FF2B5EF4-FFF2-40B4-BE49-F238E27FC236}">
                <a16:creationId xmlns:a16="http://schemas.microsoft.com/office/drawing/2014/main" id="{FF4C0C87-9686-86B8-6AE3-F9C61DE3E16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77649" y="3366185"/>
            <a:ext cx="360363" cy="360362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en-US"/>
              <a:t>1</a:t>
            </a:r>
            <a:endParaRPr lang="th-TH" altLang="en-US"/>
          </a:p>
        </p:txBody>
      </p:sp>
      <p:sp>
        <p:nvSpPr>
          <p:cNvPr id="7" name="Line 62">
            <a:extLst>
              <a:ext uri="{FF2B5EF4-FFF2-40B4-BE49-F238E27FC236}">
                <a16:creationId xmlns:a16="http://schemas.microsoft.com/office/drawing/2014/main" id="{5513FDF2-0287-D4FC-997A-A70C6BE7A05F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642946" y="2234574"/>
            <a:ext cx="469657" cy="524151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" name="Line 63">
            <a:extLst>
              <a:ext uri="{FF2B5EF4-FFF2-40B4-BE49-F238E27FC236}">
                <a16:creationId xmlns:a16="http://schemas.microsoft.com/office/drawing/2014/main" id="{9AF6397A-53D9-ACE9-C470-94723205C9AC}"/>
              </a:ext>
            </a:extLst>
          </p:cNvPr>
          <p:cNvSpPr>
            <a:spLocks noChangeShapeType="1"/>
          </p:cNvSpPr>
          <p:nvPr/>
        </p:nvSpPr>
        <p:spPr bwMode="auto">
          <a:xfrm>
            <a:off x="4185629" y="2234575"/>
            <a:ext cx="1397316" cy="82788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" name="Text Box 64">
            <a:extLst>
              <a:ext uri="{FF2B5EF4-FFF2-40B4-BE49-F238E27FC236}">
                <a16:creationId xmlns:a16="http://schemas.microsoft.com/office/drawing/2014/main" id="{FAEB7DA4-DEFB-442E-BA06-EE81C8F3DF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33186" y="3653522"/>
            <a:ext cx="296876" cy="40011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txBody>
          <a:bodyPr wrap="none">
            <a:spAutoFit/>
          </a:bodyPr>
          <a:lstStyle/>
          <a:p>
            <a:r>
              <a:rPr lang="en-US" altLang="en-US" sz="2000"/>
              <a:t>c</a:t>
            </a:r>
            <a:endParaRPr lang="th-TH" altLang="en-US" sz="2000"/>
          </a:p>
        </p:txBody>
      </p:sp>
      <p:sp>
        <p:nvSpPr>
          <p:cNvPr id="11" name="Oval 66">
            <a:extLst>
              <a:ext uri="{FF2B5EF4-FFF2-40B4-BE49-F238E27FC236}">
                <a16:creationId xmlns:a16="http://schemas.microsoft.com/office/drawing/2014/main" id="{9FB99BA2-E1B3-F7B9-8E82-528823754F9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19891" y="2702093"/>
            <a:ext cx="360363" cy="360363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en-US" dirty="0"/>
              <a:t>3</a:t>
            </a:r>
            <a:endParaRPr lang="th-TH" altLang="en-US" dirty="0"/>
          </a:p>
        </p:txBody>
      </p:sp>
      <p:sp>
        <p:nvSpPr>
          <p:cNvPr id="12" name="Line 67">
            <a:extLst>
              <a:ext uri="{FF2B5EF4-FFF2-40B4-BE49-F238E27FC236}">
                <a16:creationId xmlns:a16="http://schemas.microsoft.com/office/drawing/2014/main" id="{40598B7F-CAA8-8CD0-EEA5-E51A26753C24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367045" y="3294748"/>
            <a:ext cx="215900" cy="3603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" name="Text Box 68">
            <a:extLst>
              <a:ext uri="{FF2B5EF4-FFF2-40B4-BE49-F238E27FC236}">
                <a16:creationId xmlns:a16="http://schemas.microsoft.com/office/drawing/2014/main" id="{E77BD7B0-0EBE-C269-2336-1EB489AECA4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03309" y="2951272"/>
            <a:ext cx="184731" cy="40011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txBody>
          <a:bodyPr wrap="none">
            <a:spAutoFit/>
          </a:bodyPr>
          <a:lstStyle/>
          <a:p>
            <a:endParaRPr lang="th-TH" altLang="en-US" sz="2000" dirty="0"/>
          </a:p>
        </p:txBody>
      </p:sp>
      <p:sp>
        <p:nvSpPr>
          <p:cNvPr id="15" name="Line 70">
            <a:extLst>
              <a:ext uri="{FF2B5EF4-FFF2-40B4-BE49-F238E27FC236}">
                <a16:creationId xmlns:a16="http://schemas.microsoft.com/office/drawing/2014/main" id="{F79E6A7D-4F6B-289C-E55C-B087E83DFEC2}"/>
              </a:ext>
            </a:extLst>
          </p:cNvPr>
          <p:cNvSpPr>
            <a:spLocks noChangeShapeType="1"/>
          </p:cNvSpPr>
          <p:nvPr/>
        </p:nvSpPr>
        <p:spPr bwMode="auto">
          <a:xfrm>
            <a:off x="5727408" y="3367774"/>
            <a:ext cx="144462" cy="2873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" name="Oval 71">
            <a:extLst>
              <a:ext uri="{FF2B5EF4-FFF2-40B4-BE49-F238E27FC236}">
                <a16:creationId xmlns:a16="http://schemas.microsoft.com/office/drawing/2014/main" id="{A8C045B0-1F37-A70B-0324-231790F8018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42946" y="3440595"/>
            <a:ext cx="360363" cy="360362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en-US" dirty="0"/>
              <a:t>2</a:t>
            </a:r>
            <a:endParaRPr lang="th-TH" altLang="en-US" dirty="0"/>
          </a:p>
        </p:txBody>
      </p:sp>
      <p:sp>
        <p:nvSpPr>
          <p:cNvPr id="17" name="Oval 72">
            <a:extLst>
              <a:ext uri="{FF2B5EF4-FFF2-40B4-BE49-F238E27FC236}">
                <a16:creationId xmlns:a16="http://schemas.microsoft.com/office/drawing/2014/main" id="{9732438E-0A22-6C3C-4EFF-B77AFD7D6BB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64713" y="3648476"/>
            <a:ext cx="360363" cy="360362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en-US" dirty="0"/>
              <a:t>2</a:t>
            </a:r>
            <a:endParaRPr lang="th-TH" altLang="en-US" dirty="0"/>
          </a:p>
        </p:txBody>
      </p:sp>
      <p:sp>
        <p:nvSpPr>
          <p:cNvPr id="18" name="Text Box 73">
            <a:extLst>
              <a:ext uri="{FF2B5EF4-FFF2-40B4-BE49-F238E27FC236}">
                <a16:creationId xmlns:a16="http://schemas.microsoft.com/office/drawing/2014/main" id="{7C75D525-751B-AEC1-6D41-60B9FB91A7C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37737" y="3937401"/>
            <a:ext cx="312906" cy="40011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txBody>
          <a:bodyPr wrap="none">
            <a:spAutoFit/>
          </a:bodyPr>
          <a:lstStyle/>
          <a:p>
            <a:r>
              <a:rPr lang="en-US" altLang="en-US" sz="2000"/>
              <a:t>b</a:t>
            </a:r>
            <a:endParaRPr lang="th-TH" altLang="en-US" sz="2000"/>
          </a:p>
        </p:txBody>
      </p:sp>
      <p:sp>
        <p:nvSpPr>
          <p:cNvPr id="19" name="Line 74">
            <a:extLst>
              <a:ext uri="{FF2B5EF4-FFF2-40B4-BE49-F238E27FC236}">
                <a16:creationId xmlns:a16="http://schemas.microsoft.com/office/drawing/2014/main" id="{37678118-9BD9-4C7E-0B3E-065D4EB73F9B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246866" y="3062455"/>
            <a:ext cx="144463" cy="3603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" name="Line 75">
            <a:extLst>
              <a:ext uri="{FF2B5EF4-FFF2-40B4-BE49-F238E27FC236}">
                <a16:creationId xmlns:a16="http://schemas.microsoft.com/office/drawing/2014/main" id="{4B3E6792-110B-22E3-EE24-92BA2A931BD8}"/>
              </a:ext>
            </a:extLst>
          </p:cNvPr>
          <p:cNvSpPr>
            <a:spLocks noChangeShapeType="1"/>
          </p:cNvSpPr>
          <p:nvPr/>
        </p:nvSpPr>
        <p:spPr bwMode="auto">
          <a:xfrm>
            <a:off x="3607228" y="3062455"/>
            <a:ext cx="144462" cy="3603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9429B751-9ED5-32F2-9580-951533ACBE22}"/>
              </a:ext>
            </a:extLst>
          </p:cNvPr>
          <p:cNvSpPr txBox="1"/>
          <p:nvPr/>
        </p:nvSpPr>
        <p:spPr>
          <a:xfrm>
            <a:off x="9918577" y="1790615"/>
            <a:ext cx="609452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en-US" dirty="0"/>
              <a:t>Cabbages are bad</a:t>
            </a:r>
            <a:endParaRPr lang="en-US" dirty="0"/>
          </a:p>
        </p:txBody>
      </p:sp>
      <p:sp>
        <p:nvSpPr>
          <p:cNvPr id="23" name="Oval 61">
            <a:extLst>
              <a:ext uri="{FF2B5EF4-FFF2-40B4-BE49-F238E27FC236}">
                <a16:creationId xmlns:a16="http://schemas.microsoft.com/office/drawing/2014/main" id="{F576A380-FAAC-0AE4-5E49-CDD06840D53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31871" y="4058194"/>
            <a:ext cx="360363" cy="360362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en-US"/>
              <a:t>1</a:t>
            </a:r>
            <a:endParaRPr lang="th-TH" altLang="en-US"/>
          </a:p>
        </p:txBody>
      </p:sp>
      <p:sp>
        <p:nvSpPr>
          <p:cNvPr id="24" name="Text Box 64">
            <a:extLst>
              <a:ext uri="{FF2B5EF4-FFF2-40B4-BE49-F238E27FC236}">
                <a16:creationId xmlns:a16="http://schemas.microsoft.com/office/drawing/2014/main" id="{BD19C3E9-BDE8-9910-A2BF-2F987A35DA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87408" y="4345531"/>
            <a:ext cx="296876" cy="40011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txBody>
          <a:bodyPr wrap="none">
            <a:spAutoFit/>
          </a:bodyPr>
          <a:lstStyle/>
          <a:p>
            <a:r>
              <a:rPr lang="en-US" altLang="en-US" sz="2000" dirty="0"/>
              <a:t>g</a:t>
            </a:r>
            <a:endParaRPr lang="th-TH" altLang="en-US" sz="2000" dirty="0"/>
          </a:p>
        </p:txBody>
      </p:sp>
      <p:sp>
        <p:nvSpPr>
          <p:cNvPr id="25" name="Oval 71">
            <a:extLst>
              <a:ext uri="{FF2B5EF4-FFF2-40B4-BE49-F238E27FC236}">
                <a16:creationId xmlns:a16="http://schemas.microsoft.com/office/drawing/2014/main" id="{52C8E8A1-8C25-F28F-D0ED-18ADCBF5286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46865" y="4128042"/>
            <a:ext cx="360363" cy="360362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en-US" dirty="0"/>
              <a:t>1</a:t>
            </a:r>
            <a:endParaRPr lang="th-TH" altLang="en-US" dirty="0"/>
          </a:p>
        </p:txBody>
      </p:sp>
      <p:sp>
        <p:nvSpPr>
          <p:cNvPr id="26" name="Line 74">
            <a:extLst>
              <a:ext uri="{FF2B5EF4-FFF2-40B4-BE49-F238E27FC236}">
                <a16:creationId xmlns:a16="http://schemas.microsoft.com/office/drawing/2014/main" id="{322A6174-A54B-58E4-13D4-3290C572182E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535790" y="3769267"/>
            <a:ext cx="144463" cy="3603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" name="Line 75">
            <a:extLst>
              <a:ext uri="{FF2B5EF4-FFF2-40B4-BE49-F238E27FC236}">
                <a16:creationId xmlns:a16="http://schemas.microsoft.com/office/drawing/2014/main" id="{A3F5260F-D065-6AAE-6819-D1F0711088FE}"/>
              </a:ext>
            </a:extLst>
          </p:cNvPr>
          <p:cNvSpPr>
            <a:spLocks noChangeShapeType="1"/>
          </p:cNvSpPr>
          <p:nvPr/>
        </p:nvSpPr>
        <p:spPr bwMode="auto">
          <a:xfrm>
            <a:off x="3896152" y="3769267"/>
            <a:ext cx="144462" cy="3603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" name="Text Box 65">
            <a:extLst>
              <a:ext uri="{FF2B5EF4-FFF2-40B4-BE49-F238E27FC236}">
                <a16:creationId xmlns:a16="http://schemas.microsoft.com/office/drawing/2014/main" id="{29E9A730-9A09-263E-3EF5-0DDD6BF0C1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36241" y="5116045"/>
            <a:ext cx="481222" cy="369332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txBody>
          <a:bodyPr wrap="none">
            <a:spAutoFit/>
          </a:bodyPr>
          <a:lstStyle/>
          <a:p>
            <a:r>
              <a:rPr lang="en-US" altLang="en-US" dirty="0" err="1"/>
              <a:t>drs</a:t>
            </a:r>
            <a:endParaRPr lang="th-TH" altLang="en-US" dirty="0"/>
          </a:p>
        </p:txBody>
      </p:sp>
      <p:sp>
        <p:nvSpPr>
          <p:cNvPr id="30" name="Oval 61">
            <a:extLst>
              <a:ext uri="{FF2B5EF4-FFF2-40B4-BE49-F238E27FC236}">
                <a16:creationId xmlns:a16="http://schemas.microsoft.com/office/drawing/2014/main" id="{6E0A0EEB-7C42-B727-939C-D2F80C6F34E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91327" y="4745641"/>
            <a:ext cx="360363" cy="360362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en-US"/>
              <a:t>1</a:t>
            </a:r>
            <a:endParaRPr lang="th-TH" altLang="en-US"/>
          </a:p>
        </p:txBody>
      </p:sp>
      <p:sp>
        <p:nvSpPr>
          <p:cNvPr id="31" name="Text Box 64">
            <a:extLst>
              <a:ext uri="{FF2B5EF4-FFF2-40B4-BE49-F238E27FC236}">
                <a16:creationId xmlns:a16="http://schemas.microsoft.com/office/drawing/2014/main" id="{14256ED6-BB9D-C422-395D-4F901F0D644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46864" y="5032978"/>
            <a:ext cx="308098" cy="40011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txBody>
          <a:bodyPr wrap="none">
            <a:spAutoFit/>
          </a:bodyPr>
          <a:lstStyle/>
          <a:p>
            <a:r>
              <a:rPr lang="en-US" altLang="en-US" sz="2000" dirty="0"/>
              <a:t>e</a:t>
            </a:r>
            <a:endParaRPr lang="th-TH" altLang="en-US" sz="2000" dirty="0"/>
          </a:p>
        </p:txBody>
      </p:sp>
      <p:sp>
        <p:nvSpPr>
          <p:cNvPr id="32" name="Oval 71">
            <a:extLst>
              <a:ext uri="{FF2B5EF4-FFF2-40B4-BE49-F238E27FC236}">
                <a16:creationId xmlns:a16="http://schemas.microsoft.com/office/drawing/2014/main" id="{31A336EE-F59D-A214-787C-B1D798CD541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06321" y="4815489"/>
            <a:ext cx="360363" cy="360362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en-US"/>
              <a:t>0</a:t>
            </a:r>
            <a:endParaRPr lang="th-TH" altLang="en-US"/>
          </a:p>
        </p:txBody>
      </p:sp>
      <p:sp>
        <p:nvSpPr>
          <p:cNvPr id="33" name="Line 74">
            <a:extLst>
              <a:ext uri="{FF2B5EF4-FFF2-40B4-BE49-F238E27FC236}">
                <a16:creationId xmlns:a16="http://schemas.microsoft.com/office/drawing/2014/main" id="{D482210B-E79C-FB71-AAD2-29272611357C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195246" y="4456714"/>
            <a:ext cx="144463" cy="3603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" name="Line 75">
            <a:extLst>
              <a:ext uri="{FF2B5EF4-FFF2-40B4-BE49-F238E27FC236}">
                <a16:creationId xmlns:a16="http://schemas.microsoft.com/office/drawing/2014/main" id="{947F2D04-29A1-8668-85C2-4DBCA9101A26}"/>
              </a:ext>
            </a:extLst>
          </p:cNvPr>
          <p:cNvSpPr>
            <a:spLocks noChangeShapeType="1"/>
          </p:cNvSpPr>
          <p:nvPr/>
        </p:nvSpPr>
        <p:spPr bwMode="auto">
          <a:xfrm>
            <a:off x="3555608" y="4456714"/>
            <a:ext cx="144462" cy="3603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" name="Text Box 68">
            <a:extLst>
              <a:ext uri="{FF2B5EF4-FFF2-40B4-BE49-F238E27FC236}">
                <a16:creationId xmlns:a16="http://schemas.microsoft.com/office/drawing/2014/main" id="{A3AECBF0-33C3-42AB-E5DF-50D03EB52C6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47935" y="3937399"/>
            <a:ext cx="415335" cy="40011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txBody>
          <a:bodyPr wrap="square">
            <a:spAutoFit/>
          </a:bodyPr>
          <a:lstStyle/>
          <a:p>
            <a:r>
              <a:rPr lang="en-US" altLang="en-US" sz="2000"/>
              <a:t>a</a:t>
            </a:r>
            <a:endParaRPr lang="th-TH" altLang="en-US" sz="2000"/>
          </a:p>
        </p:txBody>
      </p:sp>
      <p:sp>
        <p:nvSpPr>
          <p:cNvPr id="36" name="Oval 69">
            <a:extLst>
              <a:ext uri="{FF2B5EF4-FFF2-40B4-BE49-F238E27FC236}">
                <a16:creationId xmlns:a16="http://schemas.microsoft.com/office/drawing/2014/main" id="{1BB58F04-A143-FF13-CBE9-D7504AD6D3B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76498" y="3648475"/>
            <a:ext cx="509657" cy="360363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en-US" dirty="0"/>
              <a:t>2</a:t>
            </a:r>
            <a:endParaRPr lang="th-TH" altLang="en-US" dirty="0"/>
          </a:p>
        </p:txBody>
      </p:sp>
    </p:spTree>
    <p:extLst>
      <p:ext uri="{BB962C8B-B14F-4D97-AF65-F5344CB8AC3E}">
        <p14:creationId xmlns:p14="http://schemas.microsoft.com/office/powerpoint/2010/main" val="339736159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Adaptive Huffman</a:t>
            </a:r>
            <a:endParaRPr lang="th-TH" altLang="en-US"/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sz="2800"/>
              <a:t>Note that Adaptive Huffman requires just one pass through the message to encode it;</a:t>
            </a:r>
          </a:p>
          <a:p>
            <a:pPr lvl="1"/>
            <a:r>
              <a:rPr lang="en-US" altLang="en-US" sz="2400"/>
              <a:t>The first time the b is transmitted it has the code 101.</a:t>
            </a:r>
          </a:p>
          <a:p>
            <a:pPr lvl="1"/>
            <a:r>
              <a:rPr lang="en-US" altLang="en-US" sz="2400"/>
              <a:t>The second time the b is transmitted it has the code 0.</a:t>
            </a:r>
          </a:p>
          <a:p>
            <a:r>
              <a:rPr lang="en-US" altLang="en-US" sz="2800"/>
              <a:t>As symbols rise up the tree their codes become shorter.</a:t>
            </a:r>
          </a:p>
          <a:p>
            <a:r>
              <a:rPr lang="en-US" altLang="en-US" sz="2800"/>
              <a:t>So long as the decoder uses the same formula it can decode the same message.</a:t>
            </a:r>
            <a:endParaRPr lang="th-TH" altLang="en-US" sz="2800"/>
          </a:p>
        </p:txBody>
      </p:sp>
    </p:spTree>
    <p:extLst>
      <p:ext uri="{BB962C8B-B14F-4D97-AF65-F5344CB8AC3E}">
        <p14:creationId xmlns:p14="http://schemas.microsoft.com/office/powerpoint/2010/main" val="330816939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Run-Length Encoding</a:t>
            </a:r>
            <a:endParaRPr lang="th-TH" altLang="en-US"/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The word cabbage has a repeated b, so run length encoding might be able to shorten the code, by indicating that there are 2 b’s.</a:t>
            </a:r>
          </a:p>
          <a:p>
            <a:pPr lvl="1"/>
            <a:r>
              <a:rPr lang="en-US" altLang="en-US"/>
              <a:t>This is similar to the </a:t>
            </a:r>
            <a:r>
              <a:rPr lang="th-TH" altLang="en-US"/>
              <a:t>ๆ</a:t>
            </a:r>
            <a:r>
              <a:rPr lang="en-US" altLang="en-US"/>
              <a:t> symbol in Thai.</a:t>
            </a:r>
          </a:p>
          <a:p>
            <a:r>
              <a:rPr lang="en-US" altLang="en-US"/>
              <a:t>Run-length encoding doesn’t work if there are numbers in the sequence!</a:t>
            </a:r>
            <a:endParaRPr lang="th-TH" altLang="en-US"/>
          </a:p>
        </p:txBody>
      </p:sp>
    </p:spTree>
    <p:extLst>
      <p:ext uri="{BB962C8B-B14F-4D97-AF65-F5344CB8AC3E}">
        <p14:creationId xmlns:p14="http://schemas.microsoft.com/office/powerpoint/2010/main" val="15436354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This week</a:t>
            </a:r>
            <a:endParaRPr lang="th-TH" alt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Data Compression Techniques</a:t>
            </a:r>
          </a:p>
          <a:p>
            <a:pPr lvl="1"/>
            <a:r>
              <a:rPr lang="en-US" altLang="en-US"/>
              <a:t>We can speed up the efficiency of many algorithms by compressing data.</a:t>
            </a:r>
          </a:p>
          <a:p>
            <a:pPr lvl="1"/>
            <a:r>
              <a:rPr lang="en-US" altLang="en-US"/>
              <a:t>Obviously storing ‘M’ or ‘F’, rather than ‘Male’ or ‘Female’, takes less space, AND less time to transfer between bits of a program.</a:t>
            </a:r>
          </a:p>
          <a:p>
            <a:pPr lvl="1"/>
            <a:r>
              <a:rPr lang="en-US" altLang="en-US"/>
              <a:t>Lets investigate how we can efficiently encode data.</a:t>
            </a:r>
            <a:endParaRPr lang="th-TH" altLang="en-US"/>
          </a:p>
        </p:txBody>
      </p:sp>
    </p:spTree>
    <p:extLst>
      <p:ext uri="{BB962C8B-B14F-4D97-AF65-F5344CB8AC3E}">
        <p14:creationId xmlns:p14="http://schemas.microsoft.com/office/powerpoint/2010/main" val="19479341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Encoding 128</a:t>
            </a:r>
            <a:endParaRPr lang="th-TH" alt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dirty="0"/>
              <a:t>128</a:t>
            </a:r>
          </a:p>
          <a:p>
            <a:r>
              <a:rPr lang="th-TH" altLang="en-US" sz="3600" dirty="0"/>
              <a:t>๑๒๘</a:t>
            </a:r>
            <a:endParaRPr lang="en-US" altLang="en-US" dirty="0"/>
          </a:p>
          <a:p>
            <a:r>
              <a:rPr lang="en-US" altLang="en-US" dirty="0"/>
              <a:t>80</a:t>
            </a:r>
          </a:p>
          <a:p>
            <a:r>
              <a:rPr lang="en-US" altLang="en-US" dirty="0"/>
              <a:t>1000000</a:t>
            </a:r>
          </a:p>
          <a:p>
            <a:r>
              <a:rPr lang="en-US" altLang="en-US" dirty="0"/>
              <a:t>CXXVIII</a:t>
            </a:r>
          </a:p>
          <a:p>
            <a:r>
              <a:rPr lang="el-GR" altLang="en-US" i="1" dirty="0"/>
              <a:t>ρ</a:t>
            </a:r>
            <a:r>
              <a:rPr lang="el-GR" altLang="en-US" b="1" i="1" dirty="0"/>
              <a:t>κη</a:t>
            </a:r>
            <a:r>
              <a:rPr lang="th-TH" altLang="en-US" dirty="0"/>
              <a:t> </a:t>
            </a:r>
          </a:p>
          <a:p>
            <a:r>
              <a:rPr lang="en-US" altLang="en-US" dirty="0"/>
              <a:t>|||||||||||||||||||||||||||||||||||||||||||||||||||||||||||||||||||||||||||||||||||||||||||||||||||||||||||||||||||||||||||||||</a:t>
            </a:r>
            <a:r>
              <a:rPr lang="th-TH" altLang="en-US" dirty="0"/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18973972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Assumptions</a:t>
            </a:r>
            <a:endParaRPr lang="th-TH" altLang="en-US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sz="2800" dirty="0"/>
              <a:t>We have ‘n’ different symbols we can use to encode a message.</a:t>
            </a:r>
          </a:p>
          <a:p>
            <a:pPr lvl="1"/>
            <a:r>
              <a:rPr lang="en-US" altLang="en-US" sz="2400" dirty="0"/>
              <a:t>In Morse code n=3 (technically 5).</a:t>
            </a:r>
          </a:p>
          <a:p>
            <a:pPr lvl="1"/>
            <a:r>
              <a:rPr lang="en-US" altLang="en-US" sz="2400" dirty="0"/>
              <a:t>In Binary n=2.</a:t>
            </a:r>
          </a:p>
          <a:p>
            <a:r>
              <a:rPr lang="en-US" altLang="en-US" sz="2800" dirty="0"/>
              <a:t>All symbols m</a:t>
            </a:r>
            <a:r>
              <a:rPr lang="en-US" altLang="en-US" sz="2800" baseline="-25000" dirty="0"/>
              <a:t>i</a:t>
            </a:r>
            <a:r>
              <a:rPr lang="en-US" altLang="en-US" sz="2800" dirty="0"/>
              <a:t> forming the set M, have probabilities of occurrence P(m</a:t>
            </a:r>
            <a:r>
              <a:rPr lang="en-US" altLang="en-US" sz="2800" baseline="-25000" dirty="0"/>
              <a:t>i</a:t>
            </a:r>
            <a:r>
              <a:rPr lang="en-US" altLang="en-US" sz="2800" dirty="0"/>
              <a:t>) such that P(m</a:t>
            </a:r>
            <a:r>
              <a:rPr lang="en-US" altLang="en-US" sz="2800" baseline="-25000" dirty="0"/>
              <a:t>i</a:t>
            </a:r>
            <a:r>
              <a:rPr lang="en-US" altLang="en-US" sz="2800" dirty="0"/>
              <a:t>) + … + P(</a:t>
            </a:r>
            <a:r>
              <a:rPr lang="en-US" altLang="en-US" sz="2800" dirty="0" err="1"/>
              <a:t>m</a:t>
            </a:r>
            <a:r>
              <a:rPr lang="en-US" altLang="en-US" sz="2800" baseline="-25000" dirty="0" err="1"/>
              <a:t>n</a:t>
            </a:r>
            <a:r>
              <a:rPr lang="en-US" altLang="en-US" sz="2800" dirty="0"/>
              <a:t>) =1</a:t>
            </a:r>
          </a:p>
          <a:p>
            <a:pPr lvl="1"/>
            <a:r>
              <a:rPr lang="en-US" altLang="en-US" sz="2400" dirty="0"/>
              <a:t>Infrequently occurring symbols can be assigned a long code word, while short code words are reserved for frequent symbols.</a:t>
            </a:r>
            <a:endParaRPr lang="th-TH" altLang="en-US" sz="2400" dirty="0"/>
          </a:p>
        </p:txBody>
      </p:sp>
    </p:spTree>
    <p:extLst>
      <p:ext uri="{BB962C8B-B14F-4D97-AF65-F5344CB8AC3E}">
        <p14:creationId xmlns:p14="http://schemas.microsoft.com/office/powerpoint/2010/main" val="21766725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Coding Objectives</a:t>
            </a:r>
            <a:endParaRPr lang="th-TH" altLang="en-US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Each codeword corresponds to exactly one symbol.</a:t>
            </a:r>
          </a:p>
          <a:p>
            <a:r>
              <a:rPr lang="en-US" altLang="en-US"/>
              <a:t>Decoding should not require any look ahead.</a:t>
            </a:r>
          </a:p>
          <a:p>
            <a:pPr lvl="1"/>
            <a:r>
              <a:rPr lang="en-US" altLang="en-US"/>
              <a:t>This is known as the ‘</a:t>
            </a:r>
            <a:r>
              <a:rPr lang="en-US" altLang="en-US" i="1"/>
              <a:t>prefix</a:t>
            </a:r>
            <a:r>
              <a:rPr lang="en-US" altLang="en-US"/>
              <a:t>’ property.</a:t>
            </a:r>
            <a:endParaRPr lang="th-TH" altLang="en-US"/>
          </a:p>
        </p:txBody>
      </p:sp>
    </p:spTree>
    <p:extLst>
      <p:ext uri="{BB962C8B-B14F-4D97-AF65-F5344CB8AC3E}">
        <p14:creationId xmlns:p14="http://schemas.microsoft.com/office/powerpoint/2010/main" val="42362603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Prefix Property</a:t>
            </a:r>
            <a:endParaRPr lang="th-TH" altLang="en-US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dirty="0"/>
              <a:t>Symbols: A, B, C </a:t>
            </a:r>
          </a:p>
          <a:p>
            <a:r>
              <a:rPr lang="en-US" altLang="en-US" dirty="0"/>
              <a:t>Codes: 0, 1, 01</a:t>
            </a:r>
          </a:p>
          <a:p>
            <a:r>
              <a:rPr lang="en-US" altLang="en-US" dirty="0"/>
              <a:t>Message: 01</a:t>
            </a:r>
          </a:p>
          <a:p>
            <a:r>
              <a:rPr lang="en-US" altLang="en-US" dirty="0"/>
              <a:t>Is it ‘AB’? Is it ‘C’?</a:t>
            </a:r>
            <a:endParaRPr lang="th-TH" altLang="en-US" dirty="0"/>
          </a:p>
        </p:txBody>
      </p:sp>
    </p:spTree>
    <p:extLst>
      <p:ext uri="{BB962C8B-B14F-4D97-AF65-F5344CB8AC3E}">
        <p14:creationId xmlns:p14="http://schemas.microsoft.com/office/powerpoint/2010/main" val="90092084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Prefix Property</a:t>
            </a:r>
            <a:endParaRPr lang="th-TH" altLang="en-US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dirty="0"/>
              <a:t>Symbols: A, B, C,</a:t>
            </a:r>
          </a:p>
          <a:p>
            <a:pPr>
              <a:lnSpc>
                <a:spcPct val="90000"/>
              </a:lnSpc>
            </a:pPr>
            <a:r>
              <a:rPr lang="en-US" altLang="en-US" dirty="0"/>
              <a:t>Codes: 0, 11, 01</a:t>
            </a:r>
          </a:p>
          <a:p>
            <a:pPr>
              <a:lnSpc>
                <a:spcPct val="90000"/>
              </a:lnSpc>
            </a:pPr>
            <a:r>
              <a:rPr lang="en-US" altLang="en-US" dirty="0"/>
              <a:t>Message: 0111</a:t>
            </a:r>
          </a:p>
          <a:p>
            <a:pPr>
              <a:lnSpc>
                <a:spcPct val="90000"/>
              </a:lnSpc>
            </a:pPr>
            <a:r>
              <a:rPr lang="en-US" altLang="en-US" dirty="0"/>
              <a:t>Read in 0, is it an A?  </a:t>
            </a:r>
          </a:p>
          <a:p>
            <a:pPr>
              <a:lnSpc>
                <a:spcPct val="90000"/>
              </a:lnSpc>
            </a:pPr>
            <a:r>
              <a:rPr lang="en-US" altLang="en-US" dirty="0"/>
              <a:t>Read in 1, was it a C?</a:t>
            </a:r>
          </a:p>
          <a:p>
            <a:pPr>
              <a:lnSpc>
                <a:spcPct val="90000"/>
              </a:lnSpc>
            </a:pPr>
            <a:r>
              <a:rPr lang="en-US" altLang="en-US" dirty="0"/>
              <a:t>Read in 1, Should it be AB?</a:t>
            </a:r>
          </a:p>
          <a:p>
            <a:pPr>
              <a:lnSpc>
                <a:spcPct val="90000"/>
              </a:lnSpc>
            </a:pPr>
            <a:r>
              <a:rPr lang="en-US" altLang="en-US" dirty="0"/>
              <a:t>Read in 1, Ah, finally we can assume it was CB.</a:t>
            </a:r>
            <a:endParaRPr lang="th-TH" altLang="en-US" dirty="0"/>
          </a:p>
        </p:txBody>
      </p:sp>
    </p:spTree>
    <p:extLst>
      <p:ext uri="{BB962C8B-B14F-4D97-AF65-F5344CB8AC3E}">
        <p14:creationId xmlns:p14="http://schemas.microsoft.com/office/powerpoint/2010/main" val="150519985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Prefix Property</a:t>
            </a:r>
            <a:endParaRPr lang="th-TH" altLang="en-US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dirty="0"/>
              <a:t>Symbols: A, B, C</a:t>
            </a:r>
          </a:p>
          <a:p>
            <a:r>
              <a:rPr lang="en-US" altLang="en-US" dirty="0"/>
              <a:t>Codes: 00, 01, 10</a:t>
            </a:r>
          </a:p>
          <a:p>
            <a:r>
              <a:rPr lang="en-US" altLang="en-US" dirty="0"/>
              <a:t>No Ambiguity here.</a:t>
            </a:r>
            <a:endParaRPr lang="th-TH" altLang="en-US" dirty="0"/>
          </a:p>
        </p:txBody>
      </p:sp>
    </p:spTree>
    <p:extLst>
      <p:ext uri="{BB962C8B-B14F-4D97-AF65-F5344CB8AC3E}">
        <p14:creationId xmlns:p14="http://schemas.microsoft.com/office/powerpoint/2010/main" val="1481937033"/>
      </p:ext>
    </p:extLst>
  </p:cSld>
  <p:clrMapOvr>
    <a:masterClrMapping/>
  </p:clrMapOvr>
</p:sld>
</file>

<file path=ppt/theme/theme1.xml><?xml version="1.0" encoding="utf-8"?>
<a:theme xmlns:a="http://schemas.openxmlformats.org/drawingml/2006/main" name="Dividend">
  <a:themeElements>
    <a:clrScheme name="Dividend">
      <a:dk1>
        <a:sysClr val="windowText" lastClr="000000"/>
      </a:dk1>
      <a:lt1>
        <a:sysClr val="window" lastClr="FFFFFF"/>
      </a:lt1>
      <a:dk2>
        <a:srgbClr val="3D3D3D"/>
      </a:dk2>
      <a:lt2>
        <a:srgbClr val="EBEBEB"/>
      </a:lt2>
      <a:accent1>
        <a:srgbClr val="4D1434"/>
      </a:accent1>
      <a:accent2>
        <a:srgbClr val="903163"/>
      </a:accent2>
      <a:accent3>
        <a:srgbClr val="B2324B"/>
      </a:accent3>
      <a:accent4>
        <a:srgbClr val="969FA7"/>
      </a:accent4>
      <a:accent5>
        <a:srgbClr val="66B1CE"/>
      </a:accent5>
      <a:accent6>
        <a:srgbClr val="40619D"/>
      </a:accent6>
      <a:hlink>
        <a:srgbClr val="828282"/>
      </a:hlink>
      <a:folHlink>
        <a:srgbClr val="A5A5A5"/>
      </a:folHlink>
    </a:clrScheme>
    <a:fontScheme name="Dividend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vidend" id="{9697A71B-4AB7-4A1A-BD5B-BB2D22835B57}" vid="{C21699FF-00E4-43C8-BBCC-D7E5536C371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Dividend</Template>
  <TotalTime>21732</TotalTime>
  <Words>1071</Words>
  <Application>Microsoft Office PowerPoint</Application>
  <PresentationFormat>Widescreen</PresentationFormat>
  <Paragraphs>254</Paragraphs>
  <Slides>22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6" baseType="lpstr">
      <vt:lpstr>Corbel</vt:lpstr>
      <vt:lpstr>Gill Sans MT</vt:lpstr>
      <vt:lpstr>Wingdings 2</vt:lpstr>
      <vt:lpstr>Dividend</vt:lpstr>
      <vt:lpstr>269202 Algorithms for iSNE</vt:lpstr>
      <vt:lpstr>Review</vt:lpstr>
      <vt:lpstr>This week</vt:lpstr>
      <vt:lpstr>Encoding 128</vt:lpstr>
      <vt:lpstr>Assumptions</vt:lpstr>
      <vt:lpstr>Coding Objectives</vt:lpstr>
      <vt:lpstr>Prefix Property</vt:lpstr>
      <vt:lpstr>Prefix Property</vt:lpstr>
      <vt:lpstr>Prefix Property</vt:lpstr>
      <vt:lpstr>Code Optimisation</vt:lpstr>
      <vt:lpstr>Huffman Coding</vt:lpstr>
      <vt:lpstr>Huffman Coding</vt:lpstr>
      <vt:lpstr>Creating a Heap</vt:lpstr>
      <vt:lpstr>Huffman Coding</vt:lpstr>
      <vt:lpstr>Huffman Decoding</vt:lpstr>
      <vt:lpstr>Adaptive Huffman</vt:lpstr>
      <vt:lpstr>Adaptive Huffman</vt:lpstr>
      <vt:lpstr>Doubly Linked List</vt:lpstr>
      <vt:lpstr>Cabbages are bad</vt:lpstr>
      <vt:lpstr>PowerPoint Presentation</vt:lpstr>
      <vt:lpstr>Adaptive Huffman</vt:lpstr>
      <vt:lpstr>Run-Length Encoding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269202 Algorithms for iSNE</dc:title>
  <dc:creator>Admin</dc:creator>
  <cp:lastModifiedBy>KENNETH COSH</cp:lastModifiedBy>
  <cp:revision>5</cp:revision>
  <dcterms:created xsi:type="dcterms:W3CDTF">2014-11-11T04:12:39Z</dcterms:created>
  <dcterms:modified xsi:type="dcterms:W3CDTF">2023-09-27T06:22:14Z</dcterms:modified>
</cp:coreProperties>
</file>