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88" r:id="rId23"/>
    <p:sldId id="278" r:id="rId24"/>
    <p:sldId id="279" r:id="rId25"/>
    <p:sldId id="280" r:id="rId26"/>
    <p:sldId id="289" r:id="rId27"/>
    <p:sldId id="281" r:id="rId28"/>
    <p:sldId id="282" r:id="rId29"/>
    <p:sldId id="290" r:id="rId30"/>
    <p:sldId id="291" r:id="rId31"/>
    <p:sldId id="283" r:id="rId32"/>
    <p:sldId id="284" r:id="rId33"/>
    <p:sldId id="285" r:id="rId34"/>
    <p:sldId id="292" r:id="rId35"/>
    <p:sldId id="293" r:id="rId36"/>
    <p:sldId id="286" r:id="rId37"/>
    <p:sldId id="294" r:id="rId38"/>
    <p:sldId id="295" r:id="rId39"/>
    <p:sldId id="287" r:id="rId40"/>
    <p:sldId id="259" r:id="rId41"/>
    <p:sldId id="296"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67" y="1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68697436-DC45-4832-9D66-CE0F921F3243}" type="datetimeFigureOut">
              <a:rPr lang="en-US" smtClean="0"/>
              <a:t>9/14/2019</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CF1AD2CE-29B3-4535-B55F-3F0D757F1C27}" type="slidenum">
              <a:rPr lang="en-US" smtClean="0"/>
              <a:t>‹#›</a:t>
            </a:fld>
            <a:endParaRPr lang="en-US"/>
          </a:p>
        </p:txBody>
      </p:sp>
    </p:spTree>
    <p:extLst>
      <p:ext uri="{BB962C8B-B14F-4D97-AF65-F5344CB8AC3E}">
        <p14:creationId xmlns:p14="http://schemas.microsoft.com/office/powerpoint/2010/main" val="1039191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697436-DC45-4832-9D66-CE0F921F3243}" type="datetimeFigureOut">
              <a:rPr lang="en-US" smtClean="0"/>
              <a:t>9/14/2019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1AD2CE-29B3-4535-B55F-3F0D757F1C27}" type="slidenum">
              <a:rPr lang="en-US" smtClean="0"/>
              <a:t>‹#›</a:t>
            </a:fld>
            <a:endParaRPr lang="en-US"/>
          </a:p>
        </p:txBody>
      </p:sp>
    </p:spTree>
    <p:extLst>
      <p:ext uri="{BB962C8B-B14F-4D97-AF65-F5344CB8AC3E}">
        <p14:creationId xmlns:p14="http://schemas.microsoft.com/office/powerpoint/2010/main" val="2488297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68697436-DC45-4832-9D66-CE0F921F3243}" type="datetimeFigureOut">
              <a:rPr lang="en-US" smtClean="0"/>
              <a:t>9/14/2019</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CF1AD2CE-29B3-4535-B55F-3F0D757F1C27}" type="slidenum">
              <a:rPr lang="en-US" smtClean="0"/>
              <a:t>‹#›</a:t>
            </a:fld>
            <a:endParaRPr lang="en-US"/>
          </a:p>
        </p:txBody>
      </p:sp>
    </p:spTree>
    <p:extLst>
      <p:ext uri="{BB962C8B-B14F-4D97-AF65-F5344CB8AC3E}">
        <p14:creationId xmlns:p14="http://schemas.microsoft.com/office/powerpoint/2010/main" val="2078694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697436-DC45-4832-9D66-CE0F921F3243}" type="datetimeFigureOut">
              <a:rPr lang="en-US" smtClean="0"/>
              <a:t>9/14/2019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CF1AD2CE-29B3-4535-B55F-3F0D757F1C27}" type="slidenum">
              <a:rPr lang="en-US" smtClean="0"/>
              <a:t>‹#›</a:t>
            </a:fld>
            <a:endParaRPr lang="en-US"/>
          </a:p>
        </p:txBody>
      </p:sp>
    </p:spTree>
    <p:extLst>
      <p:ext uri="{BB962C8B-B14F-4D97-AF65-F5344CB8AC3E}">
        <p14:creationId xmlns:p14="http://schemas.microsoft.com/office/powerpoint/2010/main" val="764246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68697436-DC45-4832-9D66-CE0F921F3243}" type="datetimeFigureOut">
              <a:rPr lang="en-US" smtClean="0"/>
              <a:t>9/14/2019</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CF1AD2CE-29B3-4535-B55F-3F0D757F1C27}" type="slidenum">
              <a:rPr lang="en-US" smtClean="0"/>
              <a:t>‹#›</a:t>
            </a:fld>
            <a:endParaRPr lang="en-US"/>
          </a:p>
        </p:txBody>
      </p:sp>
    </p:spTree>
    <p:extLst>
      <p:ext uri="{BB962C8B-B14F-4D97-AF65-F5344CB8AC3E}">
        <p14:creationId xmlns:p14="http://schemas.microsoft.com/office/powerpoint/2010/main" val="2097735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8697436-DC45-4832-9D66-CE0F921F3243}" type="datetimeFigureOut">
              <a:rPr lang="en-US" smtClean="0"/>
              <a:t>9/14/2019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1AD2CE-29B3-4535-B55F-3F0D757F1C27}" type="slidenum">
              <a:rPr lang="en-US" smtClean="0"/>
              <a:t>‹#›</a:t>
            </a:fld>
            <a:endParaRPr lang="en-US"/>
          </a:p>
        </p:txBody>
      </p:sp>
    </p:spTree>
    <p:extLst>
      <p:ext uri="{BB962C8B-B14F-4D97-AF65-F5344CB8AC3E}">
        <p14:creationId xmlns:p14="http://schemas.microsoft.com/office/powerpoint/2010/main" val="3262265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8697436-DC45-4832-9D66-CE0F921F3243}" type="datetimeFigureOut">
              <a:rPr lang="en-US" smtClean="0"/>
              <a:t>9/14/2019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1AD2CE-29B3-4535-B55F-3F0D757F1C27}" type="slidenum">
              <a:rPr lang="en-US" smtClean="0"/>
              <a:t>‹#›</a:t>
            </a:fld>
            <a:endParaRPr lang="en-US"/>
          </a:p>
        </p:txBody>
      </p:sp>
    </p:spTree>
    <p:extLst>
      <p:ext uri="{BB962C8B-B14F-4D97-AF65-F5344CB8AC3E}">
        <p14:creationId xmlns:p14="http://schemas.microsoft.com/office/powerpoint/2010/main" val="2141126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8697436-DC45-4832-9D66-CE0F921F3243}" type="datetimeFigureOut">
              <a:rPr lang="en-US" smtClean="0"/>
              <a:t>9/14/2019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1AD2CE-29B3-4535-B55F-3F0D757F1C27}" type="slidenum">
              <a:rPr lang="en-US" smtClean="0"/>
              <a:t>‹#›</a:t>
            </a:fld>
            <a:endParaRPr lang="en-US"/>
          </a:p>
        </p:txBody>
      </p:sp>
    </p:spTree>
    <p:extLst>
      <p:ext uri="{BB962C8B-B14F-4D97-AF65-F5344CB8AC3E}">
        <p14:creationId xmlns:p14="http://schemas.microsoft.com/office/powerpoint/2010/main" val="2728516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697436-DC45-4832-9D66-CE0F921F3243}" type="datetimeFigureOut">
              <a:rPr lang="en-US" smtClean="0"/>
              <a:t>9/14/2019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1AD2CE-29B3-4535-B55F-3F0D757F1C27}" type="slidenum">
              <a:rPr lang="en-US" smtClean="0"/>
              <a:t>‹#›</a:t>
            </a:fld>
            <a:endParaRPr lang="en-US"/>
          </a:p>
        </p:txBody>
      </p:sp>
    </p:spTree>
    <p:extLst>
      <p:ext uri="{BB962C8B-B14F-4D97-AF65-F5344CB8AC3E}">
        <p14:creationId xmlns:p14="http://schemas.microsoft.com/office/powerpoint/2010/main" val="2848077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68697436-DC45-4832-9D66-CE0F921F3243}" type="datetimeFigureOut">
              <a:rPr lang="en-US" smtClean="0"/>
              <a:t>9/14/2019</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CF1AD2CE-29B3-4535-B55F-3F0D757F1C27}" type="slidenum">
              <a:rPr lang="en-US" smtClean="0"/>
              <a:t>‹#›</a:t>
            </a:fld>
            <a:endParaRPr lang="en-US"/>
          </a:p>
        </p:txBody>
      </p:sp>
    </p:spTree>
    <p:extLst>
      <p:ext uri="{BB962C8B-B14F-4D97-AF65-F5344CB8AC3E}">
        <p14:creationId xmlns:p14="http://schemas.microsoft.com/office/powerpoint/2010/main" val="3052333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697436-DC45-4832-9D66-CE0F921F3243}" type="datetimeFigureOut">
              <a:rPr lang="en-US" smtClean="0"/>
              <a:t>9/14/2019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1AD2CE-29B3-4535-B55F-3F0D757F1C27}" type="slidenum">
              <a:rPr lang="en-US" smtClean="0"/>
              <a:t>‹#›</a:t>
            </a:fld>
            <a:endParaRPr lang="en-US"/>
          </a:p>
        </p:txBody>
      </p:sp>
    </p:spTree>
    <p:extLst>
      <p:ext uri="{BB962C8B-B14F-4D97-AF65-F5344CB8AC3E}">
        <p14:creationId xmlns:p14="http://schemas.microsoft.com/office/powerpoint/2010/main" val="2658459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68697436-DC45-4832-9D66-CE0F921F3243}" type="datetimeFigureOut">
              <a:rPr lang="en-US" smtClean="0"/>
              <a:t>9/14/2019</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CF1AD2CE-29B3-4535-B55F-3F0D757F1C27}"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00914400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269202 Algorithms for </a:t>
            </a:r>
            <a:r>
              <a:rPr lang="en-US" dirty="0" err="1"/>
              <a:t>iSNE</a:t>
            </a:r>
            <a:endParaRPr lang="en-US" dirty="0"/>
          </a:p>
        </p:txBody>
      </p:sp>
      <p:sp>
        <p:nvSpPr>
          <p:cNvPr id="3" name="Subtitle 2"/>
          <p:cNvSpPr>
            <a:spLocks noGrp="1"/>
          </p:cNvSpPr>
          <p:nvPr>
            <p:ph type="subTitle" idx="1"/>
          </p:nvPr>
        </p:nvSpPr>
        <p:spPr/>
        <p:txBody>
          <a:bodyPr>
            <a:normAutofit fontScale="85000" lnSpcReduction="20000"/>
          </a:bodyPr>
          <a:lstStyle/>
          <a:p>
            <a:r>
              <a:rPr lang="en-US" dirty="0"/>
              <a:t>Dr. Kenneth </a:t>
            </a:r>
            <a:r>
              <a:rPr lang="en-US" dirty="0" err="1"/>
              <a:t>Cosh</a:t>
            </a:r>
            <a:endParaRPr lang="en-US" dirty="0"/>
          </a:p>
          <a:p>
            <a:r>
              <a:rPr lang="en-US" dirty="0"/>
              <a:t>Week 6</a:t>
            </a:r>
          </a:p>
        </p:txBody>
      </p:sp>
    </p:spTree>
    <p:extLst>
      <p:ext uri="{BB962C8B-B14F-4D97-AF65-F5344CB8AC3E}">
        <p14:creationId xmlns:p14="http://schemas.microsoft.com/office/powerpoint/2010/main" val="1634496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a:t>The Family of B-Trees</a:t>
            </a:r>
            <a:endParaRPr lang="en-GB" altLang="en-US"/>
          </a:p>
        </p:txBody>
      </p:sp>
      <p:sp>
        <p:nvSpPr>
          <p:cNvPr id="9219" name="Rectangle 3"/>
          <p:cNvSpPr>
            <a:spLocks noGrp="1" noChangeArrowheads="1"/>
          </p:cNvSpPr>
          <p:nvPr>
            <p:ph type="body" idx="1"/>
          </p:nvPr>
        </p:nvSpPr>
        <p:spPr/>
        <p:txBody>
          <a:bodyPr/>
          <a:lstStyle/>
          <a:p>
            <a:r>
              <a:rPr lang="en-US" altLang="en-US"/>
              <a:t>Lets look at some types of Multiway trees</a:t>
            </a:r>
          </a:p>
          <a:p>
            <a:pPr lvl="1"/>
            <a:r>
              <a:rPr lang="en-US" altLang="en-US"/>
              <a:t>B Trees</a:t>
            </a:r>
          </a:p>
          <a:p>
            <a:pPr lvl="1"/>
            <a:r>
              <a:rPr lang="en-US" altLang="en-US"/>
              <a:t>B* Trees</a:t>
            </a:r>
          </a:p>
          <a:p>
            <a:pPr lvl="1"/>
            <a:r>
              <a:rPr lang="en-US" altLang="en-US"/>
              <a:t>B+ Trees</a:t>
            </a:r>
          </a:p>
          <a:p>
            <a:pPr lvl="1"/>
            <a:r>
              <a:rPr lang="en-US" altLang="en-US"/>
              <a:t>Prefix B+ Trees</a:t>
            </a:r>
          </a:p>
          <a:p>
            <a:pPr lvl="1"/>
            <a:r>
              <a:rPr lang="en-US" altLang="en-US"/>
              <a:t>Bit Trees</a:t>
            </a:r>
          </a:p>
        </p:txBody>
      </p:sp>
    </p:spTree>
    <p:extLst>
      <p:ext uri="{BB962C8B-B14F-4D97-AF65-F5344CB8AC3E}">
        <p14:creationId xmlns:p14="http://schemas.microsoft.com/office/powerpoint/2010/main" val="4099344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en-US"/>
              <a:t>B-Trees</a:t>
            </a:r>
            <a:endParaRPr lang="en-GB" altLang="en-US"/>
          </a:p>
        </p:txBody>
      </p:sp>
      <p:sp>
        <p:nvSpPr>
          <p:cNvPr id="10243" name="Rectangle 3"/>
          <p:cNvSpPr>
            <a:spLocks noGrp="1" noChangeArrowheads="1"/>
          </p:cNvSpPr>
          <p:nvPr>
            <p:ph type="body" idx="1"/>
          </p:nvPr>
        </p:nvSpPr>
        <p:spPr/>
        <p:txBody>
          <a:bodyPr>
            <a:normAutofit lnSpcReduction="10000"/>
          </a:bodyPr>
          <a:lstStyle/>
          <a:p>
            <a:r>
              <a:rPr lang="en-US" altLang="en-US" sz="2800"/>
              <a:t>A B-Tree of order m has the following properties;</a:t>
            </a:r>
          </a:p>
          <a:p>
            <a:pPr lvl="1"/>
            <a:r>
              <a:rPr lang="en-US" altLang="en-US" sz="2400"/>
              <a:t>A root has at least 2 subtrees (unless it’s a leaf)</a:t>
            </a:r>
          </a:p>
          <a:p>
            <a:pPr lvl="1"/>
            <a:r>
              <a:rPr lang="en-US" altLang="en-US" sz="2400"/>
              <a:t>Each nonroot and nonleaf node has k-1 keys and k pointers to subtrees where [m/2]≤k≤m</a:t>
            </a:r>
          </a:p>
          <a:p>
            <a:pPr lvl="1"/>
            <a:r>
              <a:rPr lang="en-US" altLang="en-US" sz="2400"/>
              <a:t>Each leaf node holds k-1 keys where [m/2]≤k≤m</a:t>
            </a:r>
          </a:p>
          <a:p>
            <a:pPr lvl="1"/>
            <a:r>
              <a:rPr lang="en-US" altLang="en-US" sz="2400"/>
              <a:t>All leaves are on the same level.</a:t>
            </a:r>
          </a:p>
          <a:p>
            <a:r>
              <a:rPr lang="en-US" altLang="en-US" sz="2800"/>
              <a:t>Essentially this means that a B-Tree is at least half full (only when a node fills an entire block does it split into subtrees).</a:t>
            </a:r>
          </a:p>
        </p:txBody>
      </p:sp>
    </p:spTree>
    <p:extLst>
      <p:ext uri="{BB962C8B-B14F-4D97-AF65-F5344CB8AC3E}">
        <p14:creationId xmlns:p14="http://schemas.microsoft.com/office/powerpoint/2010/main" val="34087142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en-US"/>
              <a:t>B-Tree of order 5</a:t>
            </a:r>
            <a:endParaRPr lang="en-AU" altLang="en-US"/>
          </a:p>
        </p:txBody>
      </p:sp>
      <p:grpSp>
        <p:nvGrpSpPr>
          <p:cNvPr id="12293" name="Group 5"/>
          <p:cNvGrpSpPr>
            <a:grpSpLocks/>
          </p:cNvGrpSpPr>
          <p:nvPr/>
        </p:nvGrpSpPr>
        <p:grpSpPr bwMode="auto">
          <a:xfrm>
            <a:off x="4656139" y="1846266"/>
            <a:ext cx="2592387" cy="431800"/>
            <a:chOff x="1973" y="1344"/>
            <a:chExt cx="1633" cy="272"/>
          </a:xfrm>
        </p:grpSpPr>
        <p:grpSp>
          <p:nvGrpSpPr>
            <p:cNvPr id="12294" name="Group 6"/>
            <p:cNvGrpSpPr>
              <a:grpSpLocks/>
            </p:cNvGrpSpPr>
            <p:nvPr/>
          </p:nvGrpSpPr>
          <p:grpSpPr bwMode="auto">
            <a:xfrm>
              <a:off x="1973" y="1344"/>
              <a:ext cx="1633" cy="272"/>
              <a:chOff x="1746" y="1026"/>
              <a:chExt cx="1633" cy="272"/>
            </a:xfrm>
          </p:grpSpPr>
          <p:sp>
            <p:nvSpPr>
              <p:cNvPr id="12295" name="Rectangle 7"/>
              <p:cNvSpPr>
                <a:spLocks noChangeArrowheads="1"/>
              </p:cNvSpPr>
              <p:nvPr/>
            </p:nvSpPr>
            <p:spPr bwMode="auto">
              <a:xfrm>
                <a:off x="1746" y="1026"/>
                <a:ext cx="1633"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12296" name="Line 8"/>
              <p:cNvSpPr>
                <a:spLocks noChangeShapeType="1"/>
              </p:cNvSpPr>
              <p:nvPr/>
            </p:nvSpPr>
            <p:spPr bwMode="auto">
              <a:xfrm>
                <a:off x="2154"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2297" name="Line 9"/>
              <p:cNvSpPr>
                <a:spLocks noChangeShapeType="1"/>
              </p:cNvSpPr>
              <p:nvPr/>
            </p:nvSpPr>
            <p:spPr bwMode="auto">
              <a:xfrm>
                <a:off x="2562"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2298" name="Line 10"/>
              <p:cNvSpPr>
                <a:spLocks noChangeShapeType="1"/>
              </p:cNvSpPr>
              <p:nvPr/>
            </p:nvSpPr>
            <p:spPr bwMode="auto">
              <a:xfrm>
                <a:off x="2971"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grpSp>
        <p:sp>
          <p:nvSpPr>
            <p:cNvPr id="12299" name="Text Box 11"/>
            <p:cNvSpPr txBox="1">
              <a:spLocks noChangeArrowheads="1"/>
            </p:cNvSpPr>
            <p:nvPr/>
          </p:nvSpPr>
          <p:spPr bwMode="auto">
            <a:xfrm>
              <a:off x="2097" y="1382"/>
              <a:ext cx="1037"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a:solidFill>
                    <a:schemeClr val="bg1"/>
                  </a:solidFill>
                </a:rPr>
                <a:t>41     66       87</a:t>
              </a:r>
              <a:endParaRPr lang="th-TH" altLang="en-US" dirty="0">
                <a:solidFill>
                  <a:schemeClr val="bg1"/>
                </a:solidFill>
              </a:endParaRPr>
            </a:p>
          </p:txBody>
        </p:sp>
      </p:grpSp>
      <p:grpSp>
        <p:nvGrpSpPr>
          <p:cNvPr id="12300" name="Group 12"/>
          <p:cNvGrpSpPr>
            <a:grpSpLocks/>
          </p:cNvGrpSpPr>
          <p:nvPr/>
        </p:nvGrpSpPr>
        <p:grpSpPr bwMode="auto">
          <a:xfrm>
            <a:off x="1776414" y="2982916"/>
            <a:ext cx="2592387" cy="438150"/>
            <a:chOff x="1973" y="1344"/>
            <a:chExt cx="1633" cy="276"/>
          </a:xfrm>
        </p:grpSpPr>
        <p:grpSp>
          <p:nvGrpSpPr>
            <p:cNvPr id="12301" name="Group 13"/>
            <p:cNvGrpSpPr>
              <a:grpSpLocks/>
            </p:cNvGrpSpPr>
            <p:nvPr/>
          </p:nvGrpSpPr>
          <p:grpSpPr bwMode="auto">
            <a:xfrm>
              <a:off x="1973" y="1344"/>
              <a:ext cx="1633" cy="272"/>
              <a:chOff x="1746" y="1026"/>
              <a:chExt cx="1633" cy="272"/>
            </a:xfrm>
          </p:grpSpPr>
          <p:sp>
            <p:nvSpPr>
              <p:cNvPr id="12302" name="Rectangle 14"/>
              <p:cNvSpPr>
                <a:spLocks noChangeArrowheads="1"/>
              </p:cNvSpPr>
              <p:nvPr/>
            </p:nvSpPr>
            <p:spPr bwMode="auto">
              <a:xfrm>
                <a:off x="1746" y="1026"/>
                <a:ext cx="1633"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12303" name="Line 15"/>
              <p:cNvSpPr>
                <a:spLocks noChangeShapeType="1"/>
              </p:cNvSpPr>
              <p:nvPr/>
            </p:nvSpPr>
            <p:spPr bwMode="auto">
              <a:xfrm>
                <a:off x="2154"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2304" name="Line 16"/>
              <p:cNvSpPr>
                <a:spLocks noChangeShapeType="1"/>
              </p:cNvSpPr>
              <p:nvPr/>
            </p:nvSpPr>
            <p:spPr bwMode="auto">
              <a:xfrm>
                <a:off x="2562"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2305" name="Line 17"/>
              <p:cNvSpPr>
                <a:spLocks noChangeShapeType="1"/>
              </p:cNvSpPr>
              <p:nvPr/>
            </p:nvSpPr>
            <p:spPr bwMode="auto">
              <a:xfrm>
                <a:off x="2971"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grpSp>
        <p:sp>
          <p:nvSpPr>
            <p:cNvPr id="12306" name="Text Box 18"/>
            <p:cNvSpPr txBox="1">
              <a:spLocks noChangeArrowheads="1"/>
            </p:cNvSpPr>
            <p:nvPr/>
          </p:nvSpPr>
          <p:spPr bwMode="auto">
            <a:xfrm>
              <a:off x="2072" y="1387"/>
              <a:ext cx="1473"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a:solidFill>
                    <a:schemeClr val="bg1"/>
                  </a:solidFill>
                </a:rPr>
                <a:t> 8       18       26      35</a:t>
              </a:r>
              <a:endParaRPr lang="th-TH" altLang="en-US" dirty="0">
                <a:solidFill>
                  <a:schemeClr val="bg1"/>
                </a:solidFill>
              </a:endParaRPr>
            </a:p>
          </p:txBody>
        </p:sp>
      </p:grpSp>
      <p:grpSp>
        <p:nvGrpSpPr>
          <p:cNvPr id="12307" name="Group 19"/>
          <p:cNvGrpSpPr>
            <a:grpSpLocks/>
          </p:cNvGrpSpPr>
          <p:nvPr/>
        </p:nvGrpSpPr>
        <p:grpSpPr bwMode="auto">
          <a:xfrm>
            <a:off x="4511675" y="2982916"/>
            <a:ext cx="2592388" cy="431800"/>
            <a:chOff x="1973" y="1344"/>
            <a:chExt cx="1633" cy="272"/>
          </a:xfrm>
        </p:grpSpPr>
        <p:grpSp>
          <p:nvGrpSpPr>
            <p:cNvPr id="12308" name="Group 20"/>
            <p:cNvGrpSpPr>
              <a:grpSpLocks/>
            </p:cNvGrpSpPr>
            <p:nvPr/>
          </p:nvGrpSpPr>
          <p:grpSpPr bwMode="auto">
            <a:xfrm>
              <a:off x="1973" y="1344"/>
              <a:ext cx="1633" cy="272"/>
              <a:chOff x="1746" y="1026"/>
              <a:chExt cx="1633" cy="272"/>
            </a:xfrm>
          </p:grpSpPr>
          <p:sp>
            <p:nvSpPr>
              <p:cNvPr id="12309" name="Rectangle 21"/>
              <p:cNvSpPr>
                <a:spLocks noChangeArrowheads="1"/>
              </p:cNvSpPr>
              <p:nvPr/>
            </p:nvSpPr>
            <p:spPr bwMode="auto">
              <a:xfrm>
                <a:off x="1746" y="1026"/>
                <a:ext cx="1633"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12310" name="Line 22"/>
              <p:cNvSpPr>
                <a:spLocks noChangeShapeType="1"/>
              </p:cNvSpPr>
              <p:nvPr/>
            </p:nvSpPr>
            <p:spPr bwMode="auto">
              <a:xfrm>
                <a:off x="2154"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2311" name="Line 23"/>
              <p:cNvSpPr>
                <a:spLocks noChangeShapeType="1"/>
              </p:cNvSpPr>
              <p:nvPr/>
            </p:nvSpPr>
            <p:spPr bwMode="auto">
              <a:xfrm>
                <a:off x="2562"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2312" name="Line 24"/>
              <p:cNvSpPr>
                <a:spLocks noChangeShapeType="1"/>
              </p:cNvSpPr>
              <p:nvPr/>
            </p:nvSpPr>
            <p:spPr bwMode="auto">
              <a:xfrm>
                <a:off x="2971"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grpSp>
        <p:sp>
          <p:nvSpPr>
            <p:cNvPr id="12313" name="Text Box 25"/>
            <p:cNvSpPr txBox="1">
              <a:spLocks noChangeArrowheads="1"/>
            </p:cNvSpPr>
            <p:nvPr/>
          </p:nvSpPr>
          <p:spPr bwMode="auto">
            <a:xfrm>
              <a:off x="2059" y="1383"/>
              <a:ext cx="1078"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a:solidFill>
                    <a:schemeClr val="bg1"/>
                  </a:solidFill>
                </a:rPr>
                <a:t>48       52      56</a:t>
              </a:r>
              <a:endParaRPr lang="th-TH" altLang="en-US" dirty="0">
                <a:solidFill>
                  <a:schemeClr val="bg1"/>
                </a:solidFill>
              </a:endParaRPr>
            </a:p>
          </p:txBody>
        </p:sp>
      </p:grpSp>
      <p:grpSp>
        <p:nvGrpSpPr>
          <p:cNvPr id="12314" name="Group 26"/>
          <p:cNvGrpSpPr>
            <a:grpSpLocks/>
          </p:cNvGrpSpPr>
          <p:nvPr/>
        </p:nvGrpSpPr>
        <p:grpSpPr bwMode="auto">
          <a:xfrm>
            <a:off x="7175500" y="2982916"/>
            <a:ext cx="2592388" cy="438150"/>
            <a:chOff x="1973" y="1344"/>
            <a:chExt cx="1633" cy="276"/>
          </a:xfrm>
        </p:grpSpPr>
        <p:grpSp>
          <p:nvGrpSpPr>
            <p:cNvPr id="12315" name="Group 27"/>
            <p:cNvGrpSpPr>
              <a:grpSpLocks/>
            </p:cNvGrpSpPr>
            <p:nvPr/>
          </p:nvGrpSpPr>
          <p:grpSpPr bwMode="auto">
            <a:xfrm>
              <a:off x="1973" y="1344"/>
              <a:ext cx="1633" cy="272"/>
              <a:chOff x="1746" y="1026"/>
              <a:chExt cx="1633" cy="272"/>
            </a:xfrm>
          </p:grpSpPr>
          <p:sp>
            <p:nvSpPr>
              <p:cNvPr id="12316" name="Rectangle 28"/>
              <p:cNvSpPr>
                <a:spLocks noChangeArrowheads="1"/>
              </p:cNvSpPr>
              <p:nvPr/>
            </p:nvSpPr>
            <p:spPr bwMode="auto">
              <a:xfrm>
                <a:off x="1746" y="1026"/>
                <a:ext cx="1633"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12317" name="Line 29"/>
              <p:cNvSpPr>
                <a:spLocks noChangeShapeType="1"/>
              </p:cNvSpPr>
              <p:nvPr/>
            </p:nvSpPr>
            <p:spPr bwMode="auto">
              <a:xfrm>
                <a:off x="2154"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2318" name="Line 30"/>
              <p:cNvSpPr>
                <a:spLocks noChangeShapeType="1"/>
              </p:cNvSpPr>
              <p:nvPr/>
            </p:nvSpPr>
            <p:spPr bwMode="auto">
              <a:xfrm>
                <a:off x="2562"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2319" name="Line 31"/>
              <p:cNvSpPr>
                <a:spLocks noChangeShapeType="1"/>
              </p:cNvSpPr>
              <p:nvPr/>
            </p:nvSpPr>
            <p:spPr bwMode="auto">
              <a:xfrm>
                <a:off x="2971"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grpSp>
        <p:sp>
          <p:nvSpPr>
            <p:cNvPr id="12320" name="Text Box 32"/>
            <p:cNvSpPr txBox="1">
              <a:spLocks noChangeArrowheads="1"/>
            </p:cNvSpPr>
            <p:nvPr/>
          </p:nvSpPr>
          <p:spPr bwMode="auto">
            <a:xfrm>
              <a:off x="2059" y="1387"/>
              <a:ext cx="1158"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a:solidFill>
                    <a:schemeClr val="bg1"/>
                  </a:solidFill>
                </a:rPr>
                <a:t>72       78      83  </a:t>
              </a:r>
              <a:endParaRPr lang="th-TH" altLang="en-US" dirty="0">
                <a:solidFill>
                  <a:schemeClr val="bg1"/>
                </a:solidFill>
              </a:endParaRPr>
            </a:p>
          </p:txBody>
        </p:sp>
      </p:grpSp>
      <p:sp>
        <p:nvSpPr>
          <p:cNvPr id="12328" name="Line 40"/>
          <p:cNvSpPr>
            <a:spLocks noChangeShapeType="1"/>
          </p:cNvSpPr>
          <p:nvPr/>
        </p:nvSpPr>
        <p:spPr bwMode="auto">
          <a:xfrm flipH="1">
            <a:off x="3071814" y="2276476"/>
            <a:ext cx="1584325"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2330" name="Line 42"/>
          <p:cNvSpPr>
            <a:spLocks noChangeShapeType="1"/>
          </p:cNvSpPr>
          <p:nvPr/>
        </p:nvSpPr>
        <p:spPr bwMode="auto">
          <a:xfrm>
            <a:off x="5303839" y="2276476"/>
            <a:ext cx="504825"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2331" name="Line 43"/>
          <p:cNvSpPr>
            <a:spLocks noChangeShapeType="1"/>
          </p:cNvSpPr>
          <p:nvPr/>
        </p:nvSpPr>
        <p:spPr bwMode="auto">
          <a:xfrm>
            <a:off x="5880100" y="2276476"/>
            <a:ext cx="2592388"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2332" name="Line 44"/>
          <p:cNvSpPr>
            <a:spLocks noChangeShapeType="1"/>
          </p:cNvSpPr>
          <p:nvPr/>
        </p:nvSpPr>
        <p:spPr bwMode="auto">
          <a:xfrm>
            <a:off x="6600825" y="2276475"/>
            <a:ext cx="4065588"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2333" name="Rectangle 45"/>
          <p:cNvSpPr>
            <a:spLocks noChangeArrowheads="1"/>
          </p:cNvSpPr>
          <p:nvPr/>
        </p:nvSpPr>
        <p:spPr bwMode="auto">
          <a:xfrm>
            <a:off x="1524001" y="3933826"/>
            <a:ext cx="468313" cy="20875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p>
          <a:p>
            <a:pPr algn="ctr"/>
            <a:r>
              <a:rPr lang="en-US" altLang="en-US">
                <a:solidFill>
                  <a:schemeClr val="bg1"/>
                </a:solidFill>
              </a:rPr>
              <a:t>4</a:t>
            </a:r>
          </a:p>
          <a:p>
            <a:pPr algn="ctr"/>
            <a:r>
              <a:rPr lang="en-US" altLang="en-US">
                <a:solidFill>
                  <a:schemeClr val="bg1"/>
                </a:solidFill>
              </a:rPr>
              <a:t>6</a:t>
            </a:r>
          </a:p>
          <a:p>
            <a:pPr algn="ctr"/>
            <a:endParaRPr lang="en-US" altLang="en-US">
              <a:solidFill>
                <a:schemeClr val="bg1"/>
              </a:solidFill>
            </a:endParaRPr>
          </a:p>
          <a:p>
            <a:pPr algn="ctr"/>
            <a:endParaRPr lang="en-AU" altLang="en-US">
              <a:solidFill>
                <a:schemeClr val="bg1"/>
              </a:solidFill>
            </a:endParaRPr>
          </a:p>
        </p:txBody>
      </p:sp>
      <p:sp>
        <p:nvSpPr>
          <p:cNvPr id="12335" name="Rectangle 47"/>
          <p:cNvSpPr>
            <a:spLocks noChangeArrowheads="1"/>
          </p:cNvSpPr>
          <p:nvPr/>
        </p:nvSpPr>
        <p:spPr bwMode="auto">
          <a:xfrm>
            <a:off x="2135188" y="3933826"/>
            <a:ext cx="468312" cy="20875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10</a:t>
            </a:r>
          </a:p>
          <a:p>
            <a:pPr algn="ctr"/>
            <a:r>
              <a:rPr lang="en-US" altLang="en-US">
                <a:solidFill>
                  <a:schemeClr val="bg1"/>
                </a:solidFill>
              </a:rPr>
              <a:t>12</a:t>
            </a:r>
          </a:p>
          <a:p>
            <a:pPr algn="ctr"/>
            <a:r>
              <a:rPr lang="en-US" altLang="en-US">
                <a:solidFill>
                  <a:schemeClr val="bg1"/>
                </a:solidFill>
              </a:rPr>
              <a:t>14</a:t>
            </a:r>
          </a:p>
          <a:p>
            <a:pPr algn="ctr"/>
            <a:r>
              <a:rPr lang="en-US" altLang="en-US">
                <a:solidFill>
                  <a:schemeClr val="bg1"/>
                </a:solidFill>
              </a:rPr>
              <a:t>16</a:t>
            </a:r>
          </a:p>
          <a:p>
            <a:pPr algn="ctr"/>
            <a:endParaRPr lang="en-AU" altLang="en-US">
              <a:solidFill>
                <a:schemeClr val="bg1"/>
              </a:solidFill>
            </a:endParaRPr>
          </a:p>
        </p:txBody>
      </p:sp>
      <p:sp>
        <p:nvSpPr>
          <p:cNvPr id="12336" name="Rectangle 48"/>
          <p:cNvSpPr>
            <a:spLocks noChangeArrowheads="1"/>
          </p:cNvSpPr>
          <p:nvPr/>
        </p:nvSpPr>
        <p:spPr bwMode="auto">
          <a:xfrm>
            <a:off x="2782888" y="3933826"/>
            <a:ext cx="468312" cy="20875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20</a:t>
            </a:r>
          </a:p>
          <a:p>
            <a:pPr algn="ctr"/>
            <a:r>
              <a:rPr lang="en-US" altLang="en-US">
                <a:solidFill>
                  <a:schemeClr val="bg1"/>
                </a:solidFill>
              </a:rPr>
              <a:t>22</a:t>
            </a:r>
          </a:p>
          <a:p>
            <a:pPr algn="ctr"/>
            <a:r>
              <a:rPr lang="en-US" altLang="en-US">
                <a:solidFill>
                  <a:schemeClr val="bg1"/>
                </a:solidFill>
              </a:rPr>
              <a:t>24</a:t>
            </a:r>
          </a:p>
          <a:p>
            <a:pPr algn="ctr"/>
            <a:endParaRPr lang="en-US" altLang="en-US">
              <a:solidFill>
                <a:schemeClr val="bg1"/>
              </a:solidFill>
            </a:endParaRPr>
          </a:p>
          <a:p>
            <a:pPr algn="ctr"/>
            <a:endParaRPr lang="en-AU" altLang="en-US">
              <a:solidFill>
                <a:schemeClr val="bg1"/>
              </a:solidFill>
            </a:endParaRPr>
          </a:p>
        </p:txBody>
      </p:sp>
      <p:sp>
        <p:nvSpPr>
          <p:cNvPr id="12337" name="Rectangle 49"/>
          <p:cNvSpPr>
            <a:spLocks noChangeArrowheads="1"/>
          </p:cNvSpPr>
          <p:nvPr/>
        </p:nvSpPr>
        <p:spPr bwMode="auto">
          <a:xfrm>
            <a:off x="3359151" y="3933826"/>
            <a:ext cx="468313" cy="20875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28</a:t>
            </a:r>
          </a:p>
          <a:p>
            <a:pPr algn="ctr"/>
            <a:r>
              <a:rPr lang="en-US" altLang="en-US">
                <a:solidFill>
                  <a:schemeClr val="bg1"/>
                </a:solidFill>
              </a:rPr>
              <a:t>30</a:t>
            </a:r>
          </a:p>
          <a:p>
            <a:pPr algn="ctr"/>
            <a:r>
              <a:rPr lang="en-US" altLang="en-US">
                <a:solidFill>
                  <a:schemeClr val="bg1"/>
                </a:solidFill>
              </a:rPr>
              <a:t>31</a:t>
            </a:r>
          </a:p>
          <a:p>
            <a:pPr algn="ctr"/>
            <a:r>
              <a:rPr lang="en-US" altLang="en-US">
                <a:solidFill>
                  <a:schemeClr val="bg1"/>
                </a:solidFill>
              </a:rPr>
              <a:t>32</a:t>
            </a:r>
          </a:p>
          <a:p>
            <a:pPr algn="ctr"/>
            <a:endParaRPr lang="en-AU" altLang="en-US">
              <a:solidFill>
                <a:schemeClr val="bg1"/>
              </a:solidFill>
            </a:endParaRPr>
          </a:p>
        </p:txBody>
      </p:sp>
      <p:sp>
        <p:nvSpPr>
          <p:cNvPr id="12338" name="Rectangle 50"/>
          <p:cNvSpPr>
            <a:spLocks noChangeArrowheads="1"/>
          </p:cNvSpPr>
          <p:nvPr/>
        </p:nvSpPr>
        <p:spPr bwMode="auto">
          <a:xfrm>
            <a:off x="3935413" y="3933826"/>
            <a:ext cx="468312" cy="20875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36</a:t>
            </a:r>
          </a:p>
          <a:p>
            <a:pPr algn="ctr"/>
            <a:r>
              <a:rPr lang="en-US" altLang="en-US">
                <a:solidFill>
                  <a:schemeClr val="bg1"/>
                </a:solidFill>
              </a:rPr>
              <a:t>37</a:t>
            </a:r>
          </a:p>
          <a:p>
            <a:pPr algn="ctr"/>
            <a:r>
              <a:rPr lang="en-US" altLang="en-US">
                <a:solidFill>
                  <a:schemeClr val="bg1"/>
                </a:solidFill>
              </a:rPr>
              <a:t>38</a:t>
            </a:r>
          </a:p>
          <a:p>
            <a:pPr algn="ctr"/>
            <a:r>
              <a:rPr lang="en-US" altLang="en-US">
                <a:solidFill>
                  <a:schemeClr val="bg1"/>
                </a:solidFill>
              </a:rPr>
              <a:t>39</a:t>
            </a:r>
          </a:p>
          <a:p>
            <a:pPr algn="ctr"/>
            <a:endParaRPr lang="en-AU" altLang="en-US">
              <a:solidFill>
                <a:schemeClr val="bg1"/>
              </a:solidFill>
            </a:endParaRPr>
          </a:p>
        </p:txBody>
      </p:sp>
      <p:sp>
        <p:nvSpPr>
          <p:cNvPr id="12339" name="Rectangle 51"/>
          <p:cNvSpPr>
            <a:spLocks noChangeArrowheads="1"/>
          </p:cNvSpPr>
          <p:nvPr/>
        </p:nvSpPr>
        <p:spPr bwMode="auto">
          <a:xfrm>
            <a:off x="4440238" y="3933826"/>
            <a:ext cx="468312" cy="20875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42</a:t>
            </a:r>
          </a:p>
          <a:p>
            <a:pPr algn="ctr"/>
            <a:r>
              <a:rPr lang="en-US" altLang="en-US">
                <a:solidFill>
                  <a:schemeClr val="bg1"/>
                </a:solidFill>
              </a:rPr>
              <a:t>44</a:t>
            </a:r>
          </a:p>
          <a:p>
            <a:pPr algn="ctr"/>
            <a:r>
              <a:rPr lang="en-US" altLang="en-US">
                <a:solidFill>
                  <a:schemeClr val="bg1"/>
                </a:solidFill>
              </a:rPr>
              <a:t>46</a:t>
            </a:r>
          </a:p>
          <a:p>
            <a:pPr algn="ctr"/>
            <a:endParaRPr lang="en-AU" altLang="en-US">
              <a:solidFill>
                <a:schemeClr val="bg1"/>
              </a:solidFill>
            </a:endParaRPr>
          </a:p>
          <a:p>
            <a:pPr algn="ctr"/>
            <a:endParaRPr lang="en-AU" altLang="en-US">
              <a:solidFill>
                <a:schemeClr val="bg1"/>
              </a:solidFill>
            </a:endParaRPr>
          </a:p>
        </p:txBody>
      </p:sp>
      <p:sp>
        <p:nvSpPr>
          <p:cNvPr id="12340" name="Rectangle 52"/>
          <p:cNvSpPr>
            <a:spLocks noChangeArrowheads="1"/>
          </p:cNvSpPr>
          <p:nvPr/>
        </p:nvSpPr>
        <p:spPr bwMode="auto">
          <a:xfrm>
            <a:off x="4943476" y="3933826"/>
            <a:ext cx="468313" cy="20875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49</a:t>
            </a:r>
          </a:p>
          <a:p>
            <a:pPr algn="ctr"/>
            <a:r>
              <a:rPr lang="en-US" altLang="en-US">
                <a:solidFill>
                  <a:schemeClr val="bg1"/>
                </a:solidFill>
              </a:rPr>
              <a:t>50</a:t>
            </a:r>
          </a:p>
          <a:p>
            <a:pPr algn="ctr"/>
            <a:r>
              <a:rPr lang="en-US" altLang="en-US">
                <a:solidFill>
                  <a:schemeClr val="bg1"/>
                </a:solidFill>
              </a:rPr>
              <a:t>51</a:t>
            </a:r>
          </a:p>
          <a:p>
            <a:pPr algn="ctr"/>
            <a:endParaRPr lang="en-US" altLang="en-US">
              <a:solidFill>
                <a:schemeClr val="bg1"/>
              </a:solidFill>
            </a:endParaRPr>
          </a:p>
          <a:p>
            <a:pPr algn="ctr"/>
            <a:endParaRPr lang="en-AU" altLang="en-US">
              <a:solidFill>
                <a:schemeClr val="bg1"/>
              </a:solidFill>
            </a:endParaRPr>
          </a:p>
        </p:txBody>
      </p:sp>
      <p:sp>
        <p:nvSpPr>
          <p:cNvPr id="12341" name="Rectangle 53"/>
          <p:cNvSpPr>
            <a:spLocks noChangeArrowheads="1"/>
          </p:cNvSpPr>
          <p:nvPr/>
        </p:nvSpPr>
        <p:spPr bwMode="auto">
          <a:xfrm>
            <a:off x="5519738" y="3933826"/>
            <a:ext cx="468312" cy="20875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53</a:t>
            </a:r>
          </a:p>
          <a:p>
            <a:pPr algn="ctr"/>
            <a:r>
              <a:rPr lang="en-US" altLang="en-US">
                <a:solidFill>
                  <a:schemeClr val="bg1"/>
                </a:solidFill>
              </a:rPr>
              <a:t>54</a:t>
            </a:r>
          </a:p>
          <a:p>
            <a:pPr algn="ctr"/>
            <a:r>
              <a:rPr lang="en-US" altLang="en-US">
                <a:solidFill>
                  <a:schemeClr val="bg1"/>
                </a:solidFill>
              </a:rPr>
              <a:t>55</a:t>
            </a:r>
          </a:p>
          <a:p>
            <a:pPr algn="ctr"/>
            <a:endParaRPr lang="en-US" altLang="en-US">
              <a:solidFill>
                <a:schemeClr val="bg1"/>
              </a:solidFill>
            </a:endParaRPr>
          </a:p>
          <a:p>
            <a:pPr algn="ctr"/>
            <a:endParaRPr lang="en-AU" altLang="en-US">
              <a:solidFill>
                <a:schemeClr val="bg1"/>
              </a:solidFill>
            </a:endParaRPr>
          </a:p>
        </p:txBody>
      </p:sp>
      <p:sp>
        <p:nvSpPr>
          <p:cNvPr id="12342" name="Rectangle 54"/>
          <p:cNvSpPr>
            <a:spLocks noChangeArrowheads="1"/>
          </p:cNvSpPr>
          <p:nvPr/>
        </p:nvSpPr>
        <p:spPr bwMode="auto">
          <a:xfrm>
            <a:off x="6167438" y="3933826"/>
            <a:ext cx="468312" cy="20875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57</a:t>
            </a:r>
          </a:p>
          <a:p>
            <a:pPr algn="ctr"/>
            <a:r>
              <a:rPr lang="en-US" altLang="en-US">
                <a:solidFill>
                  <a:schemeClr val="bg1"/>
                </a:solidFill>
              </a:rPr>
              <a:t>58</a:t>
            </a:r>
          </a:p>
          <a:p>
            <a:pPr algn="ctr"/>
            <a:r>
              <a:rPr lang="en-US" altLang="en-US">
                <a:solidFill>
                  <a:schemeClr val="bg1"/>
                </a:solidFill>
              </a:rPr>
              <a:t>59</a:t>
            </a:r>
          </a:p>
          <a:p>
            <a:pPr algn="ctr"/>
            <a:endParaRPr lang="en-AU" altLang="en-US">
              <a:solidFill>
                <a:schemeClr val="bg1"/>
              </a:solidFill>
            </a:endParaRPr>
          </a:p>
          <a:p>
            <a:pPr algn="ctr"/>
            <a:endParaRPr lang="en-AU" altLang="en-US">
              <a:solidFill>
                <a:schemeClr val="bg1"/>
              </a:solidFill>
            </a:endParaRPr>
          </a:p>
        </p:txBody>
      </p:sp>
      <p:sp>
        <p:nvSpPr>
          <p:cNvPr id="12343" name="Rectangle 55"/>
          <p:cNvSpPr>
            <a:spLocks noChangeArrowheads="1"/>
          </p:cNvSpPr>
          <p:nvPr/>
        </p:nvSpPr>
        <p:spPr bwMode="auto">
          <a:xfrm>
            <a:off x="7032626" y="3933826"/>
            <a:ext cx="468313" cy="20875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68</a:t>
            </a:r>
          </a:p>
          <a:p>
            <a:pPr algn="ctr"/>
            <a:r>
              <a:rPr lang="en-US" altLang="en-US">
                <a:solidFill>
                  <a:schemeClr val="bg1"/>
                </a:solidFill>
              </a:rPr>
              <a:t>69</a:t>
            </a:r>
          </a:p>
          <a:p>
            <a:pPr algn="ctr"/>
            <a:r>
              <a:rPr lang="en-US" altLang="en-US">
                <a:solidFill>
                  <a:schemeClr val="bg1"/>
                </a:solidFill>
              </a:rPr>
              <a:t>70</a:t>
            </a:r>
          </a:p>
          <a:p>
            <a:pPr algn="ctr"/>
            <a:endParaRPr lang="en-AU" altLang="en-US">
              <a:solidFill>
                <a:schemeClr val="bg1"/>
              </a:solidFill>
            </a:endParaRPr>
          </a:p>
          <a:p>
            <a:pPr algn="ctr"/>
            <a:endParaRPr lang="en-AU" altLang="en-US">
              <a:solidFill>
                <a:schemeClr val="bg1"/>
              </a:solidFill>
            </a:endParaRPr>
          </a:p>
        </p:txBody>
      </p:sp>
      <p:sp>
        <p:nvSpPr>
          <p:cNvPr id="12344" name="Rectangle 56"/>
          <p:cNvSpPr>
            <a:spLocks noChangeArrowheads="1"/>
          </p:cNvSpPr>
          <p:nvPr/>
        </p:nvSpPr>
        <p:spPr bwMode="auto">
          <a:xfrm>
            <a:off x="7608888" y="3933826"/>
            <a:ext cx="468312" cy="20875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73</a:t>
            </a:r>
          </a:p>
          <a:p>
            <a:pPr algn="ctr"/>
            <a:r>
              <a:rPr lang="en-US" altLang="en-US">
                <a:solidFill>
                  <a:schemeClr val="bg1"/>
                </a:solidFill>
              </a:rPr>
              <a:t>74</a:t>
            </a:r>
          </a:p>
          <a:p>
            <a:pPr algn="ctr"/>
            <a:r>
              <a:rPr lang="en-US" altLang="en-US">
                <a:solidFill>
                  <a:schemeClr val="bg1"/>
                </a:solidFill>
              </a:rPr>
              <a:t>76</a:t>
            </a:r>
          </a:p>
          <a:p>
            <a:pPr algn="ctr"/>
            <a:endParaRPr lang="en-AU" altLang="en-US">
              <a:solidFill>
                <a:schemeClr val="bg1"/>
              </a:solidFill>
            </a:endParaRPr>
          </a:p>
          <a:p>
            <a:pPr algn="ctr"/>
            <a:endParaRPr lang="en-AU" altLang="en-US">
              <a:solidFill>
                <a:schemeClr val="bg1"/>
              </a:solidFill>
            </a:endParaRPr>
          </a:p>
        </p:txBody>
      </p:sp>
      <p:sp>
        <p:nvSpPr>
          <p:cNvPr id="12345" name="Rectangle 57"/>
          <p:cNvSpPr>
            <a:spLocks noChangeArrowheads="1"/>
          </p:cNvSpPr>
          <p:nvPr/>
        </p:nvSpPr>
        <p:spPr bwMode="auto">
          <a:xfrm>
            <a:off x="8256588" y="3933826"/>
            <a:ext cx="468312" cy="20875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79</a:t>
            </a:r>
          </a:p>
          <a:p>
            <a:pPr algn="ctr"/>
            <a:r>
              <a:rPr lang="en-US" altLang="en-US">
                <a:solidFill>
                  <a:schemeClr val="bg1"/>
                </a:solidFill>
              </a:rPr>
              <a:t>81</a:t>
            </a:r>
          </a:p>
          <a:p>
            <a:pPr algn="ctr"/>
            <a:r>
              <a:rPr lang="en-US" altLang="en-US">
                <a:solidFill>
                  <a:schemeClr val="bg1"/>
                </a:solidFill>
              </a:rPr>
              <a:t>82</a:t>
            </a:r>
          </a:p>
          <a:p>
            <a:pPr algn="ctr"/>
            <a:endParaRPr lang="en-US" altLang="en-US">
              <a:solidFill>
                <a:schemeClr val="bg1"/>
              </a:solidFill>
            </a:endParaRPr>
          </a:p>
          <a:p>
            <a:pPr algn="ctr"/>
            <a:endParaRPr lang="en-AU" altLang="en-US">
              <a:solidFill>
                <a:schemeClr val="bg1"/>
              </a:solidFill>
            </a:endParaRPr>
          </a:p>
        </p:txBody>
      </p:sp>
      <p:sp>
        <p:nvSpPr>
          <p:cNvPr id="12346" name="Rectangle 58"/>
          <p:cNvSpPr>
            <a:spLocks noChangeArrowheads="1"/>
          </p:cNvSpPr>
          <p:nvPr/>
        </p:nvSpPr>
        <p:spPr bwMode="auto">
          <a:xfrm>
            <a:off x="8904288" y="3933826"/>
            <a:ext cx="468312" cy="20875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84</a:t>
            </a:r>
          </a:p>
          <a:p>
            <a:pPr algn="ctr"/>
            <a:r>
              <a:rPr lang="en-US" altLang="en-US">
                <a:solidFill>
                  <a:schemeClr val="bg1"/>
                </a:solidFill>
              </a:rPr>
              <a:t>85</a:t>
            </a:r>
          </a:p>
          <a:p>
            <a:pPr algn="ctr"/>
            <a:r>
              <a:rPr lang="en-US" altLang="en-US">
                <a:solidFill>
                  <a:schemeClr val="bg1"/>
                </a:solidFill>
              </a:rPr>
              <a:t>86</a:t>
            </a:r>
          </a:p>
          <a:p>
            <a:pPr algn="ctr"/>
            <a:endParaRPr lang="en-AU" altLang="en-US">
              <a:solidFill>
                <a:schemeClr val="bg1"/>
              </a:solidFill>
            </a:endParaRPr>
          </a:p>
          <a:p>
            <a:pPr algn="ctr"/>
            <a:endParaRPr lang="en-AU" altLang="en-US">
              <a:solidFill>
                <a:schemeClr val="bg1"/>
              </a:solidFill>
            </a:endParaRPr>
          </a:p>
        </p:txBody>
      </p:sp>
      <p:sp>
        <p:nvSpPr>
          <p:cNvPr id="12347" name="Line 59"/>
          <p:cNvSpPr>
            <a:spLocks noChangeShapeType="1"/>
          </p:cNvSpPr>
          <p:nvPr/>
        </p:nvSpPr>
        <p:spPr bwMode="auto">
          <a:xfrm>
            <a:off x="1774825" y="3429001"/>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2348" name="Line 60"/>
          <p:cNvSpPr>
            <a:spLocks noChangeShapeType="1"/>
          </p:cNvSpPr>
          <p:nvPr/>
        </p:nvSpPr>
        <p:spPr bwMode="auto">
          <a:xfrm>
            <a:off x="2424113" y="3429001"/>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2349" name="Line 61"/>
          <p:cNvSpPr>
            <a:spLocks noChangeShapeType="1"/>
          </p:cNvSpPr>
          <p:nvPr/>
        </p:nvSpPr>
        <p:spPr bwMode="auto">
          <a:xfrm>
            <a:off x="3071813" y="3429001"/>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2350" name="Line 62"/>
          <p:cNvSpPr>
            <a:spLocks noChangeShapeType="1"/>
          </p:cNvSpPr>
          <p:nvPr/>
        </p:nvSpPr>
        <p:spPr bwMode="auto">
          <a:xfrm>
            <a:off x="3719513" y="3429001"/>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2351" name="Line 63"/>
          <p:cNvSpPr>
            <a:spLocks noChangeShapeType="1"/>
          </p:cNvSpPr>
          <p:nvPr/>
        </p:nvSpPr>
        <p:spPr bwMode="auto">
          <a:xfrm flipH="1">
            <a:off x="4224339" y="3429001"/>
            <a:ext cx="142875"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2352" name="Line 64"/>
          <p:cNvSpPr>
            <a:spLocks noChangeShapeType="1"/>
          </p:cNvSpPr>
          <p:nvPr/>
        </p:nvSpPr>
        <p:spPr bwMode="auto">
          <a:xfrm>
            <a:off x="4511676" y="3429001"/>
            <a:ext cx="144463"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2353" name="Line 65"/>
          <p:cNvSpPr>
            <a:spLocks noChangeShapeType="1"/>
          </p:cNvSpPr>
          <p:nvPr/>
        </p:nvSpPr>
        <p:spPr bwMode="auto">
          <a:xfrm>
            <a:off x="5159375" y="3429001"/>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2354" name="Line 66"/>
          <p:cNvSpPr>
            <a:spLocks noChangeShapeType="1"/>
          </p:cNvSpPr>
          <p:nvPr/>
        </p:nvSpPr>
        <p:spPr bwMode="auto">
          <a:xfrm>
            <a:off x="5808663" y="3429001"/>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2355" name="Line 67"/>
          <p:cNvSpPr>
            <a:spLocks noChangeShapeType="1"/>
          </p:cNvSpPr>
          <p:nvPr/>
        </p:nvSpPr>
        <p:spPr bwMode="auto">
          <a:xfrm>
            <a:off x="6456363" y="3429001"/>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2356" name="Line 68"/>
          <p:cNvSpPr>
            <a:spLocks noChangeShapeType="1"/>
          </p:cNvSpPr>
          <p:nvPr/>
        </p:nvSpPr>
        <p:spPr bwMode="auto">
          <a:xfrm>
            <a:off x="7175500" y="3429001"/>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2357" name="Line 69"/>
          <p:cNvSpPr>
            <a:spLocks noChangeShapeType="1"/>
          </p:cNvSpPr>
          <p:nvPr/>
        </p:nvSpPr>
        <p:spPr bwMode="auto">
          <a:xfrm>
            <a:off x="7824788" y="3429001"/>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2358" name="Line 70"/>
          <p:cNvSpPr>
            <a:spLocks noChangeShapeType="1"/>
          </p:cNvSpPr>
          <p:nvPr/>
        </p:nvSpPr>
        <p:spPr bwMode="auto">
          <a:xfrm>
            <a:off x="8472488" y="3429001"/>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2359" name="Line 71"/>
          <p:cNvSpPr>
            <a:spLocks noChangeShapeType="1"/>
          </p:cNvSpPr>
          <p:nvPr/>
        </p:nvSpPr>
        <p:spPr bwMode="auto">
          <a:xfrm>
            <a:off x="9120188" y="3429001"/>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Tree>
    <p:extLst>
      <p:ext uri="{BB962C8B-B14F-4D97-AF65-F5344CB8AC3E}">
        <p14:creationId xmlns:p14="http://schemas.microsoft.com/office/powerpoint/2010/main" val="321791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en-US"/>
              <a:t>B-Tree</a:t>
            </a:r>
            <a:endParaRPr lang="en-AU" altLang="en-US"/>
          </a:p>
        </p:txBody>
      </p:sp>
      <p:sp>
        <p:nvSpPr>
          <p:cNvPr id="13315" name="Rectangle 3"/>
          <p:cNvSpPr>
            <a:spLocks noGrp="1" noChangeArrowheads="1"/>
          </p:cNvSpPr>
          <p:nvPr>
            <p:ph type="body" idx="1"/>
          </p:nvPr>
        </p:nvSpPr>
        <p:spPr/>
        <p:txBody>
          <a:bodyPr>
            <a:normAutofit lnSpcReduction="10000"/>
          </a:bodyPr>
          <a:lstStyle/>
          <a:p>
            <a:pPr>
              <a:lnSpc>
                <a:spcPct val="90000"/>
              </a:lnSpc>
            </a:pPr>
            <a:r>
              <a:rPr lang="en-US" altLang="en-US" sz="2800"/>
              <a:t>Notice that all nodes are at least half full.</a:t>
            </a:r>
          </a:p>
          <a:p>
            <a:pPr>
              <a:lnSpc>
                <a:spcPct val="90000"/>
              </a:lnSpc>
            </a:pPr>
            <a:r>
              <a:rPr lang="en-US" altLang="en-US" sz="2800"/>
              <a:t>Each node has k pointers, and k-1 keys.</a:t>
            </a:r>
          </a:p>
          <a:p>
            <a:pPr lvl="1">
              <a:lnSpc>
                <a:spcPct val="90000"/>
              </a:lnSpc>
            </a:pPr>
            <a:r>
              <a:rPr lang="en-US" altLang="en-US" sz="2400"/>
              <a:t>5 pointers and 4 keys</a:t>
            </a:r>
          </a:p>
          <a:p>
            <a:pPr>
              <a:lnSpc>
                <a:spcPct val="90000"/>
              </a:lnSpc>
            </a:pPr>
            <a:r>
              <a:rPr lang="en-US" altLang="en-US" sz="2800"/>
              <a:t>Finding the right size of k, depends on the size of each key and the size of each block.</a:t>
            </a:r>
          </a:p>
          <a:p>
            <a:pPr>
              <a:lnSpc>
                <a:spcPct val="90000"/>
              </a:lnSpc>
            </a:pPr>
            <a:r>
              <a:rPr lang="en-US" altLang="en-US" sz="2800"/>
              <a:t>The number of levels depends on the amount of data to be stored.</a:t>
            </a:r>
          </a:p>
          <a:p>
            <a:pPr>
              <a:lnSpc>
                <a:spcPct val="90000"/>
              </a:lnSpc>
            </a:pPr>
            <a:r>
              <a:rPr lang="en-US" altLang="en-US" sz="2800"/>
              <a:t>Note that the root, and perhaps the first level could be stored in RAM, so less secondary memory access is required.</a:t>
            </a:r>
            <a:endParaRPr lang="en-AU" altLang="en-US" sz="2800"/>
          </a:p>
        </p:txBody>
      </p:sp>
    </p:spTree>
    <p:extLst>
      <p:ext uri="{BB962C8B-B14F-4D97-AF65-F5344CB8AC3E}">
        <p14:creationId xmlns:p14="http://schemas.microsoft.com/office/powerpoint/2010/main" val="2200659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AU" altLang="en-US"/>
              <a:t>Implementing a B-Tree</a:t>
            </a:r>
          </a:p>
        </p:txBody>
      </p:sp>
      <p:sp>
        <p:nvSpPr>
          <p:cNvPr id="14339" name="Rectangle 3"/>
          <p:cNvSpPr>
            <a:spLocks noGrp="1" noChangeArrowheads="1"/>
          </p:cNvSpPr>
          <p:nvPr>
            <p:ph type="body" idx="1"/>
          </p:nvPr>
        </p:nvSpPr>
        <p:spPr/>
        <p:txBody>
          <a:bodyPr>
            <a:normAutofit fontScale="77500" lnSpcReduction="20000"/>
          </a:bodyPr>
          <a:lstStyle/>
          <a:p>
            <a:pPr>
              <a:lnSpc>
                <a:spcPct val="80000"/>
              </a:lnSpc>
              <a:buFontTx/>
              <a:buNone/>
            </a:pPr>
            <a:r>
              <a:rPr lang="en-AU" altLang="en-US" sz="2400"/>
              <a:t>template &lt;class T, int M&gt;</a:t>
            </a:r>
          </a:p>
          <a:p>
            <a:pPr>
              <a:lnSpc>
                <a:spcPct val="80000"/>
              </a:lnSpc>
              <a:buFontTx/>
              <a:buNone/>
            </a:pPr>
            <a:r>
              <a:rPr lang="en-AU" altLang="en-US" sz="2400"/>
              <a:t>class BTreeNode {</a:t>
            </a:r>
          </a:p>
          <a:p>
            <a:pPr>
              <a:lnSpc>
                <a:spcPct val="80000"/>
              </a:lnSpc>
              <a:buFontTx/>
              <a:buNone/>
            </a:pPr>
            <a:r>
              <a:rPr lang="en-AU" altLang="en-US" sz="2400"/>
              <a:t>public:</a:t>
            </a:r>
          </a:p>
          <a:p>
            <a:pPr>
              <a:lnSpc>
                <a:spcPct val="80000"/>
              </a:lnSpc>
              <a:buFontTx/>
              <a:buNone/>
            </a:pPr>
            <a:r>
              <a:rPr lang="en-AU" altLang="en-US" sz="2400"/>
              <a:t>	BTreeNode();</a:t>
            </a:r>
          </a:p>
          <a:p>
            <a:pPr>
              <a:lnSpc>
                <a:spcPct val="80000"/>
              </a:lnSpc>
              <a:buFontTx/>
              <a:buNone/>
            </a:pPr>
            <a:r>
              <a:rPr lang="en-AU" altLang="en-US" sz="2400"/>
              <a:t>	BTreeNode(const T&amp;);</a:t>
            </a:r>
          </a:p>
          <a:p>
            <a:pPr>
              <a:lnSpc>
                <a:spcPct val="80000"/>
              </a:lnSpc>
              <a:buFontTx/>
              <a:buNone/>
            </a:pPr>
            <a:r>
              <a:rPr lang="en-AU" altLang="en-US" sz="2400"/>
              <a:t>private:</a:t>
            </a:r>
          </a:p>
          <a:p>
            <a:pPr>
              <a:lnSpc>
                <a:spcPct val="80000"/>
              </a:lnSpc>
              <a:buFontTx/>
              <a:buNone/>
            </a:pPr>
            <a:r>
              <a:rPr lang="en-AU" altLang="en-US" sz="2400"/>
              <a:t>	bool leaf;</a:t>
            </a:r>
          </a:p>
          <a:p>
            <a:pPr>
              <a:lnSpc>
                <a:spcPct val="80000"/>
              </a:lnSpc>
              <a:buFontTx/>
              <a:buNone/>
            </a:pPr>
            <a:r>
              <a:rPr lang="en-AU" altLang="en-US" sz="2400"/>
              <a:t>	int keyTally;</a:t>
            </a:r>
          </a:p>
          <a:p>
            <a:pPr>
              <a:lnSpc>
                <a:spcPct val="80000"/>
              </a:lnSpc>
              <a:buFontTx/>
              <a:buNone/>
            </a:pPr>
            <a:r>
              <a:rPr lang="en-AU" altLang="en-US" sz="2400"/>
              <a:t>	T keys[M-1];</a:t>
            </a:r>
          </a:p>
          <a:p>
            <a:pPr>
              <a:lnSpc>
                <a:spcPct val="80000"/>
              </a:lnSpc>
              <a:buFontTx/>
              <a:buNone/>
            </a:pPr>
            <a:r>
              <a:rPr lang="en-AU" altLang="en-US" sz="2400"/>
              <a:t>	BTreeNode *pointers[M];</a:t>
            </a:r>
          </a:p>
          <a:p>
            <a:pPr>
              <a:lnSpc>
                <a:spcPct val="80000"/>
              </a:lnSpc>
              <a:buFontTx/>
              <a:buNone/>
            </a:pPr>
            <a:r>
              <a:rPr lang="en-AU" altLang="en-US" sz="2400"/>
              <a:t>	friend BTree&lt;T,M&gt;;</a:t>
            </a:r>
          </a:p>
          <a:p>
            <a:pPr>
              <a:lnSpc>
                <a:spcPct val="80000"/>
              </a:lnSpc>
              <a:buFontTx/>
              <a:buNone/>
            </a:pPr>
            <a:r>
              <a:rPr lang="en-AU" altLang="en-US" sz="2400"/>
              <a:t>};</a:t>
            </a:r>
          </a:p>
        </p:txBody>
      </p:sp>
    </p:spTree>
    <p:extLst>
      <p:ext uri="{BB962C8B-B14F-4D97-AF65-F5344CB8AC3E}">
        <p14:creationId xmlns:p14="http://schemas.microsoft.com/office/powerpoint/2010/main" val="35619656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a:t>Searching a B-Tree</a:t>
            </a:r>
            <a:endParaRPr lang="en-GB" altLang="en-US"/>
          </a:p>
        </p:txBody>
      </p:sp>
      <p:sp>
        <p:nvSpPr>
          <p:cNvPr id="15363" name="Rectangle 3"/>
          <p:cNvSpPr>
            <a:spLocks noGrp="1" noChangeArrowheads="1"/>
          </p:cNvSpPr>
          <p:nvPr>
            <p:ph type="body" idx="1"/>
          </p:nvPr>
        </p:nvSpPr>
        <p:spPr/>
        <p:txBody>
          <a:bodyPr>
            <a:normAutofit fontScale="92500" lnSpcReduction="20000"/>
          </a:bodyPr>
          <a:lstStyle/>
          <a:p>
            <a:r>
              <a:rPr lang="en-US" altLang="en-US" dirty="0"/>
              <a:t>Very similar to searching a binary tree</a:t>
            </a:r>
          </a:p>
          <a:p>
            <a:pPr lvl="1"/>
            <a:r>
              <a:rPr lang="en-US" altLang="en-US" dirty="0"/>
              <a:t>Beginning at the root node, branches are chosen as their values appear either side of the search value.</a:t>
            </a:r>
            <a:endParaRPr lang="en-GB" altLang="en-US" dirty="0"/>
          </a:p>
          <a:p>
            <a:pPr marL="0" indent="0">
              <a:buNone/>
            </a:pPr>
            <a:endParaRPr lang="en-GB" altLang="en-US" dirty="0"/>
          </a:p>
          <a:p>
            <a:pPr marL="0" indent="0">
              <a:buNone/>
            </a:pPr>
            <a:r>
              <a:rPr lang="en-GB" altLang="en-US" dirty="0" err="1"/>
              <a:t>BTreeNode</a:t>
            </a:r>
            <a:r>
              <a:rPr lang="en-GB" altLang="en-US" dirty="0"/>
              <a:t> *</a:t>
            </a:r>
            <a:r>
              <a:rPr lang="en-GB" altLang="en-US" dirty="0" err="1"/>
              <a:t>BTreeSearch</a:t>
            </a:r>
            <a:r>
              <a:rPr lang="en-GB" altLang="en-US" dirty="0"/>
              <a:t>(</a:t>
            </a:r>
            <a:r>
              <a:rPr lang="en-GB" altLang="en-US" dirty="0" err="1"/>
              <a:t>keyType</a:t>
            </a:r>
            <a:r>
              <a:rPr lang="en-GB" altLang="en-US" dirty="0"/>
              <a:t> K, </a:t>
            </a:r>
            <a:r>
              <a:rPr lang="en-GB" altLang="en-US" dirty="0" err="1"/>
              <a:t>BTreeNode</a:t>
            </a:r>
            <a:r>
              <a:rPr lang="en-GB" altLang="en-US" dirty="0"/>
              <a:t> *node) {</a:t>
            </a:r>
          </a:p>
          <a:p>
            <a:pPr marL="0" indent="0">
              <a:buNone/>
            </a:pPr>
            <a:r>
              <a:rPr lang="en-GB" altLang="en-US" dirty="0"/>
              <a:t>	if(node != 0) {</a:t>
            </a:r>
          </a:p>
          <a:p>
            <a:pPr marL="0" indent="0">
              <a:buNone/>
            </a:pPr>
            <a:r>
              <a:rPr lang="en-GB" altLang="en-US" dirty="0"/>
              <a:t>		for (</a:t>
            </a:r>
            <a:r>
              <a:rPr lang="en-GB" altLang="en-US" dirty="0" err="1"/>
              <a:t>int</a:t>
            </a:r>
            <a:r>
              <a:rPr lang="en-GB" altLang="en-US" dirty="0"/>
              <a:t> </a:t>
            </a:r>
            <a:r>
              <a:rPr lang="en-GB" altLang="en-US" dirty="0" err="1"/>
              <a:t>i</a:t>
            </a:r>
            <a:r>
              <a:rPr lang="en-GB" altLang="en-US" dirty="0"/>
              <a:t>=1; </a:t>
            </a:r>
            <a:r>
              <a:rPr lang="en-GB" altLang="en-US" dirty="0" err="1"/>
              <a:t>i</a:t>
            </a:r>
            <a:r>
              <a:rPr lang="en-GB" altLang="en-US" dirty="0"/>
              <a:t> &lt;= node-&gt;</a:t>
            </a:r>
            <a:r>
              <a:rPr lang="en-GB" altLang="en-US" dirty="0" err="1"/>
              <a:t>keyTally</a:t>
            </a:r>
            <a:r>
              <a:rPr lang="en-GB" altLang="en-US" dirty="0"/>
              <a:t> &amp;&amp; node-&gt;keys[i-1] &lt; K; </a:t>
            </a:r>
            <a:r>
              <a:rPr lang="en-GB" altLang="en-US" dirty="0" err="1"/>
              <a:t>i</a:t>
            </a:r>
            <a:r>
              <a:rPr lang="en-GB" altLang="en-US" dirty="0"/>
              <a:t>++)</a:t>
            </a:r>
          </a:p>
          <a:p>
            <a:pPr marL="0" indent="0">
              <a:buNone/>
            </a:pPr>
            <a:r>
              <a:rPr lang="en-GB" altLang="en-US" dirty="0"/>
              <a:t>			return </a:t>
            </a:r>
            <a:r>
              <a:rPr lang="en-GB" altLang="en-US" dirty="0" err="1"/>
              <a:t>BTreeSearch</a:t>
            </a:r>
            <a:r>
              <a:rPr lang="en-GB" altLang="en-US" dirty="0"/>
              <a:t>(K, node-&gt;pointers[i-1]);</a:t>
            </a:r>
          </a:p>
          <a:p>
            <a:pPr marL="0" indent="0">
              <a:buNone/>
            </a:pPr>
            <a:r>
              <a:rPr lang="en-GB" altLang="en-US" dirty="0"/>
              <a:t>		else return node;</a:t>
            </a:r>
          </a:p>
          <a:p>
            <a:pPr marL="0" indent="0">
              <a:buNone/>
            </a:pPr>
            <a:r>
              <a:rPr lang="en-GB" altLang="en-US" dirty="0"/>
              <a:t>	}</a:t>
            </a:r>
          </a:p>
          <a:p>
            <a:pPr marL="0" indent="0">
              <a:buNone/>
            </a:pPr>
            <a:r>
              <a:rPr lang="en-GB" altLang="en-US" dirty="0"/>
              <a:t>	else return 0;</a:t>
            </a:r>
          </a:p>
          <a:p>
            <a:pPr marL="0" indent="0">
              <a:buNone/>
            </a:pPr>
            <a:r>
              <a:rPr lang="en-GB" altLang="en-US" dirty="0"/>
              <a:t>}</a:t>
            </a:r>
          </a:p>
        </p:txBody>
      </p:sp>
    </p:spTree>
    <p:extLst>
      <p:ext uri="{BB962C8B-B14F-4D97-AF65-F5344CB8AC3E}">
        <p14:creationId xmlns:p14="http://schemas.microsoft.com/office/powerpoint/2010/main" val="9795152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en-US"/>
              <a:t>Inserting a node</a:t>
            </a:r>
            <a:endParaRPr lang="en-GB" altLang="en-US"/>
          </a:p>
        </p:txBody>
      </p:sp>
      <p:sp>
        <p:nvSpPr>
          <p:cNvPr id="16387" name="Rectangle 3"/>
          <p:cNvSpPr>
            <a:spLocks noGrp="1" noChangeArrowheads="1"/>
          </p:cNvSpPr>
          <p:nvPr>
            <p:ph type="body" idx="1"/>
          </p:nvPr>
        </p:nvSpPr>
        <p:spPr/>
        <p:txBody>
          <a:bodyPr>
            <a:normAutofit/>
          </a:bodyPr>
          <a:lstStyle/>
          <a:p>
            <a:pPr>
              <a:lnSpc>
                <a:spcPct val="80000"/>
              </a:lnSpc>
            </a:pPr>
            <a:r>
              <a:rPr lang="en-US" altLang="en-US" sz="2800" dirty="0"/>
              <a:t>The challenge:- In a B-tree all leaves must be at the same level.</a:t>
            </a:r>
            <a:endParaRPr lang="en-GB" altLang="en-US" sz="2800" dirty="0"/>
          </a:p>
          <a:p>
            <a:pPr lvl="1">
              <a:lnSpc>
                <a:spcPct val="80000"/>
              </a:lnSpc>
            </a:pPr>
            <a:r>
              <a:rPr lang="en-US" altLang="en-US" sz="2400" dirty="0"/>
              <a:t>Not even a balanced binary tree requires this!</a:t>
            </a:r>
            <a:endParaRPr lang="en-GB" altLang="en-US" sz="2400" dirty="0"/>
          </a:p>
          <a:p>
            <a:pPr>
              <a:lnSpc>
                <a:spcPct val="80000"/>
              </a:lnSpc>
            </a:pPr>
            <a:endParaRPr lang="en-US" altLang="en-US" sz="2800" dirty="0"/>
          </a:p>
          <a:p>
            <a:pPr>
              <a:lnSpc>
                <a:spcPct val="80000"/>
              </a:lnSpc>
            </a:pPr>
            <a:r>
              <a:rPr lang="en-US" altLang="en-US" sz="2800" dirty="0"/>
              <a:t>When dealing with binary trees, they are built from the top down;</a:t>
            </a:r>
          </a:p>
          <a:p>
            <a:pPr lvl="1">
              <a:lnSpc>
                <a:spcPct val="80000"/>
              </a:lnSpc>
            </a:pPr>
            <a:r>
              <a:rPr lang="en-US" altLang="en-US" sz="2400" dirty="0"/>
              <a:t>i.e. the root node is placed, and then nodes are divided around it.</a:t>
            </a:r>
          </a:p>
          <a:p>
            <a:pPr>
              <a:lnSpc>
                <a:spcPct val="80000"/>
              </a:lnSpc>
            </a:pPr>
            <a:r>
              <a:rPr lang="en-US" altLang="en-US" sz="2800" dirty="0"/>
              <a:t>When building a B-tree we can build it up from the leaves.</a:t>
            </a:r>
          </a:p>
          <a:p>
            <a:pPr lvl="1">
              <a:lnSpc>
                <a:spcPct val="80000"/>
              </a:lnSpc>
            </a:pPr>
            <a:r>
              <a:rPr lang="en-US" altLang="en-US" sz="2400" dirty="0"/>
              <a:t>i.e. the leaf nodes are positioned and rearranged, and eventually the root nodes are specified.</a:t>
            </a:r>
          </a:p>
        </p:txBody>
      </p:sp>
    </p:spTree>
    <p:extLst>
      <p:ext uri="{BB962C8B-B14F-4D97-AF65-F5344CB8AC3E}">
        <p14:creationId xmlns:p14="http://schemas.microsoft.com/office/powerpoint/2010/main" val="25468152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a:t>Insertion</a:t>
            </a:r>
            <a:endParaRPr lang="en-GB" altLang="en-US"/>
          </a:p>
        </p:txBody>
      </p:sp>
      <p:sp>
        <p:nvSpPr>
          <p:cNvPr id="18435" name="Rectangle 3"/>
          <p:cNvSpPr>
            <a:spLocks noGrp="1" noChangeArrowheads="1"/>
          </p:cNvSpPr>
          <p:nvPr>
            <p:ph type="body" idx="1"/>
          </p:nvPr>
        </p:nvSpPr>
        <p:spPr/>
        <p:txBody>
          <a:bodyPr>
            <a:normAutofit lnSpcReduction="10000"/>
          </a:bodyPr>
          <a:lstStyle/>
          <a:p>
            <a:pPr>
              <a:lnSpc>
                <a:spcPct val="90000"/>
              </a:lnSpc>
            </a:pPr>
            <a:r>
              <a:rPr lang="en-US" altLang="en-US" sz="2800" dirty="0"/>
              <a:t>Search the tree to find where the leaf should be placed.</a:t>
            </a:r>
          </a:p>
          <a:p>
            <a:pPr>
              <a:lnSpc>
                <a:spcPct val="90000"/>
              </a:lnSpc>
            </a:pPr>
            <a:r>
              <a:rPr lang="en-US" altLang="en-US" sz="2800" dirty="0"/>
              <a:t>If there is space insert the node.</a:t>
            </a:r>
          </a:p>
          <a:p>
            <a:pPr lvl="1">
              <a:lnSpc>
                <a:spcPct val="90000"/>
              </a:lnSpc>
            </a:pPr>
            <a:r>
              <a:rPr lang="en-US" altLang="en-US" sz="2400" dirty="0"/>
              <a:t>if there are less than m-1 leaves already there.</a:t>
            </a:r>
          </a:p>
          <a:p>
            <a:pPr>
              <a:lnSpc>
                <a:spcPct val="90000"/>
              </a:lnSpc>
            </a:pPr>
            <a:r>
              <a:rPr lang="en-US" altLang="en-US" sz="2800" dirty="0"/>
              <a:t>Otherwise the node must be split.</a:t>
            </a:r>
          </a:p>
          <a:p>
            <a:pPr lvl="1">
              <a:lnSpc>
                <a:spcPct val="90000"/>
              </a:lnSpc>
            </a:pPr>
            <a:r>
              <a:rPr lang="en-US" altLang="en-US" sz="2400" dirty="0"/>
              <a:t>Typically the median is chosen – with lower value nodes forming the left branch, and higher values nodes forming the right branch.</a:t>
            </a:r>
          </a:p>
          <a:p>
            <a:pPr lvl="1">
              <a:lnSpc>
                <a:spcPct val="90000"/>
              </a:lnSpc>
            </a:pPr>
            <a:r>
              <a:rPr lang="en-US" altLang="en-US" sz="2400" dirty="0"/>
              <a:t>The median is then moved to the parent, which may or may not need to be split.</a:t>
            </a:r>
          </a:p>
          <a:p>
            <a:pPr lvl="1">
              <a:lnSpc>
                <a:spcPct val="90000"/>
              </a:lnSpc>
            </a:pPr>
            <a:r>
              <a:rPr lang="en-US" altLang="en-US" sz="2400" dirty="0"/>
              <a:t>And so on until the root is reached.</a:t>
            </a:r>
            <a:endParaRPr lang="en-GB" altLang="en-US" sz="2400" dirty="0"/>
          </a:p>
        </p:txBody>
      </p:sp>
    </p:spTree>
    <p:extLst>
      <p:ext uri="{BB962C8B-B14F-4D97-AF65-F5344CB8AC3E}">
        <p14:creationId xmlns:p14="http://schemas.microsoft.com/office/powerpoint/2010/main" val="1657266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a:t>Insert 33</a:t>
            </a:r>
            <a:endParaRPr lang="en-GB" altLang="en-US"/>
          </a:p>
        </p:txBody>
      </p:sp>
      <p:grpSp>
        <p:nvGrpSpPr>
          <p:cNvPr id="17412" name="Group 4"/>
          <p:cNvGrpSpPr>
            <a:grpSpLocks/>
          </p:cNvGrpSpPr>
          <p:nvPr/>
        </p:nvGrpSpPr>
        <p:grpSpPr bwMode="auto">
          <a:xfrm>
            <a:off x="5016500" y="1846266"/>
            <a:ext cx="2592388" cy="431800"/>
            <a:chOff x="1973" y="1344"/>
            <a:chExt cx="1633" cy="272"/>
          </a:xfrm>
        </p:grpSpPr>
        <p:grpSp>
          <p:nvGrpSpPr>
            <p:cNvPr id="17413" name="Group 5"/>
            <p:cNvGrpSpPr>
              <a:grpSpLocks/>
            </p:cNvGrpSpPr>
            <p:nvPr/>
          </p:nvGrpSpPr>
          <p:grpSpPr bwMode="auto">
            <a:xfrm>
              <a:off x="1973" y="1344"/>
              <a:ext cx="1633" cy="272"/>
              <a:chOff x="1746" y="1026"/>
              <a:chExt cx="1633" cy="272"/>
            </a:xfrm>
          </p:grpSpPr>
          <p:sp>
            <p:nvSpPr>
              <p:cNvPr id="17414" name="Rectangle 6"/>
              <p:cNvSpPr>
                <a:spLocks noChangeArrowheads="1"/>
              </p:cNvSpPr>
              <p:nvPr/>
            </p:nvSpPr>
            <p:spPr bwMode="auto">
              <a:xfrm>
                <a:off x="1746" y="1026"/>
                <a:ext cx="1633"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17415" name="Line 7"/>
              <p:cNvSpPr>
                <a:spLocks noChangeShapeType="1"/>
              </p:cNvSpPr>
              <p:nvPr/>
            </p:nvSpPr>
            <p:spPr bwMode="auto">
              <a:xfrm>
                <a:off x="2154"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7416" name="Line 8"/>
              <p:cNvSpPr>
                <a:spLocks noChangeShapeType="1"/>
              </p:cNvSpPr>
              <p:nvPr/>
            </p:nvSpPr>
            <p:spPr bwMode="auto">
              <a:xfrm>
                <a:off x="2562"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7417" name="Line 9"/>
              <p:cNvSpPr>
                <a:spLocks noChangeShapeType="1"/>
              </p:cNvSpPr>
              <p:nvPr/>
            </p:nvSpPr>
            <p:spPr bwMode="auto">
              <a:xfrm>
                <a:off x="2971"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grpSp>
        <p:sp>
          <p:nvSpPr>
            <p:cNvPr id="17418" name="Text Box 10"/>
            <p:cNvSpPr txBox="1">
              <a:spLocks noChangeArrowheads="1"/>
            </p:cNvSpPr>
            <p:nvPr/>
          </p:nvSpPr>
          <p:spPr bwMode="auto">
            <a:xfrm>
              <a:off x="2050" y="1377"/>
              <a:ext cx="1078"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a:solidFill>
                    <a:schemeClr val="bg1"/>
                  </a:solidFill>
                </a:rPr>
                <a:t>41       66      87</a:t>
              </a:r>
              <a:endParaRPr lang="th-TH" altLang="en-US" dirty="0">
                <a:solidFill>
                  <a:schemeClr val="bg1"/>
                </a:solidFill>
              </a:endParaRPr>
            </a:p>
          </p:txBody>
        </p:sp>
      </p:grpSp>
      <p:grpSp>
        <p:nvGrpSpPr>
          <p:cNvPr id="17419" name="Group 11"/>
          <p:cNvGrpSpPr>
            <a:grpSpLocks/>
          </p:cNvGrpSpPr>
          <p:nvPr/>
        </p:nvGrpSpPr>
        <p:grpSpPr bwMode="auto">
          <a:xfrm>
            <a:off x="2136775" y="2982916"/>
            <a:ext cx="2592388" cy="438150"/>
            <a:chOff x="1973" y="1344"/>
            <a:chExt cx="1633" cy="276"/>
          </a:xfrm>
        </p:grpSpPr>
        <p:grpSp>
          <p:nvGrpSpPr>
            <p:cNvPr id="17420" name="Group 12"/>
            <p:cNvGrpSpPr>
              <a:grpSpLocks/>
            </p:cNvGrpSpPr>
            <p:nvPr/>
          </p:nvGrpSpPr>
          <p:grpSpPr bwMode="auto">
            <a:xfrm>
              <a:off x="1973" y="1344"/>
              <a:ext cx="1633" cy="272"/>
              <a:chOff x="1746" y="1026"/>
              <a:chExt cx="1633" cy="272"/>
            </a:xfrm>
          </p:grpSpPr>
          <p:sp>
            <p:nvSpPr>
              <p:cNvPr id="17421" name="Rectangle 13"/>
              <p:cNvSpPr>
                <a:spLocks noChangeArrowheads="1"/>
              </p:cNvSpPr>
              <p:nvPr/>
            </p:nvSpPr>
            <p:spPr bwMode="auto">
              <a:xfrm>
                <a:off x="1746" y="1026"/>
                <a:ext cx="1633"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17422" name="Line 14"/>
              <p:cNvSpPr>
                <a:spLocks noChangeShapeType="1"/>
              </p:cNvSpPr>
              <p:nvPr/>
            </p:nvSpPr>
            <p:spPr bwMode="auto">
              <a:xfrm>
                <a:off x="2154"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7423" name="Line 15"/>
              <p:cNvSpPr>
                <a:spLocks noChangeShapeType="1"/>
              </p:cNvSpPr>
              <p:nvPr/>
            </p:nvSpPr>
            <p:spPr bwMode="auto">
              <a:xfrm>
                <a:off x="2562"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7424" name="Line 16"/>
              <p:cNvSpPr>
                <a:spLocks noChangeShapeType="1"/>
              </p:cNvSpPr>
              <p:nvPr/>
            </p:nvSpPr>
            <p:spPr bwMode="auto">
              <a:xfrm>
                <a:off x="2971"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grpSp>
        <p:sp>
          <p:nvSpPr>
            <p:cNvPr id="17425" name="Text Box 17"/>
            <p:cNvSpPr txBox="1">
              <a:spLocks noChangeArrowheads="1"/>
            </p:cNvSpPr>
            <p:nvPr/>
          </p:nvSpPr>
          <p:spPr bwMode="auto">
            <a:xfrm>
              <a:off x="2055" y="1387"/>
              <a:ext cx="1473"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a:solidFill>
                    <a:schemeClr val="bg1"/>
                  </a:solidFill>
                </a:rPr>
                <a:t> 8        18      26      35</a:t>
              </a:r>
              <a:endParaRPr lang="th-TH" altLang="en-US" dirty="0">
                <a:solidFill>
                  <a:schemeClr val="bg1"/>
                </a:solidFill>
              </a:endParaRPr>
            </a:p>
          </p:txBody>
        </p:sp>
      </p:grpSp>
      <p:grpSp>
        <p:nvGrpSpPr>
          <p:cNvPr id="17426" name="Group 18"/>
          <p:cNvGrpSpPr>
            <a:grpSpLocks/>
          </p:cNvGrpSpPr>
          <p:nvPr/>
        </p:nvGrpSpPr>
        <p:grpSpPr bwMode="auto">
          <a:xfrm>
            <a:off x="4872039" y="2982916"/>
            <a:ext cx="2592387" cy="431800"/>
            <a:chOff x="1973" y="1344"/>
            <a:chExt cx="1633" cy="272"/>
          </a:xfrm>
        </p:grpSpPr>
        <p:grpSp>
          <p:nvGrpSpPr>
            <p:cNvPr id="17427" name="Group 19"/>
            <p:cNvGrpSpPr>
              <a:grpSpLocks/>
            </p:cNvGrpSpPr>
            <p:nvPr/>
          </p:nvGrpSpPr>
          <p:grpSpPr bwMode="auto">
            <a:xfrm>
              <a:off x="1973" y="1344"/>
              <a:ext cx="1633" cy="272"/>
              <a:chOff x="1746" y="1026"/>
              <a:chExt cx="1633" cy="272"/>
            </a:xfrm>
          </p:grpSpPr>
          <p:sp>
            <p:nvSpPr>
              <p:cNvPr id="17428" name="Rectangle 20"/>
              <p:cNvSpPr>
                <a:spLocks noChangeArrowheads="1"/>
              </p:cNvSpPr>
              <p:nvPr/>
            </p:nvSpPr>
            <p:spPr bwMode="auto">
              <a:xfrm>
                <a:off x="1746" y="1026"/>
                <a:ext cx="1633"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17429" name="Line 21"/>
              <p:cNvSpPr>
                <a:spLocks noChangeShapeType="1"/>
              </p:cNvSpPr>
              <p:nvPr/>
            </p:nvSpPr>
            <p:spPr bwMode="auto">
              <a:xfrm>
                <a:off x="2154"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7430" name="Line 22"/>
              <p:cNvSpPr>
                <a:spLocks noChangeShapeType="1"/>
              </p:cNvSpPr>
              <p:nvPr/>
            </p:nvSpPr>
            <p:spPr bwMode="auto">
              <a:xfrm>
                <a:off x="2562"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7431" name="Line 23"/>
              <p:cNvSpPr>
                <a:spLocks noChangeShapeType="1"/>
              </p:cNvSpPr>
              <p:nvPr/>
            </p:nvSpPr>
            <p:spPr bwMode="auto">
              <a:xfrm>
                <a:off x="2971"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grpSp>
        <p:sp>
          <p:nvSpPr>
            <p:cNvPr id="17432" name="Text Box 24"/>
            <p:cNvSpPr txBox="1">
              <a:spLocks noChangeArrowheads="1"/>
            </p:cNvSpPr>
            <p:nvPr/>
          </p:nvSpPr>
          <p:spPr bwMode="auto">
            <a:xfrm>
              <a:off x="2064" y="1377"/>
              <a:ext cx="1078"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a:solidFill>
                    <a:schemeClr val="bg1"/>
                  </a:solidFill>
                </a:rPr>
                <a:t>48      52       56</a:t>
              </a:r>
              <a:endParaRPr lang="th-TH" altLang="en-US" dirty="0">
                <a:solidFill>
                  <a:schemeClr val="bg1"/>
                </a:solidFill>
              </a:endParaRPr>
            </a:p>
          </p:txBody>
        </p:sp>
      </p:grpSp>
      <p:grpSp>
        <p:nvGrpSpPr>
          <p:cNvPr id="17433" name="Group 25"/>
          <p:cNvGrpSpPr>
            <a:grpSpLocks/>
          </p:cNvGrpSpPr>
          <p:nvPr/>
        </p:nvGrpSpPr>
        <p:grpSpPr bwMode="auto">
          <a:xfrm>
            <a:off x="7535864" y="2982916"/>
            <a:ext cx="2592387" cy="431800"/>
            <a:chOff x="1973" y="1344"/>
            <a:chExt cx="1633" cy="272"/>
          </a:xfrm>
        </p:grpSpPr>
        <p:grpSp>
          <p:nvGrpSpPr>
            <p:cNvPr id="17434" name="Group 26"/>
            <p:cNvGrpSpPr>
              <a:grpSpLocks/>
            </p:cNvGrpSpPr>
            <p:nvPr/>
          </p:nvGrpSpPr>
          <p:grpSpPr bwMode="auto">
            <a:xfrm>
              <a:off x="1973" y="1344"/>
              <a:ext cx="1633" cy="272"/>
              <a:chOff x="1746" y="1026"/>
              <a:chExt cx="1633" cy="272"/>
            </a:xfrm>
          </p:grpSpPr>
          <p:sp>
            <p:nvSpPr>
              <p:cNvPr id="17435" name="Rectangle 27"/>
              <p:cNvSpPr>
                <a:spLocks noChangeArrowheads="1"/>
              </p:cNvSpPr>
              <p:nvPr/>
            </p:nvSpPr>
            <p:spPr bwMode="auto">
              <a:xfrm>
                <a:off x="1746" y="1026"/>
                <a:ext cx="1633"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17436" name="Line 28"/>
              <p:cNvSpPr>
                <a:spLocks noChangeShapeType="1"/>
              </p:cNvSpPr>
              <p:nvPr/>
            </p:nvSpPr>
            <p:spPr bwMode="auto">
              <a:xfrm>
                <a:off x="2154"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7437" name="Line 29"/>
              <p:cNvSpPr>
                <a:spLocks noChangeShapeType="1"/>
              </p:cNvSpPr>
              <p:nvPr/>
            </p:nvSpPr>
            <p:spPr bwMode="auto">
              <a:xfrm>
                <a:off x="2562"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7438" name="Line 30"/>
              <p:cNvSpPr>
                <a:spLocks noChangeShapeType="1"/>
              </p:cNvSpPr>
              <p:nvPr/>
            </p:nvSpPr>
            <p:spPr bwMode="auto">
              <a:xfrm>
                <a:off x="2971"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grpSp>
        <p:sp>
          <p:nvSpPr>
            <p:cNvPr id="17439" name="Text Box 31"/>
            <p:cNvSpPr txBox="1">
              <a:spLocks noChangeArrowheads="1"/>
            </p:cNvSpPr>
            <p:nvPr/>
          </p:nvSpPr>
          <p:spPr bwMode="auto">
            <a:xfrm>
              <a:off x="2073" y="1383"/>
              <a:ext cx="1118"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a:solidFill>
                    <a:schemeClr val="bg1"/>
                  </a:solidFill>
                </a:rPr>
                <a:t>72      78      83  </a:t>
              </a:r>
              <a:endParaRPr lang="th-TH" altLang="en-US" dirty="0">
                <a:solidFill>
                  <a:schemeClr val="bg1"/>
                </a:solidFill>
              </a:endParaRPr>
            </a:p>
          </p:txBody>
        </p:sp>
      </p:grpSp>
      <p:sp>
        <p:nvSpPr>
          <p:cNvPr id="17440" name="Line 32"/>
          <p:cNvSpPr>
            <a:spLocks noChangeShapeType="1"/>
          </p:cNvSpPr>
          <p:nvPr/>
        </p:nvSpPr>
        <p:spPr bwMode="auto">
          <a:xfrm flipH="1">
            <a:off x="3432176" y="2276476"/>
            <a:ext cx="1584325"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7441" name="Line 33"/>
          <p:cNvSpPr>
            <a:spLocks noChangeShapeType="1"/>
          </p:cNvSpPr>
          <p:nvPr/>
        </p:nvSpPr>
        <p:spPr bwMode="auto">
          <a:xfrm>
            <a:off x="5664201" y="2276476"/>
            <a:ext cx="504825"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7442" name="Line 34"/>
          <p:cNvSpPr>
            <a:spLocks noChangeShapeType="1"/>
          </p:cNvSpPr>
          <p:nvPr/>
        </p:nvSpPr>
        <p:spPr bwMode="auto">
          <a:xfrm>
            <a:off x="6240464" y="2276476"/>
            <a:ext cx="2592387"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7443" name="Rectangle 35"/>
          <p:cNvSpPr>
            <a:spLocks noChangeArrowheads="1"/>
          </p:cNvSpPr>
          <p:nvPr/>
        </p:nvSpPr>
        <p:spPr bwMode="auto">
          <a:xfrm>
            <a:off x="1884363" y="3933826"/>
            <a:ext cx="468312" cy="20875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p>
          <a:p>
            <a:pPr algn="ctr"/>
            <a:r>
              <a:rPr lang="en-US" altLang="en-US">
                <a:solidFill>
                  <a:schemeClr val="bg1"/>
                </a:solidFill>
              </a:rPr>
              <a:t>4</a:t>
            </a:r>
          </a:p>
          <a:p>
            <a:pPr algn="ctr"/>
            <a:r>
              <a:rPr lang="en-US" altLang="en-US">
                <a:solidFill>
                  <a:schemeClr val="bg1"/>
                </a:solidFill>
              </a:rPr>
              <a:t>6</a:t>
            </a:r>
          </a:p>
          <a:p>
            <a:pPr algn="ctr"/>
            <a:endParaRPr lang="en-US" altLang="en-US">
              <a:solidFill>
                <a:schemeClr val="bg1"/>
              </a:solidFill>
            </a:endParaRPr>
          </a:p>
          <a:p>
            <a:pPr algn="ctr"/>
            <a:endParaRPr lang="en-AU" altLang="en-US">
              <a:solidFill>
                <a:schemeClr val="bg1"/>
              </a:solidFill>
            </a:endParaRPr>
          </a:p>
        </p:txBody>
      </p:sp>
      <p:sp>
        <p:nvSpPr>
          <p:cNvPr id="17444" name="Rectangle 36"/>
          <p:cNvSpPr>
            <a:spLocks noChangeArrowheads="1"/>
          </p:cNvSpPr>
          <p:nvPr/>
        </p:nvSpPr>
        <p:spPr bwMode="auto">
          <a:xfrm>
            <a:off x="2495551" y="3933826"/>
            <a:ext cx="468313" cy="20875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10</a:t>
            </a:r>
          </a:p>
          <a:p>
            <a:pPr algn="ctr"/>
            <a:r>
              <a:rPr lang="en-US" altLang="en-US">
                <a:solidFill>
                  <a:schemeClr val="bg1"/>
                </a:solidFill>
              </a:rPr>
              <a:t>12</a:t>
            </a:r>
          </a:p>
          <a:p>
            <a:pPr algn="ctr"/>
            <a:r>
              <a:rPr lang="en-US" altLang="en-US">
                <a:solidFill>
                  <a:schemeClr val="bg1"/>
                </a:solidFill>
              </a:rPr>
              <a:t>14</a:t>
            </a:r>
          </a:p>
          <a:p>
            <a:pPr algn="ctr"/>
            <a:r>
              <a:rPr lang="en-US" altLang="en-US">
                <a:solidFill>
                  <a:schemeClr val="bg1"/>
                </a:solidFill>
              </a:rPr>
              <a:t>16</a:t>
            </a:r>
          </a:p>
          <a:p>
            <a:pPr algn="ctr"/>
            <a:endParaRPr lang="en-AU" altLang="en-US">
              <a:solidFill>
                <a:schemeClr val="bg1"/>
              </a:solidFill>
            </a:endParaRPr>
          </a:p>
        </p:txBody>
      </p:sp>
      <p:sp>
        <p:nvSpPr>
          <p:cNvPr id="17445" name="Rectangle 37"/>
          <p:cNvSpPr>
            <a:spLocks noChangeArrowheads="1"/>
          </p:cNvSpPr>
          <p:nvPr/>
        </p:nvSpPr>
        <p:spPr bwMode="auto">
          <a:xfrm>
            <a:off x="3143251" y="3933826"/>
            <a:ext cx="468313" cy="20875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20</a:t>
            </a:r>
          </a:p>
          <a:p>
            <a:pPr algn="ctr"/>
            <a:r>
              <a:rPr lang="en-US" altLang="en-US">
                <a:solidFill>
                  <a:schemeClr val="bg1"/>
                </a:solidFill>
              </a:rPr>
              <a:t>22</a:t>
            </a:r>
          </a:p>
          <a:p>
            <a:pPr algn="ctr"/>
            <a:r>
              <a:rPr lang="en-US" altLang="en-US">
                <a:solidFill>
                  <a:schemeClr val="bg1"/>
                </a:solidFill>
              </a:rPr>
              <a:t>24</a:t>
            </a:r>
          </a:p>
          <a:p>
            <a:pPr algn="ctr"/>
            <a:endParaRPr lang="en-AU" altLang="en-US">
              <a:solidFill>
                <a:schemeClr val="bg1"/>
              </a:solidFill>
            </a:endParaRPr>
          </a:p>
          <a:p>
            <a:pPr algn="ctr"/>
            <a:endParaRPr lang="en-AU" altLang="en-US">
              <a:solidFill>
                <a:schemeClr val="bg1"/>
              </a:solidFill>
            </a:endParaRPr>
          </a:p>
        </p:txBody>
      </p:sp>
      <p:sp>
        <p:nvSpPr>
          <p:cNvPr id="17446" name="Rectangle 38"/>
          <p:cNvSpPr>
            <a:spLocks noChangeArrowheads="1"/>
          </p:cNvSpPr>
          <p:nvPr/>
        </p:nvSpPr>
        <p:spPr bwMode="auto">
          <a:xfrm>
            <a:off x="3719513" y="3933826"/>
            <a:ext cx="468312" cy="20875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28</a:t>
            </a:r>
          </a:p>
          <a:p>
            <a:pPr algn="ctr"/>
            <a:r>
              <a:rPr lang="en-US" altLang="en-US">
                <a:solidFill>
                  <a:schemeClr val="bg1"/>
                </a:solidFill>
              </a:rPr>
              <a:t>30</a:t>
            </a:r>
          </a:p>
          <a:p>
            <a:pPr algn="ctr"/>
            <a:r>
              <a:rPr lang="en-US" altLang="en-US">
                <a:solidFill>
                  <a:schemeClr val="bg1"/>
                </a:solidFill>
              </a:rPr>
              <a:t>31</a:t>
            </a:r>
          </a:p>
          <a:p>
            <a:pPr algn="ctr"/>
            <a:r>
              <a:rPr lang="en-US" altLang="en-US">
                <a:solidFill>
                  <a:schemeClr val="bg1"/>
                </a:solidFill>
              </a:rPr>
              <a:t>32</a:t>
            </a:r>
          </a:p>
          <a:p>
            <a:pPr algn="ctr"/>
            <a:endParaRPr lang="en-US" altLang="en-US">
              <a:solidFill>
                <a:schemeClr val="bg1"/>
              </a:solidFill>
            </a:endParaRPr>
          </a:p>
        </p:txBody>
      </p:sp>
      <p:sp>
        <p:nvSpPr>
          <p:cNvPr id="17447" name="Rectangle 39"/>
          <p:cNvSpPr>
            <a:spLocks noChangeArrowheads="1"/>
          </p:cNvSpPr>
          <p:nvPr/>
        </p:nvSpPr>
        <p:spPr bwMode="auto">
          <a:xfrm>
            <a:off x="4295776" y="3933826"/>
            <a:ext cx="468313" cy="20875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36</a:t>
            </a:r>
          </a:p>
          <a:p>
            <a:pPr algn="ctr"/>
            <a:r>
              <a:rPr lang="en-US" altLang="en-US">
                <a:solidFill>
                  <a:schemeClr val="bg1"/>
                </a:solidFill>
              </a:rPr>
              <a:t>37</a:t>
            </a:r>
          </a:p>
          <a:p>
            <a:pPr algn="ctr"/>
            <a:r>
              <a:rPr lang="en-US" altLang="en-US">
                <a:solidFill>
                  <a:schemeClr val="bg1"/>
                </a:solidFill>
              </a:rPr>
              <a:t>38</a:t>
            </a:r>
          </a:p>
          <a:p>
            <a:pPr algn="ctr"/>
            <a:r>
              <a:rPr lang="en-US" altLang="en-US">
                <a:solidFill>
                  <a:schemeClr val="bg1"/>
                </a:solidFill>
              </a:rPr>
              <a:t>39</a:t>
            </a:r>
          </a:p>
          <a:p>
            <a:pPr algn="ctr"/>
            <a:endParaRPr lang="en-AU" altLang="en-US">
              <a:solidFill>
                <a:schemeClr val="bg1"/>
              </a:solidFill>
            </a:endParaRPr>
          </a:p>
        </p:txBody>
      </p:sp>
      <p:sp>
        <p:nvSpPr>
          <p:cNvPr id="17448" name="Rectangle 40"/>
          <p:cNvSpPr>
            <a:spLocks noChangeArrowheads="1"/>
          </p:cNvSpPr>
          <p:nvPr/>
        </p:nvSpPr>
        <p:spPr bwMode="auto">
          <a:xfrm>
            <a:off x="4800601" y="3933826"/>
            <a:ext cx="468313" cy="20875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42</a:t>
            </a:r>
          </a:p>
          <a:p>
            <a:pPr algn="ctr"/>
            <a:r>
              <a:rPr lang="en-US" altLang="en-US">
                <a:solidFill>
                  <a:schemeClr val="bg1"/>
                </a:solidFill>
              </a:rPr>
              <a:t>44</a:t>
            </a:r>
          </a:p>
          <a:p>
            <a:pPr algn="ctr"/>
            <a:r>
              <a:rPr lang="en-US" altLang="en-US">
                <a:solidFill>
                  <a:schemeClr val="bg1"/>
                </a:solidFill>
              </a:rPr>
              <a:t>46</a:t>
            </a:r>
          </a:p>
          <a:p>
            <a:pPr algn="ctr"/>
            <a:br>
              <a:rPr lang="en-AU" altLang="en-US">
                <a:solidFill>
                  <a:schemeClr val="bg1"/>
                </a:solidFill>
              </a:rPr>
            </a:br>
            <a:endParaRPr lang="en-AU" altLang="en-US">
              <a:solidFill>
                <a:schemeClr val="bg1"/>
              </a:solidFill>
            </a:endParaRPr>
          </a:p>
        </p:txBody>
      </p:sp>
      <p:sp>
        <p:nvSpPr>
          <p:cNvPr id="17449" name="Rectangle 41"/>
          <p:cNvSpPr>
            <a:spLocks noChangeArrowheads="1"/>
          </p:cNvSpPr>
          <p:nvPr/>
        </p:nvSpPr>
        <p:spPr bwMode="auto">
          <a:xfrm>
            <a:off x="5303838" y="3933826"/>
            <a:ext cx="468312" cy="20875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49</a:t>
            </a:r>
          </a:p>
          <a:p>
            <a:pPr algn="ctr"/>
            <a:r>
              <a:rPr lang="en-US" altLang="en-US">
                <a:solidFill>
                  <a:schemeClr val="bg1"/>
                </a:solidFill>
              </a:rPr>
              <a:t>50</a:t>
            </a:r>
          </a:p>
          <a:p>
            <a:pPr algn="ctr"/>
            <a:r>
              <a:rPr lang="en-US" altLang="en-US">
                <a:solidFill>
                  <a:schemeClr val="bg1"/>
                </a:solidFill>
              </a:rPr>
              <a:t>51</a:t>
            </a:r>
          </a:p>
          <a:p>
            <a:pPr algn="ctr"/>
            <a:endParaRPr lang="en-US" altLang="en-US">
              <a:solidFill>
                <a:schemeClr val="bg1"/>
              </a:solidFill>
            </a:endParaRPr>
          </a:p>
          <a:p>
            <a:pPr algn="ctr"/>
            <a:endParaRPr lang="en-AU" altLang="en-US">
              <a:solidFill>
                <a:schemeClr val="bg1"/>
              </a:solidFill>
            </a:endParaRPr>
          </a:p>
        </p:txBody>
      </p:sp>
      <p:sp>
        <p:nvSpPr>
          <p:cNvPr id="17450" name="Rectangle 42"/>
          <p:cNvSpPr>
            <a:spLocks noChangeArrowheads="1"/>
          </p:cNvSpPr>
          <p:nvPr/>
        </p:nvSpPr>
        <p:spPr bwMode="auto">
          <a:xfrm>
            <a:off x="5880101" y="3933826"/>
            <a:ext cx="468313" cy="20875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53</a:t>
            </a:r>
          </a:p>
          <a:p>
            <a:pPr algn="ctr"/>
            <a:r>
              <a:rPr lang="en-US" altLang="en-US">
                <a:solidFill>
                  <a:schemeClr val="bg1"/>
                </a:solidFill>
              </a:rPr>
              <a:t>54</a:t>
            </a:r>
          </a:p>
          <a:p>
            <a:pPr algn="ctr"/>
            <a:r>
              <a:rPr lang="en-US" altLang="en-US">
                <a:solidFill>
                  <a:schemeClr val="bg1"/>
                </a:solidFill>
              </a:rPr>
              <a:t>55</a:t>
            </a:r>
          </a:p>
          <a:p>
            <a:pPr algn="ctr"/>
            <a:endParaRPr lang="en-US" altLang="en-US">
              <a:solidFill>
                <a:schemeClr val="bg1"/>
              </a:solidFill>
            </a:endParaRPr>
          </a:p>
          <a:p>
            <a:pPr algn="ctr"/>
            <a:endParaRPr lang="en-AU" altLang="en-US">
              <a:solidFill>
                <a:schemeClr val="bg1"/>
              </a:solidFill>
            </a:endParaRPr>
          </a:p>
        </p:txBody>
      </p:sp>
      <p:sp>
        <p:nvSpPr>
          <p:cNvPr id="17451" name="Rectangle 43"/>
          <p:cNvSpPr>
            <a:spLocks noChangeArrowheads="1"/>
          </p:cNvSpPr>
          <p:nvPr/>
        </p:nvSpPr>
        <p:spPr bwMode="auto">
          <a:xfrm>
            <a:off x="6527801" y="3933826"/>
            <a:ext cx="468313" cy="20875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57</a:t>
            </a:r>
          </a:p>
          <a:p>
            <a:pPr algn="ctr"/>
            <a:r>
              <a:rPr lang="en-US" altLang="en-US">
                <a:solidFill>
                  <a:schemeClr val="bg1"/>
                </a:solidFill>
              </a:rPr>
              <a:t>58</a:t>
            </a:r>
          </a:p>
          <a:p>
            <a:pPr algn="ctr"/>
            <a:r>
              <a:rPr lang="en-US" altLang="en-US">
                <a:solidFill>
                  <a:schemeClr val="bg1"/>
                </a:solidFill>
              </a:rPr>
              <a:t>59</a:t>
            </a:r>
          </a:p>
          <a:p>
            <a:pPr algn="ctr"/>
            <a:endParaRPr lang="en-AU" altLang="en-US">
              <a:solidFill>
                <a:schemeClr val="bg1"/>
              </a:solidFill>
            </a:endParaRPr>
          </a:p>
          <a:p>
            <a:pPr algn="ctr"/>
            <a:endParaRPr lang="en-AU" altLang="en-US">
              <a:solidFill>
                <a:schemeClr val="bg1"/>
              </a:solidFill>
            </a:endParaRPr>
          </a:p>
        </p:txBody>
      </p:sp>
      <p:sp>
        <p:nvSpPr>
          <p:cNvPr id="17452" name="Rectangle 44"/>
          <p:cNvSpPr>
            <a:spLocks noChangeArrowheads="1"/>
          </p:cNvSpPr>
          <p:nvPr/>
        </p:nvSpPr>
        <p:spPr bwMode="auto">
          <a:xfrm>
            <a:off x="7392988" y="3933826"/>
            <a:ext cx="468312" cy="20875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68</a:t>
            </a:r>
          </a:p>
          <a:p>
            <a:pPr algn="ctr"/>
            <a:r>
              <a:rPr lang="en-US" altLang="en-US">
                <a:solidFill>
                  <a:schemeClr val="bg1"/>
                </a:solidFill>
              </a:rPr>
              <a:t>69</a:t>
            </a:r>
          </a:p>
          <a:p>
            <a:pPr algn="ctr"/>
            <a:r>
              <a:rPr lang="en-US" altLang="en-US">
                <a:solidFill>
                  <a:schemeClr val="bg1"/>
                </a:solidFill>
              </a:rPr>
              <a:t>70</a:t>
            </a:r>
          </a:p>
          <a:p>
            <a:pPr algn="ctr"/>
            <a:endParaRPr lang="en-AU" altLang="en-US">
              <a:solidFill>
                <a:schemeClr val="bg1"/>
              </a:solidFill>
            </a:endParaRPr>
          </a:p>
          <a:p>
            <a:pPr algn="ctr"/>
            <a:endParaRPr lang="en-AU" altLang="en-US">
              <a:solidFill>
                <a:schemeClr val="bg1"/>
              </a:solidFill>
            </a:endParaRPr>
          </a:p>
        </p:txBody>
      </p:sp>
      <p:sp>
        <p:nvSpPr>
          <p:cNvPr id="17453" name="Rectangle 45"/>
          <p:cNvSpPr>
            <a:spLocks noChangeArrowheads="1"/>
          </p:cNvSpPr>
          <p:nvPr/>
        </p:nvSpPr>
        <p:spPr bwMode="auto">
          <a:xfrm>
            <a:off x="7969251" y="3933826"/>
            <a:ext cx="468313" cy="20875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73</a:t>
            </a:r>
          </a:p>
          <a:p>
            <a:pPr algn="ctr"/>
            <a:r>
              <a:rPr lang="en-US" altLang="en-US">
                <a:solidFill>
                  <a:schemeClr val="bg1"/>
                </a:solidFill>
              </a:rPr>
              <a:t>74</a:t>
            </a:r>
          </a:p>
          <a:p>
            <a:pPr algn="ctr"/>
            <a:r>
              <a:rPr lang="en-US" altLang="en-US">
                <a:solidFill>
                  <a:schemeClr val="bg1"/>
                </a:solidFill>
              </a:rPr>
              <a:t>76</a:t>
            </a:r>
          </a:p>
          <a:p>
            <a:pPr algn="ctr"/>
            <a:endParaRPr lang="en-AU" altLang="en-US">
              <a:solidFill>
                <a:schemeClr val="bg1"/>
              </a:solidFill>
            </a:endParaRPr>
          </a:p>
          <a:p>
            <a:pPr algn="ctr"/>
            <a:endParaRPr lang="en-AU" altLang="en-US">
              <a:solidFill>
                <a:schemeClr val="bg1"/>
              </a:solidFill>
            </a:endParaRPr>
          </a:p>
        </p:txBody>
      </p:sp>
      <p:sp>
        <p:nvSpPr>
          <p:cNvPr id="17454" name="Rectangle 46"/>
          <p:cNvSpPr>
            <a:spLocks noChangeArrowheads="1"/>
          </p:cNvSpPr>
          <p:nvPr/>
        </p:nvSpPr>
        <p:spPr bwMode="auto">
          <a:xfrm>
            <a:off x="8616951" y="3933826"/>
            <a:ext cx="468313" cy="20875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79</a:t>
            </a:r>
          </a:p>
          <a:p>
            <a:pPr algn="ctr"/>
            <a:r>
              <a:rPr lang="en-US" altLang="en-US">
                <a:solidFill>
                  <a:schemeClr val="bg1"/>
                </a:solidFill>
              </a:rPr>
              <a:t>81</a:t>
            </a:r>
          </a:p>
          <a:p>
            <a:pPr algn="ctr"/>
            <a:r>
              <a:rPr lang="en-US" altLang="en-US">
                <a:solidFill>
                  <a:schemeClr val="bg1"/>
                </a:solidFill>
              </a:rPr>
              <a:t>82</a:t>
            </a:r>
          </a:p>
          <a:p>
            <a:pPr algn="ctr"/>
            <a:endParaRPr lang="en-AU" altLang="en-US">
              <a:solidFill>
                <a:schemeClr val="bg1"/>
              </a:solidFill>
            </a:endParaRPr>
          </a:p>
          <a:p>
            <a:pPr algn="ctr"/>
            <a:endParaRPr lang="en-AU" altLang="en-US">
              <a:solidFill>
                <a:schemeClr val="bg1"/>
              </a:solidFill>
            </a:endParaRPr>
          </a:p>
        </p:txBody>
      </p:sp>
      <p:sp>
        <p:nvSpPr>
          <p:cNvPr id="17455" name="Rectangle 47"/>
          <p:cNvSpPr>
            <a:spLocks noChangeArrowheads="1"/>
          </p:cNvSpPr>
          <p:nvPr/>
        </p:nvSpPr>
        <p:spPr bwMode="auto">
          <a:xfrm>
            <a:off x="9264651" y="3933826"/>
            <a:ext cx="468313" cy="20875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84</a:t>
            </a:r>
          </a:p>
          <a:p>
            <a:pPr algn="ctr"/>
            <a:r>
              <a:rPr lang="en-US" altLang="en-US">
                <a:solidFill>
                  <a:schemeClr val="bg1"/>
                </a:solidFill>
              </a:rPr>
              <a:t>85</a:t>
            </a:r>
          </a:p>
          <a:p>
            <a:pPr algn="ctr"/>
            <a:r>
              <a:rPr lang="en-US" altLang="en-US">
                <a:solidFill>
                  <a:schemeClr val="bg1"/>
                </a:solidFill>
              </a:rPr>
              <a:t>86</a:t>
            </a:r>
          </a:p>
          <a:p>
            <a:pPr algn="ctr"/>
            <a:endParaRPr lang="en-US" altLang="en-US">
              <a:solidFill>
                <a:schemeClr val="bg1"/>
              </a:solidFill>
            </a:endParaRPr>
          </a:p>
          <a:p>
            <a:pPr algn="ctr"/>
            <a:endParaRPr lang="en-AU" altLang="en-US">
              <a:solidFill>
                <a:schemeClr val="bg1"/>
              </a:solidFill>
            </a:endParaRPr>
          </a:p>
        </p:txBody>
      </p:sp>
      <p:sp>
        <p:nvSpPr>
          <p:cNvPr id="17456" name="Line 48"/>
          <p:cNvSpPr>
            <a:spLocks noChangeShapeType="1"/>
          </p:cNvSpPr>
          <p:nvPr/>
        </p:nvSpPr>
        <p:spPr bwMode="auto">
          <a:xfrm>
            <a:off x="2135188" y="3429001"/>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7457" name="Line 49"/>
          <p:cNvSpPr>
            <a:spLocks noChangeShapeType="1"/>
          </p:cNvSpPr>
          <p:nvPr/>
        </p:nvSpPr>
        <p:spPr bwMode="auto">
          <a:xfrm>
            <a:off x="2784475" y="3429001"/>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7458" name="Line 50"/>
          <p:cNvSpPr>
            <a:spLocks noChangeShapeType="1"/>
          </p:cNvSpPr>
          <p:nvPr/>
        </p:nvSpPr>
        <p:spPr bwMode="auto">
          <a:xfrm>
            <a:off x="3432175" y="3429001"/>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7459" name="Line 51"/>
          <p:cNvSpPr>
            <a:spLocks noChangeShapeType="1"/>
          </p:cNvSpPr>
          <p:nvPr/>
        </p:nvSpPr>
        <p:spPr bwMode="auto">
          <a:xfrm>
            <a:off x="4079875" y="3429001"/>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7460" name="Line 52"/>
          <p:cNvSpPr>
            <a:spLocks noChangeShapeType="1"/>
          </p:cNvSpPr>
          <p:nvPr/>
        </p:nvSpPr>
        <p:spPr bwMode="auto">
          <a:xfrm flipH="1">
            <a:off x="4584701" y="3429001"/>
            <a:ext cx="142875"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7461" name="Line 53"/>
          <p:cNvSpPr>
            <a:spLocks noChangeShapeType="1"/>
          </p:cNvSpPr>
          <p:nvPr/>
        </p:nvSpPr>
        <p:spPr bwMode="auto">
          <a:xfrm>
            <a:off x="4872038" y="3429001"/>
            <a:ext cx="144462"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7462" name="Line 54"/>
          <p:cNvSpPr>
            <a:spLocks noChangeShapeType="1"/>
          </p:cNvSpPr>
          <p:nvPr/>
        </p:nvSpPr>
        <p:spPr bwMode="auto">
          <a:xfrm>
            <a:off x="5519738" y="3429001"/>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7463" name="Line 55"/>
          <p:cNvSpPr>
            <a:spLocks noChangeShapeType="1"/>
          </p:cNvSpPr>
          <p:nvPr/>
        </p:nvSpPr>
        <p:spPr bwMode="auto">
          <a:xfrm>
            <a:off x="6169025" y="3429001"/>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7464" name="Line 56"/>
          <p:cNvSpPr>
            <a:spLocks noChangeShapeType="1"/>
          </p:cNvSpPr>
          <p:nvPr/>
        </p:nvSpPr>
        <p:spPr bwMode="auto">
          <a:xfrm>
            <a:off x="6816725" y="3429001"/>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7465" name="Line 57"/>
          <p:cNvSpPr>
            <a:spLocks noChangeShapeType="1"/>
          </p:cNvSpPr>
          <p:nvPr/>
        </p:nvSpPr>
        <p:spPr bwMode="auto">
          <a:xfrm>
            <a:off x="7535863" y="3429001"/>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7466" name="Line 58"/>
          <p:cNvSpPr>
            <a:spLocks noChangeShapeType="1"/>
          </p:cNvSpPr>
          <p:nvPr/>
        </p:nvSpPr>
        <p:spPr bwMode="auto">
          <a:xfrm>
            <a:off x="8185150" y="3429001"/>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7467" name="Line 59"/>
          <p:cNvSpPr>
            <a:spLocks noChangeShapeType="1"/>
          </p:cNvSpPr>
          <p:nvPr/>
        </p:nvSpPr>
        <p:spPr bwMode="auto">
          <a:xfrm>
            <a:off x="8832850" y="3429001"/>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7468" name="Line 60"/>
          <p:cNvSpPr>
            <a:spLocks noChangeShapeType="1"/>
          </p:cNvSpPr>
          <p:nvPr/>
        </p:nvSpPr>
        <p:spPr bwMode="auto">
          <a:xfrm>
            <a:off x="9480550" y="3429001"/>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7469" name="Oval 61"/>
          <p:cNvSpPr>
            <a:spLocks noChangeArrowheads="1"/>
          </p:cNvSpPr>
          <p:nvPr/>
        </p:nvSpPr>
        <p:spPr bwMode="auto">
          <a:xfrm>
            <a:off x="3575051" y="5157788"/>
            <a:ext cx="720725" cy="1008062"/>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GB" altLang="en-US">
              <a:solidFill>
                <a:schemeClr val="bg1"/>
              </a:solidFill>
            </a:endParaRPr>
          </a:p>
        </p:txBody>
      </p:sp>
    </p:spTree>
    <p:extLst>
      <p:ext uri="{BB962C8B-B14F-4D97-AF65-F5344CB8AC3E}">
        <p14:creationId xmlns:p14="http://schemas.microsoft.com/office/powerpoint/2010/main" val="14067712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en-US"/>
              <a:t>Insert 33 (2)</a:t>
            </a:r>
            <a:endParaRPr lang="en-GB" altLang="en-US"/>
          </a:p>
        </p:txBody>
      </p:sp>
      <p:grpSp>
        <p:nvGrpSpPr>
          <p:cNvPr id="19460" name="Group 4"/>
          <p:cNvGrpSpPr>
            <a:grpSpLocks/>
          </p:cNvGrpSpPr>
          <p:nvPr/>
        </p:nvGrpSpPr>
        <p:grpSpPr bwMode="auto">
          <a:xfrm>
            <a:off x="5016500" y="1701799"/>
            <a:ext cx="2592388" cy="431800"/>
            <a:chOff x="1973" y="1344"/>
            <a:chExt cx="1633" cy="272"/>
          </a:xfrm>
        </p:grpSpPr>
        <p:grpSp>
          <p:nvGrpSpPr>
            <p:cNvPr id="19461" name="Group 5"/>
            <p:cNvGrpSpPr>
              <a:grpSpLocks/>
            </p:cNvGrpSpPr>
            <p:nvPr/>
          </p:nvGrpSpPr>
          <p:grpSpPr bwMode="auto">
            <a:xfrm>
              <a:off x="1973" y="1344"/>
              <a:ext cx="1633" cy="272"/>
              <a:chOff x="1746" y="1026"/>
              <a:chExt cx="1633" cy="272"/>
            </a:xfrm>
          </p:grpSpPr>
          <p:sp>
            <p:nvSpPr>
              <p:cNvPr id="19462" name="Rectangle 6"/>
              <p:cNvSpPr>
                <a:spLocks noChangeArrowheads="1"/>
              </p:cNvSpPr>
              <p:nvPr/>
            </p:nvSpPr>
            <p:spPr bwMode="auto">
              <a:xfrm>
                <a:off x="1746" y="1026"/>
                <a:ext cx="1633"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19463" name="Line 7"/>
              <p:cNvSpPr>
                <a:spLocks noChangeShapeType="1"/>
              </p:cNvSpPr>
              <p:nvPr/>
            </p:nvSpPr>
            <p:spPr bwMode="auto">
              <a:xfrm>
                <a:off x="2154"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9464" name="Line 8"/>
              <p:cNvSpPr>
                <a:spLocks noChangeShapeType="1"/>
              </p:cNvSpPr>
              <p:nvPr/>
            </p:nvSpPr>
            <p:spPr bwMode="auto">
              <a:xfrm>
                <a:off x="2562"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9465" name="Line 9"/>
              <p:cNvSpPr>
                <a:spLocks noChangeShapeType="1"/>
              </p:cNvSpPr>
              <p:nvPr/>
            </p:nvSpPr>
            <p:spPr bwMode="auto">
              <a:xfrm>
                <a:off x="2971"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grpSp>
        <p:sp>
          <p:nvSpPr>
            <p:cNvPr id="19466" name="Text Box 10"/>
            <p:cNvSpPr txBox="1">
              <a:spLocks noChangeArrowheads="1"/>
            </p:cNvSpPr>
            <p:nvPr/>
          </p:nvSpPr>
          <p:spPr bwMode="auto">
            <a:xfrm>
              <a:off x="2086" y="1382"/>
              <a:ext cx="1037"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a:solidFill>
                    <a:schemeClr val="bg1"/>
                  </a:solidFill>
                </a:rPr>
                <a:t>41      66      87</a:t>
              </a:r>
              <a:endParaRPr lang="th-TH" altLang="en-US" dirty="0">
                <a:solidFill>
                  <a:schemeClr val="bg1"/>
                </a:solidFill>
              </a:endParaRPr>
            </a:p>
          </p:txBody>
        </p:sp>
      </p:grpSp>
      <p:grpSp>
        <p:nvGrpSpPr>
          <p:cNvPr id="19467" name="Group 11"/>
          <p:cNvGrpSpPr>
            <a:grpSpLocks/>
          </p:cNvGrpSpPr>
          <p:nvPr/>
        </p:nvGrpSpPr>
        <p:grpSpPr bwMode="auto">
          <a:xfrm>
            <a:off x="2136775" y="2838451"/>
            <a:ext cx="2592388" cy="439738"/>
            <a:chOff x="1973" y="1344"/>
            <a:chExt cx="1633" cy="277"/>
          </a:xfrm>
        </p:grpSpPr>
        <p:grpSp>
          <p:nvGrpSpPr>
            <p:cNvPr id="19468" name="Group 12"/>
            <p:cNvGrpSpPr>
              <a:grpSpLocks/>
            </p:cNvGrpSpPr>
            <p:nvPr/>
          </p:nvGrpSpPr>
          <p:grpSpPr bwMode="auto">
            <a:xfrm>
              <a:off x="1973" y="1344"/>
              <a:ext cx="1633" cy="272"/>
              <a:chOff x="1746" y="1026"/>
              <a:chExt cx="1633" cy="272"/>
            </a:xfrm>
          </p:grpSpPr>
          <p:sp>
            <p:nvSpPr>
              <p:cNvPr id="19469" name="Rectangle 13"/>
              <p:cNvSpPr>
                <a:spLocks noChangeArrowheads="1"/>
              </p:cNvSpPr>
              <p:nvPr/>
            </p:nvSpPr>
            <p:spPr bwMode="auto">
              <a:xfrm>
                <a:off x="1746" y="1026"/>
                <a:ext cx="1633"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19470" name="Line 14"/>
              <p:cNvSpPr>
                <a:spLocks noChangeShapeType="1"/>
              </p:cNvSpPr>
              <p:nvPr/>
            </p:nvSpPr>
            <p:spPr bwMode="auto">
              <a:xfrm>
                <a:off x="2154"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9471" name="Line 15"/>
              <p:cNvSpPr>
                <a:spLocks noChangeShapeType="1"/>
              </p:cNvSpPr>
              <p:nvPr/>
            </p:nvSpPr>
            <p:spPr bwMode="auto">
              <a:xfrm>
                <a:off x="2562"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9472" name="Line 16"/>
              <p:cNvSpPr>
                <a:spLocks noChangeShapeType="1"/>
              </p:cNvSpPr>
              <p:nvPr/>
            </p:nvSpPr>
            <p:spPr bwMode="auto">
              <a:xfrm>
                <a:off x="2971"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grpSp>
        <p:sp>
          <p:nvSpPr>
            <p:cNvPr id="19473" name="Text Box 17"/>
            <p:cNvSpPr txBox="1">
              <a:spLocks noChangeArrowheads="1"/>
            </p:cNvSpPr>
            <p:nvPr/>
          </p:nvSpPr>
          <p:spPr bwMode="auto">
            <a:xfrm>
              <a:off x="2034" y="1388"/>
              <a:ext cx="1514"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a:solidFill>
                    <a:schemeClr val="bg1"/>
                  </a:solidFill>
                </a:rPr>
                <a:t> 8        18      26       35</a:t>
              </a:r>
              <a:endParaRPr lang="th-TH" altLang="en-US" dirty="0">
                <a:solidFill>
                  <a:schemeClr val="bg1"/>
                </a:solidFill>
              </a:endParaRPr>
            </a:p>
          </p:txBody>
        </p:sp>
      </p:grpSp>
      <p:sp>
        <p:nvSpPr>
          <p:cNvPr id="19488" name="Line 32"/>
          <p:cNvSpPr>
            <a:spLocks noChangeShapeType="1"/>
          </p:cNvSpPr>
          <p:nvPr/>
        </p:nvSpPr>
        <p:spPr bwMode="auto">
          <a:xfrm flipH="1">
            <a:off x="3432176" y="2132014"/>
            <a:ext cx="1584325"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9491" name="Rectangle 35"/>
          <p:cNvSpPr>
            <a:spLocks noChangeArrowheads="1"/>
          </p:cNvSpPr>
          <p:nvPr/>
        </p:nvSpPr>
        <p:spPr bwMode="auto">
          <a:xfrm>
            <a:off x="1884363" y="3789363"/>
            <a:ext cx="468312" cy="20875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p>
          <a:p>
            <a:pPr algn="ctr"/>
            <a:r>
              <a:rPr lang="en-US" altLang="en-US">
                <a:solidFill>
                  <a:schemeClr val="bg1"/>
                </a:solidFill>
              </a:rPr>
              <a:t>4</a:t>
            </a:r>
          </a:p>
          <a:p>
            <a:pPr algn="ctr"/>
            <a:r>
              <a:rPr lang="en-US" altLang="en-US">
                <a:solidFill>
                  <a:schemeClr val="bg1"/>
                </a:solidFill>
              </a:rPr>
              <a:t>6</a:t>
            </a:r>
          </a:p>
          <a:p>
            <a:pPr algn="ctr"/>
            <a:endParaRPr lang="en-US" altLang="en-US">
              <a:solidFill>
                <a:schemeClr val="bg1"/>
              </a:solidFill>
            </a:endParaRPr>
          </a:p>
          <a:p>
            <a:pPr algn="ctr"/>
            <a:endParaRPr lang="en-AU" altLang="en-US">
              <a:solidFill>
                <a:schemeClr val="bg1"/>
              </a:solidFill>
            </a:endParaRPr>
          </a:p>
        </p:txBody>
      </p:sp>
      <p:sp>
        <p:nvSpPr>
          <p:cNvPr id="19492" name="Rectangle 36"/>
          <p:cNvSpPr>
            <a:spLocks noChangeArrowheads="1"/>
          </p:cNvSpPr>
          <p:nvPr/>
        </p:nvSpPr>
        <p:spPr bwMode="auto">
          <a:xfrm>
            <a:off x="2495551" y="3789363"/>
            <a:ext cx="468313" cy="20875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10</a:t>
            </a:r>
          </a:p>
          <a:p>
            <a:pPr algn="ctr"/>
            <a:r>
              <a:rPr lang="en-US" altLang="en-US">
                <a:solidFill>
                  <a:schemeClr val="bg1"/>
                </a:solidFill>
              </a:rPr>
              <a:t>12</a:t>
            </a:r>
          </a:p>
          <a:p>
            <a:pPr algn="ctr"/>
            <a:r>
              <a:rPr lang="en-US" altLang="en-US">
                <a:solidFill>
                  <a:schemeClr val="bg1"/>
                </a:solidFill>
              </a:rPr>
              <a:t>14</a:t>
            </a:r>
          </a:p>
          <a:p>
            <a:pPr algn="ctr"/>
            <a:r>
              <a:rPr lang="en-US" altLang="en-US">
                <a:solidFill>
                  <a:schemeClr val="bg1"/>
                </a:solidFill>
              </a:rPr>
              <a:t>16</a:t>
            </a:r>
          </a:p>
          <a:p>
            <a:pPr algn="ctr"/>
            <a:endParaRPr lang="en-AU" altLang="en-US">
              <a:solidFill>
                <a:schemeClr val="bg1"/>
              </a:solidFill>
            </a:endParaRPr>
          </a:p>
        </p:txBody>
      </p:sp>
      <p:sp>
        <p:nvSpPr>
          <p:cNvPr id="19493" name="Rectangle 37"/>
          <p:cNvSpPr>
            <a:spLocks noChangeArrowheads="1"/>
          </p:cNvSpPr>
          <p:nvPr/>
        </p:nvSpPr>
        <p:spPr bwMode="auto">
          <a:xfrm>
            <a:off x="3143251" y="3789363"/>
            <a:ext cx="468313" cy="20875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20</a:t>
            </a:r>
          </a:p>
          <a:p>
            <a:pPr algn="ctr"/>
            <a:r>
              <a:rPr lang="en-US" altLang="en-US">
                <a:solidFill>
                  <a:schemeClr val="bg1"/>
                </a:solidFill>
              </a:rPr>
              <a:t>22</a:t>
            </a:r>
          </a:p>
          <a:p>
            <a:pPr algn="ctr"/>
            <a:r>
              <a:rPr lang="en-US" altLang="en-US">
                <a:solidFill>
                  <a:schemeClr val="bg1"/>
                </a:solidFill>
              </a:rPr>
              <a:t>24</a:t>
            </a:r>
          </a:p>
          <a:p>
            <a:pPr algn="ctr"/>
            <a:endParaRPr lang="en-AU" altLang="en-US">
              <a:solidFill>
                <a:schemeClr val="bg1"/>
              </a:solidFill>
            </a:endParaRPr>
          </a:p>
          <a:p>
            <a:pPr algn="ctr"/>
            <a:endParaRPr lang="en-AU" altLang="en-US">
              <a:solidFill>
                <a:schemeClr val="bg1"/>
              </a:solidFill>
            </a:endParaRPr>
          </a:p>
        </p:txBody>
      </p:sp>
      <p:sp>
        <p:nvSpPr>
          <p:cNvPr id="19494" name="Rectangle 38"/>
          <p:cNvSpPr>
            <a:spLocks noChangeArrowheads="1"/>
          </p:cNvSpPr>
          <p:nvPr/>
        </p:nvSpPr>
        <p:spPr bwMode="auto">
          <a:xfrm>
            <a:off x="3719513" y="3789363"/>
            <a:ext cx="468312" cy="20875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28</a:t>
            </a:r>
          </a:p>
          <a:p>
            <a:pPr algn="ctr"/>
            <a:r>
              <a:rPr lang="en-US" altLang="en-US">
                <a:solidFill>
                  <a:schemeClr val="bg1"/>
                </a:solidFill>
              </a:rPr>
              <a:t>30</a:t>
            </a:r>
          </a:p>
          <a:p>
            <a:pPr algn="ctr"/>
            <a:endParaRPr lang="en-US" altLang="en-US">
              <a:solidFill>
                <a:schemeClr val="bg1"/>
              </a:solidFill>
            </a:endParaRPr>
          </a:p>
          <a:p>
            <a:pPr algn="ctr"/>
            <a:endParaRPr lang="en-AU" altLang="en-US">
              <a:solidFill>
                <a:schemeClr val="bg1"/>
              </a:solidFill>
            </a:endParaRPr>
          </a:p>
          <a:p>
            <a:pPr algn="ctr"/>
            <a:endParaRPr lang="en-AU" altLang="en-US">
              <a:solidFill>
                <a:schemeClr val="bg1"/>
              </a:solidFill>
            </a:endParaRPr>
          </a:p>
        </p:txBody>
      </p:sp>
      <p:sp>
        <p:nvSpPr>
          <p:cNvPr id="19495" name="Rectangle 39"/>
          <p:cNvSpPr>
            <a:spLocks noChangeArrowheads="1"/>
          </p:cNvSpPr>
          <p:nvPr/>
        </p:nvSpPr>
        <p:spPr bwMode="auto">
          <a:xfrm>
            <a:off x="5735638" y="3789363"/>
            <a:ext cx="468312" cy="20875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36</a:t>
            </a:r>
          </a:p>
          <a:p>
            <a:pPr algn="ctr"/>
            <a:r>
              <a:rPr lang="en-US" altLang="en-US">
                <a:solidFill>
                  <a:schemeClr val="bg1"/>
                </a:solidFill>
              </a:rPr>
              <a:t>37</a:t>
            </a:r>
          </a:p>
          <a:p>
            <a:pPr algn="ctr"/>
            <a:r>
              <a:rPr lang="en-US" altLang="en-US">
                <a:solidFill>
                  <a:schemeClr val="bg1"/>
                </a:solidFill>
              </a:rPr>
              <a:t>38</a:t>
            </a:r>
          </a:p>
          <a:p>
            <a:pPr algn="ctr"/>
            <a:r>
              <a:rPr lang="en-US" altLang="en-US">
                <a:solidFill>
                  <a:schemeClr val="bg1"/>
                </a:solidFill>
              </a:rPr>
              <a:t>39</a:t>
            </a:r>
          </a:p>
          <a:p>
            <a:pPr algn="ctr"/>
            <a:endParaRPr lang="en-AU" altLang="en-US">
              <a:solidFill>
                <a:schemeClr val="bg1"/>
              </a:solidFill>
            </a:endParaRPr>
          </a:p>
        </p:txBody>
      </p:sp>
      <p:sp>
        <p:nvSpPr>
          <p:cNvPr id="19504" name="Line 48"/>
          <p:cNvSpPr>
            <a:spLocks noChangeShapeType="1"/>
          </p:cNvSpPr>
          <p:nvPr/>
        </p:nvSpPr>
        <p:spPr bwMode="auto">
          <a:xfrm>
            <a:off x="2135188" y="3284539"/>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9505" name="Line 49"/>
          <p:cNvSpPr>
            <a:spLocks noChangeShapeType="1"/>
          </p:cNvSpPr>
          <p:nvPr/>
        </p:nvSpPr>
        <p:spPr bwMode="auto">
          <a:xfrm>
            <a:off x="2784475" y="3284539"/>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9506" name="Line 50"/>
          <p:cNvSpPr>
            <a:spLocks noChangeShapeType="1"/>
          </p:cNvSpPr>
          <p:nvPr/>
        </p:nvSpPr>
        <p:spPr bwMode="auto">
          <a:xfrm>
            <a:off x="3432175" y="3284539"/>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9507" name="Line 51"/>
          <p:cNvSpPr>
            <a:spLocks noChangeShapeType="1"/>
          </p:cNvSpPr>
          <p:nvPr/>
        </p:nvSpPr>
        <p:spPr bwMode="auto">
          <a:xfrm>
            <a:off x="4079875" y="3284539"/>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9508" name="Line 52"/>
          <p:cNvSpPr>
            <a:spLocks noChangeShapeType="1"/>
          </p:cNvSpPr>
          <p:nvPr/>
        </p:nvSpPr>
        <p:spPr bwMode="auto">
          <a:xfrm>
            <a:off x="4727575" y="3284539"/>
            <a:ext cx="1081088"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9518" name="Rectangle 62"/>
          <p:cNvSpPr>
            <a:spLocks noChangeArrowheads="1"/>
          </p:cNvSpPr>
          <p:nvPr/>
        </p:nvSpPr>
        <p:spPr bwMode="auto">
          <a:xfrm>
            <a:off x="4727576" y="3789363"/>
            <a:ext cx="468313" cy="20875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32</a:t>
            </a:r>
          </a:p>
          <a:p>
            <a:pPr algn="ctr"/>
            <a:r>
              <a:rPr lang="en-US" altLang="en-US">
                <a:solidFill>
                  <a:schemeClr val="bg1"/>
                </a:solidFill>
              </a:rPr>
              <a:t>33</a:t>
            </a:r>
          </a:p>
          <a:p>
            <a:pPr algn="ctr"/>
            <a:endParaRPr lang="en-US" altLang="en-US">
              <a:solidFill>
                <a:schemeClr val="bg1"/>
              </a:solidFill>
            </a:endParaRPr>
          </a:p>
          <a:p>
            <a:pPr algn="ctr"/>
            <a:endParaRPr lang="en-AU" altLang="en-US">
              <a:solidFill>
                <a:schemeClr val="bg1"/>
              </a:solidFill>
            </a:endParaRPr>
          </a:p>
          <a:p>
            <a:pPr algn="ctr"/>
            <a:endParaRPr lang="en-AU" altLang="en-US">
              <a:solidFill>
                <a:schemeClr val="bg1"/>
              </a:solidFill>
            </a:endParaRPr>
          </a:p>
        </p:txBody>
      </p:sp>
      <p:sp>
        <p:nvSpPr>
          <p:cNvPr id="19519" name="Rectangle 63"/>
          <p:cNvSpPr>
            <a:spLocks noChangeArrowheads="1"/>
          </p:cNvSpPr>
          <p:nvPr/>
        </p:nvSpPr>
        <p:spPr bwMode="auto">
          <a:xfrm>
            <a:off x="4151313" y="4005263"/>
            <a:ext cx="4154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a:t>31</a:t>
            </a:r>
            <a:endParaRPr lang="th-TH" altLang="en-US" dirty="0"/>
          </a:p>
        </p:txBody>
      </p:sp>
      <p:sp>
        <p:nvSpPr>
          <p:cNvPr id="19520" name="Line 64"/>
          <p:cNvSpPr>
            <a:spLocks noChangeShapeType="1"/>
          </p:cNvSpPr>
          <p:nvPr/>
        </p:nvSpPr>
        <p:spPr bwMode="auto">
          <a:xfrm flipH="1" flipV="1">
            <a:off x="4295776" y="3429001"/>
            <a:ext cx="144463"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9521" name="Oval 65"/>
          <p:cNvSpPr>
            <a:spLocks noChangeArrowheads="1"/>
          </p:cNvSpPr>
          <p:nvPr/>
        </p:nvSpPr>
        <p:spPr bwMode="auto">
          <a:xfrm>
            <a:off x="3432175" y="2708276"/>
            <a:ext cx="1511300" cy="576263"/>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GB" altLang="en-US">
              <a:solidFill>
                <a:schemeClr val="bg1"/>
              </a:solidFill>
            </a:endParaRPr>
          </a:p>
        </p:txBody>
      </p:sp>
    </p:spTree>
    <p:extLst>
      <p:ext uri="{BB962C8B-B14F-4D97-AF65-F5344CB8AC3E}">
        <p14:creationId xmlns:p14="http://schemas.microsoft.com/office/powerpoint/2010/main" val="1050919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Previously</a:t>
            </a:r>
          </a:p>
        </p:txBody>
      </p:sp>
      <p:sp>
        <p:nvSpPr>
          <p:cNvPr id="3" name="Content Placeholder 2"/>
          <p:cNvSpPr>
            <a:spLocks noGrp="1"/>
          </p:cNvSpPr>
          <p:nvPr>
            <p:ph idx="1"/>
          </p:nvPr>
        </p:nvSpPr>
        <p:spPr/>
        <p:txBody>
          <a:bodyPr/>
          <a:lstStyle/>
          <a:p>
            <a:r>
              <a:rPr lang="en-US" dirty="0"/>
              <a:t>All about Binary Trees!</a:t>
            </a:r>
          </a:p>
          <a:p>
            <a:pPr lvl="1"/>
            <a:r>
              <a:rPr lang="en-US" dirty="0"/>
              <a:t>Operations:- Searching, Traversing, Inserting, Deleting, Balancing</a:t>
            </a:r>
          </a:p>
          <a:p>
            <a:pPr lvl="1"/>
            <a:r>
              <a:rPr lang="en-US" dirty="0"/>
              <a:t>AVL Trees</a:t>
            </a:r>
          </a:p>
          <a:p>
            <a:pPr lvl="1"/>
            <a:r>
              <a:rPr lang="en-US" dirty="0"/>
              <a:t>Splay Trees</a:t>
            </a:r>
          </a:p>
          <a:p>
            <a:r>
              <a:rPr lang="en-US" dirty="0"/>
              <a:t>Heap Sort</a:t>
            </a:r>
          </a:p>
        </p:txBody>
      </p:sp>
    </p:spTree>
    <p:extLst>
      <p:ext uri="{BB962C8B-B14F-4D97-AF65-F5344CB8AC3E}">
        <p14:creationId xmlns:p14="http://schemas.microsoft.com/office/powerpoint/2010/main" val="8503460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4"/>
          <p:cNvSpPr>
            <a:spLocks noChangeArrowheads="1"/>
          </p:cNvSpPr>
          <p:nvPr/>
        </p:nvSpPr>
        <p:spPr bwMode="auto">
          <a:xfrm>
            <a:off x="1907059" y="557213"/>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cs typeface="Angsana New" panose="02020603050405020304" pitchFamily="18" charset="-34"/>
              </a:defRPr>
            </a:lvl1pPr>
            <a:lvl2pPr algn="ctr">
              <a:defRPr sz="4400">
                <a:solidFill>
                  <a:schemeClr val="tx2"/>
                </a:solidFill>
                <a:latin typeface="Arial" panose="020B0604020202020204" pitchFamily="34" charset="0"/>
                <a:cs typeface="Angsana New" panose="02020603050405020304" pitchFamily="18" charset="-34"/>
              </a:defRPr>
            </a:lvl2pPr>
            <a:lvl3pPr algn="ctr">
              <a:defRPr sz="4400">
                <a:solidFill>
                  <a:schemeClr val="tx2"/>
                </a:solidFill>
                <a:latin typeface="Arial" panose="020B0604020202020204" pitchFamily="34" charset="0"/>
                <a:cs typeface="Angsana New" panose="02020603050405020304" pitchFamily="18" charset="-34"/>
              </a:defRPr>
            </a:lvl3pPr>
            <a:lvl4pPr algn="ctr">
              <a:defRPr sz="4400">
                <a:solidFill>
                  <a:schemeClr val="tx2"/>
                </a:solidFill>
                <a:latin typeface="Arial" panose="020B0604020202020204" pitchFamily="34" charset="0"/>
                <a:cs typeface="Angsana New" panose="02020603050405020304" pitchFamily="18" charset="-34"/>
              </a:defRPr>
            </a:lvl4pPr>
            <a:lvl5pPr algn="ctr">
              <a:defRPr sz="4400">
                <a:solidFill>
                  <a:schemeClr val="tx2"/>
                </a:solidFill>
                <a:latin typeface="Arial" panose="020B0604020202020204" pitchFamily="34" charset="0"/>
                <a:cs typeface="Angsana New" panose="02020603050405020304" pitchFamily="18" charset="-34"/>
              </a:defRPr>
            </a:lvl5pPr>
            <a:lvl6pPr marL="457200" algn="ctr" fontAlgn="base">
              <a:spcBef>
                <a:spcPct val="0"/>
              </a:spcBef>
              <a:spcAft>
                <a:spcPct val="0"/>
              </a:spcAft>
              <a:defRPr sz="4400">
                <a:solidFill>
                  <a:schemeClr val="tx2"/>
                </a:solidFill>
                <a:latin typeface="Arial" panose="020B0604020202020204" pitchFamily="34" charset="0"/>
                <a:cs typeface="Angsana New" panose="02020603050405020304" pitchFamily="18" charset="-34"/>
              </a:defRPr>
            </a:lvl6pPr>
            <a:lvl7pPr marL="914400" algn="ctr" fontAlgn="base">
              <a:spcBef>
                <a:spcPct val="0"/>
              </a:spcBef>
              <a:spcAft>
                <a:spcPct val="0"/>
              </a:spcAft>
              <a:defRPr sz="4400">
                <a:solidFill>
                  <a:schemeClr val="tx2"/>
                </a:solidFill>
                <a:latin typeface="Arial" panose="020B0604020202020204" pitchFamily="34" charset="0"/>
                <a:cs typeface="Angsana New" panose="02020603050405020304" pitchFamily="18" charset="-34"/>
              </a:defRPr>
            </a:lvl7pPr>
            <a:lvl8pPr marL="1371600" algn="ctr" fontAlgn="base">
              <a:spcBef>
                <a:spcPct val="0"/>
              </a:spcBef>
              <a:spcAft>
                <a:spcPct val="0"/>
              </a:spcAft>
              <a:defRPr sz="4400">
                <a:solidFill>
                  <a:schemeClr val="tx2"/>
                </a:solidFill>
                <a:latin typeface="Arial" panose="020B0604020202020204" pitchFamily="34" charset="0"/>
                <a:cs typeface="Angsana New" panose="02020603050405020304" pitchFamily="18" charset="-34"/>
              </a:defRPr>
            </a:lvl8pPr>
            <a:lvl9pPr marL="1828800" algn="ctr" fontAlgn="base">
              <a:spcBef>
                <a:spcPct val="0"/>
              </a:spcBef>
              <a:spcAft>
                <a:spcPct val="0"/>
              </a:spcAft>
              <a:defRPr sz="4400">
                <a:solidFill>
                  <a:schemeClr val="tx2"/>
                </a:solidFill>
                <a:latin typeface="Arial" panose="020B0604020202020204" pitchFamily="34" charset="0"/>
                <a:cs typeface="Angsana New" panose="02020603050405020304" pitchFamily="18" charset="-34"/>
              </a:defRPr>
            </a:lvl9pPr>
          </a:lstStyle>
          <a:p>
            <a:r>
              <a:rPr lang="en-US" altLang="en-US" dirty="0">
                <a:solidFill>
                  <a:schemeClr val="bg1"/>
                </a:solidFill>
              </a:rPr>
              <a:t>Insert 33 (3)</a:t>
            </a:r>
            <a:endParaRPr lang="en-GB" altLang="en-US" dirty="0">
              <a:solidFill>
                <a:schemeClr val="bg1"/>
              </a:solidFill>
            </a:endParaRPr>
          </a:p>
        </p:txBody>
      </p:sp>
      <p:grpSp>
        <p:nvGrpSpPr>
          <p:cNvPr id="20485" name="Group 5"/>
          <p:cNvGrpSpPr>
            <a:grpSpLocks/>
          </p:cNvGrpSpPr>
          <p:nvPr/>
        </p:nvGrpSpPr>
        <p:grpSpPr bwMode="auto">
          <a:xfrm>
            <a:off x="5115354" y="2616199"/>
            <a:ext cx="2592388" cy="431800"/>
            <a:chOff x="1973" y="1344"/>
            <a:chExt cx="1633" cy="272"/>
          </a:xfrm>
        </p:grpSpPr>
        <p:grpSp>
          <p:nvGrpSpPr>
            <p:cNvPr id="20486" name="Group 6"/>
            <p:cNvGrpSpPr>
              <a:grpSpLocks/>
            </p:cNvGrpSpPr>
            <p:nvPr/>
          </p:nvGrpSpPr>
          <p:grpSpPr bwMode="auto">
            <a:xfrm>
              <a:off x="1973" y="1344"/>
              <a:ext cx="1633" cy="272"/>
              <a:chOff x="1746" y="1026"/>
              <a:chExt cx="1633" cy="272"/>
            </a:xfrm>
          </p:grpSpPr>
          <p:sp>
            <p:nvSpPr>
              <p:cNvPr id="20487" name="Rectangle 7"/>
              <p:cNvSpPr>
                <a:spLocks noChangeArrowheads="1"/>
              </p:cNvSpPr>
              <p:nvPr/>
            </p:nvSpPr>
            <p:spPr bwMode="auto">
              <a:xfrm>
                <a:off x="1746" y="1026"/>
                <a:ext cx="1633"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20488" name="Line 8"/>
              <p:cNvSpPr>
                <a:spLocks noChangeShapeType="1"/>
              </p:cNvSpPr>
              <p:nvPr/>
            </p:nvSpPr>
            <p:spPr bwMode="auto">
              <a:xfrm>
                <a:off x="2154"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20489" name="Line 9"/>
              <p:cNvSpPr>
                <a:spLocks noChangeShapeType="1"/>
              </p:cNvSpPr>
              <p:nvPr/>
            </p:nvSpPr>
            <p:spPr bwMode="auto">
              <a:xfrm>
                <a:off x="2562"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20490" name="Line 10"/>
              <p:cNvSpPr>
                <a:spLocks noChangeShapeType="1"/>
              </p:cNvSpPr>
              <p:nvPr/>
            </p:nvSpPr>
            <p:spPr bwMode="auto">
              <a:xfrm>
                <a:off x="2971"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grpSp>
        <p:sp>
          <p:nvSpPr>
            <p:cNvPr id="20491" name="Text Box 11"/>
            <p:cNvSpPr txBox="1">
              <a:spLocks noChangeArrowheads="1"/>
            </p:cNvSpPr>
            <p:nvPr/>
          </p:nvSpPr>
          <p:spPr bwMode="auto">
            <a:xfrm>
              <a:off x="2036" y="1382"/>
              <a:ext cx="1078"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a:solidFill>
                    <a:schemeClr val="bg1"/>
                  </a:solidFill>
                </a:rPr>
                <a:t>41       66      87</a:t>
              </a:r>
              <a:endParaRPr lang="th-TH" altLang="en-US" dirty="0">
                <a:solidFill>
                  <a:schemeClr val="bg1"/>
                </a:solidFill>
              </a:endParaRPr>
            </a:p>
          </p:txBody>
        </p:sp>
      </p:grpSp>
      <p:grpSp>
        <p:nvGrpSpPr>
          <p:cNvPr id="20492" name="Group 12"/>
          <p:cNvGrpSpPr>
            <a:grpSpLocks/>
          </p:cNvGrpSpPr>
          <p:nvPr/>
        </p:nvGrpSpPr>
        <p:grpSpPr bwMode="auto">
          <a:xfrm>
            <a:off x="2235629" y="3752849"/>
            <a:ext cx="2592388" cy="444500"/>
            <a:chOff x="1973" y="1344"/>
            <a:chExt cx="1633" cy="280"/>
          </a:xfrm>
        </p:grpSpPr>
        <p:grpSp>
          <p:nvGrpSpPr>
            <p:cNvPr id="20493" name="Group 13"/>
            <p:cNvGrpSpPr>
              <a:grpSpLocks/>
            </p:cNvGrpSpPr>
            <p:nvPr/>
          </p:nvGrpSpPr>
          <p:grpSpPr bwMode="auto">
            <a:xfrm>
              <a:off x="1973" y="1344"/>
              <a:ext cx="1633" cy="272"/>
              <a:chOff x="1746" y="1026"/>
              <a:chExt cx="1633" cy="272"/>
            </a:xfrm>
          </p:grpSpPr>
          <p:sp>
            <p:nvSpPr>
              <p:cNvPr id="20494" name="Rectangle 14"/>
              <p:cNvSpPr>
                <a:spLocks noChangeArrowheads="1"/>
              </p:cNvSpPr>
              <p:nvPr/>
            </p:nvSpPr>
            <p:spPr bwMode="auto">
              <a:xfrm>
                <a:off x="1746" y="1026"/>
                <a:ext cx="1633"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20495" name="Line 15"/>
              <p:cNvSpPr>
                <a:spLocks noChangeShapeType="1"/>
              </p:cNvSpPr>
              <p:nvPr/>
            </p:nvSpPr>
            <p:spPr bwMode="auto">
              <a:xfrm>
                <a:off x="2154"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20496" name="Line 16"/>
              <p:cNvSpPr>
                <a:spLocks noChangeShapeType="1"/>
              </p:cNvSpPr>
              <p:nvPr/>
            </p:nvSpPr>
            <p:spPr bwMode="auto">
              <a:xfrm>
                <a:off x="2562"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20497" name="Line 17"/>
              <p:cNvSpPr>
                <a:spLocks noChangeShapeType="1"/>
              </p:cNvSpPr>
              <p:nvPr/>
            </p:nvSpPr>
            <p:spPr bwMode="auto">
              <a:xfrm>
                <a:off x="2971"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grpSp>
        <p:sp>
          <p:nvSpPr>
            <p:cNvPr id="20498" name="Text Box 18"/>
            <p:cNvSpPr txBox="1">
              <a:spLocks noChangeArrowheads="1"/>
            </p:cNvSpPr>
            <p:nvPr/>
          </p:nvSpPr>
          <p:spPr bwMode="auto">
            <a:xfrm>
              <a:off x="2057" y="1391"/>
              <a:ext cx="658"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a:solidFill>
                    <a:schemeClr val="bg1"/>
                  </a:solidFill>
                </a:rPr>
                <a:t> 8       18</a:t>
              </a:r>
              <a:endParaRPr lang="th-TH" altLang="en-US" dirty="0">
                <a:solidFill>
                  <a:schemeClr val="bg1"/>
                </a:solidFill>
              </a:endParaRPr>
            </a:p>
          </p:txBody>
        </p:sp>
      </p:grpSp>
      <p:sp>
        <p:nvSpPr>
          <p:cNvPr id="20499" name="Line 19"/>
          <p:cNvSpPr>
            <a:spLocks noChangeShapeType="1"/>
          </p:cNvSpPr>
          <p:nvPr/>
        </p:nvSpPr>
        <p:spPr bwMode="auto">
          <a:xfrm flipH="1">
            <a:off x="3531030" y="3046414"/>
            <a:ext cx="1584325"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20505" name="Line 25"/>
          <p:cNvSpPr>
            <a:spLocks noChangeShapeType="1"/>
          </p:cNvSpPr>
          <p:nvPr/>
        </p:nvSpPr>
        <p:spPr bwMode="auto">
          <a:xfrm>
            <a:off x="2234042" y="4198939"/>
            <a:ext cx="0" cy="15128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20506" name="Line 26"/>
          <p:cNvSpPr>
            <a:spLocks noChangeShapeType="1"/>
          </p:cNvSpPr>
          <p:nvPr/>
        </p:nvSpPr>
        <p:spPr bwMode="auto">
          <a:xfrm flipH="1">
            <a:off x="2881743" y="4198939"/>
            <a:ext cx="1587" cy="15128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20507" name="Line 27"/>
          <p:cNvSpPr>
            <a:spLocks noChangeShapeType="1"/>
          </p:cNvSpPr>
          <p:nvPr/>
        </p:nvSpPr>
        <p:spPr bwMode="auto">
          <a:xfrm>
            <a:off x="3531029" y="4198939"/>
            <a:ext cx="0" cy="15128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20508" name="Line 28"/>
          <p:cNvSpPr>
            <a:spLocks noChangeShapeType="1"/>
          </p:cNvSpPr>
          <p:nvPr/>
        </p:nvSpPr>
        <p:spPr bwMode="auto">
          <a:xfrm flipH="1">
            <a:off x="5690029" y="4198939"/>
            <a:ext cx="0" cy="15128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20515" name="Rectangle 35"/>
          <p:cNvSpPr>
            <a:spLocks noChangeArrowheads="1"/>
          </p:cNvSpPr>
          <p:nvPr/>
        </p:nvSpPr>
        <p:spPr bwMode="auto">
          <a:xfrm>
            <a:off x="4899454" y="3911600"/>
            <a:ext cx="4154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a:t>26</a:t>
            </a:r>
            <a:endParaRPr lang="th-TH" altLang="en-US" dirty="0"/>
          </a:p>
        </p:txBody>
      </p:sp>
      <p:grpSp>
        <p:nvGrpSpPr>
          <p:cNvPr id="20516" name="Group 36"/>
          <p:cNvGrpSpPr>
            <a:grpSpLocks/>
          </p:cNvGrpSpPr>
          <p:nvPr/>
        </p:nvGrpSpPr>
        <p:grpSpPr bwMode="auto">
          <a:xfrm>
            <a:off x="5690029" y="3695699"/>
            <a:ext cx="2592388" cy="504825"/>
            <a:chOff x="1973" y="1298"/>
            <a:chExt cx="1633" cy="318"/>
          </a:xfrm>
        </p:grpSpPr>
        <p:grpSp>
          <p:nvGrpSpPr>
            <p:cNvPr id="20517" name="Group 37"/>
            <p:cNvGrpSpPr>
              <a:grpSpLocks/>
            </p:cNvGrpSpPr>
            <p:nvPr/>
          </p:nvGrpSpPr>
          <p:grpSpPr bwMode="auto">
            <a:xfrm>
              <a:off x="1973" y="1344"/>
              <a:ext cx="1633" cy="272"/>
              <a:chOff x="1746" y="1026"/>
              <a:chExt cx="1633" cy="272"/>
            </a:xfrm>
          </p:grpSpPr>
          <p:sp>
            <p:nvSpPr>
              <p:cNvPr id="20518" name="Rectangle 38"/>
              <p:cNvSpPr>
                <a:spLocks noChangeArrowheads="1"/>
              </p:cNvSpPr>
              <p:nvPr/>
            </p:nvSpPr>
            <p:spPr bwMode="auto">
              <a:xfrm>
                <a:off x="1746" y="1026"/>
                <a:ext cx="1633"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dirty="0">
                    <a:solidFill>
                      <a:schemeClr val="bg1"/>
                    </a:solidFill>
                  </a:rPr>
                  <a:t>31      35                     </a:t>
                </a:r>
                <a:endParaRPr lang="th-TH" altLang="en-US" dirty="0">
                  <a:solidFill>
                    <a:schemeClr val="bg1"/>
                  </a:solidFill>
                </a:endParaRPr>
              </a:p>
            </p:txBody>
          </p:sp>
          <p:sp>
            <p:nvSpPr>
              <p:cNvPr id="20519" name="Line 39"/>
              <p:cNvSpPr>
                <a:spLocks noChangeShapeType="1"/>
              </p:cNvSpPr>
              <p:nvPr/>
            </p:nvSpPr>
            <p:spPr bwMode="auto">
              <a:xfrm>
                <a:off x="2154"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20520" name="Line 40"/>
              <p:cNvSpPr>
                <a:spLocks noChangeShapeType="1"/>
              </p:cNvSpPr>
              <p:nvPr/>
            </p:nvSpPr>
            <p:spPr bwMode="auto">
              <a:xfrm>
                <a:off x="2562"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20521" name="Line 41"/>
              <p:cNvSpPr>
                <a:spLocks noChangeShapeType="1"/>
              </p:cNvSpPr>
              <p:nvPr/>
            </p:nvSpPr>
            <p:spPr bwMode="auto">
              <a:xfrm>
                <a:off x="2971"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grpSp>
        <p:sp>
          <p:nvSpPr>
            <p:cNvPr id="20522" name="Text Box 42"/>
            <p:cNvSpPr txBox="1">
              <a:spLocks noChangeArrowheads="1"/>
            </p:cNvSpPr>
            <p:nvPr/>
          </p:nvSpPr>
          <p:spPr bwMode="auto">
            <a:xfrm>
              <a:off x="1973" y="1298"/>
              <a:ext cx="157"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chemeClr val="bg1"/>
                  </a:solidFill>
                </a:rPr>
                <a:t> </a:t>
              </a:r>
              <a:endParaRPr lang="th-TH" altLang="en-US">
                <a:solidFill>
                  <a:schemeClr val="bg1"/>
                </a:solidFill>
              </a:endParaRPr>
            </a:p>
          </p:txBody>
        </p:sp>
      </p:grpSp>
      <p:sp>
        <p:nvSpPr>
          <p:cNvPr id="20524" name="Line 44"/>
          <p:cNvSpPr>
            <a:spLocks noChangeShapeType="1"/>
          </p:cNvSpPr>
          <p:nvPr/>
        </p:nvSpPr>
        <p:spPr bwMode="auto">
          <a:xfrm flipH="1">
            <a:off x="6339317" y="4198939"/>
            <a:ext cx="0" cy="15128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20525" name="Line 45"/>
          <p:cNvSpPr>
            <a:spLocks noChangeShapeType="1"/>
          </p:cNvSpPr>
          <p:nvPr/>
        </p:nvSpPr>
        <p:spPr bwMode="auto">
          <a:xfrm flipH="1">
            <a:off x="6987017" y="4198939"/>
            <a:ext cx="0" cy="15128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20527" name="Line 47"/>
          <p:cNvSpPr>
            <a:spLocks noChangeShapeType="1"/>
          </p:cNvSpPr>
          <p:nvPr/>
        </p:nvSpPr>
        <p:spPr bwMode="auto">
          <a:xfrm flipV="1">
            <a:off x="5186792" y="3479800"/>
            <a:ext cx="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Tree>
    <p:extLst>
      <p:ext uri="{BB962C8B-B14F-4D97-AF65-F5344CB8AC3E}">
        <p14:creationId xmlns:p14="http://schemas.microsoft.com/office/powerpoint/2010/main" val="20568939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66" name="Rectangle 62"/>
          <p:cNvSpPr>
            <a:spLocks noGrp="1" noChangeArrowheads="1"/>
          </p:cNvSpPr>
          <p:nvPr>
            <p:ph type="title"/>
          </p:nvPr>
        </p:nvSpPr>
        <p:spPr/>
        <p:txBody>
          <a:bodyPr/>
          <a:lstStyle/>
          <a:p>
            <a:r>
              <a:rPr lang="en-US" altLang="en-US"/>
              <a:t>Insert 33 (4)</a:t>
            </a:r>
            <a:endParaRPr lang="en-GB" altLang="en-US"/>
          </a:p>
        </p:txBody>
      </p:sp>
      <p:grpSp>
        <p:nvGrpSpPr>
          <p:cNvPr id="21567" name="Group 63"/>
          <p:cNvGrpSpPr>
            <a:grpSpLocks/>
          </p:cNvGrpSpPr>
          <p:nvPr/>
        </p:nvGrpSpPr>
        <p:grpSpPr bwMode="auto">
          <a:xfrm>
            <a:off x="5232400" y="1917699"/>
            <a:ext cx="2592388" cy="431800"/>
            <a:chOff x="1973" y="1344"/>
            <a:chExt cx="1633" cy="272"/>
          </a:xfrm>
        </p:grpSpPr>
        <p:grpSp>
          <p:nvGrpSpPr>
            <p:cNvPr id="21568" name="Group 64"/>
            <p:cNvGrpSpPr>
              <a:grpSpLocks/>
            </p:cNvGrpSpPr>
            <p:nvPr/>
          </p:nvGrpSpPr>
          <p:grpSpPr bwMode="auto">
            <a:xfrm>
              <a:off x="1973" y="1344"/>
              <a:ext cx="1633" cy="272"/>
              <a:chOff x="1746" y="1026"/>
              <a:chExt cx="1633" cy="272"/>
            </a:xfrm>
          </p:grpSpPr>
          <p:sp>
            <p:nvSpPr>
              <p:cNvPr id="21569" name="Rectangle 65"/>
              <p:cNvSpPr>
                <a:spLocks noChangeArrowheads="1"/>
              </p:cNvSpPr>
              <p:nvPr/>
            </p:nvSpPr>
            <p:spPr bwMode="auto">
              <a:xfrm>
                <a:off x="1746" y="1026"/>
                <a:ext cx="1633"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70" name="Line 66"/>
              <p:cNvSpPr>
                <a:spLocks noChangeShapeType="1"/>
              </p:cNvSpPr>
              <p:nvPr/>
            </p:nvSpPr>
            <p:spPr bwMode="auto">
              <a:xfrm>
                <a:off x="2154"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71" name="Line 67"/>
              <p:cNvSpPr>
                <a:spLocks noChangeShapeType="1"/>
              </p:cNvSpPr>
              <p:nvPr/>
            </p:nvSpPr>
            <p:spPr bwMode="auto">
              <a:xfrm>
                <a:off x="2562"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72" name="Line 68"/>
              <p:cNvSpPr>
                <a:spLocks noChangeShapeType="1"/>
              </p:cNvSpPr>
              <p:nvPr/>
            </p:nvSpPr>
            <p:spPr bwMode="auto">
              <a:xfrm>
                <a:off x="2971"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1573" name="Text Box 69"/>
            <p:cNvSpPr txBox="1">
              <a:spLocks noChangeArrowheads="1"/>
            </p:cNvSpPr>
            <p:nvPr/>
          </p:nvSpPr>
          <p:spPr bwMode="auto">
            <a:xfrm>
              <a:off x="2047" y="1379"/>
              <a:ext cx="1465"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a:solidFill>
                    <a:schemeClr val="bg1"/>
                  </a:solidFill>
                </a:rPr>
                <a:t>26       41       66     87</a:t>
              </a:r>
              <a:endParaRPr lang="th-TH" altLang="en-US" dirty="0">
                <a:solidFill>
                  <a:schemeClr val="bg1"/>
                </a:solidFill>
              </a:endParaRPr>
            </a:p>
          </p:txBody>
        </p:sp>
      </p:grpSp>
      <p:grpSp>
        <p:nvGrpSpPr>
          <p:cNvPr id="21574" name="Group 70"/>
          <p:cNvGrpSpPr>
            <a:grpSpLocks/>
          </p:cNvGrpSpPr>
          <p:nvPr/>
        </p:nvGrpSpPr>
        <p:grpSpPr bwMode="auto">
          <a:xfrm>
            <a:off x="2352675" y="3054351"/>
            <a:ext cx="2592388" cy="439738"/>
            <a:chOff x="1973" y="1344"/>
            <a:chExt cx="1633" cy="277"/>
          </a:xfrm>
        </p:grpSpPr>
        <p:grpSp>
          <p:nvGrpSpPr>
            <p:cNvPr id="21575" name="Group 71"/>
            <p:cNvGrpSpPr>
              <a:grpSpLocks/>
            </p:cNvGrpSpPr>
            <p:nvPr/>
          </p:nvGrpSpPr>
          <p:grpSpPr bwMode="auto">
            <a:xfrm>
              <a:off x="1973" y="1344"/>
              <a:ext cx="1633" cy="272"/>
              <a:chOff x="1746" y="1026"/>
              <a:chExt cx="1633" cy="272"/>
            </a:xfrm>
          </p:grpSpPr>
          <p:sp>
            <p:nvSpPr>
              <p:cNvPr id="21576" name="Rectangle 72"/>
              <p:cNvSpPr>
                <a:spLocks noChangeArrowheads="1"/>
              </p:cNvSpPr>
              <p:nvPr/>
            </p:nvSpPr>
            <p:spPr bwMode="auto">
              <a:xfrm>
                <a:off x="1746" y="1026"/>
                <a:ext cx="1633"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77" name="Line 73"/>
              <p:cNvSpPr>
                <a:spLocks noChangeShapeType="1"/>
              </p:cNvSpPr>
              <p:nvPr/>
            </p:nvSpPr>
            <p:spPr bwMode="auto">
              <a:xfrm>
                <a:off x="2154"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78" name="Line 74"/>
              <p:cNvSpPr>
                <a:spLocks noChangeShapeType="1"/>
              </p:cNvSpPr>
              <p:nvPr/>
            </p:nvSpPr>
            <p:spPr bwMode="auto">
              <a:xfrm>
                <a:off x="2562"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79" name="Line 75"/>
              <p:cNvSpPr>
                <a:spLocks noChangeShapeType="1"/>
              </p:cNvSpPr>
              <p:nvPr/>
            </p:nvSpPr>
            <p:spPr bwMode="auto">
              <a:xfrm>
                <a:off x="2971"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1580" name="Text Box 76"/>
            <p:cNvSpPr txBox="1">
              <a:spLocks noChangeArrowheads="1"/>
            </p:cNvSpPr>
            <p:nvPr/>
          </p:nvSpPr>
          <p:spPr bwMode="auto">
            <a:xfrm>
              <a:off x="2049" y="1388"/>
              <a:ext cx="658"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a:solidFill>
                    <a:schemeClr val="bg1"/>
                  </a:solidFill>
                </a:rPr>
                <a:t> 8       18</a:t>
              </a:r>
              <a:endParaRPr lang="th-TH" altLang="en-US" dirty="0">
                <a:solidFill>
                  <a:schemeClr val="bg1"/>
                </a:solidFill>
              </a:endParaRPr>
            </a:p>
          </p:txBody>
        </p:sp>
      </p:grpSp>
      <p:sp>
        <p:nvSpPr>
          <p:cNvPr id="21581" name="Line 77"/>
          <p:cNvSpPr>
            <a:spLocks noChangeShapeType="1"/>
          </p:cNvSpPr>
          <p:nvPr/>
        </p:nvSpPr>
        <p:spPr bwMode="auto">
          <a:xfrm flipH="1">
            <a:off x="3648076" y="2347914"/>
            <a:ext cx="1584325"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82" name="Rectangle 78"/>
          <p:cNvSpPr>
            <a:spLocks noChangeArrowheads="1"/>
          </p:cNvSpPr>
          <p:nvPr/>
        </p:nvSpPr>
        <p:spPr bwMode="auto">
          <a:xfrm>
            <a:off x="2100263" y="4005263"/>
            <a:ext cx="468312" cy="20875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p>
          <a:p>
            <a:pPr algn="ctr"/>
            <a:r>
              <a:rPr lang="en-US" altLang="en-US">
                <a:solidFill>
                  <a:schemeClr val="bg1"/>
                </a:solidFill>
              </a:rPr>
              <a:t>4</a:t>
            </a:r>
          </a:p>
          <a:p>
            <a:pPr algn="ctr"/>
            <a:r>
              <a:rPr lang="en-US" altLang="en-US">
                <a:solidFill>
                  <a:schemeClr val="bg1"/>
                </a:solidFill>
              </a:rPr>
              <a:t>6</a:t>
            </a:r>
          </a:p>
          <a:p>
            <a:pPr algn="ctr"/>
            <a:endParaRPr lang="en-US" altLang="en-US">
              <a:solidFill>
                <a:schemeClr val="bg1"/>
              </a:solidFill>
            </a:endParaRPr>
          </a:p>
          <a:p>
            <a:pPr algn="ctr"/>
            <a:endParaRPr lang="en-AU" altLang="en-US">
              <a:solidFill>
                <a:schemeClr val="bg1"/>
              </a:solidFill>
            </a:endParaRPr>
          </a:p>
        </p:txBody>
      </p:sp>
      <p:sp>
        <p:nvSpPr>
          <p:cNvPr id="21583" name="Rectangle 79"/>
          <p:cNvSpPr>
            <a:spLocks noChangeArrowheads="1"/>
          </p:cNvSpPr>
          <p:nvPr/>
        </p:nvSpPr>
        <p:spPr bwMode="auto">
          <a:xfrm>
            <a:off x="2711451" y="4005263"/>
            <a:ext cx="468313" cy="20875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10</a:t>
            </a:r>
          </a:p>
          <a:p>
            <a:pPr algn="ctr"/>
            <a:r>
              <a:rPr lang="en-US" altLang="en-US">
                <a:solidFill>
                  <a:schemeClr val="bg1"/>
                </a:solidFill>
              </a:rPr>
              <a:t>12</a:t>
            </a:r>
          </a:p>
          <a:p>
            <a:pPr algn="ctr"/>
            <a:r>
              <a:rPr lang="en-US" altLang="en-US">
                <a:solidFill>
                  <a:schemeClr val="bg1"/>
                </a:solidFill>
              </a:rPr>
              <a:t>14</a:t>
            </a:r>
          </a:p>
          <a:p>
            <a:pPr algn="ctr"/>
            <a:r>
              <a:rPr lang="en-US" altLang="en-US">
                <a:solidFill>
                  <a:schemeClr val="bg1"/>
                </a:solidFill>
              </a:rPr>
              <a:t>16</a:t>
            </a:r>
          </a:p>
          <a:p>
            <a:pPr algn="ctr"/>
            <a:endParaRPr lang="en-AU" altLang="en-US">
              <a:solidFill>
                <a:schemeClr val="bg1"/>
              </a:solidFill>
            </a:endParaRPr>
          </a:p>
        </p:txBody>
      </p:sp>
      <p:sp>
        <p:nvSpPr>
          <p:cNvPr id="21584" name="Rectangle 80"/>
          <p:cNvSpPr>
            <a:spLocks noChangeArrowheads="1"/>
          </p:cNvSpPr>
          <p:nvPr/>
        </p:nvSpPr>
        <p:spPr bwMode="auto">
          <a:xfrm>
            <a:off x="3359151" y="4005263"/>
            <a:ext cx="468313" cy="20875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20</a:t>
            </a:r>
          </a:p>
          <a:p>
            <a:pPr algn="ctr"/>
            <a:r>
              <a:rPr lang="en-US" altLang="en-US">
                <a:solidFill>
                  <a:schemeClr val="bg1"/>
                </a:solidFill>
              </a:rPr>
              <a:t>22</a:t>
            </a:r>
          </a:p>
          <a:p>
            <a:pPr algn="ctr"/>
            <a:r>
              <a:rPr lang="en-US" altLang="en-US">
                <a:solidFill>
                  <a:schemeClr val="bg1"/>
                </a:solidFill>
              </a:rPr>
              <a:t>24</a:t>
            </a:r>
          </a:p>
          <a:p>
            <a:pPr algn="ctr"/>
            <a:endParaRPr lang="en-AU" altLang="en-US">
              <a:solidFill>
                <a:schemeClr val="bg1"/>
              </a:solidFill>
            </a:endParaRPr>
          </a:p>
          <a:p>
            <a:pPr algn="ctr"/>
            <a:endParaRPr lang="en-AU" altLang="en-US">
              <a:solidFill>
                <a:schemeClr val="bg1"/>
              </a:solidFill>
            </a:endParaRPr>
          </a:p>
        </p:txBody>
      </p:sp>
      <p:sp>
        <p:nvSpPr>
          <p:cNvPr id="21585" name="Rectangle 81"/>
          <p:cNvSpPr>
            <a:spLocks noChangeArrowheads="1"/>
          </p:cNvSpPr>
          <p:nvPr/>
        </p:nvSpPr>
        <p:spPr bwMode="auto">
          <a:xfrm>
            <a:off x="5232401" y="4005263"/>
            <a:ext cx="468313" cy="20875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28</a:t>
            </a:r>
          </a:p>
          <a:p>
            <a:pPr algn="ctr"/>
            <a:r>
              <a:rPr lang="en-US" altLang="en-US">
                <a:solidFill>
                  <a:schemeClr val="bg1"/>
                </a:solidFill>
              </a:rPr>
              <a:t>30</a:t>
            </a:r>
          </a:p>
          <a:p>
            <a:pPr algn="ctr"/>
            <a:endParaRPr lang="en-US" altLang="en-US">
              <a:solidFill>
                <a:schemeClr val="bg1"/>
              </a:solidFill>
            </a:endParaRPr>
          </a:p>
          <a:p>
            <a:pPr algn="ctr"/>
            <a:endParaRPr lang="en-AU" altLang="en-US">
              <a:solidFill>
                <a:schemeClr val="bg1"/>
              </a:solidFill>
            </a:endParaRPr>
          </a:p>
          <a:p>
            <a:pPr algn="ctr"/>
            <a:endParaRPr lang="en-AU" altLang="en-US">
              <a:solidFill>
                <a:schemeClr val="bg1"/>
              </a:solidFill>
            </a:endParaRPr>
          </a:p>
        </p:txBody>
      </p:sp>
      <p:sp>
        <p:nvSpPr>
          <p:cNvPr id="21586" name="Rectangle 82"/>
          <p:cNvSpPr>
            <a:spLocks noChangeArrowheads="1"/>
          </p:cNvSpPr>
          <p:nvPr/>
        </p:nvSpPr>
        <p:spPr bwMode="auto">
          <a:xfrm>
            <a:off x="6672263" y="4005263"/>
            <a:ext cx="468312" cy="20875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36</a:t>
            </a:r>
          </a:p>
          <a:p>
            <a:pPr algn="ctr"/>
            <a:r>
              <a:rPr lang="en-US" altLang="en-US">
                <a:solidFill>
                  <a:schemeClr val="bg1"/>
                </a:solidFill>
              </a:rPr>
              <a:t>37</a:t>
            </a:r>
          </a:p>
          <a:p>
            <a:pPr algn="ctr"/>
            <a:r>
              <a:rPr lang="en-US" altLang="en-US">
                <a:solidFill>
                  <a:schemeClr val="bg1"/>
                </a:solidFill>
              </a:rPr>
              <a:t>38</a:t>
            </a:r>
          </a:p>
          <a:p>
            <a:pPr algn="ctr"/>
            <a:r>
              <a:rPr lang="en-US" altLang="en-US">
                <a:solidFill>
                  <a:schemeClr val="bg1"/>
                </a:solidFill>
              </a:rPr>
              <a:t>39</a:t>
            </a:r>
          </a:p>
          <a:p>
            <a:pPr algn="ctr"/>
            <a:endParaRPr lang="en-AU" altLang="en-US">
              <a:solidFill>
                <a:schemeClr val="bg1"/>
              </a:solidFill>
            </a:endParaRPr>
          </a:p>
        </p:txBody>
      </p:sp>
      <p:sp>
        <p:nvSpPr>
          <p:cNvPr id="21587" name="Line 83"/>
          <p:cNvSpPr>
            <a:spLocks noChangeShapeType="1"/>
          </p:cNvSpPr>
          <p:nvPr/>
        </p:nvSpPr>
        <p:spPr bwMode="auto">
          <a:xfrm>
            <a:off x="2351088" y="3500439"/>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88" name="Line 84"/>
          <p:cNvSpPr>
            <a:spLocks noChangeShapeType="1"/>
          </p:cNvSpPr>
          <p:nvPr/>
        </p:nvSpPr>
        <p:spPr bwMode="auto">
          <a:xfrm>
            <a:off x="3000375" y="3500439"/>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89" name="Line 85"/>
          <p:cNvSpPr>
            <a:spLocks noChangeShapeType="1"/>
          </p:cNvSpPr>
          <p:nvPr/>
        </p:nvSpPr>
        <p:spPr bwMode="auto">
          <a:xfrm>
            <a:off x="3648075" y="3500439"/>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90" name="Line 86"/>
          <p:cNvSpPr>
            <a:spLocks noChangeShapeType="1"/>
          </p:cNvSpPr>
          <p:nvPr/>
        </p:nvSpPr>
        <p:spPr bwMode="auto">
          <a:xfrm>
            <a:off x="5519738" y="3500439"/>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92" name="Rectangle 88"/>
          <p:cNvSpPr>
            <a:spLocks noChangeArrowheads="1"/>
          </p:cNvSpPr>
          <p:nvPr/>
        </p:nvSpPr>
        <p:spPr bwMode="auto">
          <a:xfrm>
            <a:off x="5951538" y="4005263"/>
            <a:ext cx="468312" cy="20875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32</a:t>
            </a:r>
          </a:p>
          <a:p>
            <a:pPr algn="ctr"/>
            <a:r>
              <a:rPr lang="en-US" altLang="en-US">
                <a:solidFill>
                  <a:schemeClr val="bg1"/>
                </a:solidFill>
              </a:rPr>
              <a:t>33</a:t>
            </a:r>
          </a:p>
          <a:p>
            <a:pPr algn="ctr"/>
            <a:endParaRPr lang="en-US" altLang="en-US">
              <a:solidFill>
                <a:schemeClr val="bg1"/>
              </a:solidFill>
            </a:endParaRPr>
          </a:p>
          <a:p>
            <a:pPr algn="ctr"/>
            <a:endParaRPr lang="en-US" altLang="en-US">
              <a:solidFill>
                <a:schemeClr val="bg1"/>
              </a:solidFill>
            </a:endParaRPr>
          </a:p>
          <a:p>
            <a:pPr algn="ctr"/>
            <a:endParaRPr lang="en-AU" altLang="en-US">
              <a:solidFill>
                <a:schemeClr val="bg1"/>
              </a:solidFill>
            </a:endParaRPr>
          </a:p>
        </p:txBody>
      </p:sp>
      <p:grpSp>
        <p:nvGrpSpPr>
          <p:cNvPr id="21596" name="Group 92"/>
          <p:cNvGrpSpPr>
            <a:grpSpLocks/>
          </p:cNvGrpSpPr>
          <p:nvPr/>
        </p:nvGrpSpPr>
        <p:grpSpPr bwMode="auto">
          <a:xfrm>
            <a:off x="5519739" y="2997199"/>
            <a:ext cx="2592387" cy="504825"/>
            <a:chOff x="1973" y="1298"/>
            <a:chExt cx="1633" cy="318"/>
          </a:xfrm>
        </p:grpSpPr>
        <p:grpSp>
          <p:nvGrpSpPr>
            <p:cNvPr id="21597" name="Group 93"/>
            <p:cNvGrpSpPr>
              <a:grpSpLocks/>
            </p:cNvGrpSpPr>
            <p:nvPr/>
          </p:nvGrpSpPr>
          <p:grpSpPr bwMode="auto">
            <a:xfrm>
              <a:off x="1973" y="1344"/>
              <a:ext cx="1633" cy="272"/>
              <a:chOff x="1746" y="1026"/>
              <a:chExt cx="1633" cy="272"/>
            </a:xfrm>
          </p:grpSpPr>
          <p:sp>
            <p:nvSpPr>
              <p:cNvPr id="21598" name="Rectangle 94"/>
              <p:cNvSpPr>
                <a:spLocks noChangeArrowheads="1"/>
              </p:cNvSpPr>
              <p:nvPr/>
            </p:nvSpPr>
            <p:spPr bwMode="auto">
              <a:xfrm>
                <a:off x="1746" y="1026"/>
                <a:ext cx="1633"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dirty="0">
                    <a:solidFill>
                      <a:schemeClr val="bg1"/>
                    </a:solidFill>
                  </a:rPr>
                  <a:t>31      35                     </a:t>
                </a:r>
                <a:endParaRPr lang="th-TH" altLang="en-US" dirty="0">
                  <a:solidFill>
                    <a:schemeClr val="bg1"/>
                  </a:solidFill>
                </a:endParaRPr>
              </a:p>
            </p:txBody>
          </p:sp>
          <p:sp>
            <p:nvSpPr>
              <p:cNvPr id="21599" name="Line 95"/>
              <p:cNvSpPr>
                <a:spLocks noChangeShapeType="1"/>
              </p:cNvSpPr>
              <p:nvPr/>
            </p:nvSpPr>
            <p:spPr bwMode="auto">
              <a:xfrm>
                <a:off x="2154"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600" name="Line 96"/>
              <p:cNvSpPr>
                <a:spLocks noChangeShapeType="1"/>
              </p:cNvSpPr>
              <p:nvPr/>
            </p:nvSpPr>
            <p:spPr bwMode="auto">
              <a:xfrm>
                <a:off x="2562"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601" name="Line 97"/>
              <p:cNvSpPr>
                <a:spLocks noChangeShapeType="1"/>
              </p:cNvSpPr>
              <p:nvPr/>
            </p:nvSpPr>
            <p:spPr bwMode="auto">
              <a:xfrm>
                <a:off x="2971"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1602" name="Text Box 98"/>
            <p:cNvSpPr txBox="1">
              <a:spLocks noChangeArrowheads="1"/>
            </p:cNvSpPr>
            <p:nvPr/>
          </p:nvSpPr>
          <p:spPr bwMode="auto">
            <a:xfrm>
              <a:off x="1973" y="1298"/>
              <a:ext cx="157"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 </a:t>
              </a:r>
              <a:endParaRPr lang="th-TH" altLang="en-US"/>
            </a:p>
          </p:txBody>
        </p:sp>
      </p:grpSp>
      <p:sp>
        <p:nvSpPr>
          <p:cNvPr id="21603" name="Line 99"/>
          <p:cNvSpPr>
            <a:spLocks noChangeShapeType="1"/>
          </p:cNvSpPr>
          <p:nvPr/>
        </p:nvSpPr>
        <p:spPr bwMode="auto">
          <a:xfrm>
            <a:off x="5880101" y="2349500"/>
            <a:ext cx="936625" cy="7191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604" name="Line 100"/>
          <p:cNvSpPr>
            <a:spLocks noChangeShapeType="1"/>
          </p:cNvSpPr>
          <p:nvPr/>
        </p:nvSpPr>
        <p:spPr bwMode="auto">
          <a:xfrm>
            <a:off x="6167438" y="3500439"/>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605" name="Line 101"/>
          <p:cNvSpPr>
            <a:spLocks noChangeShapeType="1"/>
          </p:cNvSpPr>
          <p:nvPr/>
        </p:nvSpPr>
        <p:spPr bwMode="auto">
          <a:xfrm>
            <a:off x="6816725" y="3500439"/>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2557990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Full Root?</a:t>
            </a:r>
          </a:p>
        </p:txBody>
      </p:sp>
      <p:sp>
        <p:nvSpPr>
          <p:cNvPr id="3" name="Content Placeholder 2"/>
          <p:cNvSpPr>
            <a:spLocks noGrp="1"/>
          </p:cNvSpPr>
          <p:nvPr>
            <p:ph idx="1"/>
          </p:nvPr>
        </p:nvSpPr>
        <p:spPr>
          <a:xfrm>
            <a:off x="581193" y="2180496"/>
            <a:ext cx="4031996" cy="3678303"/>
          </a:xfrm>
        </p:spPr>
        <p:txBody>
          <a:bodyPr/>
          <a:lstStyle/>
          <a:p>
            <a:r>
              <a:rPr lang="en-US" dirty="0"/>
              <a:t>The only case where the B-tree gains height</a:t>
            </a:r>
          </a:p>
        </p:txBody>
      </p:sp>
      <p:pic>
        <p:nvPicPr>
          <p:cNvPr id="4" name="Picture 3"/>
          <p:cNvPicPr>
            <a:picLocks noChangeAspect="1"/>
          </p:cNvPicPr>
          <p:nvPr/>
        </p:nvPicPr>
        <p:blipFill>
          <a:blip r:embed="rId2"/>
          <a:stretch>
            <a:fillRect/>
          </a:stretch>
        </p:blipFill>
        <p:spPr>
          <a:xfrm>
            <a:off x="4613188" y="457956"/>
            <a:ext cx="6865981" cy="6209544"/>
          </a:xfrm>
          <a:prstGeom prst="rect">
            <a:avLst/>
          </a:prstGeom>
        </p:spPr>
      </p:pic>
    </p:spTree>
    <p:extLst>
      <p:ext uri="{BB962C8B-B14F-4D97-AF65-F5344CB8AC3E}">
        <p14:creationId xmlns:p14="http://schemas.microsoft.com/office/powerpoint/2010/main" val="24751034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ltLang="en-US"/>
              <a:t>Deleting a Node</a:t>
            </a:r>
            <a:endParaRPr lang="en-GB" altLang="en-US"/>
          </a:p>
        </p:txBody>
      </p:sp>
      <p:sp>
        <p:nvSpPr>
          <p:cNvPr id="22531" name="Rectangle 3"/>
          <p:cNvSpPr>
            <a:spLocks noGrp="1" noChangeArrowheads="1"/>
          </p:cNvSpPr>
          <p:nvPr>
            <p:ph type="body" idx="1"/>
          </p:nvPr>
        </p:nvSpPr>
        <p:spPr/>
        <p:txBody>
          <a:bodyPr/>
          <a:lstStyle/>
          <a:p>
            <a:r>
              <a:rPr lang="en-US" altLang="en-US"/>
              <a:t>Deleting a node from a b-tree also presents some problems to be addressed.</a:t>
            </a:r>
          </a:p>
          <a:p>
            <a:pPr lvl="1"/>
            <a:r>
              <a:rPr lang="en-US" altLang="en-US"/>
              <a:t>Is the node in a leaf?</a:t>
            </a:r>
          </a:p>
          <a:p>
            <a:pPr lvl="2"/>
            <a:r>
              <a:rPr lang="en-US" altLang="en-US"/>
              <a:t>If so will the leaf still be at least half full?</a:t>
            </a:r>
          </a:p>
          <a:p>
            <a:pPr lvl="1"/>
            <a:r>
              <a:rPr lang="en-US" altLang="en-US"/>
              <a:t>Is the node an internal node?</a:t>
            </a:r>
          </a:p>
          <a:p>
            <a:pPr lvl="2"/>
            <a:r>
              <a:rPr lang="en-US" altLang="en-US"/>
              <a:t>Which new node will become a separator value?</a:t>
            </a:r>
            <a:endParaRPr lang="en-GB" altLang="en-US"/>
          </a:p>
        </p:txBody>
      </p:sp>
    </p:spTree>
    <p:extLst>
      <p:ext uri="{BB962C8B-B14F-4D97-AF65-F5344CB8AC3E}">
        <p14:creationId xmlns:p14="http://schemas.microsoft.com/office/powerpoint/2010/main" val="38796830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en-US"/>
              <a:t>Deleting Leaf Nodes</a:t>
            </a:r>
            <a:endParaRPr lang="en-GB" altLang="en-US"/>
          </a:p>
        </p:txBody>
      </p:sp>
      <p:sp>
        <p:nvSpPr>
          <p:cNvPr id="23555" name="Rectangle 3"/>
          <p:cNvSpPr>
            <a:spLocks noGrp="1" noChangeArrowheads="1"/>
          </p:cNvSpPr>
          <p:nvPr>
            <p:ph type="body" idx="1"/>
          </p:nvPr>
        </p:nvSpPr>
        <p:spPr/>
        <p:txBody>
          <a:bodyPr/>
          <a:lstStyle/>
          <a:p>
            <a:pPr>
              <a:lnSpc>
                <a:spcPct val="80000"/>
              </a:lnSpc>
            </a:pPr>
            <a:r>
              <a:rPr lang="en-US" altLang="en-US" sz="2800"/>
              <a:t>Leaf nodes can simply be deleted, which may result in a leaf having too few elements.</a:t>
            </a:r>
          </a:p>
          <a:p>
            <a:pPr lvl="1">
              <a:lnSpc>
                <a:spcPct val="80000"/>
              </a:lnSpc>
            </a:pPr>
            <a:r>
              <a:rPr lang="en-US" altLang="en-US" sz="2400"/>
              <a:t>In this case the tree will need to be rebalanced after node removal.</a:t>
            </a:r>
          </a:p>
          <a:p>
            <a:pPr>
              <a:lnSpc>
                <a:spcPct val="80000"/>
              </a:lnSpc>
            </a:pPr>
            <a:r>
              <a:rPr lang="en-US" altLang="en-US" sz="2800"/>
              <a:t>The tree can be rebalanced by merging two leaf nodes, choose a sibling leaf node and redistribute the keys.</a:t>
            </a:r>
          </a:p>
          <a:p>
            <a:pPr lvl="1">
              <a:lnSpc>
                <a:spcPct val="80000"/>
              </a:lnSpc>
            </a:pPr>
            <a:r>
              <a:rPr lang="en-US" altLang="en-US" sz="2400"/>
              <a:t>If the left or right node has enough siblings, the median is chosen as the new key and nodes distributed to each leaf.</a:t>
            </a:r>
          </a:p>
          <a:p>
            <a:pPr lvl="1">
              <a:lnSpc>
                <a:spcPct val="80000"/>
              </a:lnSpc>
            </a:pPr>
            <a:r>
              <a:rPr lang="en-US" altLang="en-US" sz="2400"/>
              <a:t>This may lead to a parent node without enough keys, so may iterate towards the root.</a:t>
            </a:r>
          </a:p>
        </p:txBody>
      </p:sp>
    </p:spTree>
    <p:extLst>
      <p:ext uri="{BB962C8B-B14F-4D97-AF65-F5344CB8AC3E}">
        <p14:creationId xmlns:p14="http://schemas.microsoft.com/office/powerpoint/2010/main" val="7799621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ltLang="en-US"/>
              <a:t>Deleting an Internal Node</a:t>
            </a:r>
            <a:endParaRPr lang="en-GB" altLang="en-US"/>
          </a:p>
        </p:txBody>
      </p:sp>
      <p:sp>
        <p:nvSpPr>
          <p:cNvPr id="24579" name="Rectangle 3"/>
          <p:cNvSpPr>
            <a:spLocks noGrp="1" noChangeArrowheads="1"/>
          </p:cNvSpPr>
          <p:nvPr>
            <p:ph type="body" idx="1"/>
          </p:nvPr>
        </p:nvSpPr>
        <p:spPr/>
        <p:txBody>
          <a:bodyPr/>
          <a:lstStyle/>
          <a:p>
            <a:r>
              <a:rPr lang="en-US" altLang="en-US"/>
              <a:t>If an internal node needs to be deleted;</a:t>
            </a:r>
          </a:p>
          <a:p>
            <a:pPr lvl="1"/>
            <a:r>
              <a:rPr lang="en-US" altLang="en-US"/>
              <a:t>the largest valued node in the left subtree or the smallest valued node in the right subtree become candidates for promotion.</a:t>
            </a:r>
          </a:p>
          <a:p>
            <a:r>
              <a:rPr lang="en-US" altLang="en-US"/>
              <a:t>One of these is chosen, which means deleting a node from either a leaf or an internal node;</a:t>
            </a:r>
          </a:p>
          <a:p>
            <a:pPr lvl="1"/>
            <a:r>
              <a:rPr lang="en-US" altLang="en-US"/>
              <a:t>either case we have now defined.</a:t>
            </a:r>
            <a:endParaRPr lang="en-GB" altLang="en-US"/>
          </a:p>
        </p:txBody>
      </p:sp>
    </p:spTree>
    <p:extLst>
      <p:ext uri="{BB962C8B-B14F-4D97-AF65-F5344CB8AC3E}">
        <p14:creationId xmlns:p14="http://schemas.microsoft.com/office/powerpoint/2010/main" val="40070566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Deleting Process</a:t>
            </a:r>
          </a:p>
        </p:txBody>
      </p:sp>
      <p:pic>
        <p:nvPicPr>
          <p:cNvPr id="4" name="Picture 3"/>
          <p:cNvPicPr>
            <a:picLocks noChangeAspect="1"/>
          </p:cNvPicPr>
          <p:nvPr/>
        </p:nvPicPr>
        <p:blipFill>
          <a:blip r:embed="rId2"/>
          <a:stretch>
            <a:fillRect/>
          </a:stretch>
        </p:blipFill>
        <p:spPr>
          <a:xfrm>
            <a:off x="5545972" y="263609"/>
            <a:ext cx="4998460" cy="6569651"/>
          </a:xfrm>
          <a:prstGeom prst="rect">
            <a:avLst/>
          </a:prstGeom>
        </p:spPr>
      </p:pic>
    </p:spTree>
    <p:extLst>
      <p:ext uri="{BB962C8B-B14F-4D97-AF65-F5344CB8AC3E}">
        <p14:creationId xmlns:p14="http://schemas.microsoft.com/office/powerpoint/2010/main" val="5138313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tLang="en-US"/>
              <a:t>B*-Trees</a:t>
            </a:r>
            <a:endParaRPr lang="en-GB" altLang="en-US"/>
          </a:p>
        </p:txBody>
      </p:sp>
      <p:sp>
        <p:nvSpPr>
          <p:cNvPr id="25603" name="Rectangle 3"/>
          <p:cNvSpPr>
            <a:spLocks noGrp="1" noChangeArrowheads="1"/>
          </p:cNvSpPr>
          <p:nvPr>
            <p:ph type="body" idx="1"/>
          </p:nvPr>
        </p:nvSpPr>
        <p:spPr/>
        <p:txBody>
          <a:bodyPr/>
          <a:lstStyle/>
          <a:p>
            <a:r>
              <a:rPr lang="en-US" altLang="en-US"/>
              <a:t>Clearly each node in a B-tree represents a new block of secondary memory – accessing this is expensive.</a:t>
            </a:r>
          </a:p>
          <a:p>
            <a:r>
              <a:rPr lang="en-US" altLang="en-US"/>
              <a:t>To reduce the disk accesses further B*-Trees were proposed.</a:t>
            </a:r>
          </a:p>
          <a:p>
            <a:r>
              <a:rPr lang="en-US" altLang="en-US"/>
              <a:t>The difference between B-Trees and B*-Trees is that B*-Trees must be two thirds full (rather than just half full).</a:t>
            </a:r>
            <a:endParaRPr lang="en-GB" altLang="en-US"/>
          </a:p>
        </p:txBody>
      </p:sp>
    </p:spTree>
    <p:extLst>
      <p:ext uri="{BB962C8B-B14F-4D97-AF65-F5344CB8AC3E}">
        <p14:creationId xmlns:p14="http://schemas.microsoft.com/office/powerpoint/2010/main" val="4704997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en-US"/>
              <a:t>B*-Trees</a:t>
            </a:r>
            <a:endParaRPr lang="en-GB" altLang="en-US"/>
          </a:p>
        </p:txBody>
      </p:sp>
      <p:sp>
        <p:nvSpPr>
          <p:cNvPr id="26627" name="Rectangle 3"/>
          <p:cNvSpPr>
            <a:spLocks noGrp="1" noChangeArrowheads="1"/>
          </p:cNvSpPr>
          <p:nvPr>
            <p:ph type="body" idx="1"/>
          </p:nvPr>
        </p:nvSpPr>
        <p:spPr/>
        <p:txBody>
          <a:bodyPr/>
          <a:lstStyle/>
          <a:p>
            <a:r>
              <a:rPr lang="en-US" altLang="en-US"/>
              <a:t>B*-Trees delay the splitting nodes by splitting 2 nodes into 3, rather than 1 node into 2.</a:t>
            </a:r>
          </a:p>
          <a:p>
            <a:r>
              <a:rPr lang="en-US" altLang="en-US"/>
              <a:t>Note that B**-Trees are trees which are required to be 75% full.</a:t>
            </a:r>
            <a:endParaRPr lang="en-GB" altLang="en-US"/>
          </a:p>
        </p:txBody>
      </p:sp>
    </p:spTree>
    <p:extLst>
      <p:ext uri="{BB962C8B-B14F-4D97-AF65-F5344CB8AC3E}">
        <p14:creationId xmlns:p14="http://schemas.microsoft.com/office/powerpoint/2010/main" val="13919190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 Overflowing</a:t>
            </a:r>
          </a:p>
        </p:txBody>
      </p:sp>
      <p:sp>
        <p:nvSpPr>
          <p:cNvPr id="3" name="Content Placeholder 2"/>
          <p:cNvSpPr>
            <a:spLocks noGrp="1"/>
          </p:cNvSpPr>
          <p:nvPr>
            <p:ph idx="1"/>
          </p:nvPr>
        </p:nvSpPr>
        <p:spPr>
          <a:xfrm>
            <a:off x="581193" y="2180496"/>
            <a:ext cx="5844322" cy="3678303"/>
          </a:xfrm>
        </p:spPr>
        <p:txBody>
          <a:bodyPr/>
          <a:lstStyle/>
          <a:p>
            <a:r>
              <a:rPr lang="en-US" dirty="0"/>
              <a:t>Inserting 6 will cause the left leaf to be full</a:t>
            </a:r>
          </a:p>
          <a:p>
            <a:r>
              <a:rPr lang="en-US" dirty="0"/>
              <a:t>Rather than dividing in 2, the data in the left leaf overflows into the right leaf </a:t>
            </a:r>
          </a:p>
        </p:txBody>
      </p:sp>
      <p:pic>
        <p:nvPicPr>
          <p:cNvPr id="4" name="Picture 3"/>
          <p:cNvPicPr>
            <a:picLocks noChangeAspect="1"/>
          </p:cNvPicPr>
          <p:nvPr/>
        </p:nvPicPr>
        <p:blipFill>
          <a:blip r:embed="rId2"/>
          <a:stretch>
            <a:fillRect/>
          </a:stretch>
        </p:blipFill>
        <p:spPr>
          <a:xfrm>
            <a:off x="7043350" y="2909984"/>
            <a:ext cx="4267200" cy="2219325"/>
          </a:xfrm>
          <a:prstGeom prst="rect">
            <a:avLst/>
          </a:prstGeom>
        </p:spPr>
      </p:pic>
    </p:spTree>
    <p:extLst>
      <p:ext uri="{BB962C8B-B14F-4D97-AF65-F5344CB8AC3E}">
        <p14:creationId xmlns:p14="http://schemas.microsoft.com/office/powerpoint/2010/main" val="2377750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This Week</a:t>
            </a:r>
          </a:p>
        </p:txBody>
      </p:sp>
      <p:sp>
        <p:nvSpPr>
          <p:cNvPr id="3" name="Content Placeholder 2"/>
          <p:cNvSpPr>
            <a:spLocks noGrp="1"/>
          </p:cNvSpPr>
          <p:nvPr>
            <p:ph idx="1"/>
          </p:nvPr>
        </p:nvSpPr>
        <p:spPr/>
        <p:txBody>
          <a:bodyPr/>
          <a:lstStyle/>
          <a:p>
            <a:r>
              <a:rPr lang="en-US" dirty="0"/>
              <a:t>More Trees!</a:t>
            </a:r>
          </a:p>
          <a:p>
            <a:pPr lvl="1"/>
            <a:r>
              <a:rPr lang="en-US" dirty="0"/>
              <a:t>A family of B-Trees</a:t>
            </a:r>
          </a:p>
          <a:p>
            <a:pPr lvl="1"/>
            <a:r>
              <a:rPr lang="en-US" dirty="0"/>
              <a:t>Tries</a:t>
            </a:r>
          </a:p>
        </p:txBody>
      </p:sp>
    </p:spTree>
    <p:extLst>
      <p:ext uri="{BB962C8B-B14F-4D97-AF65-F5344CB8AC3E}">
        <p14:creationId xmlns:p14="http://schemas.microsoft.com/office/powerpoint/2010/main" val="23424944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 Splitting</a:t>
            </a:r>
          </a:p>
        </p:txBody>
      </p:sp>
      <p:sp>
        <p:nvSpPr>
          <p:cNvPr id="3" name="Content Placeholder 2"/>
          <p:cNvSpPr>
            <a:spLocks noGrp="1"/>
          </p:cNvSpPr>
          <p:nvPr>
            <p:ph idx="1"/>
          </p:nvPr>
        </p:nvSpPr>
        <p:spPr>
          <a:xfrm>
            <a:off x="581193" y="2180496"/>
            <a:ext cx="5277198" cy="3678303"/>
          </a:xfrm>
        </p:spPr>
        <p:txBody>
          <a:bodyPr/>
          <a:lstStyle/>
          <a:p>
            <a:r>
              <a:rPr lang="en-US" dirty="0"/>
              <a:t>If both leaves are full, then the split happens.</a:t>
            </a:r>
          </a:p>
        </p:txBody>
      </p:sp>
      <p:pic>
        <p:nvPicPr>
          <p:cNvPr id="4" name="Picture 3"/>
          <p:cNvPicPr>
            <a:picLocks noChangeAspect="1"/>
          </p:cNvPicPr>
          <p:nvPr/>
        </p:nvPicPr>
        <p:blipFill>
          <a:blip r:embed="rId2"/>
          <a:stretch>
            <a:fillRect/>
          </a:stretch>
        </p:blipFill>
        <p:spPr>
          <a:xfrm>
            <a:off x="6143458" y="2957609"/>
            <a:ext cx="5467350" cy="2124075"/>
          </a:xfrm>
          <a:prstGeom prst="rect">
            <a:avLst/>
          </a:prstGeom>
        </p:spPr>
      </p:pic>
    </p:spTree>
    <p:extLst>
      <p:ext uri="{BB962C8B-B14F-4D97-AF65-F5344CB8AC3E}">
        <p14:creationId xmlns:p14="http://schemas.microsoft.com/office/powerpoint/2010/main" val="8525423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en-US"/>
              <a:t>B+Trees</a:t>
            </a:r>
            <a:endParaRPr lang="en-GB" altLang="en-US"/>
          </a:p>
        </p:txBody>
      </p:sp>
      <p:sp>
        <p:nvSpPr>
          <p:cNvPr id="27651" name="Rectangle 3"/>
          <p:cNvSpPr>
            <a:spLocks noGrp="1" noChangeArrowheads="1"/>
          </p:cNvSpPr>
          <p:nvPr>
            <p:ph type="body" idx="1"/>
          </p:nvPr>
        </p:nvSpPr>
        <p:spPr/>
        <p:txBody>
          <a:bodyPr/>
          <a:lstStyle/>
          <a:p>
            <a:pPr>
              <a:lnSpc>
                <a:spcPct val="90000"/>
              </a:lnSpc>
            </a:pPr>
            <a:r>
              <a:rPr lang="en-US" altLang="en-US" sz="2800" dirty="0"/>
              <a:t>We have looked at traversal algorithms, which allow us to traverse a binary tree.</a:t>
            </a:r>
          </a:p>
          <a:p>
            <a:pPr lvl="1">
              <a:lnSpc>
                <a:spcPct val="90000"/>
              </a:lnSpc>
            </a:pPr>
            <a:r>
              <a:rPr lang="en-US" altLang="en-US" sz="2400" dirty="0"/>
              <a:t>The in-order algorithm allowed us to start with the lowest value, and then traverse the values in ascending order.</a:t>
            </a:r>
          </a:p>
          <a:p>
            <a:pPr>
              <a:lnSpc>
                <a:spcPct val="90000"/>
              </a:lnSpc>
            </a:pPr>
            <a:r>
              <a:rPr lang="en-US" altLang="en-US" sz="2800" dirty="0"/>
              <a:t>This is somewhat less efficient when transferred to B-Trees.</a:t>
            </a:r>
          </a:p>
          <a:p>
            <a:pPr lvl="1">
              <a:lnSpc>
                <a:spcPct val="90000"/>
              </a:lnSpc>
            </a:pPr>
            <a:r>
              <a:rPr lang="en-US" altLang="en-US" sz="2400" dirty="0"/>
              <a:t>Leaf nodes can all be read from secondary memory in one go.</a:t>
            </a:r>
          </a:p>
          <a:p>
            <a:pPr lvl="1">
              <a:lnSpc>
                <a:spcPct val="90000"/>
              </a:lnSpc>
            </a:pPr>
            <a:r>
              <a:rPr lang="en-US" altLang="en-US" sz="2400" dirty="0"/>
              <a:t>However, when reading non-leaf nodes, we can only read one value per time.</a:t>
            </a:r>
            <a:endParaRPr lang="en-GB" altLang="en-US" sz="2400" dirty="0"/>
          </a:p>
        </p:txBody>
      </p:sp>
    </p:spTree>
    <p:extLst>
      <p:ext uri="{BB962C8B-B14F-4D97-AF65-F5344CB8AC3E}">
        <p14:creationId xmlns:p14="http://schemas.microsoft.com/office/powerpoint/2010/main" val="3739970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ltLang="en-US"/>
              <a:t>B+Trees</a:t>
            </a:r>
            <a:endParaRPr lang="en-GB" altLang="en-US"/>
          </a:p>
        </p:txBody>
      </p:sp>
      <p:sp>
        <p:nvSpPr>
          <p:cNvPr id="28675" name="Rectangle 3"/>
          <p:cNvSpPr>
            <a:spLocks noGrp="1" noChangeArrowheads="1"/>
          </p:cNvSpPr>
          <p:nvPr>
            <p:ph type="body" idx="1"/>
          </p:nvPr>
        </p:nvSpPr>
        <p:spPr/>
        <p:txBody>
          <a:bodyPr/>
          <a:lstStyle/>
          <a:p>
            <a:r>
              <a:rPr lang="en-US" altLang="en-US" sz="2800"/>
              <a:t>B+ Trees are variations on a B-Tree, where the internal nodes are simply indexes allowing quicker searching of the tree.</a:t>
            </a:r>
          </a:p>
          <a:p>
            <a:r>
              <a:rPr lang="en-US" altLang="en-US" sz="2800"/>
              <a:t>The values stored in index nodes are repeated in the leaf nodes</a:t>
            </a:r>
          </a:p>
          <a:p>
            <a:pPr lvl="1"/>
            <a:r>
              <a:rPr lang="en-US" altLang="en-US" sz="2400"/>
              <a:t>Essentially all data is stored in leaf nodes, with indexes used to point to the correct leaf.</a:t>
            </a:r>
          </a:p>
          <a:p>
            <a:r>
              <a:rPr lang="en-US" altLang="en-US" sz="2800"/>
              <a:t>In this way only leaf nodes need to be read for in-order traversal.</a:t>
            </a:r>
            <a:endParaRPr lang="en-GB" altLang="en-US" sz="2800"/>
          </a:p>
        </p:txBody>
      </p:sp>
    </p:spTree>
    <p:extLst>
      <p:ext uri="{BB962C8B-B14F-4D97-AF65-F5344CB8AC3E}">
        <p14:creationId xmlns:p14="http://schemas.microsoft.com/office/powerpoint/2010/main" val="13783663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ltLang="en-US"/>
              <a:t>B+ Tree</a:t>
            </a:r>
            <a:endParaRPr lang="en-GB" altLang="en-US"/>
          </a:p>
        </p:txBody>
      </p:sp>
      <p:grpSp>
        <p:nvGrpSpPr>
          <p:cNvPr id="30725" name="Group 5"/>
          <p:cNvGrpSpPr>
            <a:grpSpLocks/>
          </p:cNvGrpSpPr>
          <p:nvPr/>
        </p:nvGrpSpPr>
        <p:grpSpPr bwMode="auto">
          <a:xfrm>
            <a:off x="5159375" y="1485899"/>
            <a:ext cx="2592388" cy="431800"/>
            <a:chOff x="1973" y="1344"/>
            <a:chExt cx="1633" cy="272"/>
          </a:xfrm>
        </p:grpSpPr>
        <p:grpSp>
          <p:nvGrpSpPr>
            <p:cNvPr id="30726" name="Group 6"/>
            <p:cNvGrpSpPr>
              <a:grpSpLocks/>
            </p:cNvGrpSpPr>
            <p:nvPr/>
          </p:nvGrpSpPr>
          <p:grpSpPr bwMode="auto">
            <a:xfrm>
              <a:off x="1973" y="1344"/>
              <a:ext cx="1633" cy="272"/>
              <a:chOff x="1746" y="1026"/>
              <a:chExt cx="1633" cy="272"/>
            </a:xfrm>
          </p:grpSpPr>
          <p:sp>
            <p:nvSpPr>
              <p:cNvPr id="30727" name="Rectangle 7"/>
              <p:cNvSpPr>
                <a:spLocks noChangeArrowheads="1"/>
              </p:cNvSpPr>
              <p:nvPr/>
            </p:nvSpPr>
            <p:spPr bwMode="auto">
              <a:xfrm>
                <a:off x="1746" y="1026"/>
                <a:ext cx="1633"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8" name="Line 8"/>
              <p:cNvSpPr>
                <a:spLocks noChangeShapeType="1"/>
              </p:cNvSpPr>
              <p:nvPr/>
            </p:nvSpPr>
            <p:spPr bwMode="auto">
              <a:xfrm>
                <a:off x="2154"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9" name="Line 9"/>
              <p:cNvSpPr>
                <a:spLocks noChangeShapeType="1"/>
              </p:cNvSpPr>
              <p:nvPr/>
            </p:nvSpPr>
            <p:spPr bwMode="auto">
              <a:xfrm>
                <a:off x="2562"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30" name="Line 10"/>
              <p:cNvSpPr>
                <a:spLocks noChangeShapeType="1"/>
              </p:cNvSpPr>
              <p:nvPr/>
            </p:nvSpPr>
            <p:spPr bwMode="auto">
              <a:xfrm>
                <a:off x="2971"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0731" name="Text Box 11"/>
            <p:cNvSpPr txBox="1">
              <a:spLocks noChangeArrowheads="1"/>
            </p:cNvSpPr>
            <p:nvPr/>
          </p:nvSpPr>
          <p:spPr bwMode="auto">
            <a:xfrm>
              <a:off x="2043" y="1382"/>
              <a:ext cx="892"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a:solidFill>
                    <a:schemeClr val="bg1"/>
                  </a:solidFill>
                </a:rPr>
                <a:t>49      73      </a:t>
              </a:r>
              <a:endParaRPr lang="th-TH" altLang="en-US" dirty="0">
                <a:solidFill>
                  <a:schemeClr val="bg1"/>
                </a:solidFill>
              </a:endParaRPr>
            </a:p>
          </p:txBody>
        </p:sp>
      </p:grpSp>
      <p:grpSp>
        <p:nvGrpSpPr>
          <p:cNvPr id="30732" name="Group 12"/>
          <p:cNvGrpSpPr>
            <a:grpSpLocks/>
          </p:cNvGrpSpPr>
          <p:nvPr/>
        </p:nvGrpSpPr>
        <p:grpSpPr bwMode="auto">
          <a:xfrm>
            <a:off x="2279651" y="2622549"/>
            <a:ext cx="2592388" cy="431800"/>
            <a:chOff x="1973" y="1344"/>
            <a:chExt cx="1633" cy="272"/>
          </a:xfrm>
        </p:grpSpPr>
        <p:grpSp>
          <p:nvGrpSpPr>
            <p:cNvPr id="30733" name="Group 13"/>
            <p:cNvGrpSpPr>
              <a:grpSpLocks/>
            </p:cNvGrpSpPr>
            <p:nvPr/>
          </p:nvGrpSpPr>
          <p:grpSpPr bwMode="auto">
            <a:xfrm>
              <a:off x="1973" y="1344"/>
              <a:ext cx="1633" cy="272"/>
              <a:chOff x="1746" y="1026"/>
              <a:chExt cx="1633" cy="272"/>
            </a:xfrm>
          </p:grpSpPr>
          <p:sp>
            <p:nvSpPr>
              <p:cNvPr id="30734" name="Rectangle 14"/>
              <p:cNvSpPr>
                <a:spLocks noChangeArrowheads="1"/>
              </p:cNvSpPr>
              <p:nvPr/>
            </p:nvSpPr>
            <p:spPr bwMode="auto">
              <a:xfrm>
                <a:off x="1746" y="1026"/>
                <a:ext cx="1633"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35" name="Line 15"/>
              <p:cNvSpPr>
                <a:spLocks noChangeShapeType="1"/>
              </p:cNvSpPr>
              <p:nvPr/>
            </p:nvSpPr>
            <p:spPr bwMode="auto">
              <a:xfrm>
                <a:off x="2154"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36" name="Line 16"/>
              <p:cNvSpPr>
                <a:spLocks noChangeShapeType="1"/>
              </p:cNvSpPr>
              <p:nvPr/>
            </p:nvSpPr>
            <p:spPr bwMode="auto">
              <a:xfrm>
                <a:off x="2562"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37" name="Line 17"/>
              <p:cNvSpPr>
                <a:spLocks noChangeShapeType="1"/>
              </p:cNvSpPr>
              <p:nvPr/>
            </p:nvSpPr>
            <p:spPr bwMode="auto">
              <a:xfrm>
                <a:off x="2971"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0738" name="Text Box 18"/>
            <p:cNvSpPr txBox="1">
              <a:spLocks noChangeArrowheads="1"/>
            </p:cNvSpPr>
            <p:nvPr/>
          </p:nvSpPr>
          <p:spPr bwMode="auto">
            <a:xfrm>
              <a:off x="2025" y="1383"/>
              <a:ext cx="1506"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a:solidFill>
                    <a:schemeClr val="bg1"/>
                  </a:solidFill>
                </a:rPr>
                <a:t> 10      20       28      36</a:t>
              </a:r>
              <a:endParaRPr lang="th-TH" altLang="en-US" dirty="0">
                <a:solidFill>
                  <a:schemeClr val="bg1"/>
                </a:solidFill>
              </a:endParaRPr>
            </a:p>
          </p:txBody>
        </p:sp>
      </p:grpSp>
      <p:grpSp>
        <p:nvGrpSpPr>
          <p:cNvPr id="30739" name="Group 19"/>
          <p:cNvGrpSpPr>
            <a:grpSpLocks/>
          </p:cNvGrpSpPr>
          <p:nvPr/>
        </p:nvGrpSpPr>
        <p:grpSpPr bwMode="auto">
          <a:xfrm>
            <a:off x="5014914" y="2622549"/>
            <a:ext cx="2592387" cy="431800"/>
            <a:chOff x="1973" y="1344"/>
            <a:chExt cx="1633" cy="272"/>
          </a:xfrm>
        </p:grpSpPr>
        <p:grpSp>
          <p:nvGrpSpPr>
            <p:cNvPr id="30740" name="Group 20"/>
            <p:cNvGrpSpPr>
              <a:grpSpLocks/>
            </p:cNvGrpSpPr>
            <p:nvPr/>
          </p:nvGrpSpPr>
          <p:grpSpPr bwMode="auto">
            <a:xfrm>
              <a:off x="1973" y="1344"/>
              <a:ext cx="1633" cy="272"/>
              <a:chOff x="1746" y="1026"/>
              <a:chExt cx="1633" cy="272"/>
            </a:xfrm>
          </p:grpSpPr>
          <p:sp>
            <p:nvSpPr>
              <p:cNvPr id="30741" name="Rectangle 21"/>
              <p:cNvSpPr>
                <a:spLocks noChangeArrowheads="1"/>
              </p:cNvSpPr>
              <p:nvPr/>
            </p:nvSpPr>
            <p:spPr bwMode="auto">
              <a:xfrm>
                <a:off x="1746" y="1026"/>
                <a:ext cx="1633"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42" name="Line 22"/>
              <p:cNvSpPr>
                <a:spLocks noChangeShapeType="1"/>
              </p:cNvSpPr>
              <p:nvPr/>
            </p:nvSpPr>
            <p:spPr bwMode="auto">
              <a:xfrm>
                <a:off x="2154"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43" name="Line 23"/>
              <p:cNvSpPr>
                <a:spLocks noChangeShapeType="1"/>
              </p:cNvSpPr>
              <p:nvPr/>
            </p:nvSpPr>
            <p:spPr bwMode="auto">
              <a:xfrm>
                <a:off x="2562"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44" name="Line 24"/>
              <p:cNvSpPr>
                <a:spLocks noChangeShapeType="1"/>
              </p:cNvSpPr>
              <p:nvPr/>
            </p:nvSpPr>
            <p:spPr bwMode="auto">
              <a:xfrm>
                <a:off x="2971"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0745" name="Text Box 25"/>
            <p:cNvSpPr txBox="1">
              <a:spLocks noChangeArrowheads="1"/>
            </p:cNvSpPr>
            <p:nvPr/>
          </p:nvSpPr>
          <p:spPr bwMode="auto">
            <a:xfrm>
              <a:off x="2056" y="1372"/>
              <a:ext cx="1078"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a:solidFill>
                    <a:schemeClr val="bg1"/>
                  </a:solidFill>
                </a:rPr>
                <a:t>49       53      57</a:t>
              </a:r>
              <a:endParaRPr lang="th-TH" altLang="en-US" dirty="0">
                <a:solidFill>
                  <a:schemeClr val="bg1"/>
                </a:solidFill>
              </a:endParaRPr>
            </a:p>
          </p:txBody>
        </p:sp>
      </p:grpSp>
      <p:grpSp>
        <p:nvGrpSpPr>
          <p:cNvPr id="30746" name="Group 26"/>
          <p:cNvGrpSpPr>
            <a:grpSpLocks/>
          </p:cNvGrpSpPr>
          <p:nvPr/>
        </p:nvGrpSpPr>
        <p:grpSpPr bwMode="auto">
          <a:xfrm>
            <a:off x="7678739" y="2622549"/>
            <a:ext cx="2592387" cy="431800"/>
            <a:chOff x="1973" y="1344"/>
            <a:chExt cx="1633" cy="272"/>
          </a:xfrm>
        </p:grpSpPr>
        <p:grpSp>
          <p:nvGrpSpPr>
            <p:cNvPr id="30747" name="Group 27"/>
            <p:cNvGrpSpPr>
              <a:grpSpLocks/>
            </p:cNvGrpSpPr>
            <p:nvPr/>
          </p:nvGrpSpPr>
          <p:grpSpPr bwMode="auto">
            <a:xfrm>
              <a:off x="1973" y="1344"/>
              <a:ext cx="1633" cy="272"/>
              <a:chOff x="1746" y="1026"/>
              <a:chExt cx="1633" cy="272"/>
            </a:xfrm>
          </p:grpSpPr>
          <p:sp>
            <p:nvSpPr>
              <p:cNvPr id="30748" name="Rectangle 28"/>
              <p:cNvSpPr>
                <a:spLocks noChangeArrowheads="1"/>
              </p:cNvSpPr>
              <p:nvPr/>
            </p:nvSpPr>
            <p:spPr bwMode="auto">
              <a:xfrm>
                <a:off x="1746" y="1026"/>
                <a:ext cx="1633"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49" name="Line 29"/>
              <p:cNvSpPr>
                <a:spLocks noChangeShapeType="1"/>
              </p:cNvSpPr>
              <p:nvPr/>
            </p:nvSpPr>
            <p:spPr bwMode="auto">
              <a:xfrm>
                <a:off x="2154"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50" name="Line 30"/>
              <p:cNvSpPr>
                <a:spLocks noChangeShapeType="1"/>
              </p:cNvSpPr>
              <p:nvPr/>
            </p:nvSpPr>
            <p:spPr bwMode="auto">
              <a:xfrm>
                <a:off x="2562"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51" name="Line 31"/>
              <p:cNvSpPr>
                <a:spLocks noChangeShapeType="1"/>
              </p:cNvSpPr>
              <p:nvPr/>
            </p:nvSpPr>
            <p:spPr bwMode="auto">
              <a:xfrm>
                <a:off x="2971"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0752" name="Text Box 32"/>
            <p:cNvSpPr txBox="1">
              <a:spLocks noChangeArrowheads="1"/>
            </p:cNvSpPr>
            <p:nvPr/>
          </p:nvSpPr>
          <p:spPr bwMode="auto">
            <a:xfrm>
              <a:off x="2034" y="1370"/>
              <a:ext cx="1118"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a:solidFill>
                    <a:schemeClr val="bg1"/>
                  </a:solidFill>
                </a:rPr>
                <a:t>73        79      84</a:t>
              </a:r>
              <a:endParaRPr lang="th-TH" altLang="en-US" dirty="0">
                <a:solidFill>
                  <a:schemeClr val="bg1"/>
                </a:solidFill>
              </a:endParaRPr>
            </a:p>
          </p:txBody>
        </p:sp>
      </p:grpSp>
      <p:sp>
        <p:nvSpPr>
          <p:cNvPr id="30753" name="Line 33"/>
          <p:cNvSpPr>
            <a:spLocks noChangeShapeType="1"/>
          </p:cNvSpPr>
          <p:nvPr/>
        </p:nvSpPr>
        <p:spPr bwMode="auto">
          <a:xfrm flipH="1">
            <a:off x="3575051" y="1916114"/>
            <a:ext cx="1584325"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54" name="Line 34"/>
          <p:cNvSpPr>
            <a:spLocks noChangeShapeType="1"/>
          </p:cNvSpPr>
          <p:nvPr/>
        </p:nvSpPr>
        <p:spPr bwMode="auto">
          <a:xfrm>
            <a:off x="5807076" y="1916114"/>
            <a:ext cx="504825"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55" name="Line 35"/>
          <p:cNvSpPr>
            <a:spLocks noChangeShapeType="1"/>
          </p:cNvSpPr>
          <p:nvPr/>
        </p:nvSpPr>
        <p:spPr bwMode="auto">
          <a:xfrm>
            <a:off x="6383339" y="1916114"/>
            <a:ext cx="2592387"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57" name="Rectangle 37"/>
          <p:cNvSpPr>
            <a:spLocks noChangeArrowheads="1"/>
          </p:cNvSpPr>
          <p:nvPr/>
        </p:nvSpPr>
        <p:spPr bwMode="auto">
          <a:xfrm>
            <a:off x="2027238" y="3573463"/>
            <a:ext cx="468312" cy="20875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p>
          <a:p>
            <a:pPr algn="ctr"/>
            <a:r>
              <a:rPr lang="en-US" altLang="en-US">
                <a:solidFill>
                  <a:schemeClr val="bg1"/>
                </a:solidFill>
              </a:rPr>
              <a:t>4</a:t>
            </a:r>
          </a:p>
          <a:p>
            <a:pPr algn="ctr"/>
            <a:r>
              <a:rPr lang="en-US" altLang="en-US">
                <a:solidFill>
                  <a:schemeClr val="bg1"/>
                </a:solidFill>
              </a:rPr>
              <a:t>6</a:t>
            </a:r>
          </a:p>
          <a:p>
            <a:pPr algn="ctr"/>
            <a:endParaRPr lang="en-US" altLang="en-US">
              <a:solidFill>
                <a:schemeClr val="bg1"/>
              </a:solidFill>
            </a:endParaRPr>
          </a:p>
          <a:p>
            <a:pPr algn="ctr"/>
            <a:endParaRPr lang="en-AU" altLang="en-US">
              <a:solidFill>
                <a:schemeClr val="bg1"/>
              </a:solidFill>
            </a:endParaRPr>
          </a:p>
        </p:txBody>
      </p:sp>
      <p:sp>
        <p:nvSpPr>
          <p:cNvPr id="30758" name="Rectangle 38"/>
          <p:cNvSpPr>
            <a:spLocks noChangeArrowheads="1"/>
          </p:cNvSpPr>
          <p:nvPr/>
        </p:nvSpPr>
        <p:spPr bwMode="auto">
          <a:xfrm>
            <a:off x="2638426" y="3573463"/>
            <a:ext cx="468313" cy="20875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10</a:t>
            </a:r>
          </a:p>
          <a:p>
            <a:pPr algn="ctr"/>
            <a:r>
              <a:rPr lang="en-US" altLang="en-US">
                <a:solidFill>
                  <a:schemeClr val="bg1"/>
                </a:solidFill>
              </a:rPr>
              <a:t>12</a:t>
            </a:r>
          </a:p>
          <a:p>
            <a:pPr algn="ctr"/>
            <a:r>
              <a:rPr lang="en-US" altLang="en-US">
                <a:solidFill>
                  <a:schemeClr val="bg1"/>
                </a:solidFill>
              </a:rPr>
              <a:t>14</a:t>
            </a:r>
          </a:p>
          <a:p>
            <a:pPr algn="ctr"/>
            <a:r>
              <a:rPr lang="en-US" altLang="en-US">
                <a:solidFill>
                  <a:schemeClr val="bg1"/>
                </a:solidFill>
              </a:rPr>
              <a:t>16</a:t>
            </a:r>
          </a:p>
          <a:p>
            <a:pPr algn="ctr"/>
            <a:endParaRPr lang="en-AU" altLang="en-US">
              <a:solidFill>
                <a:schemeClr val="bg1"/>
              </a:solidFill>
            </a:endParaRPr>
          </a:p>
        </p:txBody>
      </p:sp>
      <p:sp>
        <p:nvSpPr>
          <p:cNvPr id="30759" name="Rectangle 39"/>
          <p:cNvSpPr>
            <a:spLocks noChangeArrowheads="1"/>
          </p:cNvSpPr>
          <p:nvPr/>
        </p:nvSpPr>
        <p:spPr bwMode="auto">
          <a:xfrm>
            <a:off x="3286126" y="3573463"/>
            <a:ext cx="468313" cy="20875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20</a:t>
            </a:r>
          </a:p>
          <a:p>
            <a:pPr algn="ctr"/>
            <a:r>
              <a:rPr lang="en-US" altLang="en-US">
                <a:solidFill>
                  <a:schemeClr val="bg1"/>
                </a:solidFill>
              </a:rPr>
              <a:t>22</a:t>
            </a:r>
          </a:p>
          <a:p>
            <a:pPr algn="ctr"/>
            <a:r>
              <a:rPr lang="en-US" altLang="en-US">
                <a:solidFill>
                  <a:schemeClr val="bg1"/>
                </a:solidFill>
              </a:rPr>
              <a:t>24</a:t>
            </a:r>
          </a:p>
          <a:p>
            <a:pPr algn="ctr"/>
            <a:endParaRPr lang="en-US" altLang="en-US">
              <a:solidFill>
                <a:schemeClr val="bg1"/>
              </a:solidFill>
            </a:endParaRPr>
          </a:p>
          <a:p>
            <a:pPr algn="ctr"/>
            <a:endParaRPr lang="en-AU" altLang="en-US">
              <a:solidFill>
                <a:schemeClr val="bg1"/>
              </a:solidFill>
            </a:endParaRPr>
          </a:p>
        </p:txBody>
      </p:sp>
      <p:sp>
        <p:nvSpPr>
          <p:cNvPr id="30760" name="Rectangle 40"/>
          <p:cNvSpPr>
            <a:spLocks noChangeArrowheads="1"/>
          </p:cNvSpPr>
          <p:nvPr/>
        </p:nvSpPr>
        <p:spPr bwMode="auto">
          <a:xfrm>
            <a:off x="3862388" y="3573463"/>
            <a:ext cx="468312" cy="20875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28</a:t>
            </a:r>
          </a:p>
          <a:p>
            <a:pPr algn="ctr"/>
            <a:r>
              <a:rPr lang="en-US" altLang="en-US">
                <a:solidFill>
                  <a:schemeClr val="bg1"/>
                </a:solidFill>
              </a:rPr>
              <a:t>30</a:t>
            </a:r>
          </a:p>
          <a:p>
            <a:pPr algn="ctr"/>
            <a:r>
              <a:rPr lang="en-US" altLang="en-US">
                <a:solidFill>
                  <a:schemeClr val="bg1"/>
                </a:solidFill>
              </a:rPr>
              <a:t>31</a:t>
            </a:r>
          </a:p>
          <a:p>
            <a:pPr algn="ctr"/>
            <a:r>
              <a:rPr lang="en-US" altLang="en-US">
                <a:solidFill>
                  <a:schemeClr val="bg1"/>
                </a:solidFill>
              </a:rPr>
              <a:t>32</a:t>
            </a:r>
          </a:p>
          <a:p>
            <a:pPr algn="ctr"/>
            <a:endParaRPr lang="en-AU" altLang="en-US">
              <a:solidFill>
                <a:schemeClr val="bg1"/>
              </a:solidFill>
            </a:endParaRPr>
          </a:p>
        </p:txBody>
      </p:sp>
      <p:sp>
        <p:nvSpPr>
          <p:cNvPr id="30761" name="Rectangle 41"/>
          <p:cNvSpPr>
            <a:spLocks noChangeArrowheads="1"/>
          </p:cNvSpPr>
          <p:nvPr/>
        </p:nvSpPr>
        <p:spPr bwMode="auto">
          <a:xfrm>
            <a:off x="4438651" y="3573463"/>
            <a:ext cx="468313" cy="20875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36</a:t>
            </a:r>
          </a:p>
          <a:p>
            <a:pPr algn="ctr"/>
            <a:r>
              <a:rPr lang="en-US" altLang="en-US">
                <a:solidFill>
                  <a:schemeClr val="bg1"/>
                </a:solidFill>
              </a:rPr>
              <a:t>37</a:t>
            </a:r>
          </a:p>
          <a:p>
            <a:pPr algn="ctr"/>
            <a:r>
              <a:rPr lang="en-US" altLang="en-US">
                <a:solidFill>
                  <a:schemeClr val="bg1"/>
                </a:solidFill>
              </a:rPr>
              <a:t>38</a:t>
            </a:r>
          </a:p>
          <a:p>
            <a:pPr algn="ctr"/>
            <a:r>
              <a:rPr lang="en-US" altLang="en-US">
                <a:solidFill>
                  <a:schemeClr val="bg1"/>
                </a:solidFill>
              </a:rPr>
              <a:t>39</a:t>
            </a:r>
          </a:p>
          <a:p>
            <a:pPr algn="ctr"/>
            <a:endParaRPr lang="en-AU" altLang="en-US">
              <a:solidFill>
                <a:schemeClr val="bg1"/>
              </a:solidFill>
            </a:endParaRPr>
          </a:p>
        </p:txBody>
      </p:sp>
      <p:sp>
        <p:nvSpPr>
          <p:cNvPr id="30762" name="Rectangle 42"/>
          <p:cNvSpPr>
            <a:spLocks noChangeArrowheads="1"/>
          </p:cNvSpPr>
          <p:nvPr/>
        </p:nvSpPr>
        <p:spPr bwMode="auto">
          <a:xfrm>
            <a:off x="4943476" y="3573463"/>
            <a:ext cx="468313" cy="20875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42</a:t>
            </a:r>
          </a:p>
          <a:p>
            <a:pPr algn="ctr"/>
            <a:r>
              <a:rPr lang="en-US" altLang="en-US">
                <a:solidFill>
                  <a:schemeClr val="bg1"/>
                </a:solidFill>
              </a:rPr>
              <a:t>44</a:t>
            </a:r>
          </a:p>
          <a:p>
            <a:pPr algn="ctr"/>
            <a:r>
              <a:rPr lang="en-US" altLang="en-US">
                <a:solidFill>
                  <a:schemeClr val="bg1"/>
                </a:solidFill>
              </a:rPr>
              <a:t>46</a:t>
            </a:r>
          </a:p>
          <a:p>
            <a:pPr algn="ctr"/>
            <a:endParaRPr lang="en-AU" altLang="en-US">
              <a:solidFill>
                <a:schemeClr val="bg1"/>
              </a:solidFill>
            </a:endParaRPr>
          </a:p>
          <a:p>
            <a:pPr algn="ctr"/>
            <a:endParaRPr lang="en-AU" altLang="en-US">
              <a:solidFill>
                <a:schemeClr val="bg1"/>
              </a:solidFill>
            </a:endParaRPr>
          </a:p>
        </p:txBody>
      </p:sp>
      <p:sp>
        <p:nvSpPr>
          <p:cNvPr id="30763" name="Rectangle 43"/>
          <p:cNvSpPr>
            <a:spLocks noChangeArrowheads="1"/>
          </p:cNvSpPr>
          <p:nvPr/>
        </p:nvSpPr>
        <p:spPr bwMode="auto">
          <a:xfrm>
            <a:off x="5446713" y="3573463"/>
            <a:ext cx="468312" cy="20875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49</a:t>
            </a:r>
          </a:p>
          <a:p>
            <a:pPr algn="ctr"/>
            <a:r>
              <a:rPr lang="en-US" altLang="en-US">
                <a:solidFill>
                  <a:schemeClr val="bg1"/>
                </a:solidFill>
              </a:rPr>
              <a:t>50</a:t>
            </a:r>
          </a:p>
          <a:p>
            <a:pPr algn="ctr"/>
            <a:r>
              <a:rPr lang="en-US" altLang="en-US">
                <a:solidFill>
                  <a:schemeClr val="bg1"/>
                </a:solidFill>
              </a:rPr>
              <a:t>51</a:t>
            </a:r>
          </a:p>
          <a:p>
            <a:pPr algn="ctr"/>
            <a:endParaRPr lang="en-US" altLang="en-US">
              <a:solidFill>
                <a:schemeClr val="bg1"/>
              </a:solidFill>
            </a:endParaRPr>
          </a:p>
          <a:p>
            <a:pPr algn="ctr"/>
            <a:endParaRPr lang="en-AU" altLang="en-US">
              <a:solidFill>
                <a:schemeClr val="bg1"/>
              </a:solidFill>
            </a:endParaRPr>
          </a:p>
        </p:txBody>
      </p:sp>
      <p:sp>
        <p:nvSpPr>
          <p:cNvPr id="30764" name="Rectangle 44"/>
          <p:cNvSpPr>
            <a:spLocks noChangeArrowheads="1"/>
          </p:cNvSpPr>
          <p:nvPr/>
        </p:nvSpPr>
        <p:spPr bwMode="auto">
          <a:xfrm>
            <a:off x="6022976" y="3573463"/>
            <a:ext cx="468313" cy="20875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53</a:t>
            </a:r>
          </a:p>
          <a:p>
            <a:pPr algn="ctr"/>
            <a:r>
              <a:rPr lang="en-US" altLang="en-US">
                <a:solidFill>
                  <a:schemeClr val="bg1"/>
                </a:solidFill>
              </a:rPr>
              <a:t>54</a:t>
            </a:r>
          </a:p>
          <a:p>
            <a:pPr algn="ctr"/>
            <a:r>
              <a:rPr lang="en-US" altLang="en-US">
                <a:solidFill>
                  <a:schemeClr val="bg1"/>
                </a:solidFill>
              </a:rPr>
              <a:t>55</a:t>
            </a:r>
          </a:p>
          <a:p>
            <a:pPr algn="ctr"/>
            <a:endParaRPr lang="en-US" altLang="en-US">
              <a:solidFill>
                <a:schemeClr val="bg1"/>
              </a:solidFill>
            </a:endParaRPr>
          </a:p>
          <a:p>
            <a:pPr algn="ctr"/>
            <a:endParaRPr lang="en-AU" altLang="en-US">
              <a:solidFill>
                <a:schemeClr val="bg1"/>
              </a:solidFill>
            </a:endParaRPr>
          </a:p>
        </p:txBody>
      </p:sp>
      <p:sp>
        <p:nvSpPr>
          <p:cNvPr id="30765" name="Rectangle 45"/>
          <p:cNvSpPr>
            <a:spLocks noChangeArrowheads="1"/>
          </p:cNvSpPr>
          <p:nvPr/>
        </p:nvSpPr>
        <p:spPr bwMode="auto">
          <a:xfrm>
            <a:off x="6670676" y="3573463"/>
            <a:ext cx="468313" cy="20875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57</a:t>
            </a:r>
          </a:p>
          <a:p>
            <a:pPr algn="ctr"/>
            <a:r>
              <a:rPr lang="en-US" altLang="en-US">
                <a:solidFill>
                  <a:schemeClr val="bg1"/>
                </a:solidFill>
              </a:rPr>
              <a:t>58</a:t>
            </a:r>
          </a:p>
          <a:p>
            <a:pPr algn="ctr"/>
            <a:r>
              <a:rPr lang="en-US" altLang="en-US">
                <a:solidFill>
                  <a:schemeClr val="bg1"/>
                </a:solidFill>
              </a:rPr>
              <a:t>59</a:t>
            </a:r>
          </a:p>
          <a:p>
            <a:pPr algn="ctr"/>
            <a:endParaRPr lang="en-AU" altLang="en-US">
              <a:solidFill>
                <a:schemeClr val="bg1"/>
              </a:solidFill>
            </a:endParaRPr>
          </a:p>
          <a:p>
            <a:pPr algn="ctr"/>
            <a:endParaRPr lang="en-AU" altLang="en-US">
              <a:solidFill>
                <a:schemeClr val="bg1"/>
              </a:solidFill>
            </a:endParaRPr>
          </a:p>
        </p:txBody>
      </p:sp>
      <p:sp>
        <p:nvSpPr>
          <p:cNvPr id="30766" name="Rectangle 46"/>
          <p:cNvSpPr>
            <a:spLocks noChangeArrowheads="1"/>
          </p:cNvSpPr>
          <p:nvPr/>
        </p:nvSpPr>
        <p:spPr bwMode="auto">
          <a:xfrm>
            <a:off x="7535863" y="3573463"/>
            <a:ext cx="468312" cy="20875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68</a:t>
            </a:r>
          </a:p>
          <a:p>
            <a:pPr algn="ctr"/>
            <a:r>
              <a:rPr lang="en-US" altLang="en-US">
                <a:solidFill>
                  <a:schemeClr val="bg1"/>
                </a:solidFill>
              </a:rPr>
              <a:t>69</a:t>
            </a:r>
          </a:p>
          <a:p>
            <a:pPr algn="ctr"/>
            <a:r>
              <a:rPr lang="en-US" altLang="en-US">
                <a:solidFill>
                  <a:schemeClr val="bg1"/>
                </a:solidFill>
              </a:rPr>
              <a:t>70</a:t>
            </a:r>
          </a:p>
          <a:p>
            <a:pPr algn="ctr"/>
            <a:endParaRPr lang="en-AU" altLang="en-US">
              <a:solidFill>
                <a:schemeClr val="bg1"/>
              </a:solidFill>
            </a:endParaRPr>
          </a:p>
          <a:p>
            <a:pPr algn="ctr"/>
            <a:endParaRPr lang="en-AU" altLang="en-US">
              <a:solidFill>
                <a:schemeClr val="bg1"/>
              </a:solidFill>
            </a:endParaRPr>
          </a:p>
        </p:txBody>
      </p:sp>
      <p:sp>
        <p:nvSpPr>
          <p:cNvPr id="30767" name="Rectangle 47"/>
          <p:cNvSpPr>
            <a:spLocks noChangeArrowheads="1"/>
          </p:cNvSpPr>
          <p:nvPr/>
        </p:nvSpPr>
        <p:spPr bwMode="auto">
          <a:xfrm>
            <a:off x="8112126" y="3573463"/>
            <a:ext cx="468313" cy="20875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73</a:t>
            </a:r>
          </a:p>
          <a:p>
            <a:pPr algn="ctr"/>
            <a:r>
              <a:rPr lang="en-US" altLang="en-US">
                <a:solidFill>
                  <a:schemeClr val="bg1"/>
                </a:solidFill>
              </a:rPr>
              <a:t>74</a:t>
            </a:r>
          </a:p>
          <a:p>
            <a:pPr algn="ctr"/>
            <a:r>
              <a:rPr lang="en-US" altLang="en-US">
                <a:solidFill>
                  <a:schemeClr val="bg1"/>
                </a:solidFill>
              </a:rPr>
              <a:t>76</a:t>
            </a:r>
          </a:p>
          <a:p>
            <a:pPr algn="ctr"/>
            <a:endParaRPr lang="en-AU" altLang="en-US">
              <a:solidFill>
                <a:schemeClr val="bg1"/>
              </a:solidFill>
            </a:endParaRPr>
          </a:p>
          <a:p>
            <a:pPr algn="ctr"/>
            <a:endParaRPr lang="en-AU" altLang="en-US">
              <a:solidFill>
                <a:schemeClr val="bg1"/>
              </a:solidFill>
            </a:endParaRPr>
          </a:p>
        </p:txBody>
      </p:sp>
      <p:sp>
        <p:nvSpPr>
          <p:cNvPr id="30768" name="Rectangle 48"/>
          <p:cNvSpPr>
            <a:spLocks noChangeArrowheads="1"/>
          </p:cNvSpPr>
          <p:nvPr/>
        </p:nvSpPr>
        <p:spPr bwMode="auto">
          <a:xfrm>
            <a:off x="8759826" y="3573463"/>
            <a:ext cx="468313" cy="20875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79</a:t>
            </a:r>
          </a:p>
          <a:p>
            <a:pPr algn="ctr"/>
            <a:r>
              <a:rPr lang="en-US" altLang="en-US">
                <a:solidFill>
                  <a:schemeClr val="bg1"/>
                </a:solidFill>
              </a:rPr>
              <a:t>81</a:t>
            </a:r>
          </a:p>
          <a:p>
            <a:pPr algn="ctr"/>
            <a:r>
              <a:rPr lang="en-US" altLang="en-US">
                <a:solidFill>
                  <a:schemeClr val="bg1"/>
                </a:solidFill>
              </a:rPr>
              <a:t>82</a:t>
            </a:r>
          </a:p>
          <a:p>
            <a:pPr algn="ctr"/>
            <a:endParaRPr lang="en-US" altLang="en-US">
              <a:solidFill>
                <a:schemeClr val="bg1"/>
              </a:solidFill>
            </a:endParaRPr>
          </a:p>
          <a:p>
            <a:pPr algn="ctr"/>
            <a:endParaRPr lang="en-AU" altLang="en-US">
              <a:solidFill>
                <a:schemeClr val="bg1"/>
              </a:solidFill>
            </a:endParaRPr>
          </a:p>
        </p:txBody>
      </p:sp>
      <p:sp>
        <p:nvSpPr>
          <p:cNvPr id="30769" name="Rectangle 49"/>
          <p:cNvSpPr>
            <a:spLocks noChangeArrowheads="1"/>
          </p:cNvSpPr>
          <p:nvPr/>
        </p:nvSpPr>
        <p:spPr bwMode="auto">
          <a:xfrm>
            <a:off x="9407526" y="3573463"/>
            <a:ext cx="468313" cy="20875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84</a:t>
            </a:r>
          </a:p>
          <a:p>
            <a:pPr algn="ctr"/>
            <a:r>
              <a:rPr lang="en-US" altLang="en-US">
                <a:solidFill>
                  <a:schemeClr val="bg1"/>
                </a:solidFill>
              </a:rPr>
              <a:t>85</a:t>
            </a:r>
          </a:p>
          <a:p>
            <a:pPr algn="ctr"/>
            <a:r>
              <a:rPr lang="en-US" altLang="en-US">
                <a:solidFill>
                  <a:schemeClr val="bg1"/>
                </a:solidFill>
              </a:rPr>
              <a:t>86</a:t>
            </a:r>
          </a:p>
          <a:p>
            <a:pPr algn="ctr"/>
            <a:endParaRPr lang="en-AU" altLang="en-US">
              <a:solidFill>
                <a:schemeClr val="bg1"/>
              </a:solidFill>
            </a:endParaRPr>
          </a:p>
          <a:p>
            <a:pPr algn="ctr"/>
            <a:endParaRPr lang="en-AU" altLang="en-US">
              <a:solidFill>
                <a:schemeClr val="bg1"/>
              </a:solidFill>
            </a:endParaRPr>
          </a:p>
        </p:txBody>
      </p:sp>
      <p:sp>
        <p:nvSpPr>
          <p:cNvPr id="30770" name="Line 50"/>
          <p:cNvSpPr>
            <a:spLocks noChangeShapeType="1"/>
          </p:cNvSpPr>
          <p:nvPr/>
        </p:nvSpPr>
        <p:spPr bwMode="auto">
          <a:xfrm>
            <a:off x="2278063" y="3068639"/>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71" name="Line 51"/>
          <p:cNvSpPr>
            <a:spLocks noChangeShapeType="1"/>
          </p:cNvSpPr>
          <p:nvPr/>
        </p:nvSpPr>
        <p:spPr bwMode="auto">
          <a:xfrm>
            <a:off x="2927350" y="3068639"/>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72" name="Line 52"/>
          <p:cNvSpPr>
            <a:spLocks noChangeShapeType="1"/>
          </p:cNvSpPr>
          <p:nvPr/>
        </p:nvSpPr>
        <p:spPr bwMode="auto">
          <a:xfrm>
            <a:off x="3575050" y="3068639"/>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73" name="Line 53"/>
          <p:cNvSpPr>
            <a:spLocks noChangeShapeType="1"/>
          </p:cNvSpPr>
          <p:nvPr/>
        </p:nvSpPr>
        <p:spPr bwMode="auto">
          <a:xfrm>
            <a:off x="4222750" y="3068639"/>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74" name="Line 54"/>
          <p:cNvSpPr>
            <a:spLocks noChangeShapeType="1"/>
          </p:cNvSpPr>
          <p:nvPr/>
        </p:nvSpPr>
        <p:spPr bwMode="auto">
          <a:xfrm flipH="1">
            <a:off x="4727576" y="3068639"/>
            <a:ext cx="142875"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75" name="Line 55"/>
          <p:cNvSpPr>
            <a:spLocks noChangeShapeType="1"/>
          </p:cNvSpPr>
          <p:nvPr/>
        </p:nvSpPr>
        <p:spPr bwMode="auto">
          <a:xfrm>
            <a:off x="5014913" y="3068639"/>
            <a:ext cx="144462"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76" name="Line 56"/>
          <p:cNvSpPr>
            <a:spLocks noChangeShapeType="1"/>
          </p:cNvSpPr>
          <p:nvPr/>
        </p:nvSpPr>
        <p:spPr bwMode="auto">
          <a:xfrm>
            <a:off x="5662613" y="3068639"/>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77" name="Line 57"/>
          <p:cNvSpPr>
            <a:spLocks noChangeShapeType="1"/>
          </p:cNvSpPr>
          <p:nvPr/>
        </p:nvSpPr>
        <p:spPr bwMode="auto">
          <a:xfrm>
            <a:off x="6311900" y="3068639"/>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78" name="Line 58"/>
          <p:cNvSpPr>
            <a:spLocks noChangeShapeType="1"/>
          </p:cNvSpPr>
          <p:nvPr/>
        </p:nvSpPr>
        <p:spPr bwMode="auto">
          <a:xfrm>
            <a:off x="6959600" y="3068639"/>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79" name="Line 59"/>
          <p:cNvSpPr>
            <a:spLocks noChangeShapeType="1"/>
          </p:cNvSpPr>
          <p:nvPr/>
        </p:nvSpPr>
        <p:spPr bwMode="auto">
          <a:xfrm>
            <a:off x="7678738" y="3068639"/>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80" name="Line 60"/>
          <p:cNvSpPr>
            <a:spLocks noChangeShapeType="1"/>
          </p:cNvSpPr>
          <p:nvPr/>
        </p:nvSpPr>
        <p:spPr bwMode="auto">
          <a:xfrm>
            <a:off x="8328025" y="3068639"/>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81" name="Line 61"/>
          <p:cNvSpPr>
            <a:spLocks noChangeShapeType="1"/>
          </p:cNvSpPr>
          <p:nvPr/>
        </p:nvSpPr>
        <p:spPr bwMode="auto">
          <a:xfrm>
            <a:off x="8975725" y="3068639"/>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82" name="Line 62"/>
          <p:cNvSpPr>
            <a:spLocks noChangeShapeType="1"/>
          </p:cNvSpPr>
          <p:nvPr/>
        </p:nvSpPr>
        <p:spPr bwMode="auto">
          <a:xfrm>
            <a:off x="9623425" y="3068639"/>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4526329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Insert into B+ Tree</a:t>
            </a:r>
          </a:p>
        </p:txBody>
      </p:sp>
      <p:sp>
        <p:nvSpPr>
          <p:cNvPr id="3" name="Content Placeholder 2"/>
          <p:cNvSpPr>
            <a:spLocks noGrp="1"/>
          </p:cNvSpPr>
          <p:nvPr>
            <p:ph idx="1"/>
          </p:nvPr>
        </p:nvSpPr>
        <p:spPr>
          <a:xfrm>
            <a:off x="581192" y="2180496"/>
            <a:ext cx="5745467" cy="3678303"/>
          </a:xfrm>
        </p:spPr>
        <p:txBody>
          <a:bodyPr/>
          <a:lstStyle/>
          <a:p>
            <a:r>
              <a:rPr lang="en-US" dirty="0"/>
              <a:t>When 6 is added, the left node splits</a:t>
            </a:r>
          </a:p>
          <a:p>
            <a:r>
              <a:rPr lang="en-US" dirty="0"/>
              <a:t>6 becomes both a value in the leaf node, and an index in the parent layer</a:t>
            </a:r>
          </a:p>
          <a:p>
            <a:endParaRPr lang="en-US" dirty="0"/>
          </a:p>
          <a:p>
            <a:r>
              <a:rPr lang="en-US" dirty="0"/>
              <a:t>Note the forward pointer in each leaf node.</a:t>
            </a:r>
          </a:p>
        </p:txBody>
      </p:sp>
      <p:pic>
        <p:nvPicPr>
          <p:cNvPr id="4" name="Picture 3"/>
          <p:cNvPicPr>
            <a:picLocks noChangeAspect="1"/>
          </p:cNvPicPr>
          <p:nvPr/>
        </p:nvPicPr>
        <p:blipFill>
          <a:blip r:embed="rId2"/>
          <a:stretch>
            <a:fillRect/>
          </a:stretch>
        </p:blipFill>
        <p:spPr>
          <a:xfrm>
            <a:off x="6428088" y="2505172"/>
            <a:ext cx="4838700" cy="3028950"/>
          </a:xfrm>
          <a:prstGeom prst="rect">
            <a:avLst/>
          </a:prstGeom>
        </p:spPr>
      </p:pic>
    </p:spTree>
    <p:extLst>
      <p:ext uri="{BB962C8B-B14F-4D97-AF65-F5344CB8AC3E}">
        <p14:creationId xmlns:p14="http://schemas.microsoft.com/office/powerpoint/2010/main" val="5866995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Delete from B+ Tree</a:t>
            </a:r>
          </a:p>
        </p:txBody>
      </p:sp>
      <p:sp>
        <p:nvSpPr>
          <p:cNvPr id="3" name="Content Placeholder 2"/>
          <p:cNvSpPr>
            <a:spLocks noGrp="1"/>
          </p:cNvSpPr>
          <p:nvPr>
            <p:ph idx="1"/>
          </p:nvPr>
        </p:nvSpPr>
        <p:spPr>
          <a:xfrm>
            <a:off x="581193" y="2180496"/>
            <a:ext cx="5794894" cy="3678303"/>
          </a:xfrm>
        </p:spPr>
        <p:txBody>
          <a:bodyPr/>
          <a:lstStyle/>
          <a:p>
            <a:r>
              <a:rPr lang="en-US" dirty="0"/>
              <a:t>When 6 is deleted, the value in the leaf can be removed, but 6 is still suitable to be used as an index.</a:t>
            </a:r>
          </a:p>
          <a:p>
            <a:endParaRPr lang="en-US" dirty="0"/>
          </a:p>
          <a:p>
            <a:r>
              <a:rPr lang="en-US" dirty="0"/>
              <a:t>When 2 is deleted, the left node becomes too small, so it is merged with it’s sibling, and indexes are updated.</a:t>
            </a:r>
          </a:p>
        </p:txBody>
      </p:sp>
      <p:pic>
        <p:nvPicPr>
          <p:cNvPr id="4" name="Picture 3"/>
          <p:cNvPicPr>
            <a:picLocks noChangeAspect="1"/>
          </p:cNvPicPr>
          <p:nvPr/>
        </p:nvPicPr>
        <p:blipFill>
          <a:blip r:embed="rId2"/>
          <a:stretch>
            <a:fillRect/>
          </a:stretch>
        </p:blipFill>
        <p:spPr>
          <a:xfrm>
            <a:off x="6476832" y="2495647"/>
            <a:ext cx="5133975" cy="3048000"/>
          </a:xfrm>
          <a:prstGeom prst="rect">
            <a:avLst/>
          </a:prstGeom>
        </p:spPr>
      </p:pic>
    </p:spTree>
    <p:extLst>
      <p:ext uri="{BB962C8B-B14F-4D97-AF65-F5344CB8AC3E}">
        <p14:creationId xmlns:p14="http://schemas.microsoft.com/office/powerpoint/2010/main" val="30489739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ltLang="en-US"/>
              <a:t>Prefix B+ Trees</a:t>
            </a:r>
            <a:endParaRPr lang="en-GB" altLang="en-US"/>
          </a:p>
        </p:txBody>
      </p:sp>
      <p:sp>
        <p:nvSpPr>
          <p:cNvPr id="29699" name="Rectangle 3"/>
          <p:cNvSpPr>
            <a:spLocks noGrp="1" noChangeArrowheads="1"/>
          </p:cNvSpPr>
          <p:nvPr>
            <p:ph type="body" idx="1"/>
          </p:nvPr>
        </p:nvSpPr>
        <p:spPr/>
        <p:txBody>
          <a:bodyPr/>
          <a:lstStyle/>
          <a:p>
            <a:pPr>
              <a:lnSpc>
                <a:spcPct val="90000"/>
              </a:lnSpc>
            </a:pPr>
            <a:r>
              <a:rPr lang="en-US" altLang="en-US" sz="2400" dirty="0"/>
              <a:t>It is noticeable that if we delete a node from a </a:t>
            </a:r>
            <a:r>
              <a:rPr lang="en-US" altLang="en-US" sz="2400" dirty="0" err="1"/>
              <a:t>B+Tree</a:t>
            </a:r>
            <a:r>
              <a:rPr lang="en-US" altLang="en-US" sz="2400" dirty="0"/>
              <a:t>, it isn’t always necessary to change the internal node value;</a:t>
            </a:r>
          </a:p>
          <a:p>
            <a:pPr lvl="1">
              <a:lnSpc>
                <a:spcPct val="90000"/>
              </a:lnSpc>
            </a:pPr>
            <a:r>
              <a:rPr lang="en-US" altLang="en-US" sz="2000" dirty="0"/>
              <a:t>For instance, removing the 6 node in the previous slide, doesn’t necessitate removal of the 6 index – it is still useful for locating appropriate data.</a:t>
            </a:r>
          </a:p>
          <a:p>
            <a:pPr>
              <a:lnSpc>
                <a:spcPct val="90000"/>
              </a:lnSpc>
            </a:pPr>
            <a:r>
              <a:rPr lang="en-US" altLang="en-US" sz="2400" dirty="0"/>
              <a:t>Therefore, it is clear that for indexes to be appropriate to guide towards correct data, they needn’t actually be the values stored in the leaves.</a:t>
            </a:r>
          </a:p>
          <a:p>
            <a:pPr lvl="1">
              <a:lnSpc>
                <a:spcPct val="90000"/>
              </a:lnSpc>
            </a:pPr>
            <a:r>
              <a:rPr lang="en-US" altLang="en-US" sz="2000" dirty="0"/>
              <a:t>A Prefix B+ Tree stores just a prefix to the data stored in a leaf in the index nodes.</a:t>
            </a:r>
          </a:p>
          <a:p>
            <a:pPr lvl="1">
              <a:lnSpc>
                <a:spcPct val="90000"/>
              </a:lnSpc>
            </a:pPr>
            <a:r>
              <a:rPr lang="en-US" altLang="en-US" sz="2000" dirty="0"/>
              <a:t>For instance 4 or AB.</a:t>
            </a:r>
          </a:p>
          <a:p>
            <a:pPr lvl="1">
              <a:lnSpc>
                <a:spcPct val="90000"/>
              </a:lnSpc>
            </a:pPr>
            <a:r>
              <a:rPr lang="en-US" altLang="en-US" sz="2000" dirty="0"/>
              <a:t>This is similar to the keyword at the top of a dictionary page.</a:t>
            </a:r>
            <a:endParaRPr lang="en-GB" altLang="en-US" sz="2000" dirty="0"/>
          </a:p>
        </p:txBody>
      </p:sp>
    </p:spTree>
    <p:extLst>
      <p:ext uri="{BB962C8B-B14F-4D97-AF65-F5344CB8AC3E}">
        <p14:creationId xmlns:p14="http://schemas.microsoft.com/office/powerpoint/2010/main" val="6443747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Prefix B+ Trees</a:t>
            </a:r>
          </a:p>
        </p:txBody>
      </p:sp>
      <p:sp>
        <p:nvSpPr>
          <p:cNvPr id="3" name="Content Placeholder 2"/>
          <p:cNvSpPr>
            <a:spLocks noGrp="1"/>
          </p:cNvSpPr>
          <p:nvPr>
            <p:ph idx="1"/>
          </p:nvPr>
        </p:nvSpPr>
        <p:spPr>
          <a:xfrm>
            <a:off x="581193" y="2180496"/>
            <a:ext cx="5621900" cy="3678303"/>
          </a:xfrm>
        </p:spPr>
        <p:txBody>
          <a:bodyPr/>
          <a:lstStyle/>
          <a:p>
            <a:r>
              <a:rPr lang="en-US" dirty="0"/>
              <a:t>Here a Prefix is used</a:t>
            </a:r>
          </a:p>
          <a:p>
            <a:pPr lvl="1"/>
            <a:r>
              <a:rPr lang="en-US" dirty="0"/>
              <a:t>BF is used rather than BF90</a:t>
            </a:r>
          </a:p>
          <a:p>
            <a:r>
              <a:rPr lang="en-US" dirty="0"/>
              <a:t>The shorter the prefix, the more keys that can be contained in the intermediate nodes</a:t>
            </a:r>
          </a:p>
          <a:p>
            <a:pPr lvl="1"/>
            <a:r>
              <a:rPr lang="en-US" dirty="0"/>
              <a:t>And with more keys, we can have more children</a:t>
            </a:r>
          </a:p>
          <a:p>
            <a:pPr lvl="1"/>
            <a:r>
              <a:rPr lang="en-US" dirty="0"/>
              <a:t>The B+ Tree can have fewer levels, so searching becomes more efficient</a:t>
            </a:r>
          </a:p>
        </p:txBody>
      </p:sp>
      <p:pic>
        <p:nvPicPr>
          <p:cNvPr id="4" name="Picture 3"/>
          <p:cNvPicPr>
            <a:picLocks noChangeAspect="1"/>
          </p:cNvPicPr>
          <p:nvPr/>
        </p:nvPicPr>
        <p:blipFill>
          <a:blip r:embed="rId2"/>
          <a:stretch>
            <a:fillRect/>
          </a:stretch>
        </p:blipFill>
        <p:spPr>
          <a:xfrm>
            <a:off x="6264231" y="2557559"/>
            <a:ext cx="5495925" cy="2924175"/>
          </a:xfrm>
          <a:prstGeom prst="rect">
            <a:avLst/>
          </a:prstGeom>
        </p:spPr>
      </p:pic>
    </p:spTree>
    <p:extLst>
      <p:ext uri="{BB962C8B-B14F-4D97-AF65-F5344CB8AC3E}">
        <p14:creationId xmlns:p14="http://schemas.microsoft.com/office/powerpoint/2010/main" val="26538553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Prefix B+ Trees</a:t>
            </a:r>
          </a:p>
        </p:txBody>
      </p:sp>
      <p:sp>
        <p:nvSpPr>
          <p:cNvPr id="3" name="Content Placeholder 2"/>
          <p:cNvSpPr>
            <a:spLocks noGrp="1"/>
          </p:cNvSpPr>
          <p:nvPr>
            <p:ph idx="1"/>
          </p:nvPr>
        </p:nvSpPr>
        <p:spPr>
          <a:xfrm>
            <a:off x="581192" y="2180496"/>
            <a:ext cx="4295479" cy="3678303"/>
          </a:xfrm>
        </p:spPr>
        <p:txBody>
          <a:bodyPr>
            <a:normAutofit lnSpcReduction="10000"/>
          </a:bodyPr>
          <a:lstStyle/>
          <a:p>
            <a:r>
              <a:rPr lang="en-US" dirty="0"/>
              <a:t>In this case the root node has the key “AB12XY1” </a:t>
            </a:r>
          </a:p>
          <a:p>
            <a:pPr lvl="1"/>
            <a:r>
              <a:rPr lang="en-US" dirty="0"/>
              <a:t>a prefix for “AB12XY12C”</a:t>
            </a:r>
          </a:p>
          <a:p>
            <a:r>
              <a:rPr lang="en-US" dirty="0"/>
              <a:t>But do we need to store the “AB” part?</a:t>
            </a:r>
          </a:p>
          <a:p>
            <a:pPr lvl="1"/>
            <a:r>
              <a:rPr lang="en-US" dirty="0"/>
              <a:t>“AB” is being stored in every layer between the leaves and the root.</a:t>
            </a:r>
          </a:p>
          <a:p>
            <a:pPr lvl="1"/>
            <a:r>
              <a:rPr lang="en-US" dirty="0"/>
              <a:t>in (b) it is shortened to highlight the distinguishing part.</a:t>
            </a:r>
          </a:p>
          <a:p>
            <a:endParaRPr lang="en-US" dirty="0"/>
          </a:p>
          <a:p>
            <a:r>
              <a:rPr lang="en-US" dirty="0"/>
              <a:t>What is the smallest bit of data that can distinguish keys?</a:t>
            </a:r>
          </a:p>
        </p:txBody>
      </p:sp>
      <p:pic>
        <p:nvPicPr>
          <p:cNvPr id="5" name="Picture 4"/>
          <p:cNvPicPr>
            <a:picLocks noChangeAspect="1"/>
          </p:cNvPicPr>
          <p:nvPr/>
        </p:nvPicPr>
        <p:blipFill>
          <a:blip r:embed="rId2"/>
          <a:stretch>
            <a:fillRect/>
          </a:stretch>
        </p:blipFill>
        <p:spPr>
          <a:xfrm>
            <a:off x="4876671" y="1209056"/>
            <a:ext cx="7134225" cy="5019675"/>
          </a:xfrm>
          <a:prstGeom prst="rect">
            <a:avLst/>
          </a:prstGeom>
        </p:spPr>
      </p:pic>
    </p:spTree>
    <p:extLst>
      <p:ext uri="{BB962C8B-B14F-4D97-AF65-F5344CB8AC3E}">
        <p14:creationId xmlns:p14="http://schemas.microsoft.com/office/powerpoint/2010/main" val="22674406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ltLang="en-US"/>
              <a:t>Bit Trees</a:t>
            </a:r>
            <a:endParaRPr lang="en-GB" altLang="en-US"/>
          </a:p>
        </p:txBody>
      </p:sp>
      <p:sp>
        <p:nvSpPr>
          <p:cNvPr id="31747" name="Rectangle 3"/>
          <p:cNvSpPr>
            <a:spLocks noGrp="1" noChangeArrowheads="1"/>
          </p:cNvSpPr>
          <p:nvPr>
            <p:ph type="body" idx="1"/>
          </p:nvPr>
        </p:nvSpPr>
        <p:spPr/>
        <p:txBody>
          <a:bodyPr>
            <a:normAutofit fontScale="92500"/>
          </a:bodyPr>
          <a:lstStyle/>
          <a:p>
            <a:pPr>
              <a:lnSpc>
                <a:spcPct val="80000"/>
              </a:lnSpc>
            </a:pPr>
            <a:r>
              <a:rPr lang="en-US" altLang="en-US" sz="2800"/>
              <a:t>One benefit of a Prefix B+ Tree is that an entire data field doesn’t need to be stored as the index;</a:t>
            </a:r>
          </a:p>
          <a:p>
            <a:pPr lvl="1">
              <a:lnSpc>
                <a:spcPct val="80000"/>
              </a:lnSpc>
            </a:pPr>
            <a:r>
              <a:rPr lang="en-US" altLang="en-US" sz="2400"/>
              <a:t>consider if the tree contains complicated objects.</a:t>
            </a:r>
          </a:p>
          <a:p>
            <a:pPr>
              <a:lnSpc>
                <a:spcPct val="80000"/>
              </a:lnSpc>
            </a:pPr>
            <a:r>
              <a:rPr lang="en-US" altLang="en-US" sz="2800"/>
              <a:t>Instead only a small amount of data is stored to direct searches to the leaf.</a:t>
            </a:r>
          </a:p>
          <a:p>
            <a:pPr>
              <a:lnSpc>
                <a:spcPct val="80000"/>
              </a:lnSpc>
            </a:pPr>
            <a:r>
              <a:rPr lang="en-US" altLang="en-US" sz="2800"/>
              <a:t>A Bit Tree takes this approach to the extreme, by storing the minimum data in an index – a Distinction Bit.</a:t>
            </a:r>
          </a:p>
          <a:p>
            <a:pPr lvl="1">
              <a:lnSpc>
                <a:spcPct val="80000"/>
              </a:lnSpc>
            </a:pPr>
            <a:r>
              <a:rPr lang="en-US" altLang="en-US" sz="2400"/>
              <a:t>A D-Bit is the bit needed to distinguish between two values;</a:t>
            </a:r>
          </a:p>
          <a:p>
            <a:pPr lvl="2">
              <a:lnSpc>
                <a:spcPct val="80000"/>
              </a:lnSpc>
            </a:pPr>
            <a:r>
              <a:rPr lang="en-US" altLang="en-US" sz="2000"/>
              <a:t>K = 01001</a:t>
            </a:r>
            <a:r>
              <a:rPr lang="en-US" altLang="en-US" b="1"/>
              <a:t>0</a:t>
            </a:r>
            <a:r>
              <a:rPr lang="en-US" altLang="en-US" sz="2000"/>
              <a:t>11</a:t>
            </a:r>
          </a:p>
          <a:p>
            <a:pPr lvl="2">
              <a:lnSpc>
                <a:spcPct val="80000"/>
              </a:lnSpc>
            </a:pPr>
            <a:r>
              <a:rPr lang="en-US" altLang="en-US" sz="2000"/>
              <a:t>N = 01001</a:t>
            </a:r>
            <a:r>
              <a:rPr lang="en-US" altLang="en-US" b="1"/>
              <a:t>1</a:t>
            </a:r>
            <a:r>
              <a:rPr lang="en-US" altLang="en-US" sz="2000"/>
              <a:t>10</a:t>
            </a:r>
            <a:endParaRPr lang="en-GB" altLang="en-US" sz="2000"/>
          </a:p>
        </p:txBody>
      </p:sp>
      <p:sp>
        <p:nvSpPr>
          <p:cNvPr id="31748" name="Oval 4"/>
          <p:cNvSpPr>
            <a:spLocks noChangeArrowheads="1"/>
          </p:cNvSpPr>
          <p:nvPr/>
        </p:nvSpPr>
        <p:spPr bwMode="auto">
          <a:xfrm>
            <a:off x="2412015" y="5009508"/>
            <a:ext cx="503237" cy="935037"/>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771900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a:t>Consider Inserting</a:t>
            </a:r>
            <a:endParaRPr lang="en-GB" altLang="en-US"/>
          </a:p>
        </p:txBody>
      </p:sp>
      <p:sp>
        <p:nvSpPr>
          <p:cNvPr id="4099" name="Rectangle 3"/>
          <p:cNvSpPr>
            <a:spLocks noGrp="1" noChangeArrowheads="1"/>
          </p:cNvSpPr>
          <p:nvPr>
            <p:ph type="body" idx="1"/>
          </p:nvPr>
        </p:nvSpPr>
        <p:spPr/>
        <p:txBody>
          <a:bodyPr/>
          <a:lstStyle/>
          <a:p>
            <a:pPr>
              <a:lnSpc>
                <a:spcPct val="90000"/>
              </a:lnSpc>
            </a:pPr>
            <a:r>
              <a:rPr lang="en-US" altLang="en-US"/>
              <a:t>Suppose we need to insert a node on the 5</a:t>
            </a:r>
            <a:r>
              <a:rPr lang="en-US" altLang="en-US" baseline="30000"/>
              <a:t>th</a:t>
            </a:r>
            <a:r>
              <a:rPr lang="en-US" altLang="en-US"/>
              <a:t> level of a binary tree.</a:t>
            </a:r>
          </a:p>
          <a:p>
            <a:pPr lvl="1">
              <a:lnSpc>
                <a:spcPct val="90000"/>
              </a:lnSpc>
            </a:pPr>
            <a:r>
              <a:rPr lang="en-US" altLang="en-US"/>
              <a:t>First we need to test the root node and choose which branch to take.</a:t>
            </a:r>
          </a:p>
          <a:p>
            <a:pPr lvl="1">
              <a:lnSpc>
                <a:spcPct val="90000"/>
              </a:lnSpc>
            </a:pPr>
            <a:r>
              <a:rPr lang="en-US" altLang="en-US"/>
              <a:t>Then test the second level node…</a:t>
            </a:r>
          </a:p>
          <a:p>
            <a:pPr lvl="1">
              <a:lnSpc>
                <a:spcPct val="90000"/>
              </a:lnSpc>
            </a:pPr>
            <a:r>
              <a:rPr lang="en-US" altLang="en-US"/>
              <a:t>…</a:t>
            </a:r>
          </a:p>
          <a:p>
            <a:pPr lvl="1">
              <a:lnSpc>
                <a:spcPct val="90000"/>
              </a:lnSpc>
            </a:pPr>
            <a:r>
              <a:rPr lang="en-US" altLang="en-US"/>
              <a:t>…then insert the node.</a:t>
            </a:r>
          </a:p>
          <a:p>
            <a:pPr>
              <a:lnSpc>
                <a:spcPct val="90000"/>
              </a:lnSpc>
            </a:pPr>
            <a:r>
              <a:rPr lang="en-US" altLang="en-US"/>
              <a:t>The algorithms discussed last week, make this process fast, by following pointers.</a:t>
            </a:r>
            <a:endParaRPr lang="en-GB" altLang="en-US"/>
          </a:p>
        </p:txBody>
      </p:sp>
    </p:spTree>
    <p:extLst>
      <p:ext uri="{BB962C8B-B14F-4D97-AF65-F5344CB8AC3E}">
        <p14:creationId xmlns:p14="http://schemas.microsoft.com/office/powerpoint/2010/main" val="5680903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Tries</a:t>
            </a:r>
          </a:p>
        </p:txBody>
      </p:sp>
      <p:sp>
        <p:nvSpPr>
          <p:cNvPr id="3" name="Content Placeholder 2"/>
          <p:cNvSpPr>
            <a:spLocks noGrp="1"/>
          </p:cNvSpPr>
          <p:nvPr>
            <p:ph idx="1"/>
          </p:nvPr>
        </p:nvSpPr>
        <p:spPr/>
        <p:txBody>
          <a:bodyPr/>
          <a:lstStyle/>
          <a:p>
            <a:r>
              <a:rPr lang="en-US" dirty="0"/>
              <a:t>Only a portion of the key is necessary for search</a:t>
            </a:r>
          </a:p>
          <a:p>
            <a:pPr lvl="1"/>
            <a:r>
              <a:rPr lang="en-US" dirty="0"/>
              <a:t>But, finding the appropriate prefix is an issue</a:t>
            </a:r>
          </a:p>
          <a:p>
            <a:pPr lvl="1"/>
            <a:r>
              <a:rPr lang="en-US" dirty="0"/>
              <a:t>Maintaining prefixes is complicated</a:t>
            </a:r>
          </a:p>
          <a:p>
            <a:r>
              <a:rPr lang="en-US" dirty="0"/>
              <a:t>A tree that uses parts of the key to navigate the search is called a “</a:t>
            </a:r>
            <a:r>
              <a:rPr lang="en-US" dirty="0" err="1"/>
              <a:t>Trie</a:t>
            </a:r>
            <a:r>
              <a:rPr lang="en-US" dirty="0"/>
              <a:t>”</a:t>
            </a:r>
          </a:p>
        </p:txBody>
      </p:sp>
    </p:spTree>
    <p:extLst>
      <p:ext uri="{BB962C8B-B14F-4D97-AF65-F5344CB8AC3E}">
        <p14:creationId xmlns:p14="http://schemas.microsoft.com/office/powerpoint/2010/main" val="37914023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Trie</a:t>
            </a:r>
            <a:r>
              <a:rPr lang="en-US" dirty="0"/>
              <a:t> </a:t>
            </a:r>
          </a:p>
        </p:txBody>
      </p:sp>
      <p:pic>
        <p:nvPicPr>
          <p:cNvPr id="4" name="Picture 3"/>
          <p:cNvPicPr>
            <a:picLocks noChangeAspect="1"/>
          </p:cNvPicPr>
          <p:nvPr/>
        </p:nvPicPr>
        <p:blipFill>
          <a:blip r:embed="rId2"/>
          <a:stretch>
            <a:fillRect/>
          </a:stretch>
        </p:blipFill>
        <p:spPr>
          <a:xfrm>
            <a:off x="2667952" y="1943100"/>
            <a:ext cx="7343775" cy="4914900"/>
          </a:xfrm>
          <a:prstGeom prst="rect">
            <a:avLst/>
          </a:prstGeom>
        </p:spPr>
      </p:pic>
    </p:spTree>
    <p:extLst>
      <p:ext uri="{BB962C8B-B14F-4D97-AF65-F5344CB8AC3E}">
        <p14:creationId xmlns:p14="http://schemas.microsoft.com/office/powerpoint/2010/main" val="753006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en-US"/>
              <a:t>Secondary Memory vs RAM</a:t>
            </a:r>
            <a:endParaRPr lang="en-GB" altLang="en-US"/>
          </a:p>
        </p:txBody>
      </p:sp>
      <p:sp>
        <p:nvSpPr>
          <p:cNvPr id="5123" name="Rectangle 3"/>
          <p:cNvSpPr>
            <a:spLocks noGrp="1" noChangeArrowheads="1"/>
          </p:cNvSpPr>
          <p:nvPr>
            <p:ph type="body" idx="1"/>
          </p:nvPr>
        </p:nvSpPr>
        <p:spPr/>
        <p:txBody>
          <a:bodyPr/>
          <a:lstStyle/>
          <a:p>
            <a:pPr>
              <a:lnSpc>
                <a:spcPct val="90000"/>
              </a:lnSpc>
            </a:pPr>
            <a:r>
              <a:rPr lang="en-US" altLang="en-US" sz="2800"/>
              <a:t>During our discussion, we assumed the data would be stored in primary memory or RAM.  Lets consider if the data is too big to store in RAM, so needs to be stored on a hard disk.</a:t>
            </a:r>
          </a:p>
          <a:p>
            <a:pPr>
              <a:lnSpc>
                <a:spcPct val="90000"/>
              </a:lnSpc>
            </a:pPr>
            <a:r>
              <a:rPr lang="en-US" altLang="en-US" sz="2800"/>
              <a:t>The access time for parts of the memory includes;</a:t>
            </a:r>
          </a:p>
          <a:p>
            <a:pPr lvl="1">
              <a:lnSpc>
                <a:spcPct val="90000"/>
              </a:lnSpc>
            </a:pPr>
            <a:r>
              <a:rPr lang="en-US" altLang="en-US" sz="2400" i="1"/>
              <a:t>seek time + rotation time + transfer time</a:t>
            </a:r>
          </a:p>
          <a:p>
            <a:pPr>
              <a:lnSpc>
                <a:spcPct val="90000"/>
              </a:lnSpc>
            </a:pPr>
            <a:r>
              <a:rPr lang="en-US" altLang="en-US" sz="2800"/>
              <a:t>The seek time is particularly slow as it depends on mechanical movement - diskhead physically moving to the correct position.</a:t>
            </a:r>
          </a:p>
        </p:txBody>
      </p:sp>
    </p:spTree>
    <p:extLst>
      <p:ext uri="{BB962C8B-B14F-4D97-AF65-F5344CB8AC3E}">
        <p14:creationId xmlns:p14="http://schemas.microsoft.com/office/powerpoint/2010/main" val="394216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a:t>Trees in Secondary Memory</a:t>
            </a:r>
            <a:endParaRPr lang="en-AU" altLang="en-US"/>
          </a:p>
        </p:txBody>
      </p:sp>
      <p:sp>
        <p:nvSpPr>
          <p:cNvPr id="11267" name="Rectangle 3"/>
          <p:cNvSpPr>
            <a:spLocks noGrp="1" noChangeArrowheads="1"/>
          </p:cNvSpPr>
          <p:nvPr>
            <p:ph type="body" idx="1"/>
          </p:nvPr>
        </p:nvSpPr>
        <p:spPr>
          <a:xfrm>
            <a:off x="212034" y="2337015"/>
            <a:ext cx="9048840" cy="3678303"/>
          </a:xfrm>
        </p:spPr>
        <p:txBody>
          <a:bodyPr>
            <a:normAutofit lnSpcReduction="10000"/>
          </a:bodyPr>
          <a:lstStyle/>
          <a:p>
            <a:pPr>
              <a:lnSpc>
                <a:spcPct val="80000"/>
              </a:lnSpc>
            </a:pPr>
            <a:r>
              <a:rPr lang="en-US" altLang="en-US" sz="2800" dirty="0"/>
              <a:t>Constructing a tree for storage in secondary data takes more consideration.</a:t>
            </a:r>
          </a:p>
          <a:p>
            <a:pPr lvl="1">
              <a:lnSpc>
                <a:spcPct val="80000"/>
              </a:lnSpc>
            </a:pPr>
            <a:r>
              <a:rPr lang="en-US" altLang="en-US" sz="2400" dirty="0"/>
              <a:t>Binary Trees may be spread across multiple blocks of disk memory.</a:t>
            </a:r>
            <a:endParaRPr lang="en-GB" altLang="en-US" sz="2400" dirty="0"/>
          </a:p>
          <a:p>
            <a:pPr>
              <a:lnSpc>
                <a:spcPct val="80000"/>
              </a:lnSpc>
            </a:pPr>
            <a:r>
              <a:rPr lang="en-US" altLang="en-US" sz="2800" dirty="0"/>
              <a:t>The seek time is in the order of milliseconds, while CPU processes are in the order of microseconds (at least 1,000 times faster).</a:t>
            </a:r>
          </a:p>
          <a:p>
            <a:pPr>
              <a:lnSpc>
                <a:spcPct val="80000"/>
              </a:lnSpc>
            </a:pPr>
            <a:r>
              <a:rPr lang="en-US" altLang="en-US" sz="2800" dirty="0"/>
              <a:t>Therefore, processing is essentially free (when considering big O).</a:t>
            </a:r>
          </a:p>
          <a:p>
            <a:pPr>
              <a:lnSpc>
                <a:spcPct val="80000"/>
              </a:lnSpc>
            </a:pPr>
            <a:r>
              <a:rPr lang="en-US" altLang="en-US" sz="2800" dirty="0"/>
              <a:t>Extra time spent on processing could reduce the need for seek time.</a:t>
            </a:r>
            <a:endParaRPr lang="en-AU" altLang="en-US" sz="2800" dirty="0"/>
          </a:p>
        </p:txBody>
      </p:sp>
      <p:pic>
        <p:nvPicPr>
          <p:cNvPr id="2" name="Picture 1"/>
          <p:cNvPicPr>
            <a:picLocks noChangeAspect="1"/>
          </p:cNvPicPr>
          <p:nvPr/>
        </p:nvPicPr>
        <p:blipFill>
          <a:blip r:embed="rId2"/>
          <a:stretch>
            <a:fillRect/>
          </a:stretch>
        </p:blipFill>
        <p:spPr>
          <a:xfrm>
            <a:off x="9260874" y="3209796"/>
            <a:ext cx="2781300" cy="2085975"/>
          </a:xfrm>
          <a:prstGeom prst="rect">
            <a:avLst/>
          </a:prstGeom>
        </p:spPr>
      </p:pic>
    </p:spTree>
    <p:extLst>
      <p:ext uri="{BB962C8B-B14F-4D97-AF65-F5344CB8AC3E}">
        <p14:creationId xmlns:p14="http://schemas.microsoft.com/office/powerpoint/2010/main" val="1404012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a:t>Introducing Multiway Trees</a:t>
            </a:r>
            <a:endParaRPr lang="en-GB" altLang="en-US"/>
          </a:p>
        </p:txBody>
      </p:sp>
      <p:sp>
        <p:nvSpPr>
          <p:cNvPr id="6147" name="Rectangle 3"/>
          <p:cNvSpPr>
            <a:spLocks noGrp="1" noChangeArrowheads="1"/>
          </p:cNvSpPr>
          <p:nvPr>
            <p:ph type="body" idx="1"/>
          </p:nvPr>
        </p:nvSpPr>
        <p:spPr/>
        <p:txBody>
          <a:bodyPr/>
          <a:lstStyle/>
          <a:p>
            <a:r>
              <a:rPr lang="en-US" altLang="en-US"/>
              <a:t>A multiway tree differs from a binary tree in a few key ways;</a:t>
            </a:r>
          </a:p>
          <a:p>
            <a:pPr lvl="1"/>
            <a:r>
              <a:rPr lang="en-US" altLang="en-US"/>
              <a:t>Each node has </a:t>
            </a:r>
            <a:r>
              <a:rPr lang="en-US" altLang="en-US" i="1"/>
              <a:t>m</a:t>
            </a:r>
            <a:r>
              <a:rPr lang="en-US" altLang="en-US"/>
              <a:t> children</a:t>
            </a:r>
          </a:p>
          <a:p>
            <a:pPr lvl="1"/>
            <a:r>
              <a:rPr lang="en-US" altLang="en-US"/>
              <a:t>Each node has </a:t>
            </a:r>
            <a:r>
              <a:rPr lang="en-US" altLang="en-US" i="1"/>
              <a:t>m-1</a:t>
            </a:r>
            <a:r>
              <a:rPr lang="en-US" altLang="en-US"/>
              <a:t> keys</a:t>
            </a:r>
          </a:p>
          <a:p>
            <a:pPr lvl="1"/>
            <a:r>
              <a:rPr lang="en-US" altLang="en-US"/>
              <a:t>The keys are in ascending order</a:t>
            </a:r>
          </a:p>
          <a:p>
            <a:pPr lvl="1"/>
            <a:r>
              <a:rPr lang="en-US" altLang="en-US"/>
              <a:t>The keys in the first i children are smaller than the ith key.</a:t>
            </a:r>
          </a:p>
          <a:p>
            <a:pPr lvl="1"/>
            <a:r>
              <a:rPr lang="en-US" altLang="en-US"/>
              <a:t>The keys in the last m-i children are larger than the ith key.</a:t>
            </a:r>
            <a:endParaRPr lang="en-GB" altLang="en-US"/>
          </a:p>
        </p:txBody>
      </p:sp>
    </p:spTree>
    <p:extLst>
      <p:ext uri="{BB962C8B-B14F-4D97-AF65-F5344CB8AC3E}">
        <p14:creationId xmlns:p14="http://schemas.microsoft.com/office/powerpoint/2010/main" val="2673166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981200" y="333375"/>
            <a:ext cx="8229600" cy="1143000"/>
          </a:xfrm>
        </p:spPr>
        <p:txBody>
          <a:bodyPr/>
          <a:lstStyle/>
          <a:p>
            <a:r>
              <a:rPr lang="en-US" altLang="en-US"/>
              <a:t>A Multiway Tree</a:t>
            </a:r>
            <a:endParaRPr lang="en-GB" altLang="en-US"/>
          </a:p>
        </p:txBody>
      </p:sp>
      <p:grpSp>
        <p:nvGrpSpPr>
          <p:cNvPr id="7178" name="Group 10"/>
          <p:cNvGrpSpPr>
            <a:grpSpLocks/>
          </p:cNvGrpSpPr>
          <p:nvPr/>
        </p:nvGrpSpPr>
        <p:grpSpPr bwMode="auto">
          <a:xfrm>
            <a:off x="4647901" y="2389963"/>
            <a:ext cx="2592387" cy="431800"/>
            <a:chOff x="1973" y="1344"/>
            <a:chExt cx="1633" cy="272"/>
          </a:xfrm>
        </p:grpSpPr>
        <p:grpSp>
          <p:nvGrpSpPr>
            <p:cNvPr id="7176" name="Group 8"/>
            <p:cNvGrpSpPr>
              <a:grpSpLocks/>
            </p:cNvGrpSpPr>
            <p:nvPr/>
          </p:nvGrpSpPr>
          <p:grpSpPr bwMode="auto">
            <a:xfrm>
              <a:off x="1973" y="1344"/>
              <a:ext cx="1633" cy="272"/>
              <a:chOff x="1746" y="1026"/>
              <a:chExt cx="1633" cy="272"/>
            </a:xfrm>
          </p:grpSpPr>
          <p:sp>
            <p:nvSpPr>
              <p:cNvPr id="7172" name="Rectangle 4"/>
              <p:cNvSpPr>
                <a:spLocks noChangeArrowheads="1"/>
              </p:cNvSpPr>
              <p:nvPr/>
            </p:nvSpPr>
            <p:spPr bwMode="auto">
              <a:xfrm>
                <a:off x="1746" y="1026"/>
                <a:ext cx="1633"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7173" name="Line 5"/>
              <p:cNvSpPr>
                <a:spLocks noChangeShapeType="1"/>
              </p:cNvSpPr>
              <p:nvPr/>
            </p:nvSpPr>
            <p:spPr bwMode="auto">
              <a:xfrm>
                <a:off x="2154"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7174" name="Line 6"/>
              <p:cNvSpPr>
                <a:spLocks noChangeShapeType="1"/>
              </p:cNvSpPr>
              <p:nvPr/>
            </p:nvSpPr>
            <p:spPr bwMode="auto">
              <a:xfrm>
                <a:off x="2562"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7175" name="Line 7"/>
              <p:cNvSpPr>
                <a:spLocks noChangeShapeType="1"/>
              </p:cNvSpPr>
              <p:nvPr/>
            </p:nvSpPr>
            <p:spPr bwMode="auto">
              <a:xfrm>
                <a:off x="2971" y="1026"/>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grpSp>
        <p:sp>
          <p:nvSpPr>
            <p:cNvPr id="7177" name="Text Box 9"/>
            <p:cNvSpPr txBox="1">
              <a:spLocks noChangeArrowheads="1"/>
            </p:cNvSpPr>
            <p:nvPr/>
          </p:nvSpPr>
          <p:spPr bwMode="auto">
            <a:xfrm>
              <a:off x="2051" y="1371"/>
              <a:ext cx="1465"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a:solidFill>
                    <a:schemeClr val="bg1"/>
                  </a:solidFill>
                </a:rPr>
                <a:t>10       20      30      40</a:t>
              </a:r>
              <a:endParaRPr lang="th-TH" altLang="en-US" dirty="0">
                <a:solidFill>
                  <a:schemeClr val="bg1"/>
                </a:solidFill>
              </a:endParaRPr>
            </a:p>
          </p:txBody>
        </p:sp>
      </p:grpSp>
      <p:sp>
        <p:nvSpPr>
          <p:cNvPr id="7179" name="Line 11"/>
          <p:cNvSpPr>
            <a:spLocks noChangeShapeType="1"/>
          </p:cNvSpPr>
          <p:nvPr/>
        </p:nvSpPr>
        <p:spPr bwMode="auto">
          <a:xfrm flipH="1">
            <a:off x="3639838" y="2820173"/>
            <a:ext cx="1008063"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7180" name="Rectangle 12"/>
          <p:cNvSpPr>
            <a:spLocks noChangeArrowheads="1"/>
          </p:cNvSpPr>
          <p:nvPr/>
        </p:nvSpPr>
        <p:spPr bwMode="auto">
          <a:xfrm>
            <a:off x="3279476" y="3396435"/>
            <a:ext cx="1296987" cy="431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AU" altLang="en-US">
              <a:solidFill>
                <a:schemeClr val="bg1"/>
              </a:solidFill>
            </a:endParaRPr>
          </a:p>
        </p:txBody>
      </p:sp>
      <p:sp>
        <p:nvSpPr>
          <p:cNvPr id="7181" name="Line 13"/>
          <p:cNvSpPr>
            <a:spLocks noChangeShapeType="1"/>
          </p:cNvSpPr>
          <p:nvPr/>
        </p:nvSpPr>
        <p:spPr bwMode="auto">
          <a:xfrm>
            <a:off x="3927175" y="339643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7183" name="Text Box 15"/>
          <p:cNvSpPr txBox="1">
            <a:spLocks noChangeArrowheads="1"/>
          </p:cNvSpPr>
          <p:nvPr/>
        </p:nvSpPr>
        <p:spPr bwMode="auto">
          <a:xfrm>
            <a:off x="3462945" y="3458904"/>
            <a:ext cx="92845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a:solidFill>
                  <a:schemeClr val="bg1"/>
                </a:solidFill>
              </a:rPr>
              <a:t>3        5</a:t>
            </a:r>
            <a:endParaRPr lang="th-TH" altLang="en-US" dirty="0">
              <a:solidFill>
                <a:schemeClr val="bg1"/>
              </a:solidFill>
            </a:endParaRPr>
          </a:p>
        </p:txBody>
      </p:sp>
      <p:sp>
        <p:nvSpPr>
          <p:cNvPr id="7184" name="Line 16"/>
          <p:cNvSpPr>
            <a:spLocks noChangeShapeType="1"/>
          </p:cNvSpPr>
          <p:nvPr/>
        </p:nvSpPr>
        <p:spPr bwMode="auto">
          <a:xfrm flipH="1">
            <a:off x="5224162" y="2820173"/>
            <a:ext cx="71438"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7185" name="Rectangle 17"/>
          <p:cNvSpPr>
            <a:spLocks noChangeArrowheads="1"/>
          </p:cNvSpPr>
          <p:nvPr/>
        </p:nvSpPr>
        <p:spPr bwMode="auto">
          <a:xfrm>
            <a:off x="4935237" y="3396435"/>
            <a:ext cx="647700" cy="431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13</a:t>
            </a:r>
            <a:endParaRPr lang="th-TH" altLang="en-US">
              <a:solidFill>
                <a:schemeClr val="bg1"/>
              </a:solidFill>
            </a:endParaRPr>
          </a:p>
        </p:txBody>
      </p:sp>
      <p:sp>
        <p:nvSpPr>
          <p:cNvPr id="7187" name="Line 19"/>
          <p:cNvSpPr>
            <a:spLocks noChangeShapeType="1"/>
          </p:cNvSpPr>
          <p:nvPr/>
        </p:nvSpPr>
        <p:spPr bwMode="auto">
          <a:xfrm>
            <a:off x="5943300" y="2820173"/>
            <a:ext cx="144462"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7188" name="Rectangle 20"/>
          <p:cNvSpPr>
            <a:spLocks noChangeArrowheads="1"/>
          </p:cNvSpPr>
          <p:nvPr/>
        </p:nvSpPr>
        <p:spPr bwMode="auto">
          <a:xfrm>
            <a:off x="5943300" y="3396435"/>
            <a:ext cx="576262" cy="431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21</a:t>
            </a:r>
            <a:endParaRPr lang="th-TH" altLang="en-US">
              <a:solidFill>
                <a:schemeClr val="bg1"/>
              </a:solidFill>
            </a:endParaRPr>
          </a:p>
        </p:txBody>
      </p:sp>
      <p:sp>
        <p:nvSpPr>
          <p:cNvPr id="7191" name="Rectangle 23"/>
          <p:cNvSpPr>
            <a:spLocks noChangeArrowheads="1"/>
          </p:cNvSpPr>
          <p:nvPr/>
        </p:nvSpPr>
        <p:spPr bwMode="auto">
          <a:xfrm>
            <a:off x="6808487" y="3396435"/>
            <a:ext cx="1296988" cy="431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AU" altLang="en-US">
              <a:solidFill>
                <a:schemeClr val="bg1"/>
              </a:solidFill>
            </a:endParaRPr>
          </a:p>
        </p:txBody>
      </p:sp>
      <p:sp>
        <p:nvSpPr>
          <p:cNvPr id="7192" name="Line 24"/>
          <p:cNvSpPr>
            <a:spLocks noChangeShapeType="1"/>
          </p:cNvSpPr>
          <p:nvPr/>
        </p:nvSpPr>
        <p:spPr bwMode="auto">
          <a:xfrm>
            <a:off x="7456187" y="339643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7193" name="Text Box 25"/>
          <p:cNvSpPr txBox="1">
            <a:spLocks noChangeArrowheads="1"/>
          </p:cNvSpPr>
          <p:nvPr/>
        </p:nvSpPr>
        <p:spPr bwMode="auto">
          <a:xfrm>
            <a:off x="6985177" y="3458904"/>
            <a:ext cx="90281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a:solidFill>
                  <a:schemeClr val="bg1"/>
                </a:solidFill>
              </a:rPr>
              <a:t>31    35</a:t>
            </a:r>
            <a:endParaRPr lang="th-TH" altLang="en-US" dirty="0">
              <a:solidFill>
                <a:schemeClr val="bg1"/>
              </a:solidFill>
            </a:endParaRPr>
          </a:p>
        </p:txBody>
      </p:sp>
      <p:sp>
        <p:nvSpPr>
          <p:cNvPr id="7194" name="Line 26"/>
          <p:cNvSpPr>
            <a:spLocks noChangeShapeType="1"/>
          </p:cNvSpPr>
          <p:nvPr/>
        </p:nvSpPr>
        <p:spPr bwMode="auto">
          <a:xfrm>
            <a:off x="6592588" y="2820173"/>
            <a:ext cx="358775"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7195" name="Rectangle 27"/>
          <p:cNvSpPr>
            <a:spLocks noChangeArrowheads="1"/>
          </p:cNvSpPr>
          <p:nvPr/>
        </p:nvSpPr>
        <p:spPr bwMode="auto">
          <a:xfrm>
            <a:off x="8535688" y="3396435"/>
            <a:ext cx="576263" cy="431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42</a:t>
            </a:r>
            <a:endParaRPr lang="th-TH" altLang="en-US">
              <a:solidFill>
                <a:schemeClr val="bg1"/>
              </a:solidFill>
            </a:endParaRPr>
          </a:p>
        </p:txBody>
      </p:sp>
      <p:sp>
        <p:nvSpPr>
          <p:cNvPr id="7196" name="Line 28"/>
          <p:cNvSpPr>
            <a:spLocks noChangeShapeType="1"/>
          </p:cNvSpPr>
          <p:nvPr/>
        </p:nvSpPr>
        <p:spPr bwMode="auto">
          <a:xfrm>
            <a:off x="7240288" y="2820173"/>
            <a:ext cx="1439863"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7197" name="Rectangle 29"/>
          <p:cNvSpPr>
            <a:spLocks noChangeArrowheads="1"/>
          </p:cNvSpPr>
          <p:nvPr/>
        </p:nvSpPr>
        <p:spPr bwMode="auto">
          <a:xfrm>
            <a:off x="6087762" y="4620397"/>
            <a:ext cx="1296988" cy="431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AU" altLang="en-US">
              <a:solidFill>
                <a:schemeClr val="bg1"/>
              </a:solidFill>
            </a:endParaRPr>
          </a:p>
        </p:txBody>
      </p:sp>
      <p:sp>
        <p:nvSpPr>
          <p:cNvPr id="7198" name="Line 30"/>
          <p:cNvSpPr>
            <a:spLocks noChangeShapeType="1"/>
          </p:cNvSpPr>
          <p:nvPr/>
        </p:nvSpPr>
        <p:spPr bwMode="auto">
          <a:xfrm>
            <a:off x="6735462" y="4620397"/>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7199" name="Text Box 31"/>
          <p:cNvSpPr txBox="1">
            <a:spLocks noChangeArrowheads="1"/>
          </p:cNvSpPr>
          <p:nvPr/>
        </p:nvSpPr>
        <p:spPr bwMode="auto">
          <a:xfrm>
            <a:off x="6231431" y="4678876"/>
            <a:ext cx="10310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a:solidFill>
                  <a:schemeClr val="bg1"/>
                </a:solidFill>
              </a:rPr>
              <a:t>32      33</a:t>
            </a:r>
            <a:endParaRPr lang="th-TH" altLang="en-US" dirty="0">
              <a:solidFill>
                <a:schemeClr val="bg1"/>
              </a:solidFill>
            </a:endParaRPr>
          </a:p>
        </p:txBody>
      </p:sp>
      <p:sp>
        <p:nvSpPr>
          <p:cNvPr id="7200" name="Rectangle 32"/>
          <p:cNvSpPr>
            <a:spLocks noChangeArrowheads="1"/>
          </p:cNvSpPr>
          <p:nvPr/>
        </p:nvSpPr>
        <p:spPr bwMode="auto">
          <a:xfrm>
            <a:off x="7814963" y="4620397"/>
            <a:ext cx="576263" cy="431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36</a:t>
            </a:r>
            <a:endParaRPr lang="th-TH" altLang="en-US">
              <a:solidFill>
                <a:schemeClr val="bg1"/>
              </a:solidFill>
            </a:endParaRPr>
          </a:p>
        </p:txBody>
      </p:sp>
      <p:sp>
        <p:nvSpPr>
          <p:cNvPr id="7201" name="Line 33"/>
          <p:cNvSpPr>
            <a:spLocks noChangeShapeType="1"/>
          </p:cNvSpPr>
          <p:nvPr/>
        </p:nvSpPr>
        <p:spPr bwMode="auto">
          <a:xfrm flipH="1">
            <a:off x="6232225" y="3828235"/>
            <a:ext cx="1223962" cy="7921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7202" name="Line 34"/>
          <p:cNvSpPr>
            <a:spLocks noChangeShapeType="1"/>
          </p:cNvSpPr>
          <p:nvPr/>
        </p:nvSpPr>
        <p:spPr bwMode="auto">
          <a:xfrm flipH="1">
            <a:off x="8032451" y="3828235"/>
            <a:ext cx="71437" cy="7921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7203" name="Text Box 35"/>
          <p:cNvSpPr txBox="1">
            <a:spLocks noChangeArrowheads="1"/>
          </p:cNvSpPr>
          <p:nvPr/>
        </p:nvSpPr>
        <p:spPr bwMode="auto">
          <a:xfrm>
            <a:off x="2250775" y="5452248"/>
            <a:ext cx="77978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Note this tree suffers from malaise, as it is unbalanced</a:t>
            </a:r>
            <a:r>
              <a:rPr lang="en-GB" altLang="en-US"/>
              <a:t> </a:t>
            </a:r>
            <a:r>
              <a:rPr lang="en-US" altLang="en-US"/>
              <a:t>– it takes longer to find 32 than 21.</a:t>
            </a:r>
            <a:endParaRPr lang="en-GB" altLang="en-US"/>
          </a:p>
        </p:txBody>
      </p:sp>
    </p:spTree>
    <p:extLst>
      <p:ext uri="{BB962C8B-B14F-4D97-AF65-F5344CB8AC3E}">
        <p14:creationId xmlns:p14="http://schemas.microsoft.com/office/powerpoint/2010/main" val="9025453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en-US"/>
              <a:t>Multiway trees and Disk Access</a:t>
            </a:r>
            <a:endParaRPr lang="en-GB" altLang="en-US"/>
          </a:p>
        </p:txBody>
      </p:sp>
      <p:sp>
        <p:nvSpPr>
          <p:cNvPr id="8195" name="Rectangle 3"/>
          <p:cNvSpPr>
            <a:spLocks noGrp="1" noChangeArrowheads="1"/>
          </p:cNvSpPr>
          <p:nvPr>
            <p:ph type="body" idx="1"/>
          </p:nvPr>
        </p:nvSpPr>
        <p:spPr/>
        <p:txBody>
          <a:bodyPr/>
          <a:lstStyle/>
          <a:p>
            <a:pPr>
              <a:lnSpc>
                <a:spcPct val="80000"/>
              </a:lnSpc>
            </a:pPr>
            <a:r>
              <a:rPr lang="en-US" altLang="en-US" sz="2800"/>
              <a:t>Disk Access costs are expensive, thus if possible data should be arranged to minimise the number of accesses.</a:t>
            </a:r>
          </a:p>
          <a:p>
            <a:pPr>
              <a:lnSpc>
                <a:spcPct val="80000"/>
              </a:lnSpc>
            </a:pPr>
            <a:r>
              <a:rPr lang="en-US" altLang="en-US" sz="2800"/>
              <a:t>Or to allow more data to be accessed during one disk access.</a:t>
            </a:r>
          </a:p>
          <a:p>
            <a:pPr>
              <a:lnSpc>
                <a:spcPct val="80000"/>
              </a:lnSpc>
            </a:pPr>
            <a:r>
              <a:rPr lang="en-US" altLang="en-US" sz="2800"/>
              <a:t>A multiway tree allows this.  	</a:t>
            </a:r>
          </a:p>
          <a:p>
            <a:pPr>
              <a:lnSpc>
                <a:spcPct val="80000"/>
              </a:lnSpc>
            </a:pPr>
            <a:r>
              <a:rPr lang="en-US" altLang="en-US" sz="2800"/>
              <a:t>A B-Tree is where each node is the size of a ‘block’.</a:t>
            </a:r>
          </a:p>
          <a:p>
            <a:pPr lvl="1">
              <a:lnSpc>
                <a:spcPct val="80000"/>
              </a:lnSpc>
            </a:pPr>
            <a:r>
              <a:rPr lang="en-US" altLang="en-US" sz="2400"/>
              <a:t>The number of keys in each node depends on the size of the keys and the size of the block.</a:t>
            </a:r>
          </a:p>
          <a:p>
            <a:pPr lvl="1">
              <a:lnSpc>
                <a:spcPct val="80000"/>
              </a:lnSpc>
            </a:pPr>
            <a:r>
              <a:rPr lang="en-US" altLang="en-US" sz="2400"/>
              <a:t>Block size can depend on the system.</a:t>
            </a:r>
            <a:endParaRPr lang="en-GB" altLang="en-US" sz="2400"/>
          </a:p>
        </p:txBody>
      </p:sp>
    </p:spTree>
    <p:extLst>
      <p:ext uri="{BB962C8B-B14F-4D97-AF65-F5344CB8AC3E}">
        <p14:creationId xmlns:p14="http://schemas.microsoft.com/office/powerpoint/2010/main" val="1824299574"/>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Dividend</Template>
  <TotalTime>25033</TotalTime>
  <Words>2120</Words>
  <Application>Microsoft Office PowerPoint</Application>
  <PresentationFormat>Widescreen</PresentationFormat>
  <Paragraphs>401</Paragraphs>
  <Slides>41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41</vt:i4>
      </vt:variant>
    </vt:vector>
  </HeadingPairs>
  <TitlesOfParts>
    <vt:vector size="47" baseType="lpstr">
      <vt:lpstr>Angsana New</vt:lpstr>
      <vt:lpstr>Arial</vt:lpstr>
      <vt:lpstr>Cordia New</vt:lpstr>
      <vt:lpstr>Gill Sans MT</vt:lpstr>
      <vt:lpstr>Wingdings 2</vt:lpstr>
      <vt:lpstr>Dividend</vt:lpstr>
      <vt:lpstr>269202 Algorithms for iSNE</vt:lpstr>
      <vt:lpstr>Previously</vt:lpstr>
      <vt:lpstr>This Week</vt:lpstr>
      <vt:lpstr>Consider Inserting</vt:lpstr>
      <vt:lpstr>Secondary Memory vs RAM</vt:lpstr>
      <vt:lpstr>Trees in Secondary Memory</vt:lpstr>
      <vt:lpstr>Introducing Multiway Trees</vt:lpstr>
      <vt:lpstr>A Multiway Tree</vt:lpstr>
      <vt:lpstr>Multiway trees and Disk Access</vt:lpstr>
      <vt:lpstr>The Family of B-Trees</vt:lpstr>
      <vt:lpstr>B-Trees</vt:lpstr>
      <vt:lpstr>B-Tree of order 5</vt:lpstr>
      <vt:lpstr>B-Tree</vt:lpstr>
      <vt:lpstr>Implementing a B-Tree</vt:lpstr>
      <vt:lpstr>Searching a B-Tree</vt:lpstr>
      <vt:lpstr>Inserting a node</vt:lpstr>
      <vt:lpstr>Insertion</vt:lpstr>
      <vt:lpstr>Insert 33</vt:lpstr>
      <vt:lpstr>Insert 33 (2)</vt:lpstr>
      <vt:lpstr>PowerPoint Presentation</vt:lpstr>
      <vt:lpstr>Insert 33 (4)</vt:lpstr>
      <vt:lpstr>Full Root?</vt:lpstr>
      <vt:lpstr>Deleting a Node</vt:lpstr>
      <vt:lpstr>Deleting Leaf Nodes</vt:lpstr>
      <vt:lpstr>Deleting an Internal Node</vt:lpstr>
      <vt:lpstr>Deleting Process</vt:lpstr>
      <vt:lpstr>B*-Trees</vt:lpstr>
      <vt:lpstr>B*-Trees</vt:lpstr>
      <vt:lpstr>B* Overflowing</vt:lpstr>
      <vt:lpstr>B* Splitting</vt:lpstr>
      <vt:lpstr>B+Trees</vt:lpstr>
      <vt:lpstr>B+Trees</vt:lpstr>
      <vt:lpstr>B+ Tree</vt:lpstr>
      <vt:lpstr>Insert into B+ Tree</vt:lpstr>
      <vt:lpstr>Delete from B+ Tree</vt:lpstr>
      <vt:lpstr>Prefix B+ Trees</vt:lpstr>
      <vt:lpstr>Prefix B+ Trees</vt:lpstr>
      <vt:lpstr>Prefix B+ Trees</vt:lpstr>
      <vt:lpstr>Bit Trees</vt:lpstr>
      <vt:lpstr>Tries</vt:lpstr>
      <vt:lpstr>Trie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269202 Algorithms for iSNE</dc:title>
  <dc:creator>Admin</dc:creator>
  <cp:lastModifiedBy>Admin</cp:lastModifiedBy>
  <cp:revision>24</cp:revision>
  <dcterms:created xsi:type="dcterms:W3CDTF">2014-09-05T07:40:15Z</dcterms:created>
  <dcterms:modified xsi:type="dcterms:W3CDTF">2019-09-17T11:38:29Z</dcterms:modified>
</cp:coreProperties>
</file>