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48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BE052E3-376E-459D-B84A-5FFE9D25883F}" type="datetimeFigureOut">
              <a:rPr lang="en-US" smtClean="0"/>
              <a:t>9/18/2020</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CFC46E8-A674-47F2-8B2F-43812EAE4DFC}" type="slidenum">
              <a:rPr lang="en-US" smtClean="0"/>
              <a:t>‹#›</a:t>
            </a:fld>
            <a:endParaRPr lang="en-US"/>
          </a:p>
        </p:txBody>
      </p:sp>
    </p:spTree>
    <p:extLst>
      <p:ext uri="{BB962C8B-B14F-4D97-AF65-F5344CB8AC3E}">
        <p14:creationId xmlns:p14="http://schemas.microsoft.com/office/powerpoint/2010/main" val="3319927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E052E3-376E-459D-B84A-5FFE9D25883F}"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358652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BE052E3-376E-459D-B84A-5FFE9D25883F}" type="datetimeFigureOut">
              <a:rPr lang="en-US" smtClean="0"/>
              <a:t>9/18/2020</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CFC46E8-A674-47F2-8B2F-43812EAE4DFC}" type="slidenum">
              <a:rPr lang="en-US" smtClean="0"/>
              <a:t>‹#›</a:t>
            </a:fld>
            <a:endParaRPr lang="en-US"/>
          </a:p>
        </p:txBody>
      </p:sp>
    </p:spTree>
    <p:extLst>
      <p:ext uri="{BB962C8B-B14F-4D97-AF65-F5344CB8AC3E}">
        <p14:creationId xmlns:p14="http://schemas.microsoft.com/office/powerpoint/2010/main" val="1992191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endParaRPr lang="en-US"/>
          </a:p>
        </p:txBody>
      </p:sp>
      <p:sp>
        <p:nvSpPr>
          <p:cNvPr id="4" name="Date Placeholder 3"/>
          <p:cNvSpPr>
            <a:spLocks noGrp="1"/>
          </p:cNvSpPr>
          <p:nvPr>
            <p:ph type="dt" sz="half" idx="10"/>
          </p:nvPr>
        </p:nvSpPr>
        <p:spPr>
          <a:xfrm>
            <a:off x="609600" y="6245225"/>
            <a:ext cx="2844800" cy="476250"/>
          </a:xfrm>
        </p:spPr>
        <p:txBody>
          <a:bodyPr/>
          <a:lstStyle>
            <a:lvl1pPr>
              <a:defRPr/>
            </a:lvl1pPr>
          </a:lstStyle>
          <a:p>
            <a:endParaRPr lang="th-TH" altLang="en-US"/>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endParaRPr lang="th-TH" altLang="en-US"/>
          </a:p>
        </p:txBody>
      </p:sp>
      <p:sp>
        <p:nvSpPr>
          <p:cNvPr id="6" name="Slide Number Placeholder 5"/>
          <p:cNvSpPr>
            <a:spLocks noGrp="1"/>
          </p:cNvSpPr>
          <p:nvPr>
            <p:ph type="sldNum" sz="quarter" idx="12"/>
          </p:nvPr>
        </p:nvSpPr>
        <p:spPr>
          <a:xfrm>
            <a:off x="8737600" y="6245225"/>
            <a:ext cx="2844800" cy="476250"/>
          </a:xfrm>
        </p:spPr>
        <p:txBody>
          <a:bodyPr/>
          <a:lstStyle>
            <a:lvl1pPr>
              <a:defRPr/>
            </a:lvl1pPr>
          </a:lstStyle>
          <a:p>
            <a:fld id="{6A9EB963-5820-4E3C-ABBC-EF85C313CF6C}" type="slidenum">
              <a:rPr lang="en-US" altLang="en-US"/>
              <a:pPr/>
              <a:t>‹#›</a:t>
            </a:fld>
            <a:endParaRPr lang="th-TH" altLang="en-US"/>
          </a:p>
        </p:txBody>
      </p:sp>
    </p:spTree>
    <p:extLst>
      <p:ext uri="{BB962C8B-B14F-4D97-AF65-F5344CB8AC3E}">
        <p14:creationId xmlns:p14="http://schemas.microsoft.com/office/powerpoint/2010/main" val="280024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E052E3-376E-459D-B84A-5FFE9D25883F}"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1645764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BE052E3-376E-459D-B84A-5FFE9D25883F}" type="datetimeFigureOut">
              <a:rPr lang="en-US" smtClean="0"/>
              <a:t>9/18/2020</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CFC46E8-A674-47F2-8B2F-43812EAE4DFC}" type="slidenum">
              <a:rPr lang="en-US" smtClean="0"/>
              <a:t>‹#›</a:t>
            </a:fld>
            <a:endParaRPr lang="en-US"/>
          </a:p>
        </p:txBody>
      </p:sp>
    </p:spTree>
    <p:extLst>
      <p:ext uri="{BB962C8B-B14F-4D97-AF65-F5344CB8AC3E}">
        <p14:creationId xmlns:p14="http://schemas.microsoft.com/office/powerpoint/2010/main" val="3178166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E052E3-376E-459D-B84A-5FFE9D25883F}"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2166791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E052E3-376E-459D-B84A-5FFE9D25883F}" type="datetimeFigureOut">
              <a:rPr lang="en-US" smtClean="0"/>
              <a:t>9/18/2020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1762461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E052E3-376E-459D-B84A-5FFE9D25883F}" type="datetimeFigureOut">
              <a:rPr lang="en-US" smtClean="0"/>
              <a:t>9/18/2020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215378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052E3-376E-459D-B84A-5FFE9D25883F}" type="datetimeFigureOut">
              <a:rPr lang="en-US" smtClean="0"/>
              <a:t>9/18/2020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1871940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BE052E3-376E-459D-B84A-5FFE9D25883F}" type="datetimeFigureOut">
              <a:rPr lang="en-US" smtClean="0"/>
              <a:t>9/18/2020</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CFC46E8-A674-47F2-8B2F-43812EAE4DFC}" type="slidenum">
              <a:rPr lang="en-US" smtClean="0"/>
              <a:t>‹#›</a:t>
            </a:fld>
            <a:endParaRPr lang="en-US"/>
          </a:p>
        </p:txBody>
      </p:sp>
    </p:spTree>
    <p:extLst>
      <p:ext uri="{BB962C8B-B14F-4D97-AF65-F5344CB8AC3E}">
        <p14:creationId xmlns:p14="http://schemas.microsoft.com/office/powerpoint/2010/main" val="2231092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E052E3-376E-459D-B84A-5FFE9D25883F}"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C46E8-A674-47F2-8B2F-43812EAE4DFC}" type="slidenum">
              <a:rPr lang="en-US" smtClean="0"/>
              <a:t>‹#›</a:t>
            </a:fld>
            <a:endParaRPr lang="en-US"/>
          </a:p>
        </p:txBody>
      </p:sp>
    </p:spTree>
    <p:extLst>
      <p:ext uri="{BB962C8B-B14F-4D97-AF65-F5344CB8AC3E}">
        <p14:creationId xmlns:p14="http://schemas.microsoft.com/office/powerpoint/2010/main" val="1567863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BE052E3-376E-459D-B84A-5FFE9D25883F}" type="datetimeFigureOut">
              <a:rPr lang="en-US" smtClean="0"/>
              <a:t>9/18/2020</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CFC46E8-A674-47F2-8B2F-43812EAE4DFC}"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64692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7</a:t>
            </a:r>
          </a:p>
        </p:txBody>
      </p:sp>
    </p:spTree>
    <p:extLst>
      <p:ext uri="{BB962C8B-B14F-4D97-AF65-F5344CB8AC3E}">
        <p14:creationId xmlns:p14="http://schemas.microsoft.com/office/powerpoint/2010/main" val="3697922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Graph Traversal</a:t>
            </a:r>
            <a:endParaRPr lang="en-AU" altLang="en-US"/>
          </a:p>
        </p:txBody>
      </p:sp>
      <p:sp>
        <p:nvSpPr>
          <p:cNvPr id="16387" name="Rectangle 3"/>
          <p:cNvSpPr>
            <a:spLocks noGrp="1" noChangeArrowheads="1"/>
          </p:cNvSpPr>
          <p:nvPr>
            <p:ph type="body" idx="1"/>
          </p:nvPr>
        </p:nvSpPr>
        <p:spPr/>
        <p:txBody>
          <a:bodyPr/>
          <a:lstStyle/>
          <a:p>
            <a:r>
              <a:rPr lang="en-US" altLang="en-US"/>
              <a:t>Similar to with Trees, graph traversal involves visiting every node once.</a:t>
            </a:r>
          </a:p>
          <a:p>
            <a:r>
              <a:rPr lang="en-US" altLang="en-US"/>
              <a:t>But traversing a graph is more complex than traversing a tree;</a:t>
            </a:r>
          </a:p>
          <a:p>
            <a:pPr lvl="1"/>
            <a:r>
              <a:rPr lang="en-US" altLang="en-US"/>
              <a:t>The graph may contain a cycle – i.e. an infinite loop.</a:t>
            </a:r>
          </a:p>
          <a:p>
            <a:pPr lvl="2"/>
            <a:r>
              <a:rPr lang="en-US" altLang="en-US"/>
              <a:t>Ergo we mark each visited node.</a:t>
            </a:r>
          </a:p>
          <a:p>
            <a:pPr lvl="1"/>
            <a:r>
              <a:rPr lang="en-US" altLang="en-US"/>
              <a:t>Graphs can have isolated vertices</a:t>
            </a:r>
          </a:p>
          <a:p>
            <a:pPr lvl="2"/>
            <a:r>
              <a:rPr lang="en-US" altLang="en-US"/>
              <a:t>Some parts might be missed.</a:t>
            </a:r>
            <a:endParaRPr lang="en-AU" altLang="en-US"/>
          </a:p>
        </p:txBody>
      </p:sp>
    </p:spTree>
    <p:extLst>
      <p:ext uri="{BB962C8B-B14F-4D97-AF65-F5344CB8AC3E}">
        <p14:creationId xmlns:p14="http://schemas.microsoft.com/office/powerpoint/2010/main" val="4169887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Depth First Search Algorithm</a:t>
            </a:r>
            <a:endParaRPr lang="en-AU" altLang="en-US"/>
          </a:p>
        </p:txBody>
      </p:sp>
      <p:sp>
        <p:nvSpPr>
          <p:cNvPr id="17411" name="Rectangle 3"/>
          <p:cNvSpPr>
            <a:spLocks noGrp="1" noChangeArrowheads="1"/>
          </p:cNvSpPr>
          <p:nvPr>
            <p:ph type="body" idx="1"/>
          </p:nvPr>
        </p:nvSpPr>
        <p:spPr>
          <a:xfrm>
            <a:off x="1981200" y="2150076"/>
            <a:ext cx="8229600" cy="4447574"/>
          </a:xfrm>
        </p:spPr>
        <p:txBody>
          <a:bodyPr>
            <a:normAutofit fontScale="92500" lnSpcReduction="20000"/>
          </a:bodyPr>
          <a:lstStyle/>
          <a:p>
            <a:pPr>
              <a:lnSpc>
                <a:spcPct val="80000"/>
              </a:lnSpc>
            </a:pPr>
            <a:r>
              <a:rPr lang="en-US" altLang="en-US" sz="2400" dirty="0"/>
              <a:t>Invented by </a:t>
            </a:r>
            <a:r>
              <a:rPr lang="en-US" altLang="en-US" sz="2400" dirty="0" err="1"/>
              <a:t>Hopcroft</a:t>
            </a:r>
            <a:r>
              <a:rPr lang="en-US" altLang="en-US" sz="2400" dirty="0"/>
              <a:t> and </a:t>
            </a:r>
            <a:r>
              <a:rPr lang="en-US" altLang="en-US" sz="2400" dirty="0" err="1"/>
              <a:t>Tarjan</a:t>
            </a:r>
            <a:r>
              <a:rPr lang="en-US" altLang="en-US" sz="2400" dirty="0"/>
              <a:t>.</a:t>
            </a:r>
          </a:p>
          <a:p>
            <a:pPr>
              <a:lnSpc>
                <a:spcPct val="80000"/>
              </a:lnSpc>
            </a:pPr>
            <a:r>
              <a:rPr lang="en-US" altLang="en-US" sz="2400" dirty="0"/>
              <a:t>Begins by setting all vertices to unvisited </a:t>
            </a:r>
            <a:r>
              <a:rPr lang="en-US" altLang="en-US" sz="2400" dirty="0" err="1"/>
              <a:t>num</a:t>
            </a:r>
            <a:r>
              <a:rPr lang="en-US" altLang="en-US" sz="2400" dirty="0"/>
              <a:t>(v) = 0.</a:t>
            </a:r>
          </a:p>
          <a:p>
            <a:pPr>
              <a:lnSpc>
                <a:spcPct val="80000"/>
              </a:lnSpc>
            </a:pPr>
            <a:r>
              <a:rPr lang="en-US" altLang="en-US" sz="2400" dirty="0"/>
              <a:t>Then for each unvisited vertex a second function is called;</a:t>
            </a:r>
          </a:p>
          <a:p>
            <a:pPr>
              <a:lnSpc>
                <a:spcPct val="80000"/>
              </a:lnSpc>
            </a:pPr>
            <a:endParaRPr lang="en-US" altLang="en-US" sz="2400" dirty="0"/>
          </a:p>
          <a:p>
            <a:pPr>
              <a:lnSpc>
                <a:spcPct val="80000"/>
              </a:lnSpc>
              <a:buFontTx/>
              <a:buNone/>
            </a:pPr>
            <a:r>
              <a:rPr lang="en-US" altLang="en-US" sz="2400" dirty="0" err="1"/>
              <a:t>Depthfirstsearch</a:t>
            </a:r>
            <a:r>
              <a:rPr lang="en-US" altLang="en-US" sz="2400" dirty="0"/>
              <a:t>()</a:t>
            </a:r>
          </a:p>
          <a:p>
            <a:pPr>
              <a:lnSpc>
                <a:spcPct val="80000"/>
              </a:lnSpc>
              <a:buFontTx/>
              <a:buNone/>
            </a:pPr>
            <a:r>
              <a:rPr lang="en-US" altLang="en-US" sz="2400" dirty="0"/>
              <a:t>	for </a:t>
            </a:r>
            <a:r>
              <a:rPr lang="en-US" altLang="en-US" sz="2400" i="1" dirty="0"/>
              <a:t>all vertices</a:t>
            </a:r>
            <a:r>
              <a:rPr lang="en-US" altLang="en-US" sz="2400" dirty="0"/>
              <a:t> v</a:t>
            </a:r>
          </a:p>
          <a:p>
            <a:pPr>
              <a:lnSpc>
                <a:spcPct val="80000"/>
              </a:lnSpc>
              <a:buFontTx/>
              <a:buNone/>
            </a:pPr>
            <a:r>
              <a:rPr lang="en-US" altLang="en-US" sz="2400" dirty="0"/>
              <a:t>		</a:t>
            </a:r>
            <a:r>
              <a:rPr lang="en-US" altLang="en-US" sz="2400" dirty="0" err="1"/>
              <a:t>num</a:t>
            </a:r>
            <a:r>
              <a:rPr lang="en-US" altLang="en-US" sz="2400" dirty="0"/>
              <a:t>(v) = 0;</a:t>
            </a:r>
          </a:p>
          <a:p>
            <a:pPr>
              <a:lnSpc>
                <a:spcPct val="80000"/>
              </a:lnSpc>
              <a:buFontTx/>
              <a:buNone/>
            </a:pPr>
            <a:r>
              <a:rPr lang="en-US" altLang="en-US" sz="2400" dirty="0"/>
              <a:t>	edges = </a:t>
            </a:r>
            <a:r>
              <a:rPr lang="en-US" altLang="en-US" sz="2400" i="1" dirty="0"/>
              <a:t>null</a:t>
            </a:r>
            <a:r>
              <a:rPr lang="en-US" altLang="en-US" sz="2400" dirty="0"/>
              <a:t>;</a:t>
            </a:r>
          </a:p>
          <a:p>
            <a:pPr>
              <a:lnSpc>
                <a:spcPct val="80000"/>
              </a:lnSpc>
              <a:buFontTx/>
              <a:buNone/>
            </a:pPr>
            <a:r>
              <a:rPr lang="en-US" altLang="en-US" sz="2400" dirty="0"/>
              <a:t>	</a:t>
            </a:r>
            <a:r>
              <a:rPr lang="en-US" altLang="en-US" sz="2400" dirty="0" err="1"/>
              <a:t>i</a:t>
            </a:r>
            <a:r>
              <a:rPr lang="en-US" altLang="en-US" sz="2400" dirty="0"/>
              <a:t> = 1;</a:t>
            </a:r>
          </a:p>
          <a:p>
            <a:pPr>
              <a:lnSpc>
                <a:spcPct val="80000"/>
              </a:lnSpc>
              <a:buFontTx/>
              <a:buNone/>
            </a:pPr>
            <a:r>
              <a:rPr lang="en-US" altLang="en-US" sz="2400" dirty="0"/>
              <a:t>	while </a:t>
            </a:r>
            <a:r>
              <a:rPr lang="en-US" altLang="en-US" sz="2400" i="1" dirty="0"/>
              <a:t>there is a vertex v with </a:t>
            </a:r>
            <a:r>
              <a:rPr lang="en-US" altLang="en-US" sz="2400" i="1" dirty="0" err="1"/>
              <a:t>num</a:t>
            </a:r>
            <a:r>
              <a:rPr lang="en-US" altLang="en-US" sz="2400" i="1" dirty="0"/>
              <a:t>(v)=0</a:t>
            </a:r>
          </a:p>
          <a:p>
            <a:pPr>
              <a:lnSpc>
                <a:spcPct val="80000"/>
              </a:lnSpc>
              <a:buFontTx/>
              <a:buNone/>
            </a:pPr>
            <a:r>
              <a:rPr lang="en-US" altLang="en-US" sz="2400" dirty="0"/>
              <a:t>		DFS(v);</a:t>
            </a:r>
          </a:p>
          <a:p>
            <a:pPr>
              <a:lnSpc>
                <a:spcPct val="80000"/>
              </a:lnSpc>
              <a:buFontTx/>
              <a:buNone/>
            </a:pPr>
            <a:r>
              <a:rPr lang="en-US" altLang="en-US" sz="2400" dirty="0"/>
              <a:t>	</a:t>
            </a:r>
            <a:r>
              <a:rPr lang="en-US" altLang="en-US" sz="2400" i="1" dirty="0"/>
              <a:t>output</a:t>
            </a:r>
            <a:r>
              <a:rPr lang="en-US" altLang="en-US" sz="2400" dirty="0"/>
              <a:t> edges;</a:t>
            </a:r>
            <a:endParaRPr lang="en-AU" altLang="en-US" sz="2400" dirty="0"/>
          </a:p>
        </p:txBody>
      </p:sp>
    </p:spTree>
    <p:extLst>
      <p:ext uri="{BB962C8B-B14F-4D97-AF65-F5344CB8AC3E}">
        <p14:creationId xmlns:p14="http://schemas.microsoft.com/office/powerpoint/2010/main" val="40292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DFS(v)</a:t>
            </a:r>
            <a:endParaRPr lang="en-AU" altLang="en-US"/>
          </a:p>
        </p:txBody>
      </p:sp>
      <p:sp>
        <p:nvSpPr>
          <p:cNvPr id="18435" name="Rectangle 3"/>
          <p:cNvSpPr>
            <a:spLocks noGrp="1" noChangeArrowheads="1"/>
          </p:cNvSpPr>
          <p:nvPr>
            <p:ph type="body" idx="1"/>
          </p:nvPr>
        </p:nvSpPr>
        <p:spPr/>
        <p:txBody>
          <a:bodyPr/>
          <a:lstStyle/>
          <a:p>
            <a:pPr>
              <a:buFontTx/>
              <a:buNone/>
            </a:pPr>
            <a:r>
              <a:rPr lang="en-US" altLang="en-US"/>
              <a:t>DFS(v)</a:t>
            </a:r>
          </a:p>
          <a:p>
            <a:pPr lvl="1">
              <a:buFontTx/>
              <a:buNone/>
            </a:pPr>
            <a:r>
              <a:rPr lang="en-US" altLang="en-US" i="1"/>
              <a:t>num</a:t>
            </a:r>
            <a:r>
              <a:rPr lang="en-US" altLang="en-US"/>
              <a:t>(v)=i++;</a:t>
            </a:r>
          </a:p>
          <a:p>
            <a:pPr lvl="1">
              <a:buFontTx/>
              <a:buNone/>
            </a:pPr>
            <a:r>
              <a:rPr lang="en-US" altLang="en-US"/>
              <a:t>for </a:t>
            </a:r>
            <a:r>
              <a:rPr lang="en-US" altLang="en-US" i="1"/>
              <a:t>all vertices u adjacent to v</a:t>
            </a:r>
            <a:r>
              <a:rPr lang="en-US" altLang="en-US"/>
              <a:t>;</a:t>
            </a:r>
          </a:p>
          <a:p>
            <a:pPr lvl="1">
              <a:buFontTx/>
              <a:buNone/>
            </a:pPr>
            <a:r>
              <a:rPr lang="en-US" altLang="en-US"/>
              <a:t>	if </a:t>
            </a:r>
            <a:r>
              <a:rPr lang="en-US" altLang="en-US" i="1"/>
              <a:t>num</a:t>
            </a:r>
            <a:r>
              <a:rPr lang="en-US" altLang="en-US"/>
              <a:t>(u) </a:t>
            </a:r>
            <a:r>
              <a:rPr lang="en-US" altLang="en-US" i="1"/>
              <a:t>is</a:t>
            </a:r>
            <a:r>
              <a:rPr lang="en-US" altLang="en-US"/>
              <a:t> 0;</a:t>
            </a:r>
          </a:p>
          <a:p>
            <a:pPr lvl="1">
              <a:buFontTx/>
              <a:buNone/>
            </a:pPr>
            <a:r>
              <a:rPr lang="en-US" altLang="en-US"/>
              <a:t>		</a:t>
            </a:r>
            <a:r>
              <a:rPr lang="en-US" altLang="en-US" i="1"/>
              <a:t>attach edge(uv) to</a:t>
            </a:r>
            <a:r>
              <a:rPr lang="en-US" altLang="en-US"/>
              <a:t> edges;</a:t>
            </a:r>
          </a:p>
          <a:p>
            <a:pPr lvl="1">
              <a:buFontTx/>
              <a:buNone/>
            </a:pPr>
            <a:r>
              <a:rPr lang="en-US" altLang="en-US"/>
              <a:t>		DFS(u);</a:t>
            </a:r>
            <a:endParaRPr lang="en-AU" altLang="en-US"/>
          </a:p>
        </p:txBody>
      </p:sp>
    </p:spTree>
    <p:extLst>
      <p:ext uri="{BB962C8B-B14F-4D97-AF65-F5344CB8AC3E}">
        <p14:creationId xmlns:p14="http://schemas.microsoft.com/office/powerpoint/2010/main" val="155380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DFS in practice</a:t>
            </a:r>
            <a:endParaRPr lang="en-AU" altLang="en-US"/>
          </a:p>
        </p:txBody>
      </p:sp>
      <p:sp>
        <p:nvSpPr>
          <p:cNvPr id="19460" name="Oval 4"/>
          <p:cNvSpPr>
            <a:spLocks noChangeArrowheads="1"/>
          </p:cNvSpPr>
          <p:nvPr/>
        </p:nvSpPr>
        <p:spPr bwMode="auto">
          <a:xfrm>
            <a:off x="3151488" y="249928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B</a:t>
            </a:r>
            <a:endParaRPr lang="th-TH" altLang="en-US" dirty="0">
              <a:solidFill>
                <a:schemeClr val="bg1"/>
              </a:solidFill>
            </a:endParaRPr>
          </a:p>
        </p:txBody>
      </p:sp>
      <p:sp>
        <p:nvSpPr>
          <p:cNvPr id="19461" name="Oval 5"/>
          <p:cNvSpPr>
            <a:spLocks noChangeArrowheads="1"/>
          </p:cNvSpPr>
          <p:nvPr/>
        </p:nvSpPr>
        <p:spPr bwMode="auto">
          <a:xfrm>
            <a:off x="8983963" y="465987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19462" name="Oval 6"/>
          <p:cNvSpPr>
            <a:spLocks noChangeArrowheads="1"/>
          </p:cNvSpPr>
          <p:nvPr/>
        </p:nvSpPr>
        <p:spPr bwMode="auto">
          <a:xfrm>
            <a:off x="2143426" y="422807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A</a:t>
            </a:r>
            <a:endParaRPr lang="th-TH" altLang="en-US">
              <a:solidFill>
                <a:schemeClr val="bg1"/>
              </a:solidFill>
            </a:endParaRPr>
          </a:p>
        </p:txBody>
      </p:sp>
      <p:sp>
        <p:nvSpPr>
          <p:cNvPr id="19463" name="Oval 7"/>
          <p:cNvSpPr>
            <a:spLocks noChangeArrowheads="1"/>
          </p:cNvSpPr>
          <p:nvPr/>
        </p:nvSpPr>
        <p:spPr bwMode="auto">
          <a:xfrm>
            <a:off x="3656313" y="530757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19464" name="Oval 8"/>
          <p:cNvSpPr>
            <a:spLocks noChangeArrowheads="1"/>
          </p:cNvSpPr>
          <p:nvPr/>
        </p:nvSpPr>
        <p:spPr bwMode="auto">
          <a:xfrm>
            <a:off x="4159551" y="36518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19465" name="Oval 9"/>
          <p:cNvSpPr>
            <a:spLocks noChangeArrowheads="1"/>
          </p:cNvSpPr>
          <p:nvPr/>
        </p:nvSpPr>
        <p:spPr bwMode="auto">
          <a:xfrm>
            <a:off x="7472663" y="54520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19466" name="Oval 10"/>
          <p:cNvSpPr>
            <a:spLocks noChangeArrowheads="1"/>
          </p:cNvSpPr>
          <p:nvPr/>
        </p:nvSpPr>
        <p:spPr bwMode="auto">
          <a:xfrm>
            <a:off x="7399638" y="372324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19467" name="Oval 11"/>
          <p:cNvSpPr>
            <a:spLocks noChangeArrowheads="1"/>
          </p:cNvSpPr>
          <p:nvPr/>
        </p:nvSpPr>
        <p:spPr bwMode="auto">
          <a:xfrm>
            <a:off x="5527976" y="48043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19468" name="Oval 12"/>
          <p:cNvSpPr>
            <a:spLocks noChangeArrowheads="1"/>
          </p:cNvSpPr>
          <p:nvPr/>
        </p:nvSpPr>
        <p:spPr bwMode="auto">
          <a:xfrm>
            <a:off x="5599413" y="27882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19469" name="Line 13"/>
          <p:cNvSpPr>
            <a:spLocks noChangeShapeType="1"/>
          </p:cNvSpPr>
          <p:nvPr/>
        </p:nvSpPr>
        <p:spPr bwMode="auto">
          <a:xfrm flipV="1">
            <a:off x="2432351" y="2932670"/>
            <a:ext cx="8636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0" name="Line 14"/>
          <p:cNvSpPr>
            <a:spLocks noChangeShapeType="1"/>
          </p:cNvSpPr>
          <p:nvPr/>
        </p:nvSpPr>
        <p:spPr bwMode="auto">
          <a:xfrm>
            <a:off x="3511852" y="2859646"/>
            <a:ext cx="720725"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1" name="Line 15"/>
          <p:cNvSpPr>
            <a:spLocks noChangeShapeType="1"/>
          </p:cNvSpPr>
          <p:nvPr/>
        </p:nvSpPr>
        <p:spPr bwMode="auto">
          <a:xfrm flipV="1">
            <a:off x="2575227" y="3940733"/>
            <a:ext cx="1584325"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2" name="Line 16"/>
          <p:cNvSpPr>
            <a:spLocks noChangeShapeType="1"/>
          </p:cNvSpPr>
          <p:nvPr/>
        </p:nvSpPr>
        <p:spPr bwMode="auto">
          <a:xfrm>
            <a:off x="2503789" y="4515409"/>
            <a:ext cx="1223963" cy="8651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3" name="Line 17"/>
          <p:cNvSpPr>
            <a:spLocks noChangeShapeType="1"/>
          </p:cNvSpPr>
          <p:nvPr/>
        </p:nvSpPr>
        <p:spPr bwMode="auto">
          <a:xfrm flipV="1">
            <a:off x="3872213" y="4083608"/>
            <a:ext cx="43180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4" name="Line 18"/>
          <p:cNvSpPr>
            <a:spLocks noChangeShapeType="1"/>
          </p:cNvSpPr>
          <p:nvPr/>
        </p:nvSpPr>
        <p:spPr bwMode="auto">
          <a:xfrm flipV="1">
            <a:off x="4519914" y="3075545"/>
            <a:ext cx="1152525" cy="6477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5" name="Line 19"/>
          <p:cNvSpPr>
            <a:spLocks noChangeShapeType="1"/>
          </p:cNvSpPr>
          <p:nvPr/>
        </p:nvSpPr>
        <p:spPr bwMode="auto">
          <a:xfrm flipV="1">
            <a:off x="4088114" y="5020233"/>
            <a:ext cx="14398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6" name="Line 20"/>
          <p:cNvSpPr>
            <a:spLocks noChangeShapeType="1"/>
          </p:cNvSpPr>
          <p:nvPr/>
        </p:nvSpPr>
        <p:spPr bwMode="auto">
          <a:xfrm>
            <a:off x="5959776" y="3148570"/>
            <a:ext cx="1439862"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7" name="Line 21"/>
          <p:cNvSpPr>
            <a:spLocks noChangeShapeType="1"/>
          </p:cNvSpPr>
          <p:nvPr/>
        </p:nvSpPr>
        <p:spPr bwMode="auto">
          <a:xfrm flipV="1">
            <a:off x="5959776" y="4012171"/>
            <a:ext cx="14398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8" name="Line 22"/>
          <p:cNvSpPr>
            <a:spLocks noChangeShapeType="1"/>
          </p:cNvSpPr>
          <p:nvPr/>
        </p:nvSpPr>
        <p:spPr bwMode="auto">
          <a:xfrm>
            <a:off x="7617127" y="4156633"/>
            <a:ext cx="71437"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9" name="Line 23"/>
          <p:cNvSpPr>
            <a:spLocks noChangeShapeType="1"/>
          </p:cNvSpPr>
          <p:nvPr/>
        </p:nvSpPr>
        <p:spPr bwMode="auto">
          <a:xfrm flipV="1">
            <a:off x="7904464" y="5020233"/>
            <a:ext cx="11525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0" name="Line 24"/>
          <p:cNvSpPr>
            <a:spLocks noChangeShapeType="1"/>
          </p:cNvSpPr>
          <p:nvPr/>
        </p:nvSpPr>
        <p:spPr bwMode="auto">
          <a:xfrm>
            <a:off x="7833026" y="4012171"/>
            <a:ext cx="1295400" cy="7207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1" name="Line 25"/>
          <p:cNvSpPr>
            <a:spLocks noChangeShapeType="1"/>
          </p:cNvSpPr>
          <p:nvPr/>
        </p:nvSpPr>
        <p:spPr bwMode="auto">
          <a:xfrm flipV="1">
            <a:off x="2575226" y="3291445"/>
            <a:ext cx="2159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2" name="Line 26"/>
          <p:cNvSpPr>
            <a:spLocks noChangeShapeType="1"/>
          </p:cNvSpPr>
          <p:nvPr/>
        </p:nvSpPr>
        <p:spPr bwMode="auto">
          <a:xfrm>
            <a:off x="3872213" y="3075546"/>
            <a:ext cx="287338"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3" name="Line 27"/>
          <p:cNvSpPr>
            <a:spLocks noChangeShapeType="1"/>
          </p:cNvSpPr>
          <p:nvPr/>
        </p:nvSpPr>
        <p:spPr bwMode="auto">
          <a:xfrm flipH="1">
            <a:off x="4159551" y="4588433"/>
            <a:ext cx="1444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4" name="Line 28"/>
          <p:cNvSpPr>
            <a:spLocks noChangeShapeType="1"/>
          </p:cNvSpPr>
          <p:nvPr/>
        </p:nvSpPr>
        <p:spPr bwMode="auto">
          <a:xfrm flipV="1">
            <a:off x="4448476" y="5380595"/>
            <a:ext cx="360362"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5" name="Line 29"/>
          <p:cNvSpPr>
            <a:spLocks noChangeShapeType="1"/>
          </p:cNvSpPr>
          <p:nvPr/>
        </p:nvSpPr>
        <p:spPr bwMode="auto">
          <a:xfrm flipV="1">
            <a:off x="6391576" y="4515409"/>
            <a:ext cx="360362"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6" name="Line 30"/>
          <p:cNvSpPr>
            <a:spLocks noChangeShapeType="1"/>
          </p:cNvSpPr>
          <p:nvPr/>
        </p:nvSpPr>
        <p:spPr bwMode="auto">
          <a:xfrm flipH="1" flipV="1">
            <a:off x="6609063" y="3364471"/>
            <a:ext cx="287338"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7" name="Line 31"/>
          <p:cNvSpPr>
            <a:spLocks noChangeShapeType="1"/>
          </p:cNvSpPr>
          <p:nvPr/>
        </p:nvSpPr>
        <p:spPr bwMode="auto">
          <a:xfrm>
            <a:off x="7760001" y="4588434"/>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8" name="Line 32"/>
          <p:cNvSpPr>
            <a:spLocks noChangeShapeType="1"/>
          </p:cNvSpPr>
          <p:nvPr/>
        </p:nvSpPr>
        <p:spPr bwMode="auto">
          <a:xfrm flipV="1">
            <a:off x="8191801" y="5380596"/>
            <a:ext cx="360362"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9" name="Text Box 33"/>
          <p:cNvSpPr txBox="1">
            <a:spLocks noChangeArrowheads="1"/>
          </p:cNvSpPr>
          <p:nvPr/>
        </p:nvSpPr>
        <p:spPr bwMode="auto">
          <a:xfrm>
            <a:off x="2143426" y="386135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endParaRPr lang="en-AU" altLang="en-US"/>
          </a:p>
        </p:txBody>
      </p:sp>
      <p:sp>
        <p:nvSpPr>
          <p:cNvPr id="19490" name="Text Box 34"/>
          <p:cNvSpPr txBox="1">
            <a:spLocks noChangeArrowheads="1"/>
          </p:cNvSpPr>
          <p:nvPr/>
        </p:nvSpPr>
        <p:spPr bwMode="auto">
          <a:xfrm>
            <a:off x="3583288" y="249928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a:t>
            </a:r>
            <a:endParaRPr lang="en-AU" altLang="en-US"/>
          </a:p>
        </p:txBody>
      </p:sp>
      <p:sp>
        <p:nvSpPr>
          <p:cNvPr id="19491" name="Text Box 35"/>
          <p:cNvSpPr txBox="1">
            <a:spLocks noChangeArrowheads="1"/>
          </p:cNvSpPr>
          <p:nvPr/>
        </p:nvSpPr>
        <p:spPr bwMode="auto">
          <a:xfrm>
            <a:off x="4375451" y="3364471"/>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3</a:t>
            </a:r>
            <a:endParaRPr lang="en-AU" altLang="en-US"/>
          </a:p>
        </p:txBody>
      </p:sp>
      <p:sp>
        <p:nvSpPr>
          <p:cNvPr id="19492" name="Text Box 36"/>
          <p:cNvSpPr txBox="1">
            <a:spLocks noChangeArrowheads="1"/>
          </p:cNvSpPr>
          <p:nvPr/>
        </p:nvSpPr>
        <p:spPr bwMode="auto">
          <a:xfrm>
            <a:off x="3943651" y="502023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4</a:t>
            </a:r>
            <a:endParaRPr lang="en-AU" altLang="en-US"/>
          </a:p>
        </p:txBody>
      </p:sp>
      <p:sp>
        <p:nvSpPr>
          <p:cNvPr id="19493" name="Text Box 37"/>
          <p:cNvSpPr txBox="1">
            <a:spLocks noChangeArrowheads="1"/>
          </p:cNvSpPr>
          <p:nvPr/>
        </p:nvSpPr>
        <p:spPr bwMode="auto">
          <a:xfrm>
            <a:off x="5793088" y="451540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5</a:t>
            </a:r>
            <a:endParaRPr lang="en-AU" altLang="en-US"/>
          </a:p>
        </p:txBody>
      </p:sp>
      <p:sp>
        <p:nvSpPr>
          <p:cNvPr id="19494" name="Text Box 38"/>
          <p:cNvSpPr txBox="1">
            <a:spLocks noChangeArrowheads="1"/>
          </p:cNvSpPr>
          <p:nvPr/>
        </p:nvSpPr>
        <p:spPr bwMode="auto">
          <a:xfrm>
            <a:off x="7617126" y="343590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6</a:t>
            </a:r>
            <a:endParaRPr lang="en-AU" altLang="en-US"/>
          </a:p>
        </p:txBody>
      </p:sp>
      <p:sp>
        <p:nvSpPr>
          <p:cNvPr id="19495" name="Text Box 39"/>
          <p:cNvSpPr txBox="1">
            <a:spLocks noChangeArrowheads="1"/>
          </p:cNvSpPr>
          <p:nvPr/>
        </p:nvSpPr>
        <p:spPr bwMode="auto">
          <a:xfrm>
            <a:off x="6104238" y="271518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7</a:t>
            </a:r>
            <a:endParaRPr lang="en-AU" altLang="en-US"/>
          </a:p>
        </p:txBody>
      </p:sp>
      <p:sp>
        <p:nvSpPr>
          <p:cNvPr id="19496" name="Text Box 40"/>
          <p:cNvSpPr txBox="1">
            <a:spLocks noChangeArrowheads="1"/>
          </p:cNvSpPr>
          <p:nvPr/>
        </p:nvSpPr>
        <p:spPr bwMode="auto">
          <a:xfrm>
            <a:off x="7183738" y="566793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8</a:t>
            </a:r>
            <a:endParaRPr lang="en-AU" altLang="en-US"/>
          </a:p>
        </p:txBody>
      </p:sp>
      <p:sp>
        <p:nvSpPr>
          <p:cNvPr id="19497" name="Text Box 41"/>
          <p:cNvSpPr txBox="1">
            <a:spLocks noChangeArrowheads="1"/>
          </p:cNvSpPr>
          <p:nvPr/>
        </p:nvSpPr>
        <p:spPr bwMode="auto">
          <a:xfrm>
            <a:off x="9417351" y="451540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9</a:t>
            </a:r>
            <a:endParaRPr lang="en-AU" altLang="en-US"/>
          </a:p>
        </p:txBody>
      </p:sp>
    </p:spTree>
    <p:extLst>
      <p:ext uri="{BB962C8B-B14F-4D97-AF65-F5344CB8AC3E}">
        <p14:creationId xmlns:p14="http://schemas.microsoft.com/office/powerpoint/2010/main" val="1821687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a:t>DFS on Digraph</a:t>
            </a:r>
            <a:endParaRPr lang="en-AU" altLang="en-US"/>
          </a:p>
        </p:txBody>
      </p:sp>
      <p:sp>
        <p:nvSpPr>
          <p:cNvPr id="20483" name="Rectangle 3"/>
          <p:cNvSpPr>
            <a:spLocks noGrp="1" noChangeArrowheads="1"/>
          </p:cNvSpPr>
          <p:nvPr>
            <p:ph type="body" idx="1"/>
          </p:nvPr>
        </p:nvSpPr>
        <p:spPr>
          <a:xfrm>
            <a:off x="581192" y="2180496"/>
            <a:ext cx="1841333" cy="3678303"/>
          </a:xfrm>
        </p:spPr>
        <p:txBody>
          <a:bodyPr/>
          <a:lstStyle/>
          <a:p>
            <a:r>
              <a:rPr lang="en-US" altLang="en-US" dirty="0"/>
              <a:t>What would happen here?</a:t>
            </a:r>
            <a:endParaRPr lang="en-AU" altLang="en-US" dirty="0"/>
          </a:p>
        </p:txBody>
      </p:sp>
      <p:sp>
        <p:nvSpPr>
          <p:cNvPr id="20484" name="Oval 4"/>
          <p:cNvSpPr>
            <a:spLocks noChangeArrowheads="1"/>
          </p:cNvSpPr>
          <p:nvPr/>
        </p:nvSpPr>
        <p:spPr bwMode="auto">
          <a:xfrm>
            <a:off x="3359150" y="249237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B</a:t>
            </a:r>
            <a:endParaRPr lang="th-TH" altLang="en-US" dirty="0">
              <a:solidFill>
                <a:schemeClr val="bg1"/>
              </a:solidFill>
            </a:endParaRPr>
          </a:p>
        </p:txBody>
      </p:sp>
      <p:sp>
        <p:nvSpPr>
          <p:cNvPr id="20485" name="Oval 5"/>
          <p:cNvSpPr>
            <a:spLocks noChangeArrowheads="1"/>
          </p:cNvSpPr>
          <p:nvPr/>
        </p:nvSpPr>
        <p:spPr bwMode="auto">
          <a:xfrm>
            <a:off x="9191625" y="46529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20486" name="Oval 6"/>
          <p:cNvSpPr>
            <a:spLocks noChangeArrowheads="1"/>
          </p:cNvSpPr>
          <p:nvPr/>
        </p:nvSpPr>
        <p:spPr bwMode="auto">
          <a:xfrm>
            <a:off x="2351088" y="42211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A</a:t>
            </a:r>
            <a:endParaRPr lang="th-TH" altLang="en-US">
              <a:solidFill>
                <a:schemeClr val="bg1"/>
              </a:solidFill>
            </a:endParaRPr>
          </a:p>
        </p:txBody>
      </p:sp>
      <p:sp>
        <p:nvSpPr>
          <p:cNvPr id="20487" name="Oval 7"/>
          <p:cNvSpPr>
            <a:spLocks noChangeArrowheads="1"/>
          </p:cNvSpPr>
          <p:nvPr/>
        </p:nvSpPr>
        <p:spPr bwMode="auto">
          <a:xfrm>
            <a:off x="3863975" y="53006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20488" name="Oval 8"/>
          <p:cNvSpPr>
            <a:spLocks noChangeArrowheads="1"/>
          </p:cNvSpPr>
          <p:nvPr/>
        </p:nvSpPr>
        <p:spPr bwMode="auto">
          <a:xfrm>
            <a:off x="4367213" y="364490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20489" name="Oval 9"/>
          <p:cNvSpPr>
            <a:spLocks noChangeArrowheads="1"/>
          </p:cNvSpPr>
          <p:nvPr/>
        </p:nvSpPr>
        <p:spPr bwMode="auto">
          <a:xfrm>
            <a:off x="7680325" y="544512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20490" name="Oval 10"/>
          <p:cNvSpPr>
            <a:spLocks noChangeArrowheads="1"/>
          </p:cNvSpPr>
          <p:nvPr/>
        </p:nvSpPr>
        <p:spPr bwMode="auto">
          <a:xfrm>
            <a:off x="7607300" y="37163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20491" name="Oval 11"/>
          <p:cNvSpPr>
            <a:spLocks noChangeArrowheads="1"/>
          </p:cNvSpPr>
          <p:nvPr/>
        </p:nvSpPr>
        <p:spPr bwMode="auto">
          <a:xfrm>
            <a:off x="5735638" y="479742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20492" name="Oval 12"/>
          <p:cNvSpPr>
            <a:spLocks noChangeArrowheads="1"/>
          </p:cNvSpPr>
          <p:nvPr/>
        </p:nvSpPr>
        <p:spPr bwMode="auto">
          <a:xfrm>
            <a:off x="5807075" y="278130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20505" name="Line 25"/>
          <p:cNvSpPr>
            <a:spLocks noChangeShapeType="1"/>
          </p:cNvSpPr>
          <p:nvPr/>
        </p:nvSpPr>
        <p:spPr bwMode="auto">
          <a:xfrm flipV="1">
            <a:off x="2782889" y="3933825"/>
            <a:ext cx="15843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6" name="Line 26"/>
          <p:cNvSpPr>
            <a:spLocks noChangeShapeType="1"/>
          </p:cNvSpPr>
          <p:nvPr/>
        </p:nvSpPr>
        <p:spPr bwMode="auto">
          <a:xfrm flipH="1" flipV="1">
            <a:off x="3792538" y="2852738"/>
            <a:ext cx="64770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7" name="Line 27"/>
          <p:cNvSpPr>
            <a:spLocks noChangeShapeType="1"/>
          </p:cNvSpPr>
          <p:nvPr/>
        </p:nvSpPr>
        <p:spPr bwMode="auto">
          <a:xfrm flipH="1">
            <a:off x="2711450" y="2852739"/>
            <a:ext cx="64770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8" name="Line 28"/>
          <p:cNvSpPr>
            <a:spLocks noChangeShapeType="1"/>
          </p:cNvSpPr>
          <p:nvPr/>
        </p:nvSpPr>
        <p:spPr bwMode="auto">
          <a:xfrm>
            <a:off x="2711451" y="4581526"/>
            <a:ext cx="11525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0" name="Line 30"/>
          <p:cNvSpPr>
            <a:spLocks noChangeShapeType="1"/>
          </p:cNvSpPr>
          <p:nvPr/>
        </p:nvSpPr>
        <p:spPr bwMode="auto">
          <a:xfrm flipH="1">
            <a:off x="4151314" y="4076701"/>
            <a:ext cx="288925" cy="1152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1" name="Line 31"/>
          <p:cNvSpPr>
            <a:spLocks noChangeShapeType="1"/>
          </p:cNvSpPr>
          <p:nvPr/>
        </p:nvSpPr>
        <p:spPr bwMode="auto">
          <a:xfrm flipH="1">
            <a:off x="4295776" y="5084763"/>
            <a:ext cx="1439863"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2" name="Line 32"/>
          <p:cNvSpPr>
            <a:spLocks noChangeShapeType="1"/>
          </p:cNvSpPr>
          <p:nvPr/>
        </p:nvSpPr>
        <p:spPr bwMode="auto">
          <a:xfrm flipV="1">
            <a:off x="4800601" y="3068638"/>
            <a:ext cx="1008063"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3" name="Line 33"/>
          <p:cNvSpPr>
            <a:spLocks noChangeShapeType="1"/>
          </p:cNvSpPr>
          <p:nvPr/>
        </p:nvSpPr>
        <p:spPr bwMode="auto">
          <a:xfrm>
            <a:off x="6096000" y="3068638"/>
            <a:ext cx="1512888"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4" name="Line 34"/>
          <p:cNvSpPr>
            <a:spLocks noChangeShapeType="1"/>
          </p:cNvSpPr>
          <p:nvPr/>
        </p:nvSpPr>
        <p:spPr bwMode="auto">
          <a:xfrm flipV="1">
            <a:off x="6096000" y="4005264"/>
            <a:ext cx="1512888"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5" name="Line 35"/>
          <p:cNvSpPr>
            <a:spLocks noChangeShapeType="1"/>
          </p:cNvSpPr>
          <p:nvPr/>
        </p:nvSpPr>
        <p:spPr bwMode="auto">
          <a:xfrm>
            <a:off x="8040689" y="4076701"/>
            <a:ext cx="115093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6" name="Line 36"/>
          <p:cNvSpPr>
            <a:spLocks noChangeShapeType="1"/>
          </p:cNvSpPr>
          <p:nvPr/>
        </p:nvSpPr>
        <p:spPr bwMode="auto">
          <a:xfrm>
            <a:off x="7824789" y="4149725"/>
            <a:ext cx="71437"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7" name="Line 37"/>
          <p:cNvSpPr>
            <a:spLocks noChangeShapeType="1"/>
          </p:cNvSpPr>
          <p:nvPr/>
        </p:nvSpPr>
        <p:spPr bwMode="auto">
          <a:xfrm flipH="1">
            <a:off x="8040689" y="5013326"/>
            <a:ext cx="1150937"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00255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Breadth First Algorithms</a:t>
            </a:r>
            <a:endParaRPr lang="en-AU" altLang="en-US"/>
          </a:p>
        </p:txBody>
      </p:sp>
      <p:sp>
        <p:nvSpPr>
          <p:cNvPr id="21507" name="Rectangle 3"/>
          <p:cNvSpPr>
            <a:spLocks noGrp="1" noChangeArrowheads="1"/>
          </p:cNvSpPr>
          <p:nvPr>
            <p:ph type="body" idx="1"/>
          </p:nvPr>
        </p:nvSpPr>
        <p:spPr/>
        <p:txBody>
          <a:bodyPr/>
          <a:lstStyle/>
          <a:p>
            <a:r>
              <a:rPr lang="en-US" altLang="en-US"/>
              <a:t>As with Trees the Depth First algorithm used recursion (i.e. a stack) to visit each node.</a:t>
            </a:r>
          </a:p>
          <a:p>
            <a:pPr lvl="1"/>
            <a:r>
              <a:rPr lang="en-US" altLang="en-US"/>
              <a:t>DFS picks one neighbour and traverses from this neighbour until it reaches a deadend.</a:t>
            </a:r>
          </a:p>
          <a:p>
            <a:r>
              <a:rPr lang="en-US" altLang="en-US"/>
              <a:t>Breadth first algorithms are also possible, making use of a Queue.</a:t>
            </a:r>
          </a:p>
          <a:p>
            <a:pPr lvl="1"/>
            <a:r>
              <a:rPr lang="en-US" altLang="en-US"/>
              <a:t>Here every neighbour of the node is visited before moving on to their neighbours.</a:t>
            </a:r>
            <a:endParaRPr lang="en-AU" altLang="en-US"/>
          </a:p>
        </p:txBody>
      </p:sp>
    </p:spTree>
    <p:extLst>
      <p:ext uri="{BB962C8B-B14F-4D97-AF65-F5344CB8AC3E}">
        <p14:creationId xmlns:p14="http://schemas.microsoft.com/office/powerpoint/2010/main" val="84663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792538" y="620713"/>
            <a:ext cx="8229600" cy="1143000"/>
          </a:xfrm>
        </p:spPr>
        <p:txBody>
          <a:bodyPr/>
          <a:lstStyle/>
          <a:p>
            <a:r>
              <a:rPr lang="en-US" altLang="en-US"/>
              <a:t>Breadth First</a:t>
            </a:r>
            <a:endParaRPr lang="en-AU" altLang="en-US"/>
          </a:p>
        </p:txBody>
      </p:sp>
      <p:sp>
        <p:nvSpPr>
          <p:cNvPr id="22531" name="Rectangle 3"/>
          <p:cNvSpPr>
            <a:spLocks noGrp="1" noChangeArrowheads="1"/>
          </p:cNvSpPr>
          <p:nvPr>
            <p:ph type="body" idx="1"/>
          </p:nvPr>
        </p:nvSpPr>
        <p:spPr>
          <a:xfrm>
            <a:off x="1981200" y="1952368"/>
            <a:ext cx="8229600" cy="4645282"/>
          </a:xfrm>
        </p:spPr>
        <p:txBody>
          <a:bodyPr>
            <a:normAutofit fontScale="70000" lnSpcReduction="20000"/>
          </a:bodyPr>
          <a:lstStyle/>
          <a:p>
            <a:pPr>
              <a:lnSpc>
                <a:spcPct val="80000"/>
              </a:lnSpc>
              <a:buFontTx/>
              <a:buNone/>
            </a:pPr>
            <a:r>
              <a:rPr lang="en-US" altLang="en-US" sz="2400" dirty="0" err="1"/>
              <a:t>Breadthfirst</a:t>
            </a:r>
            <a:r>
              <a:rPr lang="en-US" altLang="en-US" sz="2400" dirty="0"/>
              <a:t>()</a:t>
            </a:r>
          </a:p>
          <a:p>
            <a:pPr>
              <a:lnSpc>
                <a:spcPct val="80000"/>
              </a:lnSpc>
              <a:buFontTx/>
              <a:buNone/>
            </a:pPr>
            <a:r>
              <a:rPr lang="en-US" altLang="en-US" sz="2400" dirty="0"/>
              <a:t>	for all vertices u</a:t>
            </a:r>
          </a:p>
          <a:p>
            <a:pPr>
              <a:lnSpc>
                <a:spcPct val="80000"/>
              </a:lnSpc>
              <a:buFontTx/>
              <a:buNone/>
            </a:pPr>
            <a:r>
              <a:rPr lang="en-US" altLang="en-US" sz="2400" dirty="0"/>
              <a:t>		</a:t>
            </a:r>
            <a:r>
              <a:rPr lang="en-US" altLang="en-US" sz="2400" dirty="0" err="1"/>
              <a:t>num</a:t>
            </a:r>
            <a:r>
              <a:rPr lang="en-US" altLang="en-US" sz="2400" dirty="0"/>
              <a:t>(u)=0;</a:t>
            </a:r>
          </a:p>
          <a:p>
            <a:pPr>
              <a:lnSpc>
                <a:spcPct val="80000"/>
              </a:lnSpc>
              <a:buFontTx/>
              <a:buNone/>
            </a:pPr>
            <a:r>
              <a:rPr lang="en-US" altLang="en-US" sz="2400" dirty="0"/>
              <a:t>	edges = null;</a:t>
            </a:r>
          </a:p>
          <a:p>
            <a:pPr>
              <a:lnSpc>
                <a:spcPct val="80000"/>
              </a:lnSpc>
              <a:buFontTx/>
              <a:buNone/>
            </a:pPr>
            <a:r>
              <a:rPr lang="en-US" altLang="en-US" sz="2400" dirty="0"/>
              <a:t>	</a:t>
            </a:r>
            <a:r>
              <a:rPr lang="en-US" altLang="en-US" sz="2400" dirty="0" err="1"/>
              <a:t>i</a:t>
            </a:r>
            <a:r>
              <a:rPr lang="en-US" altLang="en-US" sz="2400" dirty="0"/>
              <a:t>=1;</a:t>
            </a:r>
          </a:p>
          <a:p>
            <a:pPr>
              <a:lnSpc>
                <a:spcPct val="80000"/>
              </a:lnSpc>
              <a:buFontTx/>
              <a:buNone/>
            </a:pPr>
            <a:r>
              <a:rPr lang="en-US" altLang="en-US" sz="2400" dirty="0"/>
              <a:t>	while there is a vertex v such that </a:t>
            </a:r>
            <a:r>
              <a:rPr lang="en-US" altLang="en-US" sz="2400" dirty="0" err="1"/>
              <a:t>num</a:t>
            </a:r>
            <a:r>
              <a:rPr lang="en-US" altLang="en-US" sz="2400" dirty="0"/>
              <a:t>(v)==0</a:t>
            </a:r>
          </a:p>
          <a:p>
            <a:pPr>
              <a:lnSpc>
                <a:spcPct val="80000"/>
              </a:lnSpc>
              <a:buFontTx/>
              <a:buNone/>
            </a:pPr>
            <a:r>
              <a:rPr lang="en-US" altLang="en-US" sz="2400" dirty="0"/>
              <a:t>		</a:t>
            </a:r>
            <a:r>
              <a:rPr lang="en-US" altLang="en-US" sz="2400" dirty="0" err="1"/>
              <a:t>num</a:t>
            </a:r>
            <a:r>
              <a:rPr lang="en-US" altLang="en-US" sz="2400" dirty="0"/>
              <a:t>(v)=</a:t>
            </a:r>
            <a:r>
              <a:rPr lang="en-US" altLang="en-US" sz="2400" dirty="0" err="1"/>
              <a:t>i</a:t>
            </a:r>
            <a:r>
              <a:rPr lang="en-US" altLang="en-US" sz="2400" dirty="0"/>
              <a:t>++;</a:t>
            </a:r>
          </a:p>
          <a:p>
            <a:pPr>
              <a:lnSpc>
                <a:spcPct val="80000"/>
              </a:lnSpc>
              <a:buFontTx/>
              <a:buNone/>
            </a:pPr>
            <a:r>
              <a:rPr lang="en-US" altLang="en-US" sz="2400" dirty="0"/>
              <a:t>		</a:t>
            </a:r>
            <a:r>
              <a:rPr lang="en-US" altLang="en-US" sz="2400" dirty="0" err="1"/>
              <a:t>enqueue</a:t>
            </a:r>
            <a:r>
              <a:rPr lang="en-US" altLang="en-US" sz="2400" dirty="0"/>
              <a:t>(v);</a:t>
            </a:r>
          </a:p>
          <a:p>
            <a:pPr>
              <a:lnSpc>
                <a:spcPct val="80000"/>
              </a:lnSpc>
              <a:buFontTx/>
              <a:buNone/>
            </a:pPr>
            <a:r>
              <a:rPr lang="en-US" altLang="en-US" sz="2400" dirty="0"/>
              <a:t>		while queue is not empty</a:t>
            </a:r>
          </a:p>
          <a:p>
            <a:pPr>
              <a:lnSpc>
                <a:spcPct val="80000"/>
              </a:lnSpc>
              <a:buFontTx/>
              <a:buNone/>
            </a:pPr>
            <a:r>
              <a:rPr lang="en-US" altLang="en-US" sz="2400" dirty="0"/>
              <a:t>			v = </a:t>
            </a:r>
            <a:r>
              <a:rPr lang="en-US" altLang="en-US" sz="2400" dirty="0" err="1"/>
              <a:t>dequeue</a:t>
            </a:r>
            <a:r>
              <a:rPr lang="en-US" altLang="en-US" sz="2400" dirty="0"/>
              <a:t>();</a:t>
            </a:r>
          </a:p>
          <a:p>
            <a:pPr>
              <a:lnSpc>
                <a:spcPct val="80000"/>
              </a:lnSpc>
              <a:buFontTx/>
              <a:buNone/>
            </a:pPr>
            <a:r>
              <a:rPr lang="en-US" altLang="en-US" sz="2400" dirty="0"/>
              <a:t>			for all vertices u adjacent to v</a:t>
            </a:r>
          </a:p>
          <a:p>
            <a:pPr>
              <a:lnSpc>
                <a:spcPct val="80000"/>
              </a:lnSpc>
              <a:buFontTx/>
              <a:buNone/>
            </a:pPr>
            <a:r>
              <a:rPr lang="en-US" altLang="en-US" sz="2400" dirty="0"/>
              <a:t>				if </a:t>
            </a:r>
            <a:r>
              <a:rPr lang="en-US" altLang="en-US" sz="2400" dirty="0" err="1"/>
              <a:t>num</a:t>
            </a:r>
            <a:r>
              <a:rPr lang="en-US" altLang="en-US" sz="2400" dirty="0"/>
              <a:t>(u) is 0</a:t>
            </a:r>
          </a:p>
          <a:p>
            <a:pPr>
              <a:lnSpc>
                <a:spcPct val="80000"/>
              </a:lnSpc>
              <a:buFontTx/>
              <a:buNone/>
            </a:pPr>
            <a:r>
              <a:rPr lang="en-US" altLang="en-US" sz="2400" dirty="0"/>
              <a:t>				</a:t>
            </a:r>
            <a:r>
              <a:rPr lang="en-US" altLang="en-US" sz="2400" dirty="0" err="1"/>
              <a:t>num</a:t>
            </a:r>
            <a:r>
              <a:rPr lang="en-US" altLang="en-US" sz="2400" dirty="0"/>
              <a:t>(u) = </a:t>
            </a:r>
            <a:r>
              <a:rPr lang="en-US" altLang="en-US" sz="2400" dirty="0" err="1"/>
              <a:t>i</a:t>
            </a:r>
            <a:r>
              <a:rPr lang="en-US" altLang="en-US" sz="2400" dirty="0"/>
              <a:t>++;</a:t>
            </a:r>
          </a:p>
          <a:p>
            <a:pPr>
              <a:lnSpc>
                <a:spcPct val="80000"/>
              </a:lnSpc>
              <a:buFontTx/>
              <a:buNone/>
            </a:pPr>
            <a:r>
              <a:rPr lang="en-US" altLang="en-US" sz="2400" dirty="0"/>
              <a:t>				</a:t>
            </a:r>
            <a:r>
              <a:rPr lang="en-US" altLang="en-US" sz="2400" dirty="0" err="1"/>
              <a:t>enqueue</a:t>
            </a:r>
            <a:r>
              <a:rPr lang="en-US" altLang="en-US" sz="2400" dirty="0"/>
              <a:t>(u);</a:t>
            </a:r>
          </a:p>
          <a:p>
            <a:pPr>
              <a:lnSpc>
                <a:spcPct val="80000"/>
              </a:lnSpc>
              <a:buFontTx/>
              <a:buNone/>
            </a:pPr>
            <a:r>
              <a:rPr lang="en-US" altLang="en-US" sz="2400" dirty="0"/>
              <a:t>				attach edge(vu) to edges;</a:t>
            </a:r>
          </a:p>
          <a:p>
            <a:pPr>
              <a:lnSpc>
                <a:spcPct val="80000"/>
              </a:lnSpc>
              <a:buFontTx/>
              <a:buNone/>
            </a:pPr>
            <a:r>
              <a:rPr lang="en-US" altLang="en-US" sz="2400" dirty="0"/>
              <a:t>	output edges;</a:t>
            </a:r>
            <a:endParaRPr lang="en-AU" altLang="en-US" sz="2400" dirty="0"/>
          </a:p>
        </p:txBody>
      </p:sp>
    </p:spTree>
    <p:extLst>
      <p:ext uri="{BB962C8B-B14F-4D97-AF65-F5344CB8AC3E}">
        <p14:creationId xmlns:p14="http://schemas.microsoft.com/office/powerpoint/2010/main" val="2266164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BF in Practice</a:t>
            </a:r>
            <a:endParaRPr lang="en-AU" altLang="en-US"/>
          </a:p>
        </p:txBody>
      </p:sp>
      <p:sp>
        <p:nvSpPr>
          <p:cNvPr id="23556" name="Oval 4"/>
          <p:cNvSpPr>
            <a:spLocks noChangeArrowheads="1"/>
          </p:cNvSpPr>
          <p:nvPr/>
        </p:nvSpPr>
        <p:spPr bwMode="auto">
          <a:xfrm>
            <a:off x="3143250" y="243338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B</a:t>
            </a:r>
            <a:endParaRPr lang="th-TH" altLang="en-US" dirty="0">
              <a:solidFill>
                <a:schemeClr val="bg1"/>
              </a:solidFill>
            </a:endParaRPr>
          </a:p>
        </p:txBody>
      </p:sp>
      <p:sp>
        <p:nvSpPr>
          <p:cNvPr id="23557" name="Oval 5"/>
          <p:cNvSpPr>
            <a:spLocks noChangeArrowheads="1"/>
          </p:cNvSpPr>
          <p:nvPr/>
        </p:nvSpPr>
        <p:spPr bwMode="auto">
          <a:xfrm>
            <a:off x="8975725" y="459397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23558" name="Oval 6"/>
          <p:cNvSpPr>
            <a:spLocks noChangeArrowheads="1"/>
          </p:cNvSpPr>
          <p:nvPr/>
        </p:nvSpPr>
        <p:spPr bwMode="auto">
          <a:xfrm>
            <a:off x="2135188" y="416217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A</a:t>
            </a:r>
            <a:endParaRPr lang="th-TH" altLang="en-US" dirty="0">
              <a:solidFill>
                <a:schemeClr val="bg1"/>
              </a:solidFill>
            </a:endParaRPr>
          </a:p>
        </p:txBody>
      </p:sp>
      <p:sp>
        <p:nvSpPr>
          <p:cNvPr id="23559" name="Oval 7"/>
          <p:cNvSpPr>
            <a:spLocks noChangeArrowheads="1"/>
          </p:cNvSpPr>
          <p:nvPr/>
        </p:nvSpPr>
        <p:spPr bwMode="auto">
          <a:xfrm>
            <a:off x="3648075" y="524167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23560" name="Oval 8"/>
          <p:cNvSpPr>
            <a:spLocks noChangeArrowheads="1"/>
          </p:cNvSpPr>
          <p:nvPr/>
        </p:nvSpPr>
        <p:spPr bwMode="auto">
          <a:xfrm>
            <a:off x="4151313" y="35859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23561" name="Oval 9"/>
          <p:cNvSpPr>
            <a:spLocks noChangeArrowheads="1"/>
          </p:cNvSpPr>
          <p:nvPr/>
        </p:nvSpPr>
        <p:spPr bwMode="auto">
          <a:xfrm>
            <a:off x="7464425" y="53861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23562" name="Oval 10"/>
          <p:cNvSpPr>
            <a:spLocks noChangeArrowheads="1"/>
          </p:cNvSpPr>
          <p:nvPr/>
        </p:nvSpPr>
        <p:spPr bwMode="auto">
          <a:xfrm>
            <a:off x="7391400" y="365734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23563" name="Oval 11"/>
          <p:cNvSpPr>
            <a:spLocks noChangeArrowheads="1"/>
          </p:cNvSpPr>
          <p:nvPr/>
        </p:nvSpPr>
        <p:spPr bwMode="auto">
          <a:xfrm>
            <a:off x="5519738" y="47384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23564" name="Oval 12"/>
          <p:cNvSpPr>
            <a:spLocks noChangeArrowheads="1"/>
          </p:cNvSpPr>
          <p:nvPr/>
        </p:nvSpPr>
        <p:spPr bwMode="auto">
          <a:xfrm>
            <a:off x="5591175" y="27223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23565" name="Line 13"/>
          <p:cNvSpPr>
            <a:spLocks noChangeShapeType="1"/>
          </p:cNvSpPr>
          <p:nvPr/>
        </p:nvSpPr>
        <p:spPr bwMode="auto">
          <a:xfrm flipV="1">
            <a:off x="2424113" y="2866770"/>
            <a:ext cx="8636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6" name="Line 14"/>
          <p:cNvSpPr>
            <a:spLocks noChangeShapeType="1"/>
          </p:cNvSpPr>
          <p:nvPr/>
        </p:nvSpPr>
        <p:spPr bwMode="auto">
          <a:xfrm>
            <a:off x="3503614" y="2793746"/>
            <a:ext cx="720725" cy="7921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7" name="Line 15"/>
          <p:cNvSpPr>
            <a:spLocks noChangeShapeType="1"/>
          </p:cNvSpPr>
          <p:nvPr/>
        </p:nvSpPr>
        <p:spPr bwMode="auto">
          <a:xfrm flipV="1">
            <a:off x="2566989" y="3874833"/>
            <a:ext cx="1584325"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8" name="Line 16"/>
          <p:cNvSpPr>
            <a:spLocks noChangeShapeType="1"/>
          </p:cNvSpPr>
          <p:nvPr/>
        </p:nvSpPr>
        <p:spPr bwMode="auto">
          <a:xfrm>
            <a:off x="2495551" y="4449509"/>
            <a:ext cx="1223963"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9" name="Line 17"/>
          <p:cNvSpPr>
            <a:spLocks noChangeShapeType="1"/>
          </p:cNvSpPr>
          <p:nvPr/>
        </p:nvSpPr>
        <p:spPr bwMode="auto">
          <a:xfrm flipV="1">
            <a:off x="3863975" y="4017708"/>
            <a:ext cx="431800" cy="12239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0" name="Line 18"/>
          <p:cNvSpPr>
            <a:spLocks noChangeShapeType="1"/>
          </p:cNvSpPr>
          <p:nvPr/>
        </p:nvSpPr>
        <p:spPr bwMode="auto">
          <a:xfrm flipV="1">
            <a:off x="4511676" y="3009645"/>
            <a:ext cx="11525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1" name="Line 19"/>
          <p:cNvSpPr>
            <a:spLocks noChangeShapeType="1"/>
          </p:cNvSpPr>
          <p:nvPr/>
        </p:nvSpPr>
        <p:spPr bwMode="auto">
          <a:xfrm flipV="1">
            <a:off x="4079876" y="4954333"/>
            <a:ext cx="14398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2" name="Line 20"/>
          <p:cNvSpPr>
            <a:spLocks noChangeShapeType="1"/>
          </p:cNvSpPr>
          <p:nvPr/>
        </p:nvSpPr>
        <p:spPr bwMode="auto">
          <a:xfrm>
            <a:off x="5951538" y="3082670"/>
            <a:ext cx="1439862" cy="7191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3" name="Line 21"/>
          <p:cNvSpPr>
            <a:spLocks noChangeShapeType="1"/>
          </p:cNvSpPr>
          <p:nvPr/>
        </p:nvSpPr>
        <p:spPr bwMode="auto">
          <a:xfrm flipV="1">
            <a:off x="5951538" y="3946271"/>
            <a:ext cx="1439862" cy="936625"/>
          </a:xfrm>
          <a:prstGeom prst="line">
            <a:avLst/>
          </a:prstGeom>
          <a:ln>
            <a:headEnd/>
            <a:tailEnd/>
          </a:ln>
          <a:extLst/>
        </p:spPr>
        <p:style>
          <a:lnRef idx="1">
            <a:schemeClr val="dk1"/>
          </a:lnRef>
          <a:fillRef idx="0">
            <a:schemeClr val="dk1"/>
          </a:fillRef>
          <a:effectRef idx="0">
            <a:schemeClr val="dk1"/>
          </a:effectRef>
          <a:fontRef idx="minor">
            <a:schemeClr val="tx1"/>
          </a:fontRef>
        </p:style>
        <p:txBody>
          <a:bodyPr/>
          <a:lstStyle/>
          <a:p>
            <a:endParaRPr lang="en-US"/>
          </a:p>
        </p:txBody>
      </p:sp>
      <p:sp>
        <p:nvSpPr>
          <p:cNvPr id="23574" name="Line 22"/>
          <p:cNvSpPr>
            <a:spLocks noChangeShapeType="1"/>
          </p:cNvSpPr>
          <p:nvPr/>
        </p:nvSpPr>
        <p:spPr bwMode="auto">
          <a:xfrm>
            <a:off x="7608889" y="4090733"/>
            <a:ext cx="71437"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5" name="Line 23"/>
          <p:cNvSpPr>
            <a:spLocks noChangeShapeType="1"/>
          </p:cNvSpPr>
          <p:nvPr/>
        </p:nvSpPr>
        <p:spPr bwMode="auto">
          <a:xfrm flipV="1">
            <a:off x="7896226" y="4954333"/>
            <a:ext cx="1152525" cy="5762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6" name="Line 24"/>
          <p:cNvSpPr>
            <a:spLocks noChangeShapeType="1"/>
          </p:cNvSpPr>
          <p:nvPr/>
        </p:nvSpPr>
        <p:spPr bwMode="auto">
          <a:xfrm>
            <a:off x="7824788" y="3946271"/>
            <a:ext cx="129540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7" name="Line 25"/>
          <p:cNvSpPr>
            <a:spLocks noChangeShapeType="1"/>
          </p:cNvSpPr>
          <p:nvPr/>
        </p:nvSpPr>
        <p:spPr bwMode="auto">
          <a:xfrm flipV="1">
            <a:off x="2640014" y="3154109"/>
            <a:ext cx="288925"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8" name="Line 26"/>
          <p:cNvSpPr>
            <a:spLocks noChangeShapeType="1"/>
          </p:cNvSpPr>
          <p:nvPr/>
        </p:nvSpPr>
        <p:spPr bwMode="auto">
          <a:xfrm>
            <a:off x="3000375" y="4666995"/>
            <a:ext cx="43180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9" name="Line 27"/>
          <p:cNvSpPr>
            <a:spLocks noChangeShapeType="1"/>
          </p:cNvSpPr>
          <p:nvPr/>
        </p:nvSpPr>
        <p:spPr bwMode="auto">
          <a:xfrm flipV="1">
            <a:off x="3216276" y="3874834"/>
            <a:ext cx="358775"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0" name="Line 28"/>
          <p:cNvSpPr>
            <a:spLocks noChangeShapeType="1"/>
          </p:cNvSpPr>
          <p:nvPr/>
        </p:nvSpPr>
        <p:spPr bwMode="auto">
          <a:xfrm flipV="1">
            <a:off x="4511676" y="4954333"/>
            <a:ext cx="504825"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1" name="Line 29"/>
          <p:cNvSpPr>
            <a:spLocks noChangeShapeType="1"/>
          </p:cNvSpPr>
          <p:nvPr/>
        </p:nvSpPr>
        <p:spPr bwMode="auto">
          <a:xfrm flipV="1">
            <a:off x="4727576" y="3225545"/>
            <a:ext cx="360363"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2" name="Line 30"/>
          <p:cNvSpPr>
            <a:spLocks noChangeShapeType="1"/>
          </p:cNvSpPr>
          <p:nvPr/>
        </p:nvSpPr>
        <p:spPr bwMode="auto">
          <a:xfrm flipV="1">
            <a:off x="6361112" y="4197997"/>
            <a:ext cx="453231" cy="3245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3" name="Line 31"/>
          <p:cNvSpPr>
            <a:spLocks noChangeShapeType="1"/>
          </p:cNvSpPr>
          <p:nvPr/>
        </p:nvSpPr>
        <p:spPr bwMode="auto">
          <a:xfrm>
            <a:off x="7751763" y="4449508"/>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4" name="Line 32"/>
          <p:cNvSpPr>
            <a:spLocks noChangeShapeType="1"/>
          </p:cNvSpPr>
          <p:nvPr/>
        </p:nvSpPr>
        <p:spPr bwMode="auto">
          <a:xfrm>
            <a:off x="8256588" y="4017708"/>
            <a:ext cx="360362"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5" name="Text Box 33"/>
          <p:cNvSpPr txBox="1">
            <a:spLocks noChangeArrowheads="1"/>
          </p:cNvSpPr>
          <p:nvPr/>
        </p:nvSpPr>
        <p:spPr bwMode="auto">
          <a:xfrm>
            <a:off x="2135188" y="379545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endParaRPr lang="en-AU" altLang="en-US"/>
          </a:p>
        </p:txBody>
      </p:sp>
      <p:sp>
        <p:nvSpPr>
          <p:cNvPr id="23586" name="Text Box 34"/>
          <p:cNvSpPr txBox="1">
            <a:spLocks noChangeArrowheads="1"/>
          </p:cNvSpPr>
          <p:nvPr/>
        </p:nvSpPr>
        <p:spPr bwMode="auto">
          <a:xfrm>
            <a:off x="2927350" y="207460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a:t>
            </a:r>
            <a:endParaRPr lang="en-AU" altLang="en-US"/>
          </a:p>
        </p:txBody>
      </p:sp>
      <p:sp>
        <p:nvSpPr>
          <p:cNvPr id="23587" name="Text Box 35"/>
          <p:cNvSpPr txBox="1">
            <a:spLocks noChangeArrowheads="1"/>
          </p:cNvSpPr>
          <p:nvPr/>
        </p:nvSpPr>
        <p:spPr bwMode="auto">
          <a:xfrm>
            <a:off x="3359150" y="517023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3</a:t>
            </a:r>
            <a:endParaRPr lang="en-AU" altLang="en-US"/>
          </a:p>
        </p:txBody>
      </p:sp>
      <p:sp>
        <p:nvSpPr>
          <p:cNvPr id="23588" name="Text Box 36"/>
          <p:cNvSpPr txBox="1">
            <a:spLocks noChangeArrowheads="1"/>
          </p:cNvSpPr>
          <p:nvPr/>
        </p:nvSpPr>
        <p:spPr bwMode="auto">
          <a:xfrm>
            <a:off x="3863975" y="3514471"/>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4</a:t>
            </a:r>
            <a:endParaRPr lang="en-AU" altLang="en-US"/>
          </a:p>
        </p:txBody>
      </p:sp>
      <p:sp>
        <p:nvSpPr>
          <p:cNvPr id="23589" name="Text Box 37"/>
          <p:cNvSpPr txBox="1">
            <a:spLocks noChangeArrowheads="1"/>
          </p:cNvSpPr>
          <p:nvPr/>
        </p:nvSpPr>
        <p:spPr bwMode="auto">
          <a:xfrm>
            <a:off x="5303838" y="272230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6</a:t>
            </a:r>
            <a:endParaRPr lang="en-AU" altLang="en-US"/>
          </a:p>
        </p:txBody>
      </p:sp>
      <p:sp>
        <p:nvSpPr>
          <p:cNvPr id="23590" name="Text Box 38"/>
          <p:cNvSpPr txBox="1">
            <a:spLocks noChangeArrowheads="1"/>
          </p:cNvSpPr>
          <p:nvPr/>
        </p:nvSpPr>
        <p:spPr bwMode="auto">
          <a:xfrm>
            <a:off x="5784850" y="452253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5</a:t>
            </a:r>
            <a:endParaRPr lang="en-AU" altLang="en-US"/>
          </a:p>
        </p:txBody>
      </p:sp>
      <p:sp>
        <p:nvSpPr>
          <p:cNvPr id="23591" name="Text Box 39"/>
          <p:cNvSpPr txBox="1">
            <a:spLocks noChangeArrowheads="1"/>
          </p:cNvSpPr>
          <p:nvPr/>
        </p:nvSpPr>
        <p:spPr bwMode="auto">
          <a:xfrm>
            <a:off x="7319963" y="337000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7</a:t>
            </a:r>
            <a:endParaRPr lang="en-AU" altLang="en-US"/>
          </a:p>
        </p:txBody>
      </p:sp>
      <p:sp>
        <p:nvSpPr>
          <p:cNvPr id="23592" name="Text Box 40"/>
          <p:cNvSpPr txBox="1">
            <a:spLocks noChangeArrowheads="1"/>
          </p:cNvSpPr>
          <p:nvPr/>
        </p:nvSpPr>
        <p:spPr bwMode="auto">
          <a:xfrm>
            <a:off x="7680325" y="5098796"/>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8</a:t>
            </a:r>
            <a:endParaRPr lang="en-AU" altLang="en-US"/>
          </a:p>
        </p:txBody>
      </p:sp>
      <p:sp>
        <p:nvSpPr>
          <p:cNvPr id="23593" name="Text Box 41"/>
          <p:cNvSpPr txBox="1">
            <a:spLocks noChangeArrowheads="1"/>
          </p:cNvSpPr>
          <p:nvPr/>
        </p:nvSpPr>
        <p:spPr bwMode="auto">
          <a:xfrm>
            <a:off x="8975725" y="430663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9</a:t>
            </a:r>
            <a:endParaRPr lang="en-AU" altLang="en-US"/>
          </a:p>
        </p:txBody>
      </p:sp>
    </p:spTree>
    <p:extLst>
      <p:ext uri="{BB962C8B-B14F-4D97-AF65-F5344CB8AC3E}">
        <p14:creationId xmlns:p14="http://schemas.microsoft.com/office/powerpoint/2010/main" val="970671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BF on Digraph</a:t>
            </a:r>
            <a:endParaRPr lang="en-AU" altLang="en-US"/>
          </a:p>
        </p:txBody>
      </p:sp>
      <p:sp>
        <p:nvSpPr>
          <p:cNvPr id="24579" name="Rectangle 3"/>
          <p:cNvSpPr>
            <a:spLocks noGrp="1" noChangeArrowheads="1"/>
          </p:cNvSpPr>
          <p:nvPr>
            <p:ph type="body" idx="1"/>
          </p:nvPr>
        </p:nvSpPr>
        <p:spPr>
          <a:xfrm>
            <a:off x="581193" y="2180496"/>
            <a:ext cx="1912770" cy="3678303"/>
          </a:xfrm>
        </p:spPr>
        <p:txBody>
          <a:bodyPr/>
          <a:lstStyle/>
          <a:p>
            <a:r>
              <a:rPr lang="en-US" altLang="en-US" dirty="0"/>
              <a:t>What would happen here?</a:t>
            </a:r>
            <a:endParaRPr lang="en-AU" altLang="en-US" dirty="0"/>
          </a:p>
        </p:txBody>
      </p:sp>
      <p:sp>
        <p:nvSpPr>
          <p:cNvPr id="24580" name="Oval 4"/>
          <p:cNvSpPr>
            <a:spLocks noChangeArrowheads="1"/>
          </p:cNvSpPr>
          <p:nvPr/>
        </p:nvSpPr>
        <p:spPr bwMode="auto">
          <a:xfrm>
            <a:off x="3359150" y="249237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B</a:t>
            </a:r>
            <a:endParaRPr lang="th-TH" altLang="en-US">
              <a:solidFill>
                <a:schemeClr val="bg1"/>
              </a:solidFill>
            </a:endParaRPr>
          </a:p>
        </p:txBody>
      </p:sp>
      <p:sp>
        <p:nvSpPr>
          <p:cNvPr id="24581" name="Oval 5"/>
          <p:cNvSpPr>
            <a:spLocks noChangeArrowheads="1"/>
          </p:cNvSpPr>
          <p:nvPr/>
        </p:nvSpPr>
        <p:spPr bwMode="auto">
          <a:xfrm>
            <a:off x="9191625" y="46529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24582" name="Oval 6"/>
          <p:cNvSpPr>
            <a:spLocks noChangeArrowheads="1"/>
          </p:cNvSpPr>
          <p:nvPr/>
        </p:nvSpPr>
        <p:spPr bwMode="auto">
          <a:xfrm>
            <a:off x="2351088" y="42211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A</a:t>
            </a:r>
            <a:endParaRPr lang="th-TH" altLang="en-US">
              <a:solidFill>
                <a:schemeClr val="bg1"/>
              </a:solidFill>
            </a:endParaRPr>
          </a:p>
        </p:txBody>
      </p:sp>
      <p:sp>
        <p:nvSpPr>
          <p:cNvPr id="24583" name="Oval 7"/>
          <p:cNvSpPr>
            <a:spLocks noChangeArrowheads="1"/>
          </p:cNvSpPr>
          <p:nvPr/>
        </p:nvSpPr>
        <p:spPr bwMode="auto">
          <a:xfrm>
            <a:off x="3863975" y="53006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24584" name="Oval 8"/>
          <p:cNvSpPr>
            <a:spLocks noChangeArrowheads="1"/>
          </p:cNvSpPr>
          <p:nvPr/>
        </p:nvSpPr>
        <p:spPr bwMode="auto">
          <a:xfrm>
            <a:off x="4367213" y="364490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24585" name="Oval 9"/>
          <p:cNvSpPr>
            <a:spLocks noChangeArrowheads="1"/>
          </p:cNvSpPr>
          <p:nvPr/>
        </p:nvSpPr>
        <p:spPr bwMode="auto">
          <a:xfrm>
            <a:off x="7680325" y="544512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24586" name="Oval 10"/>
          <p:cNvSpPr>
            <a:spLocks noChangeArrowheads="1"/>
          </p:cNvSpPr>
          <p:nvPr/>
        </p:nvSpPr>
        <p:spPr bwMode="auto">
          <a:xfrm>
            <a:off x="7607300" y="37163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24587" name="Oval 11"/>
          <p:cNvSpPr>
            <a:spLocks noChangeArrowheads="1"/>
          </p:cNvSpPr>
          <p:nvPr/>
        </p:nvSpPr>
        <p:spPr bwMode="auto">
          <a:xfrm>
            <a:off x="5735638" y="479742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24588" name="Oval 12"/>
          <p:cNvSpPr>
            <a:spLocks noChangeArrowheads="1"/>
          </p:cNvSpPr>
          <p:nvPr/>
        </p:nvSpPr>
        <p:spPr bwMode="auto">
          <a:xfrm>
            <a:off x="5807075" y="278130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24589" name="Line 13"/>
          <p:cNvSpPr>
            <a:spLocks noChangeShapeType="1"/>
          </p:cNvSpPr>
          <p:nvPr/>
        </p:nvSpPr>
        <p:spPr bwMode="auto">
          <a:xfrm flipV="1">
            <a:off x="2782889" y="3933825"/>
            <a:ext cx="15843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0" name="Line 14"/>
          <p:cNvSpPr>
            <a:spLocks noChangeShapeType="1"/>
          </p:cNvSpPr>
          <p:nvPr/>
        </p:nvSpPr>
        <p:spPr bwMode="auto">
          <a:xfrm flipH="1" flipV="1">
            <a:off x="3792538" y="2852738"/>
            <a:ext cx="64770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1" name="Line 15"/>
          <p:cNvSpPr>
            <a:spLocks noChangeShapeType="1"/>
          </p:cNvSpPr>
          <p:nvPr/>
        </p:nvSpPr>
        <p:spPr bwMode="auto">
          <a:xfrm flipH="1">
            <a:off x="2711450" y="2852739"/>
            <a:ext cx="64770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2" name="Line 16"/>
          <p:cNvSpPr>
            <a:spLocks noChangeShapeType="1"/>
          </p:cNvSpPr>
          <p:nvPr/>
        </p:nvSpPr>
        <p:spPr bwMode="auto">
          <a:xfrm>
            <a:off x="2711451" y="4581526"/>
            <a:ext cx="11525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3" name="Line 17"/>
          <p:cNvSpPr>
            <a:spLocks noChangeShapeType="1"/>
          </p:cNvSpPr>
          <p:nvPr/>
        </p:nvSpPr>
        <p:spPr bwMode="auto">
          <a:xfrm flipH="1">
            <a:off x="4151314" y="4076700"/>
            <a:ext cx="288925" cy="12969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5" name="Line 19"/>
          <p:cNvSpPr>
            <a:spLocks noChangeShapeType="1"/>
          </p:cNvSpPr>
          <p:nvPr/>
        </p:nvSpPr>
        <p:spPr bwMode="auto">
          <a:xfrm flipV="1">
            <a:off x="4800601" y="3068638"/>
            <a:ext cx="1008063"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6" name="Line 20"/>
          <p:cNvSpPr>
            <a:spLocks noChangeShapeType="1"/>
          </p:cNvSpPr>
          <p:nvPr/>
        </p:nvSpPr>
        <p:spPr bwMode="auto">
          <a:xfrm>
            <a:off x="6096000" y="3068638"/>
            <a:ext cx="1512888"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7" name="Line 21"/>
          <p:cNvSpPr>
            <a:spLocks noChangeShapeType="1"/>
          </p:cNvSpPr>
          <p:nvPr/>
        </p:nvSpPr>
        <p:spPr bwMode="auto">
          <a:xfrm flipV="1">
            <a:off x="6096000" y="4005264"/>
            <a:ext cx="1512888"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8" name="Line 22"/>
          <p:cNvSpPr>
            <a:spLocks noChangeShapeType="1"/>
          </p:cNvSpPr>
          <p:nvPr/>
        </p:nvSpPr>
        <p:spPr bwMode="auto">
          <a:xfrm>
            <a:off x="8040689" y="4076701"/>
            <a:ext cx="115093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9" name="Line 23"/>
          <p:cNvSpPr>
            <a:spLocks noChangeShapeType="1"/>
          </p:cNvSpPr>
          <p:nvPr/>
        </p:nvSpPr>
        <p:spPr bwMode="auto">
          <a:xfrm>
            <a:off x="7824789" y="4149725"/>
            <a:ext cx="71437"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0" name="Line 24"/>
          <p:cNvSpPr>
            <a:spLocks noChangeShapeType="1"/>
          </p:cNvSpPr>
          <p:nvPr/>
        </p:nvSpPr>
        <p:spPr bwMode="auto">
          <a:xfrm flipH="1">
            <a:off x="8040689" y="5013326"/>
            <a:ext cx="1150937"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1" name="Line 25"/>
          <p:cNvSpPr>
            <a:spLocks noChangeShapeType="1"/>
          </p:cNvSpPr>
          <p:nvPr/>
        </p:nvSpPr>
        <p:spPr bwMode="auto">
          <a:xfrm flipV="1">
            <a:off x="4295776" y="5084763"/>
            <a:ext cx="1439863"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18375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BF vs DF efficiency</a:t>
            </a:r>
            <a:endParaRPr lang="en-AU" altLang="en-US" dirty="0"/>
          </a:p>
        </p:txBody>
      </p:sp>
      <p:sp>
        <p:nvSpPr>
          <p:cNvPr id="25603" name="Rectangle 3"/>
          <p:cNvSpPr>
            <a:spLocks noGrp="1" noChangeArrowheads="1"/>
          </p:cNvSpPr>
          <p:nvPr>
            <p:ph type="body" idx="1"/>
          </p:nvPr>
        </p:nvSpPr>
        <p:spPr/>
        <p:txBody>
          <a:bodyPr/>
          <a:lstStyle/>
          <a:p>
            <a:r>
              <a:rPr lang="en-US" altLang="en-US"/>
              <a:t>The complexity of each version depends partly on how the data about the graph is stored, whether in an adjacency list or an adjacency matrix.</a:t>
            </a:r>
          </a:p>
          <a:p>
            <a:r>
              <a:rPr lang="en-US" altLang="en-US"/>
              <a:t>It also depends on how many isolated edges there are;</a:t>
            </a:r>
          </a:p>
          <a:p>
            <a:pPr lvl="1"/>
            <a:r>
              <a:rPr lang="en-US" altLang="en-US"/>
              <a:t>This influences the number of outer loops.</a:t>
            </a:r>
          </a:p>
          <a:p>
            <a:pPr lvl="1"/>
            <a:r>
              <a:rPr lang="en-US" altLang="en-US"/>
              <a:t>Worst case when every node is isolated.</a:t>
            </a:r>
            <a:endParaRPr lang="en-AU" altLang="en-US"/>
          </a:p>
        </p:txBody>
      </p:sp>
    </p:spTree>
    <p:extLst>
      <p:ext uri="{BB962C8B-B14F-4D97-AF65-F5344CB8AC3E}">
        <p14:creationId xmlns:p14="http://schemas.microsoft.com/office/powerpoint/2010/main" val="340024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lstStyle/>
          <a:p>
            <a:r>
              <a:rPr lang="en-US" dirty="0" err="1"/>
              <a:t>Multiway</a:t>
            </a:r>
            <a:r>
              <a:rPr lang="en-US" dirty="0"/>
              <a:t> Trees</a:t>
            </a:r>
          </a:p>
          <a:p>
            <a:pPr lvl="1"/>
            <a:r>
              <a:rPr lang="en-US" dirty="0"/>
              <a:t>B-Trees</a:t>
            </a:r>
          </a:p>
          <a:p>
            <a:pPr lvl="1"/>
            <a:r>
              <a:rPr lang="en-US" dirty="0"/>
              <a:t>B*Trees</a:t>
            </a:r>
          </a:p>
          <a:p>
            <a:pPr lvl="1"/>
            <a:r>
              <a:rPr lang="en-US" dirty="0" err="1"/>
              <a:t>B+Trees</a:t>
            </a:r>
            <a:endParaRPr lang="en-US" dirty="0"/>
          </a:p>
          <a:p>
            <a:pPr lvl="1"/>
            <a:r>
              <a:rPr lang="en-US" dirty="0"/>
              <a:t>Bit Trees</a:t>
            </a:r>
          </a:p>
          <a:p>
            <a:pPr lvl="1"/>
            <a:r>
              <a:rPr lang="en-US" dirty="0"/>
              <a:t>Tries</a:t>
            </a:r>
          </a:p>
        </p:txBody>
      </p:sp>
    </p:spTree>
    <p:extLst>
      <p:ext uri="{BB962C8B-B14F-4D97-AF65-F5344CB8AC3E}">
        <p14:creationId xmlns:p14="http://schemas.microsoft.com/office/powerpoint/2010/main" val="3239132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Shortest Path</a:t>
            </a:r>
            <a:endParaRPr lang="en-AU" altLang="en-US"/>
          </a:p>
        </p:txBody>
      </p:sp>
      <p:sp>
        <p:nvSpPr>
          <p:cNvPr id="26627" name="Rectangle 3"/>
          <p:cNvSpPr>
            <a:spLocks noGrp="1" noChangeArrowheads="1"/>
          </p:cNvSpPr>
          <p:nvPr>
            <p:ph type="body" idx="1"/>
          </p:nvPr>
        </p:nvSpPr>
        <p:spPr/>
        <p:txBody>
          <a:bodyPr/>
          <a:lstStyle/>
          <a:p>
            <a:r>
              <a:rPr lang="en-US" altLang="en-US"/>
              <a:t>Finding the shortest path between nodes is a classic Graph theory problem</a:t>
            </a:r>
          </a:p>
          <a:p>
            <a:pPr lvl="1"/>
            <a:r>
              <a:rPr lang="en-US" altLang="en-US"/>
              <a:t>One we have mentioned already.</a:t>
            </a:r>
          </a:p>
          <a:p>
            <a:pPr lvl="1"/>
            <a:r>
              <a:rPr lang="en-US" altLang="en-US"/>
              <a:t>Shortest path could be used to design delivery routes, to calculate data transmission costs etc.</a:t>
            </a:r>
          </a:p>
          <a:p>
            <a:r>
              <a:rPr lang="en-US" altLang="en-US"/>
              <a:t>Each edge is assigned a value, and the shortest path is the path with the least value.</a:t>
            </a:r>
            <a:endParaRPr lang="en-AU" altLang="en-US"/>
          </a:p>
        </p:txBody>
      </p:sp>
    </p:spTree>
    <p:extLst>
      <p:ext uri="{BB962C8B-B14F-4D97-AF65-F5344CB8AC3E}">
        <p14:creationId xmlns:p14="http://schemas.microsoft.com/office/powerpoint/2010/main" val="1138669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Shortest Path</a:t>
            </a:r>
            <a:endParaRPr lang="en-AU" altLang="en-US"/>
          </a:p>
        </p:txBody>
      </p:sp>
      <p:sp>
        <p:nvSpPr>
          <p:cNvPr id="27673" name="Text Box 25"/>
          <p:cNvSpPr txBox="1">
            <a:spLocks noChangeArrowheads="1"/>
          </p:cNvSpPr>
          <p:nvPr/>
        </p:nvSpPr>
        <p:spPr bwMode="auto">
          <a:xfrm>
            <a:off x="2640013" y="3141664"/>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5</a:t>
            </a:r>
            <a:endParaRPr lang="en-AU" altLang="en-US" sz="2400"/>
          </a:p>
        </p:txBody>
      </p:sp>
      <p:sp>
        <p:nvSpPr>
          <p:cNvPr id="27674" name="Text Box 26"/>
          <p:cNvSpPr txBox="1">
            <a:spLocks noChangeArrowheads="1"/>
          </p:cNvSpPr>
          <p:nvPr/>
        </p:nvSpPr>
        <p:spPr bwMode="auto">
          <a:xfrm>
            <a:off x="3432176" y="3500439"/>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17</a:t>
            </a:r>
            <a:endParaRPr lang="en-AU" altLang="en-US" sz="2400"/>
          </a:p>
        </p:txBody>
      </p:sp>
      <p:sp>
        <p:nvSpPr>
          <p:cNvPr id="27675" name="Text Box 27"/>
          <p:cNvSpPr txBox="1">
            <a:spLocks noChangeArrowheads="1"/>
          </p:cNvSpPr>
          <p:nvPr/>
        </p:nvSpPr>
        <p:spPr bwMode="auto">
          <a:xfrm>
            <a:off x="2855913" y="4627564"/>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9</a:t>
            </a:r>
            <a:endParaRPr lang="en-AU" altLang="en-US" sz="2400"/>
          </a:p>
        </p:txBody>
      </p:sp>
      <p:sp>
        <p:nvSpPr>
          <p:cNvPr id="27676" name="Text Box 28"/>
          <p:cNvSpPr txBox="1">
            <a:spLocks noChangeArrowheads="1"/>
          </p:cNvSpPr>
          <p:nvPr/>
        </p:nvSpPr>
        <p:spPr bwMode="auto">
          <a:xfrm>
            <a:off x="4079876" y="2781301"/>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11</a:t>
            </a:r>
            <a:endParaRPr lang="en-AU" altLang="en-US" sz="2400"/>
          </a:p>
        </p:txBody>
      </p:sp>
      <p:sp>
        <p:nvSpPr>
          <p:cNvPr id="27677" name="Text Box 29"/>
          <p:cNvSpPr txBox="1">
            <a:spLocks noChangeArrowheads="1"/>
          </p:cNvSpPr>
          <p:nvPr/>
        </p:nvSpPr>
        <p:spPr bwMode="auto">
          <a:xfrm>
            <a:off x="4295775" y="429260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a:t>
            </a:r>
            <a:endParaRPr lang="en-AU" altLang="en-US" sz="2400"/>
          </a:p>
        </p:txBody>
      </p:sp>
      <p:sp>
        <p:nvSpPr>
          <p:cNvPr id="27678" name="Text Box 30"/>
          <p:cNvSpPr txBox="1">
            <a:spLocks noChangeArrowheads="1"/>
          </p:cNvSpPr>
          <p:nvPr/>
        </p:nvSpPr>
        <p:spPr bwMode="auto">
          <a:xfrm>
            <a:off x="5087939" y="5084764"/>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12</a:t>
            </a:r>
            <a:endParaRPr lang="en-AU" altLang="en-US" sz="2400"/>
          </a:p>
        </p:txBody>
      </p:sp>
      <p:sp>
        <p:nvSpPr>
          <p:cNvPr id="27679" name="Text Box 31"/>
          <p:cNvSpPr txBox="1">
            <a:spLocks noChangeArrowheads="1"/>
          </p:cNvSpPr>
          <p:nvPr/>
        </p:nvSpPr>
        <p:spPr bwMode="auto">
          <a:xfrm>
            <a:off x="6743700" y="4221164"/>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a:t>
            </a:r>
            <a:endParaRPr lang="en-AU" altLang="en-US" sz="2400"/>
          </a:p>
        </p:txBody>
      </p:sp>
      <p:sp>
        <p:nvSpPr>
          <p:cNvPr id="27680" name="Text Box 32"/>
          <p:cNvSpPr txBox="1">
            <a:spLocks noChangeArrowheads="1"/>
          </p:cNvSpPr>
          <p:nvPr/>
        </p:nvSpPr>
        <p:spPr bwMode="auto">
          <a:xfrm>
            <a:off x="5016500" y="278130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7</a:t>
            </a:r>
            <a:endParaRPr lang="en-AU" altLang="en-US" sz="2400"/>
          </a:p>
        </p:txBody>
      </p:sp>
      <p:sp>
        <p:nvSpPr>
          <p:cNvPr id="27681" name="Text Box 33"/>
          <p:cNvSpPr txBox="1">
            <a:spLocks noChangeArrowheads="1"/>
          </p:cNvSpPr>
          <p:nvPr/>
        </p:nvSpPr>
        <p:spPr bwMode="auto">
          <a:xfrm>
            <a:off x="6888163" y="3068639"/>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a:t>
            </a:r>
            <a:endParaRPr lang="en-AU" altLang="en-US" sz="2400"/>
          </a:p>
        </p:txBody>
      </p:sp>
      <p:sp>
        <p:nvSpPr>
          <p:cNvPr id="27682" name="Text Box 34"/>
          <p:cNvSpPr txBox="1">
            <a:spLocks noChangeArrowheads="1"/>
          </p:cNvSpPr>
          <p:nvPr/>
        </p:nvSpPr>
        <p:spPr bwMode="auto">
          <a:xfrm>
            <a:off x="7751763" y="429260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5</a:t>
            </a:r>
            <a:endParaRPr lang="en-AU" altLang="en-US" sz="2400"/>
          </a:p>
        </p:txBody>
      </p:sp>
      <p:sp>
        <p:nvSpPr>
          <p:cNvPr id="27683" name="Text Box 35"/>
          <p:cNvSpPr txBox="1">
            <a:spLocks noChangeArrowheads="1"/>
          </p:cNvSpPr>
          <p:nvPr/>
        </p:nvSpPr>
        <p:spPr bwMode="auto">
          <a:xfrm>
            <a:off x="8688388" y="386080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4</a:t>
            </a:r>
            <a:endParaRPr lang="en-AU" altLang="en-US" sz="2400"/>
          </a:p>
        </p:txBody>
      </p:sp>
      <p:sp>
        <p:nvSpPr>
          <p:cNvPr id="27684" name="Text Box 36"/>
          <p:cNvSpPr txBox="1">
            <a:spLocks noChangeArrowheads="1"/>
          </p:cNvSpPr>
          <p:nvPr/>
        </p:nvSpPr>
        <p:spPr bwMode="auto">
          <a:xfrm>
            <a:off x="8616950" y="5084764"/>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a:t>
            </a:r>
            <a:endParaRPr lang="en-AU" altLang="en-US" sz="2400"/>
          </a:p>
        </p:txBody>
      </p:sp>
      <p:sp>
        <p:nvSpPr>
          <p:cNvPr id="27685" name="Oval 37"/>
          <p:cNvSpPr>
            <a:spLocks noChangeArrowheads="1"/>
          </p:cNvSpPr>
          <p:nvPr/>
        </p:nvSpPr>
        <p:spPr bwMode="auto">
          <a:xfrm>
            <a:off x="3359150" y="234950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B</a:t>
            </a:r>
            <a:endParaRPr lang="th-TH" altLang="en-US">
              <a:solidFill>
                <a:schemeClr val="bg1"/>
              </a:solidFill>
            </a:endParaRPr>
          </a:p>
        </p:txBody>
      </p:sp>
      <p:sp>
        <p:nvSpPr>
          <p:cNvPr id="27686" name="Oval 38"/>
          <p:cNvSpPr>
            <a:spLocks noChangeArrowheads="1"/>
          </p:cNvSpPr>
          <p:nvPr/>
        </p:nvSpPr>
        <p:spPr bwMode="auto">
          <a:xfrm>
            <a:off x="9191625" y="451008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27687" name="Oval 39"/>
          <p:cNvSpPr>
            <a:spLocks noChangeArrowheads="1"/>
          </p:cNvSpPr>
          <p:nvPr/>
        </p:nvSpPr>
        <p:spPr bwMode="auto">
          <a:xfrm>
            <a:off x="2351088" y="407828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A</a:t>
            </a:r>
            <a:endParaRPr lang="th-TH" altLang="en-US">
              <a:solidFill>
                <a:schemeClr val="bg1"/>
              </a:solidFill>
            </a:endParaRPr>
          </a:p>
        </p:txBody>
      </p:sp>
      <p:sp>
        <p:nvSpPr>
          <p:cNvPr id="27688" name="Oval 40"/>
          <p:cNvSpPr>
            <a:spLocks noChangeArrowheads="1"/>
          </p:cNvSpPr>
          <p:nvPr/>
        </p:nvSpPr>
        <p:spPr bwMode="auto">
          <a:xfrm>
            <a:off x="3863975" y="515778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27689" name="Oval 41"/>
          <p:cNvSpPr>
            <a:spLocks noChangeArrowheads="1"/>
          </p:cNvSpPr>
          <p:nvPr/>
        </p:nvSpPr>
        <p:spPr bwMode="auto">
          <a:xfrm>
            <a:off x="4367213" y="350202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27690" name="Oval 42"/>
          <p:cNvSpPr>
            <a:spLocks noChangeArrowheads="1"/>
          </p:cNvSpPr>
          <p:nvPr/>
        </p:nvSpPr>
        <p:spPr bwMode="auto">
          <a:xfrm>
            <a:off x="7680325" y="530225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27691" name="Oval 43"/>
          <p:cNvSpPr>
            <a:spLocks noChangeArrowheads="1"/>
          </p:cNvSpPr>
          <p:nvPr/>
        </p:nvSpPr>
        <p:spPr bwMode="auto">
          <a:xfrm>
            <a:off x="7607300" y="357346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27692" name="Oval 44"/>
          <p:cNvSpPr>
            <a:spLocks noChangeArrowheads="1"/>
          </p:cNvSpPr>
          <p:nvPr/>
        </p:nvSpPr>
        <p:spPr bwMode="auto">
          <a:xfrm>
            <a:off x="5735638" y="465455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27693" name="Oval 45"/>
          <p:cNvSpPr>
            <a:spLocks noChangeArrowheads="1"/>
          </p:cNvSpPr>
          <p:nvPr/>
        </p:nvSpPr>
        <p:spPr bwMode="auto">
          <a:xfrm>
            <a:off x="5807075" y="263842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27694" name="Line 46"/>
          <p:cNvSpPr>
            <a:spLocks noChangeShapeType="1"/>
          </p:cNvSpPr>
          <p:nvPr/>
        </p:nvSpPr>
        <p:spPr bwMode="auto">
          <a:xfrm flipV="1">
            <a:off x="2782889" y="3790950"/>
            <a:ext cx="15843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5" name="Line 47"/>
          <p:cNvSpPr>
            <a:spLocks noChangeShapeType="1"/>
          </p:cNvSpPr>
          <p:nvPr/>
        </p:nvSpPr>
        <p:spPr bwMode="auto">
          <a:xfrm flipH="1" flipV="1">
            <a:off x="3792538" y="2709863"/>
            <a:ext cx="64770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6" name="Line 48"/>
          <p:cNvSpPr>
            <a:spLocks noChangeShapeType="1"/>
          </p:cNvSpPr>
          <p:nvPr/>
        </p:nvSpPr>
        <p:spPr bwMode="auto">
          <a:xfrm flipH="1">
            <a:off x="2711450" y="2709864"/>
            <a:ext cx="64770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7" name="Line 49"/>
          <p:cNvSpPr>
            <a:spLocks noChangeShapeType="1"/>
          </p:cNvSpPr>
          <p:nvPr/>
        </p:nvSpPr>
        <p:spPr bwMode="auto">
          <a:xfrm>
            <a:off x="2711451" y="4438651"/>
            <a:ext cx="11525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8" name="Line 50"/>
          <p:cNvSpPr>
            <a:spLocks noChangeShapeType="1"/>
          </p:cNvSpPr>
          <p:nvPr/>
        </p:nvSpPr>
        <p:spPr bwMode="auto">
          <a:xfrm flipH="1">
            <a:off x="4151314" y="3933825"/>
            <a:ext cx="288925" cy="12969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9" name="Line 51"/>
          <p:cNvSpPr>
            <a:spLocks noChangeShapeType="1"/>
          </p:cNvSpPr>
          <p:nvPr/>
        </p:nvSpPr>
        <p:spPr bwMode="auto">
          <a:xfrm flipV="1">
            <a:off x="4800601" y="2925763"/>
            <a:ext cx="1008063"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0" name="Line 52"/>
          <p:cNvSpPr>
            <a:spLocks noChangeShapeType="1"/>
          </p:cNvSpPr>
          <p:nvPr/>
        </p:nvSpPr>
        <p:spPr bwMode="auto">
          <a:xfrm>
            <a:off x="6096000" y="2925763"/>
            <a:ext cx="1512888"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1" name="Line 53"/>
          <p:cNvSpPr>
            <a:spLocks noChangeShapeType="1"/>
          </p:cNvSpPr>
          <p:nvPr/>
        </p:nvSpPr>
        <p:spPr bwMode="auto">
          <a:xfrm flipV="1">
            <a:off x="6096000" y="3862389"/>
            <a:ext cx="1512888"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2" name="Line 54"/>
          <p:cNvSpPr>
            <a:spLocks noChangeShapeType="1"/>
          </p:cNvSpPr>
          <p:nvPr/>
        </p:nvSpPr>
        <p:spPr bwMode="auto">
          <a:xfrm>
            <a:off x="8040689" y="3933826"/>
            <a:ext cx="115093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3" name="Line 55"/>
          <p:cNvSpPr>
            <a:spLocks noChangeShapeType="1"/>
          </p:cNvSpPr>
          <p:nvPr/>
        </p:nvSpPr>
        <p:spPr bwMode="auto">
          <a:xfrm>
            <a:off x="7824789" y="4006850"/>
            <a:ext cx="71437"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4" name="Line 56"/>
          <p:cNvSpPr>
            <a:spLocks noChangeShapeType="1"/>
          </p:cNvSpPr>
          <p:nvPr/>
        </p:nvSpPr>
        <p:spPr bwMode="auto">
          <a:xfrm flipH="1">
            <a:off x="8040689" y="4870451"/>
            <a:ext cx="1150937"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5" name="Line 57"/>
          <p:cNvSpPr>
            <a:spLocks noChangeShapeType="1"/>
          </p:cNvSpPr>
          <p:nvPr/>
        </p:nvSpPr>
        <p:spPr bwMode="auto">
          <a:xfrm flipV="1">
            <a:off x="4295776" y="4941888"/>
            <a:ext cx="1439863"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12498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Dijkstra’s Algorithm</a:t>
            </a:r>
            <a:endParaRPr lang="en-AU" altLang="en-US"/>
          </a:p>
        </p:txBody>
      </p:sp>
      <p:sp>
        <p:nvSpPr>
          <p:cNvPr id="29699" name="Rectangle 3"/>
          <p:cNvSpPr>
            <a:spLocks noGrp="1" noChangeArrowheads="1"/>
          </p:cNvSpPr>
          <p:nvPr>
            <p:ph type="body" idx="1"/>
          </p:nvPr>
        </p:nvSpPr>
        <p:spPr>
          <a:xfrm>
            <a:off x="1981200" y="1600201"/>
            <a:ext cx="8229600" cy="4924425"/>
          </a:xfrm>
        </p:spPr>
        <p:txBody>
          <a:bodyPr/>
          <a:lstStyle/>
          <a:p>
            <a:pPr>
              <a:lnSpc>
                <a:spcPct val="80000"/>
              </a:lnSpc>
              <a:buFontTx/>
              <a:buNone/>
            </a:pPr>
            <a:r>
              <a:rPr lang="en-US" altLang="en-US" sz="2000"/>
              <a:t>DijkstraAlgorithm(</a:t>
            </a:r>
            <a:r>
              <a:rPr lang="en-US" altLang="en-US" sz="2000" i="1"/>
              <a:t>weightedsimple</a:t>
            </a:r>
            <a:r>
              <a:rPr lang="en-US" altLang="en-US" sz="2000"/>
              <a:t> digraph, </a:t>
            </a:r>
            <a:r>
              <a:rPr lang="en-US" altLang="en-US" sz="2000" i="1"/>
              <a:t>vertex</a:t>
            </a:r>
            <a:r>
              <a:rPr lang="en-US" altLang="en-US" sz="2000"/>
              <a:t> first)</a:t>
            </a:r>
          </a:p>
          <a:p>
            <a:pPr>
              <a:lnSpc>
                <a:spcPct val="80000"/>
              </a:lnSpc>
              <a:buFontTx/>
              <a:buNone/>
            </a:pPr>
            <a:r>
              <a:rPr lang="en-US" altLang="en-US" sz="2000"/>
              <a:t>	for </a:t>
            </a:r>
            <a:r>
              <a:rPr lang="en-US" altLang="en-US" sz="2000" i="1"/>
              <a:t>all vertices</a:t>
            </a:r>
            <a:r>
              <a:rPr lang="en-US" altLang="en-US" sz="2000"/>
              <a:t> v;</a:t>
            </a:r>
          </a:p>
          <a:p>
            <a:pPr>
              <a:lnSpc>
                <a:spcPct val="80000"/>
              </a:lnSpc>
              <a:buFontTx/>
              <a:buNone/>
            </a:pPr>
            <a:r>
              <a:rPr lang="en-US" altLang="en-US" sz="2000"/>
              <a:t>		</a:t>
            </a:r>
            <a:r>
              <a:rPr lang="en-US" altLang="en-US" sz="2000" i="1"/>
              <a:t>currDist</a:t>
            </a:r>
            <a:r>
              <a:rPr lang="en-US" altLang="en-US" sz="2000"/>
              <a:t>(v) = </a:t>
            </a:r>
            <a:r>
              <a:rPr lang="en-AU" altLang="en-US" sz="2000"/>
              <a:t>∞;</a:t>
            </a:r>
          </a:p>
          <a:p>
            <a:pPr>
              <a:lnSpc>
                <a:spcPct val="80000"/>
              </a:lnSpc>
              <a:buFontTx/>
              <a:buNone/>
            </a:pPr>
            <a:r>
              <a:rPr lang="en-US" altLang="en-US" sz="2000"/>
              <a:t>	</a:t>
            </a:r>
            <a:r>
              <a:rPr lang="en-US" altLang="en-US" sz="2000" i="1"/>
              <a:t>currDist</a:t>
            </a:r>
            <a:r>
              <a:rPr lang="en-US" altLang="en-US" sz="2000"/>
              <a:t>(first) = 0;</a:t>
            </a:r>
            <a:endParaRPr lang="en-AU" altLang="en-US" sz="2000"/>
          </a:p>
          <a:p>
            <a:pPr>
              <a:lnSpc>
                <a:spcPct val="80000"/>
              </a:lnSpc>
              <a:buFontTx/>
              <a:buNone/>
            </a:pPr>
            <a:r>
              <a:rPr lang="en-AU" altLang="en-US" sz="2000"/>
              <a:t>	toBeChecked = </a:t>
            </a:r>
            <a:r>
              <a:rPr lang="en-AU" altLang="en-US" sz="2000" i="1"/>
              <a:t>all vertices</a:t>
            </a:r>
            <a:r>
              <a:rPr lang="en-AU" altLang="en-US" sz="2000"/>
              <a:t>;</a:t>
            </a:r>
          </a:p>
          <a:p>
            <a:pPr>
              <a:lnSpc>
                <a:spcPct val="80000"/>
              </a:lnSpc>
              <a:buFontTx/>
              <a:buNone/>
            </a:pPr>
            <a:r>
              <a:rPr lang="en-AU" altLang="en-US" sz="2000"/>
              <a:t>	while toBeChecked </a:t>
            </a:r>
            <a:r>
              <a:rPr lang="en-AU" altLang="en-US" sz="2000" i="1"/>
              <a:t>is not empty</a:t>
            </a:r>
            <a:r>
              <a:rPr lang="en-AU" altLang="en-US" sz="2000"/>
              <a:t>;</a:t>
            </a:r>
          </a:p>
          <a:p>
            <a:pPr>
              <a:lnSpc>
                <a:spcPct val="80000"/>
              </a:lnSpc>
              <a:buFontTx/>
              <a:buNone/>
            </a:pPr>
            <a:r>
              <a:rPr lang="en-AU" altLang="en-US" sz="2000"/>
              <a:t>		v = </a:t>
            </a:r>
            <a:r>
              <a:rPr lang="en-AU" altLang="en-US" sz="2000" i="1"/>
              <a:t>a vertex in</a:t>
            </a:r>
            <a:r>
              <a:rPr lang="en-AU" altLang="en-US" sz="2000"/>
              <a:t> toBeChecked </a:t>
            </a:r>
            <a:r>
              <a:rPr lang="en-AU" altLang="en-US" sz="2000" i="1"/>
              <a:t>with minimal currDist(v)</a:t>
            </a:r>
            <a:r>
              <a:rPr lang="en-AU" altLang="en-US" sz="2000"/>
              <a:t>;</a:t>
            </a:r>
          </a:p>
          <a:p>
            <a:pPr>
              <a:lnSpc>
                <a:spcPct val="80000"/>
              </a:lnSpc>
              <a:buFontTx/>
              <a:buNone/>
            </a:pPr>
            <a:r>
              <a:rPr lang="en-AU" altLang="en-US" sz="2000"/>
              <a:t>	 	</a:t>
            </a:r>
            <a:r>
              <a:rPr lang="en-AU" altLang="en-US" sz="2000" i="1"/>
              <a:t>remove v from</a:t>
            </a:r>
            <a:r>
              <a:rPr lang="en-AU" altLang="en-US" sz="2000"/>
              <a:t> toBeChecked;</a:t>
            </a:r>
          </a:p>
          <a:p>
            <a:pPr>
              <a:lnSpc>
                <a:spcPct val="80000"/>
              </a:lnSpc>
              <a:buFontTx/>
              <a:buNone/>
            </a:pPr>
            <a:r>
              <a:rPr lang="en-US" altLang="en-US" sz="2000"/>
              <a:t>		for </a:t>
            </a:r>
            <a:r>
              <a:rPr lang="en-US" altLang="en-US" sz="2000" i="1"/>
              <a:t>all vertices u adjacent to v and in </a:t>
            </a:r>
            <a:r>
              <a:rPr lang="en-US" altLang="en-US" sz="2000"/>
              <a:t>toBeChecked</a:t>
            </a:r>
          </a:p>
          <a:p>
            <a:pPr>
              <a:lnSpc>
                <a:spcPct val="80000"/>
              </a:lnSpc>
              <a:buFontTx/>
              <a:buNone/>
            </a:pPr>
            <a:r>
              <a:rPr lang="en-US" altLang="en-US" sz="2000"/>
              <a:t>			if </a:t>
            </a:r>
            <a:r>
              <a:rPr lang="en-US" altLang="en-US" sz="2000" i="1"/>
              <a:t>currDist(u) &gt; currDist(v)+weight(edge(vu))</a:t>
            </a:r>
          </a:p>
          <a:p>
            <a:pPr>
              <a:lnSpc>
                <a:spcPct val="80000"/>
              </a:lnSpc>
              <a:buFontTx/>
              <a:buNone/>
            </a:pPr>
            <a:r>
              <a:rPr lang="en-US" altLang="en-US" sz="2000" i="1"/>
              <a:t>				currDist(u) = currDist(v) + weight(edge(vu));</a:t>
            </a:r>
          </a:p>
          <a:p>
            <a:pPr>
              <a:lnSpc>
                <a:spcPct val="80000"/>
              </a:lnSpc>
              <a:buFontTx/>
              <a:buNone/>
            </a:pPr>
            <a:r>
              <a:rPr lang="en-US" altLang="en-US" sz="2000" i="1"/>
              <a:t>				predecessor(u) = v;</a:t>
            </a:r>
          </a:p>
        </p:txBody>
      </p:sp>
    </p:spTree>
    <p:extLst>
      <p:ext uri="{BB962C8B-B14F-4D97-AF65-F5344CB8AC3E}">
        <p14:creationId xmlns:p14="http://schemas.microsoft.com/office/powerpoint/2010/main" val="1130463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Dijkstra’s Algorithm Commentry</a:t>
            </a:r>
            <a:endParaRPr lang="en-AU" altLang="en-US"/>
          </a:p>
        </p:txBody>
      </p:sp>
      <p:sp>
        <p:nvSpPr>
          <p:cNvPr id="30723" name="Rectangle 3"/>
          <p:cNvSpPr>
            <a:spLocks noGrp="1" noChangeArrowheads="1"/>
          </p:cNvSpPr>
          <p:nvPr>
            <p:ph type="body" idx="1"/>
          </p:nvPr>
        </p:nvSpPr>
        <p:spPr/>
        <p:txBody>
          <a:bodyPr/>
          <a:lstStyle/>
          <a:p>
            <a:pPr>
              <a:lnSpc>
                <a:spcPct val="90000"/>
              </a:lnSpc>
            </a:pPr>
            <a:r>
              <a:rPr lang="en-US" altLang="en-US"/>
              <a:t>First all nodes are added to a list of ‘toBeChecked’.</a:t>
            </a:r>
          </a:p>
          <a:p>
            <a:pPr>
              <a:lnSpc>
                <a:spcPct val="90000"/>
              </a:lnSpc>
            </a:pPr>
            <a:r>
              <a:rPr lang="en-US" altLang="en-US"/>
              <a:t>They are all assigned an infinite currDist(v), except the start node, who’s distance is 0.</a:t>
            </a:r>
          </a:p>
          <a:p>
            <a:pPr>
              <a:lnSpc>
                <a:spcPct val="90000"/>
              </a:lnSpc>
            </a:pPr>
            <a:r>
              <a:rPr lang="en-US" altLang="en-US"/>
              <a:t>Each node is tested in turn – starting with close by nodes – and for each we see if they provide a quicker route to their neighbours than has been found before.</a:t>
            </a:r>
            <a:endParaRPr lang="en-AU" altLang="en-US"/>
          </a:p>
        </p:txBody>
      </p:sp>
    </p:spTree>
    <p:extLst>
      <p:ext uri="{BB962C8B-B14F-4D97-AF65-F5344CB8AC3E}">
        <p14:creationId xmlns:p14="http://schemas.microsoft.com/office/powerpoint/2010/main" val="3126704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1" y="4292600"/>
            <a:ext cx="3167063" cy="1143000"/>
          </a:xfrm>
        </p:spPr>
        <p:txBody>
          <a:bodyPr>
            <a:normAutofit fontScale="90000"/>
          </a:bodyPr>
          <a:lstStyle/>
          <a:p>
            <a:r>
              <a:rPr lang="en-US" altLang="en-US" sz="4000"/>
              <a:t>Dijkstra in </a:t>
            </a:r>
            <a:br>
              <a:rPr lang="en-US" altLang="en-US" sz="4000"/>
            </a:br>
            <a:r>
              <a:rPr lang="en-US" altLang="en-US" sz="4000"/>
              <a:t>Practice</a:t>
            </a:r>
            <a:endParaRPr lang="en-AU" altLang="en-US" sz="4000"/>
          </a:p>
        </p:txBody>
      </p:sp>
      <p:sp>
        <p:nvSpPr>
          <p:cNvPr id="31748" name="Text Box 4"/>
          <p:cNvSpPr txBox="1">
            <a:spLocks noChangeArrowheads="1"/>
          </p:cNvSpPr>
          <p:nvPr/>
        </p:nvSpPr>
        <p:spPr bwMode="auto">
          <a:xfrm>
            <a:off x="2208213" y="1052514"/>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5</a:t>
            </a:r>
            <a:endParaRPr lang="en-AU" altLang="en-US" sz="2400"/>
          </a:p>
        </p:txBody>
      </p:sp>
      <p:sp>
        <p:nvSpPr>
          <p:cNvPr id="31749" name="Text Box 5"/>
          <p:cNvSpPr txBox="1">
            <a:spLocks noChangeArrowheads="1"/>
          </p:cNvSpPr>
          <p:nvPr/>
        </p:nvSpPr>
        <p:spPr bwMode="auto">
          <a:xfrm>
            <a:off x="3000376" y="1411289"/>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17</a:t>
            </a:r>
            <a:endParaRPr lang="en-AU" altLang="en-US" sz="2400"/>
          </a:p>
        </p:txBody>
      </p:sp>
      <p:sp>
        <p:nvSpPr>
          <p:cNvPr id="31750" name="Text Box 6"/>
          <p:cNvSpPr txBox="1">
            <a:spLocks noChangeArrowheads="1"/>
          </p:cNvSpPr>
          <p:nvPr/>
        </p:nvSpPr>
        <p:spPr bwMode="auto">
          <a:xfrm>
            <a:off x="2424113" y="2538414"/>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9</a:t>
            </a:r>
            <a:endParaRPr lang="en-AU" altLang="en-US" sz="2400"/>
          </a:p>
        </p:txBody>
      </p:sp>
      <p:sp>
        <p:nvSpPr>
          <p:cNvPr id="31751" name="Text Box 7"/>
          <p:cNvSpPr txBox="1">
            <a:spLocks noChangeArrowheads="1"/>
          </p:cNvSpPr>
          <p:nvPr/>
        </p:nvSpPr>
        <p:spPr bwMode="auto">
          <a:xfrm>
            <a:off x="3648076" y="692151"/>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11</a:t>
            </a:r>
            <a:endParaRPr lang="en-AU" altLang="en-US" sz="2400"/>
          </a:p>
        </p:txBody>
      </p:sp>
      <p:sp>
        <p:nvSpPr>
          <p:cNvPr id="31752" name="Text Box 8"/>
          <p:cNvSpPr txBox="1">
            <a:spLocks noChangeArrowheads="1"/>
          </p:cNvSpPr>
          <p:nvPr/>
        </p:nvSpPr>
        <p:spPr bwMode="auto">
          <a:xfrm>
            <a:off x="3863975" y="220345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a:t>
            </a:r>
            <a:endParaRPr lang="en-AU" altLang="en-US" sz="2400"/>
          </a:p>
        </p:txBody>
      </p:sp>
      <p:sp>
        <p:nvSpPr>
          <p:cNvPr id="31753" name="Text Box 9"/>
          <p:cNvSpPr txBox="1">
            <a:spLocks noChangeArrowheads="1"/>
          </p:cNvSpPr>
          <p:nvPr/>
        </p:nvSpPr>
        <p:spPr bwMode="auto">
          <a:xfrm>
            <a:off x="4367214" y="2060576"/>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12</a:t>
            </a:r>
            <a:endParaRPr lang="en-AU" altLang="en-US" sz="2400"/>
          </a:p>
        </p:txBody>
      </p:sp>
      <p:sp>
        <p:nvSpPr>
          <p:cNvPr id="31754" name="Text Box 10"/>
          <p:cNvSpPr txBox="1">
            <a:spLocks noChangeArrowheads="1"/>
          </p:cNvSpPr>
          <p:nvPr/>
        </p:nvSpPr>
        <p:spPr bwMode="auto">
          <a:xfrm>
            <a:off x="5519738" y="1557339"/>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a:t>
            </a:r>
            <a:endParaRPr lang="en-AU" altLang="en-US" sz="2400"/>
          </a:p>
        </p:txBody>
      </p:sp>
      <p:sp>
        <p:nvSpPr>
          <p:cNvPr id="31755" name="Text Box 11"/>
          <p:cNvSpPr txBox="1">
            <a:spLocks noChangeArrowheads="1"/>
          </p:cNvSpPr>
          <p:nvPr/>
        </p:nvSpPr>
        <p:spPr bwMode="auto">
          <a:xfrm>
            <a:off x="4584700" y="69215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7</a:t>
            </a:r>
            <a:endParaRPr lang="en-AU" altLang="en-US" sz="2400"/>
          </a:p>
        </p:txBody>
      </p:sp>
      <p:sp>
        <p:nvSpPr>
          <p:cNvPr id="31756" name="Text Box 12"/>
          <p:cNvSpPr txBox="1">
            <a:spLocks noChangeArrowheads="1"/>
          </p:cNvSpPr>
          <p:nvPr/>
        </p:nvSpPr>
        <p:spPr bwMode="auto">
          <a:xfrm>
            <a:off x="6456363" y="979489"/>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6</a:t>
            </a:r>
            <a:endParaRPr lang="en-AU" altLang="en-US" sz="2400"/>
          </a:p>
        </p:txBody>
      </p:sp>
      <p:sp>
        <p:nvSpPr>
          <p:cNvPr id="31757" name="Text Box 13"/>
          <p:cNvSpPr txBox="1">
            <a:spLocks noChangeArrowheads="1"/>
          </p:cNvSpPr>
          <p:nvPr/>
        </p:nvSpPr>
        <p:spPr bwMode="auto">
          <a:xfrm>
            <a:off x="7896225" y="1628776"/>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5</a:t>
            </a:r>
            <a:endParaRPr lang="en-AU" altLang="en-US" sz="2400"/>
          </a:p>
        </p:txBody>
      </p:sp>
      <p:sp>
        <p:nvSpPr>
          <p:cNvPr id="31758" name="Text Box 14"/>
          <p:cNvSpPr txBox="1">
            <a:spLocks noChangeArrowheads="1"/>
          </p:cNvSpPr>
          <p:nvPr/>
        </p:nvSpPr>
        <p:spPr bwMode="auto">
          <a:xfrm>
            <a:off x="7680325" y="69215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4</a:t>
            </a:r>
            <a:endParaRPr lang="en-AU" altLang="en-US" sz="2400"/>
          </a:p>
        </p:txBody>
      </p:sp>
      <p:sp>
        <p:nvSpPr>
          <p:cNvPr id="31759" name="Text Box 15"/>
          <p:cNvSpPr txBox="1">
            <a:spLocks noChangeArrowheads="1"/>
          </p:cNvSpPr>
          <p:nvPr/>
        </p:nvSpPr>
        <p:spPr bwMode="auto">
          <a:xfrm>
            <a:off x="8616950" y="908051"/>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3</a:t>
            </a:r>
            <a:endParaRPr lang="en-AU" altLang="en-US" sz="2400"/>
          </a:p>
        </p:txBody>
      </p:sp>
      <p:sp>
        <p:nvSpPr>
          <p:cNvPr id="31760" name="Oval 16"/>
          <p:cNvSpPr>
            <a:spLocks noChangeArrowheads="1"/>
          </p:cNvSpPr>
          <p:nvPr/>
        </p:nvSpPr>
        <p:spPr bwMode="auto">
          <a:xfrm>
            <a:off x="2927350" y="26035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B</a:t>
            </a:r>
            <a:endParaRPr lang="th-TH" altLang="en-US" dirty="0">
              <a:solidFill>
                <a:schemeClr val="bg1"/>
              </a:solidFill>
            </a:endParaRPr>
          </a:p>
        </p:txBody>
      </p:sp>
      <p:sp>
        <p:nvSpPr>
          <p:cNvPr id="31761" name="Oval 17"/>
          <p:cNvSpPr>
            <a:spLocks noChangeArrowheads="1"/>
          </p:cNvSpPr>
          <p:nvPr/>
        </p:nvSpPr>
        <p:spPr bwMode="auto">
          <a:xfrm>
            <a:off x="8401050" y="4048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31762" name="Oval 18"/>
          <p:cNvSpPr>
            <a:spLocks noChangeArrowheads="1"/>
          </p:cNvSpPr>
          <p:nvPr/>
        </p:nvSpPr>
        <p:spPr bwMode="auto">
          <a:xfrm>
            <a:off x="1919288" y="19891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dirty="0">
                <a:solidFill>
                  <a:schemeClr val="bg1"/>
                </a:solidFill>
              </a:rPr>
              <a:t>A</a:t>
            </a:r>
            <a:endParaRPr lang="th-TH" altLang="en-US" dirty="0">
              <a:solidFill>
                <a:schemeClr val="bg1"/>
              </a:solidFill>
            </a:endParaRPr>
          </a:p>
        </p:txBody>
      </p:sp>
      <p:sp>
        <p:nvSpPr>
          <p:cNvPr id="31763" name="Oval 19"/>
          <p:cNvSpPr>
            <a:spLocks noChangeArrowheads="1"/>
          </p:cNvSpPr>
          <p:nvPr/>
        </p:nvSpPr>
        <p:spPr bwMode="auto">
          <a:xfrm>
            <a:off x="3432175" y="306863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31764" name="Oval 20"/>
          <p:cNvSpPr>
            <a:spLocks noChangeArrowheads="1"/>
          </p:cNvSpPr>
          <p:nvPr/>
        </p:nvSpPr>
        <p:spPr bwMode="auto">
          <a:xfrm>
            <a:off x="3935413" y="141287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31765" name="Oval 21"/>
          <p:cNvSpPr>
            <a:spLocks noChangeArrowheads="1"/>
          </p:cNvSpPr>
          <p:nvPr/>
        </p:nvSpPr>
        <p:spPr bwMode="auto">
          <a:xfrm>
            <a:off x="8543925"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31766" name="Oval 22"/>
          <p:cNvSpPr>
            <a:spLocks noChangeArrowheads="1"/>
          </p:cNvSpPr>
          <p:nvPr/>
        </p:nvSpPr>
        <p:spPr bwMode="auto">
          <a:xfrm>
            <a:off x="7175500" y="14843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31767" name="Oval 23"/>
          <p:cNvSpPr>
            <a:spLocks noChangeArrowheads="1"/>
          </p:cNvSpPr>
          <p:nvPr/>
        </p:nvSpPr>
        <p:spPr bwMode="auto">
          <a:xfrm>
            <a:off x="5087938" y="191611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31768" name="Oval 24"/>
          <p:cNvSpPr>
            <a:spLocks noChangeArrowheads="1"/>
          </p:cNvSpPr>
          <p:nvPr/>
        </p:nvSpPr>
        <p:spPr bwMode="auto">
          <a:xfrm>
            <a:off x="5375275" y="54927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31769" name="Line 25"/>
          <p:cNvSpPr>
            <a:spLocks noChangeShapeType="1"/>
          </p:cNvSpPr>
          <p:nvPr/>
        </p:nvSpPr>
        <p:spPr bwMode="auto">
          <a:xfrm flipV="1">
            <a:off x="2351089" y="1701800"/>
            <a:ext cx="15843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0" name="Line 26"/>
          <p:cNvSpPr>
            <a:spLocks noChangeShapeType="1"/>
          </p:cNvSpPr>
          <p:nvPr/>
        </p:nvSpPr>
        <p:spPr bwMode="auto">
          <a:xfrm flipH="1" flipV="1">
            <a:off x="3360738" y="620713"/>
            <a:ext cx="64770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1" name="Line 27"/>
          <p:cNvSpPr>
            <a:spLocks noChangeShapeType="1"/>
          </p:cNvSpPr>
          <p:nvPr/>
        </p:nvSpPr>
        <p:spPr bwMode="auto">
          <a:xfrm flipH="1">
            <a:off x="2279650" y="620714"/>
            <a:ext cx="64770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2" name="Line 28"/>
          <p:cNvSpPr>
            <a:spLocks noChangeShapeType="1"/>
          </p:cNvSpPr>
          <p:nvPr/>
        </p:nvSpPr>
        <p:spPr bwMode="auto">
          <a:xfrm>
            <a:off x="2279651" y="2349501"/>
            <a:ext cx="11525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3" name="Line 29"/>
          <p:cNvSpPr>
            <a:spLocks noChangeShapeType="1"/>
          </p:cNvSpPr>
          <p:nvPr/>
        </p:nvSpPr>
        <p:spPr bwMode="auto">
          <a:xfrm flipH="1">
            <a:off x="3719514" y="1844675"/>
            <a:ext cx="288925" cy="12969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4" name="Line 30"/>
          <p:cNvSpPr>
            <a:spLocks noChangeShapeType="1"/>
          </p:cNvSpPr>
          <p:nvPr/>
        </p:nvSpPr>
        <p:spPr bwMode="auto">
          <a:xfrm flipV="1">
            <a:off x="4368801" y="836613"/>
            <a:ext cx="1008063"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5" name="Line 31"/>
          <p:cNvSpPr>
            <a:spLocks noChangeShapeType="1"/>
          </p:cNvSpPr>
          <p:nvPr/>
        </p:nvSpPr>
        <p:spPr bwMode="auto">
          <a:xfrm>
            <a:off x="5664200" y="836613"/>
            <a:ext cx="1512888"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6" name="Line 32"/>
          <p:cNvSpPr>
            <a:spLocks noChangeShapeType="1"/>
          </p:cNvSpPr>
          <p:nvPr/>
        </p:nvSpPr>
        <p:spPr bwMode="auto">
          <a:xfrm flipV="1">
            <a:off x="5448300" y="1773238"/>
            <a:ext cx="1728788"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7" name="Line 33"/>
          <p:cNvSpPr>
            <a:spLocks noChangeShapeType="1"/>
          </p:cNvSpPr>
          <p:nvPr/>
        </p:nvSpPr>
        <p:spPr bwMode="auto">
          <a:xfrm flipV="1">
            <a:off x="7608888" y="692151"/>
            <a:ext cx="792162"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8" name="Line 34"/>
          <p:cNvSpPr>
            <a:spLocks noChangeShapeType="1"/>
          </p:cNvSpPr>
          <p:nvPr/>
        </p:nvSpPr>
        <p:spPr bwMode="auto">
          <a:xfrm>
            <a:off x="7608889" y="1700213"/>
            <a:ext cx="9350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9" name="Line 35"/>
          <p:cNvSpPr>
            <a:spLocks noChangeShapeType="1"/>
          </p:cNvSpPr>
          <p:nvPr/>
        </p:nvSpPr>
        <p:spPr bwMode="auto">
          <a:xfrm>
            <a:off x="8616950" y="836613"/>
            <a:ext cx="71438"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0" name="Line 36"/>
          <p:cNvSpPr>
            <a:spLocks noChangeShapeType="1"/>
          </p:cNvSpPr>
          <p:nvPr/>
        </p:nvSpPr>
        <p:spPr bwMode="auto">
          <a:xfrm flipV="1">
            <a:off x="3863975" y="2205038"/>
            <a:ext cx="1295400" cy="1008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021" name="Group 277"/>
          <p:cNvGraphicFramePr>
            <a:graphicFrameLocks noGrp="1"/>
          </p:cNvGraphicFramePr>
          <p:nvPr>
            <p:ph idx="1"/>
          </p:nvPr>
        </p:nvGraphicFramePr>
        <p:xfrm>
          <a:off x="4727575" y="2636838"/>
          <a:ext cx="5689600" cy="3931920"/>
        </p:xfrm>
        <a:graphic>
          <a:graphicData uri="http://schemas.openxmlformats.org/drawingml/2006/table">
            <a:tbl>
              <a:tblPr/>
              <a:tblGrid>
                <a:gridCol w="1368425">
                  <a:extLst>
                    <a:ext uri="{9D8B030D-6E8A-4147-A177-3AD203B41FA5}">
                      <a16:colId xmlns:a16="http://schemas.microsoft.com/office/drawing/2014/main" val="20000"/>
                    </a:ext>
                  </a:extLst>
                </a:gridCol>
                <a:gridCol w="504825">
                  <a:extLst>
                    <a:ext uri="{9D8B030D-6E8A-4147-A177-3AD203B41FA5}">
                      <a16:colId xmlns:a16="http://schemas.microsoft.com/office/drawing/2014/main" val="20001"/>
                    </a:ext>
                  </a:extLst>
                </a:gridCol>
                <a:gridCol w="431800">
                  <a:extLst>
                    <a:ext uri="{9D8B030D-6E8A-4147-A177-3AD203B41FA5}">
                      <a16:colId xmlns:a16="http://schemas.microsoft.com/office/drawing/2014/main" val="20002"/>
                    </a:ext>
                  </a:extLst>
                </a:gridCol>
                <a:gridCol w="431800">
                  <a:extLst>
                    <a:ext uri="{9D8B030D-6E8A-4147-A177-3AD203B41FA5}">
                      <a16:colId xmlns:a16="http://schemas.microsoft.com/office/drawing/2014/main" val="20003"/>
                    </a:ext>
                  </a:extLst>
                </a:gridCol>
                <a:gridCol w="431800">
                  <a:extLst>
                    <a:ext uri="{9D8B030D-6E8A-4147-A177-3AD203B41FA5}">
                      <a16:colId xmlns:a16="http://schemas.microsoft.com/office/drawing/2014/main" val="20004"/>
                    </a:ext>
                  </a:extLst>
                </a:gridCol>
                <a:gridCol w="431800">
                  <a:extLst>
                    <a:ext uri="{9D8B030D-6E8A-4147-A177-3AD203B41FA5}">
                      <a16:colId xmlns:a16="http://schemas.microsoft.com/office/drawing/2014/main" val="20005"/>
                    </a:ext>
                  </a:extLst>
                </a:gridCol>
                <a:gridCol w="433388">
                  <a:extLst>
                    <a:ext uri="{9D8B030D-6E8A-4147-A177-3AD203B41FA5}">
                      <a16:colId xmlns:a16="http://schemas.microsoft.com/office/drawing/2014/main" val="20006"/>
                    </a:ext>
                  </a:extLst>
                </a:gridCol>
                <a:gridCol w="431800">
                  <a:extLst>
                    <a:ext uri="{9D8B030D-6E8A-4147-A177-3AD203B41FA5}">
                      <a16:colId xmlns:a16="http://schemas.microsoft.com/office/drawing/2014/main" val="20007"/>
                    </a:ext>
                  </a:extLst>
                </a:gridCol>
                <a:gridCol w="431800">
                  <a:extLst>
                    <a:ext uri="{9D8B030D-6E8A-4147-A177-3AD203B41FA5}">
                      <a16:colId xmlns:a16="http://schemas.microsoft.com/office/drawing/2014/main" val="20008"/>
                    </a:ext>
                  </a:extLst>
                </a:gridCol>
                <a:gridCol w="431800">
                  <a:extLst>
                    <a:ext uri="{9D8B030D-6E8A-4147-A177-3AD203B41FA5}">
                      <a16:colId xmlns:a16="http://schemas.microsoft.com/office/drawing/2014/main" val="20009"/>
                    </a:ext>
                  </a:extLst>
                </a:gridCol>
                <a:gridCol w="360362">
                  <a:extLst>
                    <a:ext uri="{9D8B030D-6E8A-4147-A177-3AD203B41FA5}">
                      <a16:colId xmlns:a16="http://schemas.microsoft.com/office/drawing/2014/main" val="20010"/>
                    </a:ext>
                  </a:extLst>
                </a:gridCol>
              </a:tblGrid>
              <a:tr h="1809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Iteration</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init</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3</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4</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5</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6</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7</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9</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2738">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Active vertex</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C</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D</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F</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E</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G</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B</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I</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H</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3688">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4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B</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9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C</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9</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5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8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D</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17</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17</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E</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24</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24</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F</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21</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21</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3688">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G</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24</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24</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7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H</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29</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29</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29</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I</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AU" altLang="en-US" sz="18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28</a:t>
                      </a:r>
                      <a:endParaRPr kumimoji="0" lang="en-AU" altLang="en-US" sz="16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8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12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379260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Dijkstra’s problem</a:t>
            </a:r>
            <a:endParaRPr lang="en-AU" altLang="en-US"/>
          </a:p>
        </p:txBody>
      </p:sp>
      <p:sp>
        <p:nvSpPr>
          <p:cNvPr id="33795" name="Rectangle 3"/>
          <p:cNvSpPr>
            <a:spLocks noGrp="1" noChangeArrowheads="1"/>
          </p:cNvSpPr>
          <p:nvPr>
            <p:ph type="body" idx="1"/>
          </p:nvPr>
        </p:nvSpPr>
        <p:spPr/>
        <p:txBody>
          <a:bodyPr/>
          <a:lstStyle/>
          <a:p>
            <a:r>
              <a:rPr lang="en-US" altLang="en-US"/>
              <a:t>Dijkstra does have a problem, in that it doesn’t work if there are negative valued edges.</a:t>
            </a:r>
          </a:p>
          <a:p>
            <a:pPr lvl="1"/>
            <a:r>
              <a:rPr lang="en-US" altLang="en-US"/>
              <a:t>For a graph with negative weights, the entire graph would need to be processed before distances can be confirmed.</a:t>
            </a:r>
            <a:endParaRPr lang="en-AU" altLang="en-US"/>
          </a:p>
        </p:txBody>
      </p:sp>
    </p:spTree>
    <p:extLst>
      <p:ext uri="{BB962C8B-B14F-4D97-AF65-F5344CB8AC3E}">
        <p14:creationId xmlns:p14="http://schemas.microsoft.com/office/powerpoint/2010/main" val="134257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All-to-All Shortest Paths</a:t>
            </a:r>
            <a:endParaRPr lang="en-AU" altLang="en-US"/>
          </a:p>
        </p:txBody>
      </p:sp>
      <p:sp>
        <p:nvSpPr>
          <p:cNvPr id="34819" name="Rectangle 3"/>
          <p:cNvSpPr>
            <a:spLocks noGrp="1" noChangeArrowheads="1"/>
          </p:cNvSpPr>
          <p:nvPr>
            <p:ph type="body" idx="1"/>
          </p:nvPr>
        </p:nvSpPr>
        <p:spPr/>
        <p:txBody>
          <a:bodyPr/>
          <a:lstStyle/>
          <a:p>
            <a:pPr>
              <a:lnSpc>
                <a:spcPct val="90000"/>
              </a:lnSpc>
            </a:pPr>
            <a:r>
              <a:rPr lang="en-US" altLang="en-US"/>
              <a:t>So far we have dealt with the situation where there is a single start point, and we calculate the distance to each other node from there.</a:t>
            </a:r>
          </a:p>
          <a:p>
            <a:pPr>
              <a:lnSpc>
                <a:spcPct val="90000"/>
              </a:lnSpc>
            </a:pPr>
            <a:r>
              <a:rPr lang="en-US" altLang="en-US"/>
              <a:t>How about if we wanted to calculate the shortest path from any node to any other node?</a:t>
            </a:r>
          </a:p>
          <a:p>
            <a:pPr>
              <a:lnSpc>
                <a:spcPct val="90000"/>
              </a:lnSpc>
            </a:pPr>
            <a:r>
              <a:rPr lang="en-US" altLang="en-US"/>
              <a:t>Surprisingly the code for this is simple, even if it is computationally complex.</a:t>
            </a:r>
            <a:endParaRPr lang="en-AU" altLang="en-US"/>
          </a:p>
        </p:txBody>
      </p:sp>
    </p:spTree>
    <p:extLst>
      <p:ext uri="{BB962C8B-B14F-4D97-AF65-F5344CB8AC3E}">
        <p14:creationId xmlns:p14="http://schemas.microsoft.com/office/powerpoint/2010/main" val="3858834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All to all</a:t>
            </a:r>
            <a:endParaRPr lang="en-AU" altLang="en-US"/>
          </a:p>
        </p:txBody>
      </p:sp>
      <p:sp>
        <p:nvSpPr>
          <p:cNvPr id="35843" name="Rectangle 3"/>
          <p:cNvSpPr>
            <a:spLocks noGrp="1" noChangeArrowheads="1"/>
          </p:cNvSpPr>
          <p:nvPr>
            <p:ph type="body" idx="1"/>
          </p:nvPr>
        </p:nvSpPr>
        <p:spPr/>
        <p:txBody>
          <a:bodyPr>
            <a:normAutofit fontScale="92500" lnSpcReduction="20000"/>
          </a:bodyPr>
          <a:lstStyle/>
          <a:p>
            <a:pPr>
              <a:lnSpc>
                <a:spcPct val="90000"/>
              </a:lnSpc>
              <a:buFontTx/>
              <a:buNone/>
            </a:pPr>
            <a:r>
              <a:rPr lang="en-US" altLang="en-US" sz="2000"/>
              <a:t>WFIalgorithm(matrix weight)</a:t>
            </a:r>
          </a:p>
          <a:p>
            <a:pPr>
              <a:lnSpc>
                <a:spcPct val="90000"/>
              </a:lnSpc>
              <a:buFontTx/>
              <a:buNone/>
            </a:pPr>
            <a:r>
              <a:rPr lang="en-US" altLang="en-US" sz="2000"/>
              <a:t>	for i = 1 to |V|</a:t>
            </a:r>
          </a:p>
          <a:p>
            <a:pPr>
              <a:lnSpc>
                <a:spcPct val="90000"/>
              </a:lnSpc>
              <a:buFontTx/>
              <a:buNone/>
            </a:pPr>
            <a:r>
              <a:rPr lang="en-US" altLang="en-US" sz="2000"/>
              <a:t>		for j = 1 to |V|</a:t>
            </a:r>
          </a:p>
          <a:p>
            <a:pPr>
              <a:lnSpc>
                <a:spcPct val="90000"/>
              </a:lnSpc>
              <a:buFontTx/>
              <a:buNone/>
            </a:pPr>
            <a:r>
              <a:rPr lang="en-US" altLang="en-US" sz="2000"/>
              <a:t>			for k = 1 to |V| </a:t>
            </a:r>
          </a:p>
          <a:p>
            <a:pPr>
              <a:lnSpc>
                <a:spcPct val="90000"/>
              </a:lnSpc>
              <a:buFontTx/>
              <a:buNone/>
            </a:pPr>
            <a:r>
              <a:rPr lang="en-US" altLang="en-US" sz="2000"/>
              <a:t>				if weight[j][k] &gt; weight [j][i] + weight[i][k]</a:t>
            </a:r>
          </a:p>
          <a:p>
            <a:pPr>
              <a:lnSpc>
                <a:spcPct val="90000"/>
              </a:lnSpc>
              <a:buFontTx/>
              <a:buNone/>
            </a:pPr>
            <a:r>
              <a:rPr lang="en-US" altLang="en-US" sz="2000"/>
              <a:t>					weight[j][k] = weight[j][i] + weight[i][k];</a:t>
            </a:r>
          </a:p>
          <a:p>
            <a:pPr>
              <a:lnSpc>
                <a:spcPct val="90000"/>
              </a:lnSpc>
              <a:buFontTx/>
              <a:buNone/>
            </a:pPr>
            <a:endParaRPr lang="en-US" altLang="en-US" sz="2000"/>
          </a:p>
          <a:p>
            <a:pPr>
              <a:lnSpc>
                <a:spcPct val="90000"/>
              </a:lnSpc>
              <a:buFontTx/>
              <a:buNone/>
            </a:pPr>
            <a:r>
              <a:rPr lang="en-US" altLang="en-US" sz="2800"/>
              <a:t>The WFI algorithm was designed by Warshall, Floyd and Ingerman.</a:t>
            </a:r>
          </a:p>
          <a:p>
            <a:pPr>
              <a:lnSpc>
                <a:spcPct val="90000"/>
              </a:lnSpc>
              <a:buFontTx/>
              <a:buNone/>
            </a:pPr>
            <a:r>
              <a:rPr lang="en-US" altLang="en-US" sz="2800"/>
              <a:t>It depends on a matrix of weights where the distance between any not directly connected nodes is </a:t>
            </a:r>
            <a:r>
              <a:rPr lang="en-AU" altLang="en-US" sz="2400"/>
              <a:t>∞</a:t>
            </a:r>
          </a:p>
        </p:txBody>
      </p:sp>
    </p:spTree>
    <p:extLst>
      <p:ext uri="{BB962C8B-B14F-4D97-AF65-F5344CB8AC3E}">
        <p14:creationId xmlns:p14="http://schemas.microsoft.com/office/powerpoint/2010/main" val="3790955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All to All</a:t>
            </a:r>
            <a:endParaRPr lang="en-AU" altLang="en-US"/>
          </a:p>
        </p:txBody>
      </p:sp>
      <p:sp>
        <p:nvSpPr>
          <p:cNvPr id="36867" name="Rectangle 3"/>
          <p:cNvSpPr>
            <a:spLocks noGrp="1" noChangeArrowheads="1"/>
          </p:cNvSpPr>
          <p:nvPr>
            <p:ph type="body" idx="1"/>
          </p:nvPr>
        </p:nvSpPr>
        <p:spPr/>
        <p:txBody>
          <a:bodyPr/>
          <a:lstStyle/>
          <a:p>
            <a:r>
              <a:rPr lang="en-US" altLang="en-US"/>
              <a:t>See if you can work out how it works.</a:t>
            </a:r>
          </a:p>
          <a:p>
            <a:r>
              <a:rPr lang="en-US" altLang="en-US"/>
              <a:t>What is Big-O for this algorithm?</a:t>
            </a:r>
            <a:endParaRPr lang="en-AU" altLang="en-US"/>
          </a:p>
        </p:txBody>
      </p:sp>
    </p:spTree>
    <p:extLst>
      <p:ext uri="{BB962C8B-B14F-4D97-AF65-F5344CB8AC3E}">
        <p14:creationId xmlns:p14="http://schemas.microsoft.com/office/powerpoint/2010/main" val="2505040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Sub Problems</a:t>
            </a:r>
            <a:endParaRPr lang="en-AU" altLang="en-US"/>
          </a:p>
        </p:txBody>
      </p:sp>
      <p:sp>
        <p:nvSpPr>
          <p:cNvPr id="37891" name="Rectangle 3"/>
          <p:cNvSpPr>
            <a:spLocks noGrp="1" noChangeArrowheads="1"/>
          </p:cNvSpPr>
          <p:nvPr>
            <p:ph type="body" idx="1"/>
          </p:nvPr>
        </p:nvSpPr>
        <p:spPr/>
        <p:txBody>
          <a:bodyPr/>
          <a:lstStyle/>
          <a:p>
            <a:r>
              <a:rPr lang="en-US" altLang="en-US" sz="2800"/>
              <a:t>One possible useful side effect of the WFI algorithm is that cycles can be detected.  But the WFI algorithm isn’t efficient enough at detecting cycles for many cases.</a:t>
            </a:r>
          </a:p>
          <a:p>
            <a:r>
              <a:rPr lang="en-US" altLang="en-US" sz="2800"/>
              <a:t>Next we will briefly investigate two smaller problems, which commonly feature in larger graphing problems</a:t>
            </a:r>
          </a:p>
          <a:p>
            <a:pPr lvl="1"/>
            <a:r>
              <a:rPr lang="en-US" altLang="en-US" sz="2400"/>
              <a:t>Cycle Detection</a:t>
            </a:r>
          </a:p>
          <a:p>
            <a:pPr lvl="1"/>
            <a:r>
              <a:rPr lang="en-US" altLang="en-US" sz="2400"/>
              <a:t>Union Find</a:t>
            </a:r>
            <a:endParaRPr lang="en-AU" altLang="en-US" sz="2400"/>
          </a:p>
        </p:txBody>
      </p:sp>
    </p:spTree>
    <p:extLst>
      <p:ext uri="{BB962C8B-B14F-4D97-AF65-F5344CB8AC3E}">
        <p14:creationId xmlns:p14="http://schemas.microsoft.com/office/powerpoint/2010/main" val="2451337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This Week</a:t>
            </a:r>
            <a:endParaRPr lang="th-TH" altLang="en-US"/>
          </a:p>
        </p:txBody>
      </p:sp>
      <p:sp>
        <p:nvSpPr>
          <p:cNvPr id="4099" name="Rectangle 3"/>
          <p:cNvSpPr>
            <a:spLocks noGrp="1" noChangeArrowheads="1"/>
          </p:cNvSpPr>
          <p:nvPr>
            <p:ph type="body" idx="1"/>
          </p:nvPr>
        </p:nvSpPr>
        <p:spPr/>
        <p:txBody>
          <a:bodyPr/>
          <a:lstStyle/>
          <a:p>
            <a:r>
              <a:rPr lang="en-US" altLang="en-US" sz="2800"/>
              <a:t>This week we introduce graphs;</a:t>
            </a:r>
          </a:p>
          <a:p>
            <a:pPr lvl="1"/>
            <a:r>
              <a:rPr lang="en-US" altLang="en-US" sz="2400"/>
              <a:t>a data structure with more flexibility than the hierarchical data structure.</a:t>
            </a:r>
          </a:p>
          <a:p>
            <a:pPr lvl="1"/>
            <a:r>
              <a:rPr lang="en-US" altLang="en-US" sz="2400"/>
              <a:t>a data structure with less limitations, i.e. where parent / child nodes aren’t necessary</a:t>
            </a:r>
          </a:p>
          <a:p>
            <a:pPr lvl="1"/>
            <a:r>
              <a:rPr lang="en-US" altLang="en-US" sz="2400"/>
              <a:t>Graphs are versatile data structures which represent a large number of situations in a large variety of domains.</a:t>
            </a:r>
          </a:p>
          <a:p>
            <a:pPr lvl="1"/>
            <a:r>
              <a:rPr lang="en-US" altLang="en-US" sz="2400"/>
              <a:t>Essentially graphs are a collection of vertices (or nodes), and connections between them (or edges).</a:t>
            </a:r>
            <a:endParaRPr lang="th-TH" altLang="en-US" sz="2400"/>
          </a:p>
        </p:txBody>
      </p:sp>
    </p:spTree>
    <p:extLst>
      <p:ext uri="{BB962C8B-B14F-4D97-AF65-F5344CB8AC3E}">
        <p14:creationId xmlns:p14="http://schemas.microsoft.com/office/powerpoint/2010/main" val="3148066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Cycle Detection</a:t>
            </a:r>
            <a:endParaRPr lang="en-AU" altLang="en-US"/>
          </a:p>
        </p:txBody>
      </p:sp>
      <p:sp>
        <p:nvSpPr>
          <p:cNvPr id="38915" name="Rectangle 3"/>
          <p:cNvSpPr>
            <a:spLocks noGrp="1" noChangeArrowheads="1"/>
          </p:cNvSpPr>
          <p:nvPr>
            <p:ph type="body" idx="1"/>
          </p:nvPr>
        </p:nvSpPr>
        <p:spPr/>
        <p:txBody>
          <a:bodyPr>
            <a:normAutofit fontScale="92500" lnSpcReduction="20000"/>
          </a:bodyPr>
          <a:lstStyle/>
          <a:p>
            <a:pPr>
              <a:lnSpc>
                <a:spcPct val="80000"/>
              </a:lnSpc>
            </a:pPr>
            <a:r>
              <a:rPr lang="en-US" altLang="en-US" sz="2800"/>
              <a:t>Cycle detection involves finding any cycles in a graph.  One simple approach is to add an if statement to the Depth First Search discussed previously (slide 12)</a:t>
            </a:r>
          </a:p>
          <a:p>
            <a:pPr>
              <a:lnSpc>
                <a:spcPct val="80000"/>
              </a:lnSpc>
              <a:buFontTx/>
              <a:buNone/>
            </a:pPr>
            <a:r>
              <a:rPr lang="en-US" altLang="en-US" sz="2800"/>
              <a:t>DFS(v)</a:t>
            </a:r>
          </a:p>
          <a:p>
            <a:pPr lvl="1">
              <a:lnSpc>
                <a:spcPct val="80000"/>
              </a:lnSpc>
              <a:buFontTx/>
              <a:buNone/>
            </a:pPr>
            <a:r>
              <a:rPr lang="en-US" altLang="en-US" sz="2400" i="1"/>
              <a:t>num</a:t>
            </a:r>
            <a:r>
              <a:rPr lang="en-US" altLang="en-US" sz="2400"/>
              <a:t>(v)=i++;</a:t>
            </a:r>
          </a:p>
          <a:p>
            <a:pPr lvl="1">
              <a:lnSpc>
                <a:spcPct val="80000"/>
              </a:lnSpc>
              <a:buFontTx/>
              <a:buNone/>
            </a:pPr>
            <a:r>
              <a:rPr lang="en-US" altLang="en-US" sz="2400"/>
              <a:t>for </a:t>
            </a:r>
            <a:r>
              <a:rPr lang="en-US" altLang="en-US" sz="2400" i="1"/>
              <a:t>all vertices u adjacent to v</a:t>
            </a:r>
            <a:r>
              <a:rPr lang="en-US" altLang="en-US" sz="2400"/>
              <a:t>;</a:t>
            </a:r>
          </a:p>
          <a:p>
            <a:pPr lvl="1">
              <a:lnSpc>
                <a:spcPct val="80000"/>
              </a:lnSpc>
              <a:buFontTx/>
              <a:buNone/>
            </a:pPr>
            <a:r>
              <a:rPr lang="en-US" altLang="en-US" sz="2400"/>
              <a:t>	if </a:t>
            </a:r>
            <a:r>
              <a:rPr lang="en-US" altLang="en-US" sz="2400" i="1"/>
              <a:t>num</a:t>
            </a:r>
            <a:r>
              <a:rPr lang="en-US" altLang="en-US" sz="2400"/>
              <a:t>(u) </a:t>
            </a:r>
            <a:r>
              <a:rPr lang="en-US" altLang="en-US" sz="2400" i="1"/>
              <a:t>is</a:t>
            </a:r>
            <a:r>
              <a:rPr lang="en-US" altLang="en-US" sz="2400"/>
              <a:t> 0;</a:t>
            </a:r>
          </a:p>
          <a:p>
            <a:pPr lvl="1">
              <a:lnSpc>
                <a:spcPct val="80000"/>
              </a:lnSpc>
              <a:buFontTx/>
              <a:buNone/>
            </a:pPr>
            <a:r>
              <a:rPr lang="en-US" altLang="en-US" sz="2400"/>
              <a:t>		</a:t>
            </a:r>
            <a:r>
              <a:rPr lang="en-US" altLang="en-US" sz="2400" i="1"/>
              <a:t>attach edge(uv) to</a:t>
            </a:r>
            <a:r>
              <a:rPr lang="en-US" altLang="en-US" sz="2400"/>
              <a:t> edges;</a:t>
            </a:r>
          </a:p>
          <a:p>
            <a:pPr lvl="1">
              <a:lnSpc>
                <a:spcPct val="80000"/>
              </a:lnSpc>
              <a:buFontTx/>
              <a:buNone/>
            </a:pPr>
            <a:r>
              <a:rPr lang="en-US" altLang="en-US" sz="2400"/>
              <a:t>		DFS(u);</a:t>
            </a:r>
            <a:endParaRPr lang="en-AU" altLang="en-US" sz="2400"/>
          </a:p>
          <a:p>
            <a:pPr lvl="1">
              <a:lnSpc>
                <a:spcPct val="80000"/>
              </a:lnSpc>
              <a:buFontTx/>
              <a:buNone/>
            </a:pPr>
            <a:r>
              <a:rPr lang="en-US" altLang="en-US" sz="2400"/>
              <a:t>	else if edge(vu) is not in edges</a:t>
            </a:r>
          </a:p>
          <a:p>
            <a:pPr lvl="1">
              <a:lnSpc>
                <a:spcPct val="80000"/>
              </a:lnSpc>
              <a:buFontTx/>
              <a:buNone/>
            </a:pPr>
            <a:r>
              <a:rPr lang="en-US" altLang="en-US" sz="2400"/>
              <a:t>		cycle detected;</a:t>
            </a:r>
            <a:endParaRPr lang="en-AU" altLang="en-US" sz="2400"/>
          </a:p>
        </p:txBody>
      </p:sp>
      <p:sp>
        <p:nvSpPr>
          <p:cNvPr id="38916" name="Text Box 4"/>
          <p:cNvSpPr txBox="1">
            <a:spLocks noChangeArrowheads="1"/>
          </p:cNvSpPr>
          <p:nvPr/>
        </p:nvSpPr>
        <p:spPr bwMode="auto">
          <a:xfrm>
            <a:off x="5053013" y="6461125"/>
            <a:ext cx="52621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Note that digraphs are slightly more complicated</a:t>
            </a:r>
            <a:endParaRPr lang="en-AU" altLang="en-US" sz="2000"/>
          </a:p>
        </p:txBody>
      </p:sp>
    </p:spTree>
    <p:extLst>
      <p:ext uri="{BB962C8B-B14F-4D97-AF65-F5344CB8AC3E}">
        <p14:creationId xmlns:p14="http://schemas.microsoft.com/office/powerpoint/2010/main" val="4175247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Union Find</a:t>
            </a:r>
            <a:endParaRPr lang="en-AU" altLang="en-US"/>
          </a:p>
        </p:txBody>
      </p:sp>
      <p:sp>
        <p:nvSpPr>
          <p:cNvPr id="39939" name="Rectangle 3"/>
          <p:cNvSpPr>
            <a:spLocks noGrp="1" noChangeArrowheads="1"/>
          </p:cNvSpPr>
          <p:nvPr>
            <p:ph type="body" idx="1"/>
          </p:nvPr>
        </p:nvSpPr>
        <p:spPr/>
        <p:txBody>
          <a:bodyPr/>
          <a:lstStyle/>
          <a:p>
            <a:pPr>
              <a:lnSpc>
                <a:spcPct val="80000"/>
              </a:lnSpc>
            </a:pPr>
            <a:r>
              <a:rPr lang="en-US" altLang="en-US" sz="2800"/>
              <a:t>The union-find algorithm first ‘</a:t>
            </a:r>
            <a:r>
              <a:rPr lang="en-US" altLang="en-US" sz="2800" i="1"/>
              <a:t>finds</a:t>
            </a:r>
            <a:r>
              <a:rPr lang="en-US" altLang="en-US" sz="2800"/>
              <a:t>’ which set an element is in, and second ‘</a:t>
            </a:r>
            <a:r>
              <a:rPr lang="en-US" altLang="en-US" sz="2800" i="1"/>
              <a:t>unions</a:t>
            </a:r>
            <a:r>
              <a:rPr lang="en-US" altLang="en-US" sz="2800"/>
              <a:t>’ two sets together.  It is a problem found when dealing with disjoint sets.</a:t>
            </a:r>
          </a:p>
          <a:p>
            <a:pPr>
              <a:lnSpc>
                <a:spcPct val="80000"/>
              </a:lnSpc>
            </a:pPr>
            <a:r>
              <a:rPr lang="en-US" altLang="en-US" sz="2800"/>
              <a:t>For our purposes it can be used to determine if two nodes are connected in a graph.</a:t>
            </a:r>
          </a:p>
          <a:p>
            <a:pPr>
              <a:lnSpc>
                <a:spcPct val="80000"/>
              </a:lnSpc>
            </a:pPr>
            <a:r>
              <a:rPr lang="en-US" altLang="en-US" sz="2800"/>
              <a:t>The next problem will suggest an application for Union Find.</a:t>
            </a:r>
          </a:p>
          <a:p>
            <a:pPr>
              <a:lnSpc>
                <a:spcPct val="80000"/>
              </a:lnSpc>
            </a:pPr>
            <a:r>
              <a:rPr lang="en-US" altLang="en-US" sz="2800"/>
              <a:t>For now the function union(x,y) where x and y are nodes, first tests if they are in the same set, and then merges them together, into a linked list.</a:t>
            </a:r>
            <a:endParaRPr lang="en-AU" altLang="en-US" sz="2800"/>
          </a:p>
        </p:txBody>
      </p:sp>
    </p:spTree>
    <p:extLst>
      <p:ext uri="{BB962C8B-B14F-4D97-AF65-F5344CB8AC3E}">
        <p14:creationId xmlns:p14="http://schemas.microsoft.com/office/powerpoint/2010/main" val="2170553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KenAir’s Problem</a:t>
            </a:r>
            <a:endParaRPr lang="en-AU" altLang="en-US"/>
          </a:p>
        </p:txBody>
      </p:sp>
      <p:sp>
        <p:nvSpPr>
          <p:cNvPr id="40963" name="Rectangle 3"/>
          <p:cNvSpPr>
            <a:spLocks noGrp="1" noChangeArrowheads="1"/>
          </p:cNvSpPr>
          <p:nvPr>
            <p:ph type="body" idx="1"/>
          </p:nvPr>
        </p:nvSpPr>
        <p:spPr/>
        <p:txBody>
          <a:bodyPr>
            <a:normAutofit lnSpcReduction="10000"/>
          </a:bodyPr>
          <a:lstStyle/>
          <a:p>
            <a:r>
              <a:rPr lang="en-US" altLang="en-US" sz="2800"/>
              <a:t>Suppose I’m running an airline which flies connections between the following cities;</a:t>
            </a:r>
          </a:p>
          <a:p>
            <a:pPr lvl="1"/>
            <a:r>
              <a:rPr lang="en-US" altLang="en-US" sz="2400"/>
              <a:t>Bangkok, Chiang Mai, Chiang Rai, Phuket, Hua Hin, Pattaya &amp; Had Yai.</a:t>
            </a:r>
          </a:p>
          <a:p>
            <a:r>
              <a:rPr lang="en-US" altLang="en-US" sz="2800"/>
              <a:t>Sadly my airline has fallen on hard times, so I have to reduce the number of routes.</a:t>
            </a:r>
          </a:p>
          <a:p>
            <a:r>
              <a:rPr lang="en-US" altLang="en-US" sz="2800"/>
              <a:t>My challenge is to enable people to still be able to connect to all destinations only using KenAir – even if they have to make multiple connections.</a:t>
            </a:r>
            <a:endParaRPr lang="en-AU" altLang="en-US" sz="2800"/>
          </a:p>
        </p:txBody>
      </p:sp>
    </p:spTree>
    <p:extLst>
      <p:ext uri="{BB962C8B-B14F-4D97-AF65-F5344CB8AC3E}">
        <p14:creationId xmlns:p14="http://schemas.microsoft.com/office/powerpoint/2010/main" val="885723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KenAir – Solution 1</a:t>
            </a:r>
            <a:endParaRPr lang="en-AU" altLang="en-US"/>
          </a:p>
        </p:txBody>
      </p:sp>
      <p:sp>
        <p:nvSpPr>
          <p:cNvPr id="41988" name="Text Box 4"/>
          <p:cNvSpPr txBox="1">
            <a:spLocks noChangeArrowheads="1"/>
          </p:cNvSpPr>
          <p:nvPr/>
        </p:nvSpPr>
        <p:spPr bwMode="auto">
          <a:xfrm>
            <a:off x="3951889" y="2425640"/>
            <a:ext cx="13324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Mai</a:t>
            </a:r>
            <a:endParaRPr lang="en-AU" altLang="en-US" sz="2000"/>
          </a:p>
        </p:txBody>
      </p:sp>
      <p:sp>
        <p:nvSpPr>
          <p:cNvPr id="41989" name="Text Box 5"/>
          <p:cNvSpPr txBox="1">
            <a:spLocks noChangeArrowheads="1"/>
          </p:cNvSpPr>
          <p:nvPr/>
        </p:nvSpPr>
        <p:spPr bwMode="auto">
          <a:xfrm>
            <a:off x="5536214" y="1922403"/>
            <a:ext cx="12875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Rai</a:t>
            </a:r>
            <a:endParaRPr lang="en-AU" altLang="en-US" sz="2000"/>
          </a:p>
        </p:txBody>
      </p:sp>
      <p:sp>
        <p:nvSpPr>
          <p:cNvPr id="41991" name="Text Box 7"/>
          <p:cNvSpPr txBox="1">
            <a:spLocks noChangeArrowheads="1"/>
          </p:cNvSpPr>
          <p:nvPr/>
        </p:nvSpPr>
        <p:spPr bwMode="auto">
          <a:xfrm>
            <a:off x="5969601" y="3506728"/>
            <a:ext cx="10554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Bangkok</a:t>
            </a:r>
            <a:endParaRPr lang="en-AU" altLang="en-US" sz="2000"/>
          </a:p>
        </p:txBody>
      </p:sp>
      <p:sp>
        <p:nvSpPr>
          <p:cNvPr id="41993" name="Text Box 9"/>
          <p:cNvSpPr txBox="1">
            <a:spLocks noChangeArrowheads="1"/>
          </p:cNvSpPr>
          <p:nvPr/>
        </p:nvSpPr>
        <p:spPr bwMode="auto">
          <a:xfrm>
            <a:off x="7265001" y="4514790"/>
            <a:ext cx="9149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Pattaya</a:t>
            </a:r>
            <a:endParaRPr lang="en-AU" altLang="en-US" sz="2000"/>
          </a:p>
        </p:txBody>
      </p:sp>
      <p:sp>
        <p:nvSpPr>
          <p:cNvPr id="41994" name="Text Box 10"/>
          <p:cNvSpPr txBox="1">
            <a:spLocks noChangeArrowheads="1"/>
          </p:cNvSpPr>
          <p:nvPr/>
        </p:nvSpPr>
        <p:spPr bwMode="auto">
          <a:xfrm>
            <a:off x="4817077" y="4514790"/>
            <a:ext cx="9813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HuaHin</a:t>
            </a:r>
            <a:endParaRPr lang="en-AU" altLang="en-US" sz="2000"/>
          </a:p>
        </p:txBody>
      </p:sp>
      <p:sp>
        <p:nvSpPr>
          <p:cNvPr id="41995" name="Text Box 11"/>
          <p:cNvSpPr txBox="1">
            <a:spLocks noChangeArrowheads="1"/>
          </p:cNvSpPr>
          <p:nvPr/>
        </p:nvSpPr>
        <p:spPr bwMode="auto">
          <a:xfrm>
            <a:off x="2727926" y="5665728"/>
            <a:ext cx="89678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Phuket</a:t>
            </a:r>
            <a:endParaRPr lang="en-AU" altLang="en-US" sz="2000"/>
          </a:p>
        </p:txBody>
      </p:sp>
      <p:sp>
        <p:nvSpPr>
          <p:cNvPr id="41996" name="Text Box 12"/>
          <p:cNvSpPr txBox="1">
            <a:spLocks noChangeArrowheads="1"/>
          </p:cNvSpPr>
          <p:nvPr/>
        </p:nvSpPr>
        <p:spPr bwMode="auto">
          <a:xfrm>
            <a:off x="4240815" y="6457890"/>
            <a:ext cx="9345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Had Yai</a:t>
            </a:r>
            <a:endParaRPr lang="en-AU" altLang="en-US" sz="2000"/>
          </a:p>
        </p:txBody>
      </p:sp>
      <p:sp>
        <p:nvSpPr>
          <p:cNvPr id="41997" name="Oval 13"/>
          <p:cNvSpPr>
            <a:spLocks noChangeArrowheads="1"/>
          </p:cNvSpPr>
          <p:nvPr/>
        </p:nvSpPr>
        <p:spPr bwMode="auto">
          <a:xfrm>
            <a:off x="6183915" y="2354204"/>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Oval 14"/>
          <p:cNvSpPr>
            <a:spLocks noChangeArrowheads="1"/>
          </p:cNvSpPr>
          <p:nvPr/>
        </p:nvSpPr>
        <p:spPr bwMode="auto">
          <a:xfrm>
            <a:off x="4744052" y="2857440"/>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9" name="Oval 15"/>
          <p:cNvSpPr>
            <a:spLocks noChangeArrowheads="1"/>
          </p:cNvSpPr>
          <p:nvPr/>
        </p:nvSpPr>
        <p:spPr bwMode="auto">
          <a:xfrm>
            <a:off x="6112477" y="3938529"/>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0" name="Oval 16"/>
          <p:cNvSpPr>
            <a:spLocks noChangeArrowheads="1"/>
          </p:cNvSpPr>
          <p:nvPr/>
        </p:nvSpPr>
        <p:spPr bwMode="auto">
          <a:xfrm>
            <a:off x="7120540" y="4730690"/>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1" name="Oval 17"/>
          <p:cNvSpPr>
            <a:spLocks noChangeArrowheads="1"/>
          </p:cNvSpPr>
          <p:nvPr/>
        </p:nvSpPr>
        <p:spPr bwMode="auto">
          <a:xfrm>
            <a:off x="4744052" y="4657665"/>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2" name="Oval 18"/>
          <p:cNvSpPr>
            <a:spLocks noChangeArrowheads="1"/>
          </p:cNvSpPr>
          <p:nvPr/>
        </p:nvSpPr>
        <p:spPr bwMode="auto">
          <a:xfrm>
            <a:off x="3375627" y="5594290"/>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3" name="Oval 19"/>
          <p:cNvSpPr>
            <a:spLocks noChangeArrowheads="1"/>
          </p:cNvSpPr>
          <p:nvPr/>
        </p:nvSpPr>
        <p:spPr bwMode="auto">
          <a:xfrm>
            <a:off x="4817077" y="6315015"/>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4" name="Line 20"/>
          <p:cNvSpPr>
            <a:spLocks noChangeShapeType="1"/>
          </p:cNvSpPr>
          <p:nvPr/>
        </p:nvSpPr>
        <p:spPr bwMode="auto">
          <a:xfrm flipV="1">
            <a:off x="4744052" y="2354204"/>
            <a:ext cx="1439863" cy="50323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5" name="Line 21"/>
          <p:cNvSpPr>
            <a:spLocks noChangeShapeType="1"/>
          </p:cNvSpPr>
          <p:nvPr/>
        </p:nvSpPr>
        <p:spPr bwMode="auto">
          <a:xfrm flipH="1">
            <a:off x="6112476" y="2425641"/>
            <a:ext cx="71438" cy="15843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6" name="Line 22"/>
          <p:cNvSpPr>
            <a:spLocks noChangeShapeType="1"/>
          </p:cNvSpPr>
          <p:nvPr/>
        </p:nvSpPr>
        <p:spPr bwMode="auto">
          <a:xfrm>
            <a:off x="6183915" y="4009966"/>
            <a:ext cx="936625" cy="79216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7" name="Line 23"/>
          <p:cNvSpPr>
            <a:spLocks noChangeShapeType="1"/>
          </p:cNvSpPr>
          <p:nvPr/>
        </p:nvSpPr>
        <p:spPr bwMode="auto">
          <a:xfrm flipH="1">
            <a:off x="4744052" y="4009965"/>
            <a:ext cx="1368425" cy="6477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8" name="Line 24"/>
          <p:cNvSpPr>
            <a:spLocks noChangeShapeType="1"/>
          </p:cNvSpPr>
          <p:nvPr/>
        </p:nvSpPr>
        <p:spPr bwMode="auto">
          <a:xfrm flipH="1">
            <a:off x="3375627" y="4657666"/>
            <a:ext cx="1368425" cy="9366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9" name="Line 25"/>
          <p:cNvSpPr>
            <a:spLocks noChangeShapeType="1"/>
          </p:cNvSpPr>
          <p:nvPr/>
        </p:nvSpPr>
        <p:spPr bwMode="auto">
          <a:xfrm>
            <a:off x="3375626" y="5594291"/>
            <a:ext cx="1441450" cy="7207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899074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KenAir Solution 2</a:t>
            </a:r>
            <a:endParaRPr lang="en-AU" altLang="en-US"/>
          </a:p>
        </p:txBody>
      </p:sp>
      <p:sp>
        <p:nvSpPr>
          <p:cNvPr id="43012" name="Text Box 4"/>
          <p:cNvSpPr txBox="1">
            <a:spLocks noChangeArrowheads="1"/>
          </p:cNvSpPr>
          <p:nvPr/>
        </p:nvSpPr>
        <p:spPr bwMode="auto">
          <a:xfrm>
            <a:off x="3935413" y="2425640"/>
            <a:ext cx="13324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Mai</a:t>
            </a:r>
            <a:endParaRPr lang="en-AU" altLang="en-US" sz="2000"/>
          </a:p>
        </p:txBody>
      </p:sp>
      <p:sp>
        <p:nvSpPr>
          <p:cNvPr id="43013" name="Text Box 5"/>
          <p:cNvSpPr txBox="1">
            <a:spLocks noChangeArrowheads="1"/>
          </p:cNvSpPr>
          <p:nvPr/>
        </p:nvSpPr>
        <p:spPr bwMode="auto">
          <a:xfrm>
            <a:off x="5519738" y="1922403"/>
            <a:ext cx="12875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Rai</a:t>
            </a:r>
            <a:endParaRPr lang="en-AU" altLang="en-US" sz="2000"/>
          </a:p>
        </p:txBody>
      </p:sp>
      <p:sp>
        <p:nvSpPr>
          <p:cNvPr id="43014" name="Text Box 6"/>
          <p:cNvSpPr txBox="1">
            <a:spLocks noChangeArrowheads="1"/>
          </p:cNvSpPr>
          <p:nvPr/>
        </p:nvSpPr>
        <p:spPr bwMode="auto">
          <a:xfrm>
            <a:off x="5953125" y="3506728"/>
            <a:ext cx="10554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Bangkok</a:t>
            </a:r>
            <a:endParaRPr lang="en-AU" altLang="en-US" sz="2000"/>
          </a:p>
        </p:txBody>
      </p:sp>
      <p:sp>
        <p:nvSpPr>
          <p:cNvPr id="43015" name="Text Box 7"/>
          <p:cNvSpPr txBox="1">
            <a:spLocks noChangeArrowheads="1"/>
          </p:cNvSpPr>
          <p:nvPr/>
        </p:nvSpPr>
        <p:spPr bwMode="auto">
          <a:xfrm>
            <a:off x="7248525" y="4514790"/>
            <a:ext cx="9149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Pattaya</a:t>
            </a:r>
            <a:endParaRPr lang="en-AU" altLang="en-US" sz="2000"/>
          </a:p>
        </p:txBody>
      </p:sp>
      <p:sp>
        <p:nvSpPr>
          <p:cNvPr id="43016" name="Text Box 8"/>
          <p:cNvSpPr txBox="1">
            <a:spLocks noChangeArrowheads="1"/>
          </p:cNvSpPr>
          <p:nvPr/>
        </p:nvSpPr>
        <p:spPr bwMode="auto">
          <a:xfrm>
            <a:off x="4800601" y="4514790"/>
            <a:ext cx="9813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HuaHin</a:t>
            </a:r>
            <a:endParaRPr lang="en-AU" altLang="en-US" sz="2000"/>
          </a:p>
        </p:txBody>
      </p:sp>
      <p:sp>
        <p:nvSpPr>
          <p:cNvPr id="43017" name="Text Box 9"/>
          <p:cNvSpPr txBox="1">
            <a:spLocks noChangeArrowheads="1"/>
          </p:cNvSpPr>
          <p:nvPr/>
        </p:nvSpPr>
        <p:spPr bwMode="auto">
          <a:xfrm>
            <a:off x="2711450" y="5665728"/>
            <a:ext cx="89678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Phuket</a:t>
            </a:r>
            <a:endParaRPr lang="en-AU" altLang="en-US" sz="2000"/>
          </a:p>
        </p:txBody>
      </p:sp>
      <p:sp>
        <p:nvSpPr>
          <p:cNvPr id="43018" name="Text Box 10"/>
          <p:cNvSpPr txBox="1">
            <a:spLocks noChangeArrowheads="1"/>
          </p:cNvSpPr>
          <p:nvPr/>
        </p:nvSpPr>
        <p:spPr bwMode="auto">
          <a:xfrm>
            <a:off x="4224339" y="6457890"/>
            <a:ext cx="9345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Had Yai</a:t>
            </a:r>
            <a:endParaRPr lang="en-AU" altLang="en-US" sz="2000"/>
          </a:p>
        </p:txBody>
      </p:sp>
      <p:sp>
        <p:nvSpPr>
          <p:cNvPr id="43019" name="Oval 11"/>
          <p:cNvSpPr>
            <a:spLocks noChangeArrowheads="1"/>
          </p:cNvSpPr>
          <p:nvPr/>
        </p:nvSpPr>
        <p:spPr bwMode="auto">
          <a:xfrm>
            <a:off x="6167439" y="2354204"/>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0" name="Oval 12"/>
          <p:cNvSpPr>
            <a:spLocks noChangeArrowheads="1"/>
          </p:cNvSpPr>
          <p:nvPr/>
        </p:nvSpPr>
        <p:spPr bwMode="auto">
          <a:xfrm>
            <a:off x="4727576" y="2857440"/>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1" name="Oval 13"/>
          <p:cNvSpPr>
            <a:spLocks noChangeArrowheads="1"/>
          </p:cNvSpPr>
          <p:nvPr/>
        </p:nvSpPr>
        <p:spPr bwMode="auto">
          <a:xfrm>
            <a:off x="6096001" y="3938529"/>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2" name="Oval 14"/>
          <p:cNvSpPr>
            <a:spLocks noChangeArrowheads="1"/>
          </p:cNvSpPr>
          <p:nvPr/>
        </p:nvSpPr>
        <p:spPr bwMode="auto">
          <a:xfrm>
            <a:off x="7104064" y="4730690"/>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3" name="Oval 15"/>
          <p:cNvSpPr>
            <a:spLocks noChangeArrowheads="1"/>
          </p:cNvSpPr>
          <p:nvPr/>
        </p:nvSpPr>
        <p:spPr bwMode="auto">
          <a:xfrm>
            <a:off x="4727576" y="4657665"/>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4" name="Oval 16"/>
          <p:cNvSpPr>
            <a:spLocks noChangeArrowheads="1"/>
          </p:cNvSpPr>
          <p:nvPr/>
        </p:nvSpPr>
        <p:spPr bwMode="auto">
          <a:xfrm>
            <a:off x="3359151" y="5594290"/>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5" name="Oval 17"/>
          <p:cNvSpPr>
            <a:spLocks noChangeArrowheads="1"/>
          </p:cNvSpPr>
          <p:nvPr/>
        </p:nvSpPr>
        <p:spPr bwMode="auto">
          <a:xfrm>
            <a:off x="4800601" y="6315015"/>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6" name="Line 18"/>
          <p:cNvSpPr>
            <a:spLocks noChangeShapeType="1"/>
          </p:cNvSpPr>
          <p:nvPr/>
        </p:nvSpPr>
        <p:spPr bwMode="auto">
          <a:xfrm flipH="1">
            <a:off x="3359151" y="2857440"/>
            <a:ext cx="1368425" cy="280828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7" name="Line 19"/>
          <p:cNvSpPr>
            <a:spLocks noChangeShapeType="1"/>
          </p:cNvSpPr>
          <p:nvPr/>
        </p:nvSpPr>
        <p:spPr bwMode="auto">
          <a:xfrm flipH="1">
            <a:off x="6096000" y="2425641"/>
            <a:ext cx="71438" cy="15843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8" name="Line 20"/>
          <p:cNvSpPr>
            <a:spLocks noChangeShapeType="1"/>
          </p:cNvSpPr>
          <p:nvPr/>
        </p:nvSpPr>
        <p:spPr bwMode="auto">
          <a:xfrm>
            <a:off x="6167439" y="2425640"/>
            <a:ext cx="936625" cy="2376488"/>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29" name="Line 21"/>
          <p:cNvSpPr>
            <a:spLocks noChangeShapeType="1"/>
          </p:cNvSpPr>
          <p:nvPr/>
        </p:nvSpPr>
        <p:spPr bwMode="auto">
          <a:xfrm flipH="1">
            <a:off x="4727575" y="2930465"/>
            <a:ext cx="0" cy="17272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0" name="Line 22"/>
          <p:cNvSpPr>
            <a:spLocks noChangeShapeType="1"/>
          </p:cNvSpPr>
          <p:nvPr/>
        </p:nvSpPr>
        <p:spPr bwMode="auto">
          <a:xfrm flipH="1">
            <a:off x="3359150" y="2425640"/>
            <a:ext cx="2808288" cy="316865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31" name="Line 23"/>
          <p:cNvSpPr>
            <a:spLocks noChangeShapeType="1"/>
          </p:cNvSpPr>
          <p:nvPr/>
        </p:nvSpPr>
        <p:spPr bwMode="auto">
          <a:xfrm flipH="1">
            <a:off x="4800601" y="2354203"/>
            <a:ext cx="1439863" cy="3960812"/>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986887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KenAir</a:t>
            </a:r>
            <a:endParaRPr lang="en-AU" altLang="en-US"/>
          </a:p>
        </p:txBody>
      </p:sp>
      <p:sp>
        <p:nvSpPr>
          <p:cNvPr id="44035" name="Rectangle 3"/>
          <p:cNvSpPr>
            <a:spLocks noGrp="1" noChangeArrowheads="1"/>
          </p:cNvSpPr>
          <p:nvPr>
            <p:ph type="body" idx="1"/>
          </p:nvPr>
        </p:nvSpPr>
        <p:spPr/>
        <p:txBody>
          <a:bodyPr/>
          <a:lstStyle/>
          <a:p>
            <a:r>
              <a:rPr lang="en-US" altLang="en-US"/>
              <a:t>So which is better?</a:t>
            </a:r>
          </a:p>
          <a:p>
            <a:pPr lvl="1"/>
            <a:r>
              <a:rPr lang="en-US" altLang="en-US"/>
              <a:t>Clearly it will depend on the cost of flying each route – ideally we want to keep the cheapest routes open, and close the more expensive ones.</a:t>
            </a:r>
          </a:p>
          <a:p>
            <a:r>
              <a:rPr lang="en-US" altLang="en-US"/>
              <a:t>Each map is known as a ‘</a:t>
            </a:r>
            <a:r>
              <a:rPr lang="en-US" altLang="en-US" i="1"/>
              <a:t>Spanning Tree</a:t>
            </a:r>
            <a:r>
              <a:rPr lang="en-US" altLang="en-US"/>
              <a:t>’, in this task we want to find the minimum spanning tree</a:t>
            </a:r>
            <a:endParaRPr lang="en-AU" altLang="en-US"/>
          </a:p>
        </p:txBody>
      </p:sp>
    </p:spTree>
    <p:extLst>
      <p:ext uri="{BB962C8B-B14F-4D97-AF65-F5344CB8AC3E}">
        <p14:creationId xmlns:p14="http://schemas.microsoft.com/office/powerpoint/2010/main" val="40726404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Kruskal’s Algorithm</a:t>
            </a:r>
            <a:endParaRPr lang="en-AU" altLang="en-US"/>
          </a:p>
        </p:txBody>
      </p:sp>
      <p:sp>
        <p:nvSpPr>
          <p:cNvPr id="45059" name="Rectangle 3"/>
          <p:cNvSpPr>
            <a:spLocks noGrp="1" noChangeArrowheads="1"/>
          </p:cNvSpPr>
          <p:nvPr>
            <p:ph type="body" idx="1"/>
          </p:nvPr>
        </p:nvSpPr>
        <p:spPr/>
        <p:txBody>
          <a:bodyPr>
            <a:normAutofit lnSpcReduction="10000"/>
          </a:bodyPr>
          <a:lstStyle/>
          <a:p>
            <a:pPr>
              <a:lnSpc>
                <a:spcPct val="80000"/>
              </a:lnSpc>
              <a:buFontTx/>
              <a:buNone/>
            </a:pPr>
            <a:r>
              <a:rPr lang="en-US" altLang="en-US" sz="2400"/>
              <a:t>Kruskal(</a:t>
            </a:r>
            <a:r>
              <a:rPr lang="en-US" altLang="en-US" sz="2400" i="1"/>
              <a:t>weighted unconnected undirected</a:t>
            </a:r>
            <a:r>
              <a:rPr lang="en-US" altLang="en-US" sz="2400"/>
              <a:t> graph)</a:t>
            </a:r>
          </a:p>
          <a:p>
            <a:pPr>
              <a:lnSpc>
                <a:spcPct val="80000"/>
              </a:lnSpc>
              <a:buFontTx/>
              <a:buNone/>
            </a:pPr>
            <a:r>
              <a:rPr lang="en-US" altLang="en-US" sz="2400"/>
              <a:t>	tree = </a:t>
            </a:r>
            <a:r>
              <a:rPr lang="en-US" altLang="en-US" sz="2400" i="1"/>
              <a:t>null</a:t>
            </a:r>
            <a:r>
              <a:rPr lang="en-US" altLang="en-US" sz="2400"/>
              <a:t>;</a:t>
            </a:r>
          </a:p>
          <a:p>
            <a:pPr>
              <a:lnSpc>
                <a:spcPct val="80000"/>
              </a:lnSpc>
              <a:buFontTx/>
              <a:buNone/>
            </a:pPr>
            <a:r>
              <a:rPr lang="en-US" altLang="en-US" sz="2400"/>
              <a:t>	edges = </a:t>
            </a:r>
            <a:r>
              <a:rPr lang="en-US" altLang="en-US" sz="2400" i="1"/>
              <a:t>sequence of all edges of</a:t>
            </a:r>
            <a:r>
              <a:rPr lang="en-US" altLang="en-US" sz="2400"/>
              <a:t> graph </a:t>
            </a:r>
            <a:r>
              <a:rPr lang="en-US" altLang="en-US" sz="2400" i="1"/>
              <a:t>sorted by weight;</a:t>
            </a:r>
          </a:p>
          <a:p>
            <a:pPr>
              <a:lnSpc>
                <a:spcPct val="80000"/>
              </a:lnSpc>
              <a:buFontTx/>
              <a:buNone/>
            </a:pPr>
            <a:r>
              <a:rPr lang="en-US" altLang="en-US" sz="2400" i="1"/>
              <a:t>	</a:t>
            </a:r>
            <a:r>
              <a:rPr lang="en-US" altLang="en-US" sz="2400"/>
              <a:t>for(i=1; i≤|E| &amp;&amp; |tree| &lt; |V|-1; i++)</a:t>
            </a:r>
          </a:p>
          <a:p>
            <a:pPr>
              <a:lnSpc>
                <a:spcPct val="80000"/>
              </a:lnSpc>
              <a:buFontTx/>
              <a:buNone/>
            </a:pPr>
            <a:r>
              <a:rPr lang="en-US" altLang="en-US" sz="2400"/>
              <a:t>		if </a:t>
            </a:r>
            <a:r>
              <a:rPr lang="en-US" altLang="en-US" sz="2400" i="1"/>
              <a:t>e from edges does not form a cycle with edges in</a:t>
            </a:r>
            <a:r>
              <a:rPr lang="en-US" altLang="en-US" sz="2400"/>
              <a:t> tree</a:t>
            </a:r>
          </a:p>
          <a:p>
            <a:pPr>
              <a:lnSpc>
                <a:spcPct val="80000"/>
              </a:lnSpc>
              <a:buFontTx/>
              <a:buNone/>
            </a:pPr>
            <a:r>
              <a:rPr lang="en-US" altLang="en-US" sz="2400"/>
              <a:t>			</a:t>
            </a:r>
            <a:r>
              <a:rPr lang="en-US" altLang="en-US" sz="2400" i="1"/>
              <a:t>add e to</a:t>
            </a:r>
            <a:r>
              <a:rPr lang="en-US" altLang="en-US" sz="2400"/>
              <a:t> tree;</a:t>
            </a:r>
          </a:p>
          <a:p>
            <a:pPr>
              <a:lnSpc>
                <a:spcPct val="80000"/>
              </a:lnSpc>
              <a:buFontTx/>
              <a:buNone/>
            </a:pPr>
            <a:endParaRPr lang="en-US" altLang="en-US" sz="2400">
              <a:cs typeface="Arial" panose="020B0604020202020204" pitchFamily="34" charset="0"/>
            </a:endParaRPr>
          </a:p>
          <a:p>
            <a:pPr>
              <a:lnSpc>
                <a:spcPct val="80000"/>
              </a:lnSpc>
            </a:pPr>
            <a:r>
              <a:rPr lang="en-US" altLang="en-US" sz="2400">
                <a:cs typeface="Arial" panose="020B0604020202020204" pitchFamily="34" charset="0"/>
              </a:rPr>
              <a:t>This algorithm uses cycle detection to test whether to add an edge to the new tree – each time testing the smallest edge, until the spanning tree is complete.</a:t>
            </a:r>
          </a:p>
        </p:txBody>
      </p:sp>
    </p:spTree>
    <p:extLst>
      <p:ext uri="{BB962C8B-B14F-4D97-AF65-F5344CB8AC3E}">
        <p14:creationId xmlns:p14="http://schemas.microsoft.com/office/powerpoint/2010/main" val="3291763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en-US"/>
              <a:t>Topological Sort</a:t>
            </a:r>
            <a:endParaRPr lang="th-TH" altLang="en-US"/>
          </a:p>
        </p:txBody>
      </p:sp>
      <p:sp>
        <p:nvSpPr>
          <p:cNvPr id="72707" name="Rectangle 3"/>
          <p:cNvSpPr>
            <a:spLocks noGrp="1" noChangeArrowheads="1"/>
          </p:cNvSpPr>
          <p:nvPr>
            <p:ph type="body" idx="1"/>
          </p:nvPr>
        </p:nvSpPr>
        <p:spPr/>
        <p:txBody>
          <a:bodyPr/>
          <a:lstStyle/>
          <a:p>
            <a:pPr>
              <a:lnSpc>
                <a:spcPct val="90000"/>
              </a:lnSpc>
            </a:pPr>
            <a:r>
              <a:rPr lang="en-US" altLang="en-US" dirty="0"/>
              <a:t>Many graphs, specifically digraphs, represent tasks to be performed in a particular order;</a:t>
            </a:r>
          </a:p>
          <a:p>
            <a:pPr lvl="1">
              <a:lnSpc>
                <a:spcPct val="90000"/>
              </a:lnSpc>
            </a:pPr>
            <a:r>
              <a:rPr lang="en-US" altLang="en-US" dirty="0"/>
              <a:t>a process diagram</a:t>
            </a:r>
          </a:p>
          <a:p>
            <a:pPr lvl="1">
              <a:lnSpc>
                <a:spcPct val="90000"/>
              </a:lnSpc>
            </a:pPr>
            <a:r>
              <a:rPr lang="en-US" altLang="en-US" dirty="0"/>
              <a:t>the course pre-requisites diagram</a:t>
            </a:r>
          </a:p>
          <a:p>
            <a:pPr>
              <a:lnSpc>
                <a:spcPct val="90000"/>
              </a:lnSpc>
            </a:pPr>
            <a:r>
              <a:rPr lang="en-US" altLang="en-US" dirty="0"/>
              <a:t>In this case a Topological Sort will order the nodes in the graph;</a:t>
            </a:r>
          </a:p>
          <a:p>
            <a:pPr lvl="1">
              <a:lnSpc>
                <a:spcPct val="90000"/>
              </a:lnSpc>
            </a:pPr>
            <a:r>
              <a:rPr lang="en-US" altLang="en-US" dirty="0"/>
              <a:t>Locate the root node – 269101.</a:t>
            </a:r>
          </a:p>
          <a:p>
            <a:pPr lvl="1">
              <a:lnSpc>
                <a:spcPct val="90000"/>
              </a:lnSpc>
            </a:pPr>
            <a:r>
              <a:rPr lang="en-US" altLang="en-US" dirty="0"/>
              <a:t>Locate the next node.</a:t>
            </a:r>
            <a:endParaRPr lang="th-TH" altLang="en-US" dirty="0"/>
          </a:p>
        </p:txBody>
      </p:sp>
    </p:spTree>
    <p:extLst>
      <p:ext uri="{BB962C8B-B14F-4D97-AF65-F5344CB8AC3E}">
        <p14:creationId xmlns:p14="http://schemas.microsoft.com/office/powerpoint/2010/main" val="20414930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a:t>Topological Sort Pseudocode</a:t>
            </a:r>
            <a:endParaRPr lang="th-TH" altLang="en-US"/>
          </a:p>
        </p:txBody>
      </p:sp>
      <p:sp>
        <p:nvSpPr>
          <p:cNvPr id="73731" name="Rectangle 3"/>
          <p:cNvSpPr>
            <a:spLocks noGrp="1" noChangeArrowheads="1"/>
          </p:cNvSpPr>
          <p:nvPr>
            <p:ph type="body" idx="1"/>
          </p:nvPr>
        </p:nvSpPr>
        <p:spPr/>
        <p:txBody>
          <a:bodyPr/>
          <a:lstStyle/>
          <a:p>
            <a:pPr>
              <a:buFontTx/>
              <a:buNone/>
            </a:pPr>
            <a:r>
              <a:rPr lang="en-US" altLang="en-US"/>
              <a:t>toposort(digraph)</a:t>
            </a:r>
          </a:p>
          <a:p>
            <a:pPr>
              <a:buFontTx/>
              <a:buNone/>
            </a:pPr>
            <a:r>
              <a:rPr lang="en-US" altLang="en-US"/>
              <a:t>	for i = 1 to |V|</a:t>
            </a:r>
          </a:p>
          <a:p>
            <a:pPr>
              <a:buFontTx/>
              <a:buNone/>
            </a:pPr>
            <a:r>
              <a:rPr lang="en-US" altLang="en-US"/>
              <a:t>		find minimal vertex v;</a:t>
            </a:r>
          </a:p>
          <a:p>
            <a:pPr>
              <a:buFontTx/>
              <a:buNone/>
            </a:pPr>
            <a:r>
              <a:rPr lang="en-US" altLang="en-US"/>
              <a:t>		num(v) = i;</a:t>
            </a:r>
          </a:p>
          <a:p>
            <a:pPr>
              <a:buFontTx/>
              <a:buNone/>
            </a:pPr>
            <a:r>
              <a:rPr lang="en-US" altLang="en-US"/>
              <a:t>		remove v from digraph and all edges;</a:t>
            </a:r>
          </a:p>
          <a:p>
            <a:pPr>
              <a:buFontTx/>
              <a:buNone/>
            </a:pPr>
            <a:endParaRPr lang="en-US" altLang="en-US"/>
          </a:p>
          <a:p>
            <a:r>
              <a:rPr lang="en-US" altLang="en-US"/>
              <a:t>Try this out on the course outline.</a:t>
            </a:r>
            <a:endParaRPr lang="th-TH" altLang="en-US"/>
          </a:p>
        </p:txBody>
      </p:sp>
    </p:spTree>
    <p:extLst>
      <p:ext uri="{BB962C8B-B14F-4D97-AF65-F5344CB8AC3E}">
        <p14:creationId xmlns:p14="http://schemas.microsoft.com/office/powerpoint/2010/main" val="3634803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ltLang="en-US"/>
              <a:t>Networks</a:t>
            </a:r>
            <a:endParaRPr lang="th-TH" altLang="en-US"/>
          </a:p>
        </p:txBody>
      </p:sp>
      <p:sp>
        <p:nvSpPr>
          <p:cNvPr id="74755" name="Rectangle 3"/>
          <p:cNvSpPr>
            <a:spLocks noGrp="1" noChangeArrowheads="1"/>
          </p:cNvSpPr>
          <p:nvPr>
            <p:ph type="body" idx="1"/>
          </p:nvPr>
        </p:nvSpPr>
        <p:spPr/>
        <p:txBody>
          <a:bodyPr>
            <a:normAutofit lnSpcReduction="10000"/>
          </a:bodyPr>
          <a:lstStyle/>
          <a:p>
            <a:pPr>
              <a:lnSpc>
                <a:spcPct val="90000"/>
              </a:lnSpc>
            </a:pPr>
            <a:r>
              <a:rPr lang="en-US" altLang="en-US" sz="2800"/>
              <a:t>A network is a special type of graph.</a:t>
            </a:r>
          </a:p>
          <a:p>
            <a:pPr lvl="1">
              <a:lnSpc>
                <a:spcPct val="90000"/>
              </a:lnSpc>
            </a:pPr>
            <a:r>
              <a:rPr lang="en-US" altLang="en-US" sz="2400"/>
              <a:t>A network is a digraph.</a:t>
            </a:r>
          </a:p>
          <a:p>
            <a:pPr lvl="1">
              <a:lnSpc>
                <a:spcPct val="90000"/>
              </a:lnSpc>
            </a:pPr>
            <a:r>
              <a:rPr lang="en-US" altLang="en-US" sz="2400"/>
              <a:t>The digraph has one source vertex with no incoming edges.</a:t>
            </a:r>
          </a:p>
          <a:p>
            <a:pPr lvl="1">
              <a:lnSpc>
                <a:spcPct val="90000"/>
              </a:lnSpc>
            </a:pPr>
            <a:r>
              <a:rPr lang="en-US" altLang="en-US" sz="2400"/>
              <a:t>The digraph has one sink vertex with no outgoing edges.</a:t>
            </a:r>
          </a:p>
          <a:p>
            <a:pPr lvl="1">
              <a:lnSpc>
                <a:spcPct val="90000"/>
              </a:lnSpc>
            </a:pPr>
            <a:r>
              <a:rPr lang="en-US" altLang="en-US" sz="2400"/>
              <a:t>Each edge has a capacity.</a:t>
            </a:r>
          </a:p>
          <a:p>
            <a:pPr>
              <a:lnSpc>
                <a:spcPct val="90000"/>
              </a:lnSpc>
            </a:pPr>
            <a:r>
              <a:rPr lang="en-US" altLang="en-US" sz="2800"/>
              <a:t>A network can be used to model many situations, such as water flowing through some pumps and pipes, or data moving through a computer network.</a:t>
            </a:r>
            <a:endParaRPr lang="th-TH" altLang="en-US" sz="2800"/>
          </a:p>
        </p:txBody>
      </p:sp>
    </p:spTree>
    <p:extLst>
      <p:ext uri="{BB962C8B-B14F-4D97-AF65-F5344CB8AC3E}">
        <p14:creationId xmlns:p14="http://schemas.microsoft.com/office/powerpoint/2010/main" val="2294198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Graph definitions</a:t>
            </a:r>
            <a:endParaRPr lang="th-TH" altLang="en-US"/>
          </a:p>
        </p:txBody>
      </p:sp>
      <p:sp>
        <p:nvSpPr>
          <p:cNvPr id="5123" name="Rectangle 3"/>
          <p:cNvSpPr>
            <a:spLocks noGrp="1" noChangeArrowheads="1"/>
          </p:cNvSpPr>
          <p:nvPr>
            <p:ph type="body" idx="1"/>
          </p:nvPr>
        </p:nvSpPr>
        <p:spPr/>
        <p:txBody>
          <a:bodyPr>
            <a:normAutofit lnSpcReduction="10000"/>
          </a:bodyPr>
          <a:lstStyle/>
          <a:p>
            <a:pPr>
              <a:lnSpc>
                <a:spcPct val="80000"/>
              </a:lnSpc>
            </a:pPr>
            <a:r>
              <a:rPr lang="en-US" altLang="en-US" sz="2800"/>
              <a:t>A Simple Graph</a:t>
            </a:r>
          </a:p>
          <a:p>
            <a:pPr lvl="1">
              <a:lnSpc>
                <a:spcPct val="80000"/>
              </a:lnSpc>
              <a:buFontTx/>
              <a:buNone/>
            </a:pPr>
            <a:r>
              <a:rPr lang="en-US" altLang="en-US" sz="2400"/>
              <a:t>	G=(V,E) – a nonempty set of V </a:t>
            </a:r>
            <a:r>
              <a:rPr lang="en-US" altLang="en-US" sz="2400" i="1"/>
              <a:t>vertices</a:t>
            </a:r>
            <a:r>
              <a:rPr lang="en-US" altLang="en-US" sz="2400"/>
              <a:t> and a possibly empty set of E </a:t>
            </a:r>
            <a:r>
              <a:rPr lang="en-US" altLang="en-US" sz="2400" i="1"/>
              <a:t>edges</a:t>
            </a:r>
            <a:r>
              <a:rPr lang="en-US" altLang="en-US" sz="2400"/>
              <a:t>.</a:t>
            </a:r>
          </a:p>
          <a:p>
            <a:pPr>
              <a:lnSpc>
                <a:spcPct val="80000"/>
              </a:lnSpc>
            </a:pPr>
            <a:r>
              <a:rPr lang="en-US" altLang="en-US" sz="2800"/>
              <a:t>A Directed Graph (Digraph)</a:t>
            </a:r>
          </a:p>
          <a:p>
            <a:pPr lvl="1">
              <a:lnSpc>
                <a:spcPct val="80000"/>
              </a:lnSpc>
              <a:buFontTx/>
              <a:buNone/>
            </a:pPr>
            <a:r>
              <a:rPr lang="en-US" altLang="en-US" sz="2400"/>
              <a:t>	The difference between a digraph and a simple graph is that for a simple graph E{v</a:t>
            </a:r>
            <a:r>
              <a:rPr lang="en-US" altLang="en-US" sz="2400" baseline="-25000"/>
              <a:t>i</a:t>
            </a:r>
            <a:r>
              <a:rPr lang="en-US" altLang="en-US" sz="2400"/>
              <a:t>, v</a:t>
            </a:r>
            <a:r>
              <a:rPr lang="en-US" altLang="en-US" sz="2400" baseline="-25000"/>
              <a:t>j</a:t>
            </a:r>
            <a:r>
              <a:rPr lang="en-US" altLang="en-US" sz="2400"/>
              <a:t>} = E{v</a:t>
            </a:r>
            <a:r>
              <a:rPr lang="en-US" altLang="en-US" sz="2400" baseline="-25000"/>
              <a:t>j</a:t>
            </a:r>
            <a:r>
              <a:rPr lang="en-US" altLang="en-US" sz="2400"/>
              <a:t>, v</a:t>
            </a:r>
            <a:r>
              <a:rPr lang="en-US" altLang="en-US" sz="2400" baseline="-25000"/>
              <a:t>i</a:t>
            </a:r>
            <a:r>
              <a:rPr lang="en-US" altLang="en-US" sz="2400"/>
              <a:t>}, but for a digraph, E{v</a:t>
            </a:r>
            <a:r>
              <a:rPr lang="en-US" altLang="en-US" sz="2400" baseline="-25000"/>
              <a:t>i</a:t>
            </a:r>
            <a:r>
              <a:rPr lang="en-US" altLang="en-US" sz="2400"/>
              <a:t>, v</a:t>
            </a:r>
            <a:r>
              <a:rPr lang="en-US" altLang="en-US" sz="2400" baseline="-25000"/>
              <a:t>j</a:t>
            </a:r>
            <a:r>
              <a:rPr lang="en-US" altLang="en-US" sz="2400"/>
              <a:t>} ≠ E{v</a:t>
            </a:r>
            <a:r>
              <a:rPr lang="en-US" altLang="en-US" sz="2400" baseline="-25000"/>
              <a:t>j</a:t>
            </a:r>
            <a:r>
              <a:rPr lang="en-US" altLang="en-US" sz="2400"/>
              <a:t>, v</a:t>
            </a:r>
            <a:r>
              <a:rPr lang="en-US" altLang="en-US" sz="2400" baseline="-25000"/>
              <a:t>i</a:t>
            </a:r>
            <a:r>
              <a:rPr lang="en-US" altLang="en-US" sz="2400"/>
              <a:t>}.</a:t>
            </a:r>
          </a:p>
          <a:p>
            <a:pPr>
              <a:lnSpc>
                <a:spcPct val="80000"/>
              </a:lnSpc>
            </a:pPr>
            <a:r>
              <a:rPr lang="en-US" altLang="en-US" sz="2800"/>
              <a:t>A Multigraph</a:t>
            </a:r>
          </a:p>
          <a:p>
            <a:pPr lvl="1">
              <a:lnSpc>
                <a:spcPct val="80000"/>
              </a:lnSpc>
              <a:buFontTx/>
              <a:buNone/>
            </a:pPr>
            <a:r>
              <a:rPr lang="en-US" altLang="en-US" sz="2400"/>
              <a:t>	A graph where two vertices can be joined by multiple edges</a:t>
            </a:r>
          </a:p>
          <a:p>
            <a:pPr>
              <a:lnSpc>
                <a:spcPct val="80000"/>
              </a:lnSpc>
            </a:pPr>
            <a:r>
              <a:rPr lang="en-US" altLang="en-US" sz="2800"/>
              <a:t>A Pseudograph </a:t>
            </a:r>
          </a:p>
          <a:p>
            <a:pPr lvl="1">
              <a:lnSpc>
                <a:spcPct val="80000"/>
              </a:lnSpc>
            </a:pPr>
            <a:r>
              <a:rPr lang="en-US" altLang="en-US" sz="2400"/>
              <a:t>A multigraph where the condition v</a:t>
            </a:r>
            <a:r>
              <a:rPr lang="en-US" altLang="en-US" sz="2400" baseline="-25000"/>
              <a:t>j </a:t>
            </a:r>
            <a:r>
              <a:rPr lang="en-US" altLang="en-US" sz="2400"/>
              <a:t>≠ v</a:t>
            </a:r>
            <a:r>
              <a:rPr lang="en-US" altLang="en-US" sz="2400" baseline="-25000"/>
              <a:t>i </a:t>
            </a:r>
            <a:r>
              <a:rPr lang="en-US" altLang="en-US" sz="2400"/>
              <a:t>is removed.</a:t>
            </a:r>
            <a:endParaRPr lang="th-TH" altLang="en-US" sz="2400" baseline="-25000"/>
          </a:p>
        </p:txBody>
      </p:sp>
    </p:spTree>
    <p:extLst>
      <p:ext uri="{BB962C8B-B14F-4D97-AF65-F5344CB8AC3E}">
        <p14:creationId xmlns:p14="http://schemas.microsoft.com/office/powerpoint/2010/main" val="14304859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Eulerian Graphs</a:t>
            </a:r>
            <a:endParaRPr lang="en-AU" altLang="en-US"/>
          </a:p>
        </p:txBody>
      </p:sp>
      <p:sp>
        <p:nvSpPr>
          <p:cNvPr id="47107" name="Rectangle 3"/>
          <p:cNvSpPr>
            <a:spLocks noGrp="1" noChangeArrowheads="1"/>
          </p:cNvSpPr>
          <p:nvPr>
            <p:ph type="body" idx="1"/>
          </p:nvPr>
        </p:nvSpPr>
        <p:spPr/>
        <p:txBody>
          <a:bodyPr/>
          <a:lstStyle/>
          <a:p>
            <a:r>
              <a:rPr lang="en-US" altLang="en-US"/>
              <a:t>An </a:t>
            </a:r>
            <a:r>
              <a:rPr lang="en-US" altLang="en-US" i="1"/>
              <a:t>Eulerian Trail</a:t>
            </a:r>
            <a:r>
              <a:rPr lang="en-US" altLang="en-US"/>
              <a:t> is a route through a graph which includes every edge only once.</a:t>
            </a:r>
          </a:p>
          <a:p>
            <a:r>
              <a:rPr lang="en-US" altLang="en-US"/>
              <a:t>An </a:t>
            </a:r>
            <a:r>
              <a:rPr lang="en-US" altLang="en-US" i="1"/>
              <a:t>Eulerian Cycle</a:t>
            </a:r>
            <a:r>
              <a:rPr lang="en-US" altLang="en-US"/>
              <a:t> is an Eulerian Trail which is also a cycle.</a:t>
            </a:r>
          </a:p>
          <a:p>
            <a:r>
              <a:rPr lang="en-US" altLang="en-US"/>
              <a:t>An </a:t>
            </a:r>
            <a:r>
              <a:rPr lang="en-US" altLang="en-US" i="1"/>
              <a:t>Eulerian Graph</a:t>
            </a:r>
            <a:r>
              <a:rPr lang="en-US" altLang="en-US"/>
              <a:t> is a graph containing an Eulerian Cycle.</a:t>
            </a:r>
            <a:endParaRPr lang="en-AU" altLang="en-US"/>
          </a:p>
        </p:txBody>
      </p:sp>
    </p:spTree>
    <p:extLst>
      <p:ext uri="{BB962C8B-B14F-4D97-AF65-F5344CB8AC3E}">
        <p14:creationId xmlns:p14="http://schemas.microsoft.com/office/powerpoint/2010/main" val="2308820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t>Eulerian Graphs</a:t>
            </a:r>
            <a:endParaRPr lang="en-AU" altLang="en-US"/>
          </a:p>
        </p:txBody>
      </p:sp>
      <p:sp>
        <p:nvSpPr>
          <p:cNvPr id="48131" name="Rectangle 3"/>
          <p:cNvSpPr>
            <a:spLocks noGrp="1" noChangeArrowheads="1"/>
          </p:cNvSpPr>
          <p:nvPr>
            <p:ph type="body" idx="1"/>
          </p:nvPr>
        </p:nvSpPr>
        <p:spPr/>
        <p:txBody>
          <a:bodyPr/>
          <a:lstStyle/>
          <a:p>
            <a:r>
              <a:rPr lang="en-US" altLang="en-US"/>
              <a:t>A graph is Eulerian if every vertex is incident to an even number of edges.</a:t>
            </a:r>
          </a:p>
          <a:p>
            <a:pPr lvl="1"/>
            <a:r>
              <a:rPr lang="en-US" altLang="en-US"/>
              <a:t>Prove this!</a:t>
            </a:r>
          </a:p>
          <a:p>
            <a:r>
              <a:rPr lang="en-US" altLang="en-US"/>
              <a:t>A graph contains an Eulerian Trail if it has exactly two vertices incident with an odd number of edges.</a:t>
            </a:r>
            <a:endParaRPr lang="en-AU" altLang="en-US"/>
          </a:p>
        </p:txBody>
      </p:sp>
    </p:spTree>
    <p:extLst>
      <p:ext uri="{BB962C8B-B14F-4D97-AF65-F5344CB8AC3E}">
        <p14:creationId xmlns:p14="http://schemas.microsoft.com/office/powerpoint/2010/main" val="12270473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Fleury</a:t>
            </a:r>
            <a:endParaRPr lang="en-AU" altLang="en-US"/>
          </a:p>
        </p:txBody>
      </p:sp>
      <p:pic>
        <p:nvPicPr>
          <p:cNvPr id="49159" name="Picture 7" descr="eule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1" y="1700213"/>
            <a:ext cx="8137525" cy="4070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9487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The Chinese Postman</a:t>
            </a:r>
            <a:endParaRPr lang="en-AU" altLang="en-US"/>
          </a:p>
        </p:txBody>
      </p:sp>
      <p:sp>
        <p:nvSpPr>
          <p:cNvPr id="50179" name="Rectangle 3"/>
          <p:cNvSpPr>
            <a:spLocks noGrp="1" noChangeArrowheads="1"/>
          </p:cNvSpPr>
          <p:nvPr>
            <p:ph type="body" idx="1"/>
          </p:nvPr>
        </p:nvSpPr>
        <p:spPr/>
        <p:txBody>
          <a:bodyPr/>
          <a:lstStyle/>
          <a:p>
            <a:r>
              <a:rPr lang="en-US" altLang="en-US"/>
              <a:t>A Chinese postman picks up his letters from the post office and then delivers them to a certain area before returning to the post office.</a:t>
            </a:r>
          </a:p>
          <a:p>
            <a:r>
              <a:rPr lang="en-US" altLang="en-US"/>
              <a:t>His walk should be a short as possible, but he needs to traverse every street </a:t>
            </a:r>
            <a:r>
              <a:rPr lang="en-US" altLang="en-US" i="1"/>
              <a:t>at least </a:t>
            </a:r>
            <a:r>
              <a:rPr lang="en-US" altLang="en-US"/>
              <a:t>once.</a:t>
            </a:r>
            <a:endParaRPr lang="en-AU" altLang="en-US"/>
          </a:p>
        </p:txBody>
      </p:sp>
    </p:spTree>
    <p:extLst>
      <p:ext uri="{BB962C8B-B14F-4D97-AF65-F5344CB8AC3E}">
        <p14:creationId xmlns:p14="http://schemas.microsoft.com/office/powerpoint/2010/main" val="1416331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t>The Chinese Postman</a:t>
            </a:r>
            <a:endParaRPr lang="en-AU" altLang="en-US"/>
          </a:p>
        </p:txBody>
      </p:sp>
      <p:sp>
        <p:nvSpPr>
          <p:cNvPr id="51203" name="Rectangle 3"/>
          <p:cNvSpPr>
            <a:spLocks noGrp="1" noChangeArrowheads="1"/>
          </p:cNvSpPr>
          <p:nvPr>
            <p:ph type="body" idx="1"/>
          </p:nvPr>
        </p:nvSpPr>
        <p:spPr>
          <a:xfrm>
            <a:off x="1981200" y="1600200"/>
            <a:ext cx="8229600" cy="4852988"/>
          </a:xfrm>
        </p:spPr>
        <p:txBody>
          <a:bodyPr>
            <a:normAutofit lnSpcReduction="10000"/>
          </a:bodyPr>
          <a:lstStyle/>
          <a:p>
            <a:r>
              <a:rPr lang="en-US" altLang="en-US" sz="2800"/>
              <a:t>Is the graph Eulerian?</a:t>
            </a:r>
          </a:p>
          <a:p>
            <a:pPr lvl="1"/>
            <a:r>
              <a:rPr lang="en-US" altLang="en-US" sz="2400"/>
              <a:t>If the graph is Eulerian, then finding any Eulerian cycle will solve the problem.</a:t>
            </a:r>
          </a:p>
          <a:p>
            <a:r>
              <a:rPr lang="en-US" altLang="en-US" sz="2800"/>
              <a:t>If the graph isn’t Eulerian, how can we make it Eulerian?</a:t>
            </a:r>
          </a:p>
          <a:p>
            <a:pPr lvl="1"/>
            <a:r>
              <a:rPr lang="en-US" altLang="en-US" sz="2400"/>
              <a:t>For any pair of nodes with an odd number of incident edges, we can repeat the edge.  Repeat edges until there are no nodes with odd numbers of incident edges to produce an Eulerian graph.</a:t>
            </a:r>
          </a:p>
          <a:p>
            <a:pPr lvl="1"/>
            <a:r>
              <a:rPr lang="en-US" altLang="en-US" sz="2400"/>
              <a:t>Clearly here we need to try to choose the shortest edges to repeat.</a:t>
            </a:r>
            <a:endParaRPr lang="en-AU" altLang="en-US" sz="2400"/>
          </a:p>
        </p:txBody>
      </p:sp>
    </p:spTree>
    <p:extLst>
      <p:ext uri="{BB962C8B-B14F-4D97-AF65-F5344CB8AC3E}">
        <p14:creationId xmlns:p14="http://schemas.microsoft.com/office/powerpoint/2010/main" val="1327262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Hamiltonian Graphs</a:t>
            </a:r>
            <a:endParaRPr lang="en-AU" altLang="en-US"/>
          </a:p>
        </p:txBody>
      </p:sp>
      <p:sp>
        <p:nvSpPr>
          <p:cNvPr id="52227" name="Rectangle 3"/>
          <p:cNvSpPr>
            <a:spLocks noGrp="1" noChangeArrowheads="1"/>
          </p:cNvSpPr>
          <p:nvPr>
            <p:ph type="body" idx="1"/>
          </p:nvPr>
        </p:nvSpPr>
        <p:spPr/>
        <p:txBody>
          <a:bodyPr/>
          <a:lstStyle/>
          <a:p>
            <a:r>
              <a:rPr lang="en-US" altLang="en-US"/>
              <a:t>A </a:t>
            </a:r>
            <a:r>
              <a:rPr lang="en-US" altLang="en-US" i="1"/>
              <a:t>Hamiltonian cycle</a:t>
            </a:r>
            <a:r>
              <a:rPr lang="en-US" altLang="en-US"/>
              <a:t> in a graph is a cycle which passes through all the vertices of the graph.</a:t>
            </a:r>
          </a:p>
          <a:p>
            <a:r>
              <a:rPr lang="en-US" altLang="en-US"/>
              <a:t>A </a:t>
            </a:r>
            <a:r>
              <a:rPr lang="en-US" altLang="en-US" i="1"/>
              <a:t>Hamilton Graph</a:t>
            </a:r>
            <a:r>
              <a:rPr lang="en-US" altLang="en-US"/>
              <a:t> is a graph where at least one Hamiltonian cycle exists.</a:t>
            </a:r>
          </a:p>
          <a:p>
            <a:r>
              <a:rPr lang="en-US" altLang="en-US"/>
              <a:t>All complete graphs are hamiltonian.</a:t>
            </a:r>
            <a:endParaRPr lang="en-AU" altLang="en-US"/>
          </a:p>
        </p:txBody>
      </p:sp>
    </p:spTree>
    <p:extLst>
      <p:ext uri="{BB962C8B-B14F-4D97-AF65-F5344CB8AC3E}">
        <p14:creationId xmlns:p14="http://schemas.microsoft.com/office/powerpoint/2010/main" val="42847518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Finding a Hamiltonian Cycle</a:t>
            </a:r>
            <a:endParaRPr lang="en-AU" altLang="en-US"/>
          </a:p>
        </p:txBody>
      </p:sp>
      <p:sp>
        <p:nvSpPr>
          <p:cNvPr id="53251" name="Rectangle 3"/>
          <p:cNvSpPr>
            <a:spLocks noGrp="1" noChangeArrowheads="1"/>
          </p:cNvSpPr>
          <p:nvPr>
            <p:ph type="body" idx="1"/>
          </p:nvPr>
        </p:nvSpPr>
        <p:spPr/>
        <p:txBody>
          <a:bodyPr/>
          <a:lstStyle/>
          <a:p>
            <a:pPr>
              <a:lnSpc>
                <a:spcPct val="90000"/>
              </a:lnSpc>
            </a:pPr>
            <a:r>
              <a:rPr lang="en-US" altLang="en-US" sz="2800"/>
              <a:t>In some problems (see TSP), it is allowed to remove some edges in order to create a Hamiltonian Graph.</a:t>
            </a:r>
          </a:p>
          <a:p>
            <a:pPr lvl="1">
              <a:lnSpc>
                <a:spcPct val="90000"/>
              </a:lnSpc>
            </a:pPr>
            <a:r>
              <a:rPr lang="en-US" altLang="en-US" sz="2400"/>
              <a:t>i.e. we can begin with a complete graph, and then remove edges to find a Hamiltonian cycle.</a:t>
            </a:r>
          </a:p>
          <a:p>
            <a:pPr>
              <a:lnSpc>
                <a:spcPct val="90000"/>
              </a:lnSpc>
            </a:pPr>
            <a:r>
              <a:rPr lang="en-US" altLang="en-US" sz="2800"/>
              <a:t>Another approach is to begin from a minimum spanning tree – which is similar to a hamiltonian cycle with one edge removed.</a:t>
            </a:r>
          </a:p>
          <a:p>
            <a:pPr lvl="1">
              <a:lnSpc>
                <a:spcPct val="90000"/>
              </a:lnSpc>
            </a:pPr>
            <a:r>
              <a:rPr lang="en-US" altLang="en-US" sz="2400"/>
              <a:t>The sum of the edges in the minimum spanning tree must be less than the minimum tour of a hamiltonian cycle.</a:t>
            </a:r>
            <a:endParaRPr lang="en-AU" altLang="en-US" sz="2400"/>
          </a:p>
        </p:txBody>
      </p:sp>
    </p:spTree>
    <p:extLst>
      <p:ext uri="{BB962C8B-B14F-4D97-AF65-F5344CB8AC3E}">
        <p14:creationId xmlns:p14="http://schemas.microsoft.com/office/powerpoint/2010/main" val="41383256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Creating Hamiltonian Cycle</a:t>
            </a:r>
            <a:endParaRPr lang="en-AU" altLang="en-US"/>
          </a:p>
        </p:txBody>
      </p:sp>
      <p:pic>
        <p:nvPicPr>
          <p:cNvPr id="54277" name="Picture 5" descr="Problem In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8050" y="1863254"/>
            <a:ext cx="4897438" cy="4897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0103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Creating Hamiltonian Cycle</a:t>
            </a:r>
            <a:endParaRPr lang="en-AU" altLang="en-US"/>
          </a:p>
        </p:txBody>
      </p:sp>
      <p:pic>
        <p:nvPicPr>
          <p:cNvPr id="55301" name="Picture 5" descr="Problem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8880" y="2018270"/>
            <a:ext cx="4752376" cy="4752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0042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The Travelling Salesman</a:t>
            </a:r>
            <a:endParaRPr lang="en-AU" altLang="en-US"/>
          </a:p>
        </p:txBody>
      </p:sp>
      <p:sp>
        <p:nvSpPr>
          <p:cNvPr id="56323" name="Rectangle 3"/>
          <p:cNvSpPr>
            <a:spLocks noGrp="1" noChangeArrowheads="1"/>
          </p:cNvSpPr>
          <p:nvPr>
            <p:ph type="body" idx="1"/>
          </p:nvPr>
        </p:nvSpPr>
        <p:spPr/>
        <p:txBody>
          <a:bodyPr/>
          <a:lstStyle/>
          <a:p>
            <a:r>
              <a:rPr lang="en-US" altLang="en-US" sz="2800"/>
              <a:t>The travelling salesman problem is widely touted – and is a popular NP-Complete problem.</a:t>
            </a:r>
          </a:p>
          <a:p>
            <a:r>
              <a:rPr lang="en-US" altLang="en-US" sz="2800"/>
              <a:t>A salesman has to visit every city, and he must take the shortest route between each.</a:t>
            </a:r>
          </a:p>
          <a:p>
            <a:r>
              <a:rPr lang="en-US" altLang="en-US" sz="2800"/>
              <a:t>Clearly this problem is finding the shortest Hamiltonian cycle.</a:t>
            </a:r>
          </a:p>
          <a:p>
            <a:pPr lvl="1"/>
            <a:r>
              <a:rPr lang="en-US" altLang="en-US" sz="2400"/>
              <a:t>While the previous slide illustrated a hamiltonian cycle, it may not have been the shortest hamiltonian cycle.</a:t>
            </a:r>
            <a:endParaRPr lang="en-AU" altLang="en-US" sz="2400"/>
          </a:p>
        </p:txBody>
      </p:sp>
    </p:spTree>
    <p:extLst>
      <p:ext uri="{BB962C8B-B14F-4D97-AF65-F5344CB8AC3E}">
        <p14:creationId xmlns:p14="http://schemas.microsoft.com/office/powerpoint/2010/main" val="1125901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More Graph Definitions</a:t>
            </a:r>
            <a:endParaRPr lang="th-TH" altLang="en-US"/>
          </a:p>
        </p:txBody>
      </p:sp>
      <p:sp>
        <p:nvSpPr>
          <p:cNvPr id="6147" name="Rectangle 3"/>
          <p:cNvSpPr>
            <a:spLocks noGrp="1" noChangeArrowheads="1"/>
          </p:cNvSpPr>
          <p:nvPr>
            <p:ph type="body" idx="1"/>
          </p:nvPr>
        </p:nvSpPr>
        <p:spPr/>
        <p:txBody>
          <a:bodyPr>
            <a:normAutofit fontScale="92500" lnSpcReduction="20000"/>
          </a:bodyPr>
          <a:lstStyle/>
          <a:p>
            <a:pPr>
              <a:lnSpc>
                <a:spcPct val="90000"/>
              </a:lnSpc>
            </a:pPr>
            <a:r>
              <a:rPr lang="en-US" altLang="en-US" sz="2400"/>
              <a:t>A Path</a:t>
            </a:r>
          </a:p>
          <a:p>
            <a:pPr lvl="1">
              <a:lnSpc>
                <a:spcPct val="90000"/>
              </a:lnSpc>
            </a:pPr>
            <a:r>
              <a:rPr lang="en-US" altLang="en-US" sz="2000"/>
              <a:t>A path is a route from v</a:t>
            </a:r>
            <a:r>
              <a:rPr lang="en-US" altLang="en-US" sz="2000" baseline="-25000"/>
              <a:t>1</a:t>
            </a:r>
            <a:r>
              <a:rPr lang="en-US" altLang="en-US" sz="2000"/>
              <a:t> to v</a:t>
            </a:r>
            <a:r>
              <a:rPr lang="en-US" altLang="en-US" sz="2000" baseline="-25000"/>
              <a:t>n</a:t>
            </a:r>
            <a:r>
              <a:rPr lang="en-US" altLang="en-US" sz="2000"/>
              <a:t>, by following edges.</a:t>
            </a:r>
          </a:p>
          <a:p>
            <a:pPr>
              <a:lnSpc>
                <a:spcPct val="90000"/>
              </a:lnSpc>
            </a:pPr>
            <a:r>
              <a:rPr lang="en-US" altLang="en-US" sz="2400"/>
              <a:t>A circuit</a:t>
            </a:r>
          </a:p>
          <a:p>
            <a:pPr lvl="1">
              <a:lnSpc>
                <a:spcPct val="90000"/>
              </a:lnSpc>
            </a:pPr>
            <a:r>
              <a:rPr lang="en-US" altLang="en-US" sz="2000"/>
              <a:t>A path where v</a:t>
            </a:r>
            <a:r>
              <a:rPr lang="en-US" altLang="en-US" sz="2000" baseline="-25000"/>
              <a:t>1</a:t>
            </a:r>
            <a:r>
              <a:rPr lang="en-US" altLang="en-US" sz="2000"/>
              <a:t> = v</a:t>
            </a:r>
            <a:r>
              <a:rPr lang="en-US" altLang="en-US" sz="2000" baseline="-25000"/>
              <a:t>n</a:t>
            </a:r>
            <a:r>
              <a:rPr lang="en-US" altLang="en-US" sz="2000"/>
              <a:t> and no edge is repeated</a:t>
            </a:r>
          </a:p>
          <a:p>
            <a:pPr>
              <a:lnSpc>
                <a:spcPct val="90000"/>
              </a:lnSpc>
            </a:pPr>
            <a:r>
              <a:rPr lang="en-US" altLang="en-US" sz="2400"/>
              <a:t>A cycle</a:t>
            </a:r>
          </a:p>
          <a:p>
            <a:pPr lvl="1">
              <a:lnSpc>
                <a:spcPct val="90000"/>
              </a:lnSpc>
            </a:pPr>
            <a:r>
              <a:rPr lang="en-US" altLang="en-US" sz="2000"/>
              <a:t>A circuit where all vertices are different</a:t>
            </a:r>
          </a:p>
          <a:p>
            <a:pPr>
              <a:lnSpc>
                <a:spcPct val="90000"/>
              </a:lnSpc>
            </a:pPr>
            <a:r>
              <a:rPr lang="en-US" altLang="en-US" sz="2400"/>
              <a:t>A weighted graph</a:t>
            </a:r>
          </a:p>
          <a:p>
            <a:pPr lvl="1">
              <a:lnSpc>
                <a:spcPct val="90000"/>
              </a:lnSpc>
            </a:pPr>
            <a:r>
              <a:rPr lang="en-US" altLang="en-US" sz="2000"/>
              <a:t>A graph where each edge is assigned a value (which could represent distance, cost etc.)</a:t>
            </a:r>
          </a:p>
          <a:p>
            <a:pPr>
              <a:lnSpc>
                <a:spcPct val="90000"/>
              </a:lnSpc>
            </a:pPr>
            <a:r>
              <a:rPr lang="en-US" altLang="en-US" sz="2400"/>
              <a:t>A complete graph</a:t>
            </a:r>
          </a:p>
          <a:p>
            <a:pPr lvl="1">
              <a:lnSpc>
                <a:spcPct val="90000"/>
              </a:lnSpc>
            </a:pPr>
            <a:r>
              <a:rPr lang="en-US" altLang="en-US" sz="2000"/>
              <a:t>A graph where every pair of vertices have a joining edge.</a:t>
            </a:r>
            <a:endParaRPr lang="th-TH" altLang="en-US" sz="2000"/>
          </a:p>
        </p:txBody>
      </p:sp>
    </p:spTree>
    <p:extLst>
      <p:ext uri="{BB962C8B-B14F-4D97-AF65-F5344CB8AC3E}">
        <p14:creationId xmlns:p14="http://schemas.microsoft.com/office/powerpoint/2010/main" val="32341182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TSP I</a:t>
            </a:r>
            <a:endParaRPr lang="en-AU" altLang="en-US"/>
          </a:p>
        </p:txBody>
      </p:sp>
      <p:pic>
        <p:nvPicPr>
          <p:cNvPr id="57349" name="Picture 5" descr="Problem In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051" y="1268414"/>
            <a:ext cx="5184775" cy="518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5409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a:t>TSP II</a:t>
            </a:r>
            <a:endParaRPr lang="en-AU" altLang="en-US"/>
          </a:p>
        </p:txBody>
      </p:sp>
      <p:pic>
        <p:nvPicPr>
          <p:cNvPr id="58373" name="Picture 5" descr="Problem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2175" y="1341439"/>
            <a:ext cx="5183188" cy="518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7143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Solving TSP (approach 1)</a:t>
            </a:r>
            <a:endParaRPr lang="en-AU" altLang="en-US"/>
          </a:p>
        </p:txBody>
      </p:sp>
      <p:sp>
        <p:nvSpPr>
          <p:cNvPr id="59395" name="Rectangle 3"/>
          <p:cNvSpPr>
            <a:spLocks noGrp="1" noChangeArrowheads="1"/>
          </p:cNvSpPr>
          <p:nvPr>
            <p:ph type="body" idx="1"/>
          </p:nvPr>
        </p:nvSpPr>
        <p:spPr/>
        <p:txBody>
          <a:bodyPr/>
          <a:lstStyle/>
          <a:p>
            <a:pPr>
              <a:lnSpc>
                <a:spcPct val="90000"/>
              </a:lnSpc>
            </a:pPr>
            <a:r>
              <a:rPr lang="en-US" altLang="en-US"/>
              <a:t>Obviously the TSP problem is considered NP-Complete.  But there are several ‘unsatisfactory’ solutions available.</a:t>
            </a:r>
          </a:p>
          <a:p>
            <a:pPr>
              <a:lnSpc>
                <a:spcPct val="90000"/>
              </a:lnSpc>
            </a:pPr>
            <a:r>
              <a:rPr lang="en-US" altLang="en-US"/>
              <a:t>One approach is to take a minimum spanning tree and then join the two ‘end’ nodes.</a:t>
            </a:r>
          </a:p>
          <a:p>
            <a:pPr>
              <a:lnSpc>
                <a:spcPct val="90000"/>
              </a:lnSpc>
            </a:pPr>
            <a:r>
              <a:rPr lang="en-US" altLang="en-US"/>
              <a:t>Consider the minimum spanning trees we looked at before, one had 3 ends, and the other had 4 ends!</a:t>
            </a:r>
            <a:endParaRPr lang="en-AU" altLang="en-US"/>
          </a:p>
        </p:txBody>
      </p:sp>
    </p:spTree>
    <p:extLst>
      <p:ext uri="{BB962C8B-B14F-4D97-AF65-F5344CB8AC3E}">
        <p14:creationId xmlns:p14="http://schemas.microsoft.com/office/powerpoint/2010/main" val="4743040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Solving TSP (approach 1)</a:t>
            </a:r>
            <a:endParaRPr lang="en-AU" altLang="en-US"/>
          </a:p>
        </p:txBody>
      </p:sp>
      <p:sp>
        <p:nvSpPr>
          <p:cNvPr id="60419" name="Rectangle 3"/>
          <p:cNvSpPr>
            <a:spLocks noGrp="1" noChangeArrowheads="1"/>
          </p:cNvSpPr>
          <p:nvPr>
            <p:ph type="body" idx="1"/>
          </p:nvPr>
        </p:nvSpPr>
        <p:spPr/>
        <p:txBody>
          <a:bodyPr/>
          <a:lstStyle/>
          <a:p>
            <a:r>
              <a:rPr lang="en-US" altLang="en-US" sz="2800"/>
              <a:t>Given the length of a minimum spanning tree (l) the TSP solution should be no more than 2*l</a:t>
            </a:r>
          </a:p>
          <a:p>
            <a:pPr lvl="1"/>
            <a:r>
              <a:rPr lang="en-US" altLang="en-US" sz="2400"/>
              <a:t>Afterall the TS could simply retrace his steps to the start.</a:t>
            </a:r>
          </a:p>
          <a:p>
            <a:r>
              <a:rPr lang="en-US" altLang="en-US" sz="2800"/>
              <a:t>In the solution we want our salesperson to visit each node only once.  So after choosing the start node, we can follow the spanning tree until we encounter a node for the second time. </a:t>
            </a:r>
            <a:endParaRPr lang="en-AU" altLang="en-US" sz="2800"/>
          </a:p>
        </p:txBody>
      </p:sp>
    </p:spTree>
    <p:extLst>
      <p:ext uri="{BB962C8B-B14F-4D97-AF65-F5344CB8AC3E}">
        <p14:creationId xmlns:p14="http://schemas.microsoft.com/office/powerpoint/2010/main" val="3961012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TSP</a:t>
            </a:r>
            <a:endParaRPr lang="en-AU" altLang="en-US"/>
          </a:p>
        </p:txBody>
      </p:sp>
      <p:sp>
        <p:nvSpPr>
          <p:cNvPr id="61444" name="Text Box 4"/>
          <p:cNvSpPr txBox="1">
            <a:spLocks noChangeArrowheads="1"/>
          </p:cNvSpPr>
          <p:nvPr/>
        </p:nvSpPr>
        <p:spPr bwMode="auto">
          <a:xfrm>
            <a:off x="3910699" y="2357137"/>
            <a:ext cx="13324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Mai</a:t>
            </a:r>
            <a:endParaRPr lang="en-AU" altLang="en-US" sz="2000"/>
          </a:p>
        </p:txBody>
      </p:sp>
      <p:sp>
        <p:nvSpPr>
          <p:cNvPr id="61445" name="Text Box 5"/>
          <p:cNvSpPr txBox="1">
            <a:spLocks noChangeArrowheads="1"/>
          </p:cNvSpPr>
          <p:nvPr/>
        </p:nvSpPr>
        <p:spPr bwMode="auto">
          <a:xfrm>
            <a:off x="5495024" y="1853900"/>
            <a:ext cx="12875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Rai</a:t>
            </a:r>
            <a:endParaRPr lang="en-AU" altLang="en-US" sz="2000"/>
          </a:p>
        </p:txBody>
      </p:sp>
      <p:sp>
        <p:nvSpPr>
          <p:cNvPr id="61446" name="Text Box 6"/>
          <p:cNvSpPr txBox="1">
            <a:spLocks noChangeArrowheads="1"/>
          </p:cNvSpPr>
          <p:nvPr/>
        </p:nvSpPr>
        <p:spPr bwMode="auto">
          <a:xfrm>
            <a:off x="5928411" y="3438225"/>
            <a:ext cx="10554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Bangkok</a:t>
            </a:r>
            <a:endParaRPr lang="en-AU" altLang="en-US" sz="2000"/>
          </a:p>
        </p:txBody>
      </p:sp>
      <p:sp>
        <p:nvSpPr>
          <p:cNvPr id="61447" name="Text Box 7"/>
          <p:cNvSpPr txBox="1">
            <a:spLocks noChangeArrowheads="1"/>
          </p:cNvSpPr>
          <p:nvPr/>
        </p:nvSpPr>
        <p:spPr bwMode="auto">
          <a:xfrm>
            <a:off x="7223811" y="4446287"/>
            <a:ext cx="9149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Pattaya</a:t>
            </a:r>
            <a:endParaRPr lang="en-AU" altLang="en-US" sz="2000"/>
          </a:p>
        </p:txBody>
      </p:sp>
      <p:sp>
        <p:nvSpPr>
          <p:cNvPr id="61448" name="Text Box 8"/>
          <p:cNvSpPr txBox="1">
            <a:spLocks noChangeArrowheads="1"/>
          </p:cNvSpPr>
          <p:nvPr/>
        </p:nvSpPr>
        <p:spPr bwMode="auto">
          <a:xfrm>
            <a:off x="4775887" y="4446287"/>
            <a:ext cx="9813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HuaHin</a:t>
            </a:r>
            <a:endParaRPr lang="en-AU" altLang="en-US" sz="2000"/>
          </a:p>
        </p:txBody>
      </p:sp>
      <p:sp>
        <p:nvSpPr>
          <p:cNvPr id="61449" name="Text Box 9"/>
          <p:cNvSpPr txBox="1">
            <a:spLocks noChangeArrowheads="1"/>
          </p:cNvSpPr>
          <p:nvPr/>
        </p:nvSpPr>
        <p:spPr bwMode="auto">
          <a:xfrm>
            <a:off x="2686736" y="5597225"/>
            <a:ext cx="89678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Phuket</a:t>
            </a:r>
            <a:endParaRPr lang="en-AU" altLang="en-US" sz="2000"/>
          </a:p>
        </p:txBody>
      </p:sp>
      <p:sp>
        <p:nvSpPr>
          <p:cNvPr id="61450" name="Text Box 10"/>
          <p:cNvSpPr txBox="1">
            <a:spLocks noChangeArrowheads="1"/>
          </p:cNvSpPr>
          <p:nvPr/>
        </p:nvSpPr>
        <p:spPr bwMode="auto">
          <a:xfrm>
            <a:off x="4199625" y="6389387"/>
            <a:ext cx="9345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Had Yai</a:t>
            </a:r>
            <a:endParaRPr lang="en-AU" altLang="en-US" sz="2000"/>
          </a:p>
        </p:txBody>
      </p:sp>
      <p:sp>
        <p:nvSpPr>
          <p:cNvPr id="61451" name="Oval 11"/>
          <p:cNvSpPr>
            <a:spLocks noChangeArrowheads="1"/>
          </p:cNvSpPr>
          <p:nvPr/>
        </p:nvSpPr>
        <p:spPr bwMode="auto">
          <a:xfrm>
            <a:off x="6142725" y="2285701"/>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2" name="Oval 12"/>
          <p:cNvSpPr>
            <a:spLocks noChangeArrowheads="1"/>
          </p:cNvSpPr>
          <p:nvPr/>
        </p:nvSpPr>
        <p:spPr bwMode="auto">
          <a:xfrm>
            <a:off x="4702862" y="2788937"/>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3" name="Oval 13"/>
          <p:cNvSpPr>
            <a:spLocks noChangeArrowheads="1"/>
          </p:cNvSpPr>
          <p:nvPr/>
        </p:nvSpPr>
        <p:spPr bwMode="auto">
          <a:xfrm>
            <a:off x="6071287" y="3870026"/>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4" name="Oval 14"/>
          <p:cNvSpPr>
            <a:spLocks noChangeArrowheads="1"/>
          </p:cNvSpPr>
          <p:nvPr/>
        </p:nvSpPr>
        <p:spPr bwMode="auto">
          <a:xfrm>
            <a:off x="7079350" y="4662187"/>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5" name="Oval 15"/>
          <p:cNvSpPr>
            <a:spLocks noChangeArrowheads="1"/>
          </p:cNvSpPr>
          <p:nvPr/>
        </p:nvSpPr>
        <p:spPr bwMode="auto">
          <a:xfrm>
            <a:off x="4702862" y="4589162"/>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6" name="Oval 16"/>
          <p:cNvSpPr>
            <a:spLocks noChangeArrowheads="1"/>
          </p:cNvSpPr>
          <p:nvPr/>
        </p:nvSpPr>
        <p:spPr bwMode="auto">
          <a:xfrm>
            <a:off x="3334437" y="5525787"/>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7" name="Oval 17"/>
          <p:cNvSpPr>
            <a:spLocks noChangeArrowheads="1"/>
          </p:cNvSpPr>
          <p:nvPr/>
        </p:nvSpPr>
        <p:spPr bwMode="auto">
          <a:xfrm>
            <a:off x="4775887" y="6246512"/>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58" name="Line 18"/>
          <p:cNvSpPr>
            <a:spLocks noChangeShapeType="1"/>
          </p:cNvSpPr>
          <p:nvPr/>
        </p:nvSpPr>
        <p:spPr bwMode="auto">
          <a:xfrm flipV="1">
            <a:off x="4702862" y="2285701"/>
            <a:ext cx="1439863" cy="50323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59" name="Line 19"/>
          <p:cNvSpPr>
            <a:spLocks noChangeShapeType="1"/>
          </p:cNvSpPr>
          <p:nvPr/>
        </p:nvSpPr>
        <p:spPr bwMode="auto">
          <a:xfrm flipH="1">
            <a:off x="6071286" y="2357138"/>
            <a:ext cx="71438" cy="15843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0" name="Line 20"/>
          <p:cNvSpPr>
            <a:spLocks noChangeShapeType="1"/>
          </p:cNvSpPr>
          <p:nvPr/>
        </p:nvSpPr>
        <p:spPr bwMode="auto">
          <a:xfrm>
            <a:off x="6142725" y="3941463"/>
            <a:ext cx="936625" cy="79216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1" name="Line 21"/>
          <p:cNvSpPr>
            <a:spLocks noChangeShapeType="1"/>
          </p:cNvSpPr>
          <p:nvPr/>
        </p:nvSpPr>
        <p:spPr bwMode="auto">
          <a:xfrm flipH="1">
            <a:off x="4702862" y="3941462"/>
            <a:ext cx="1368425" cy="6477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2" name="Line 22"/>
          <p:cNvSpPr>
            <a:spLocks noChangeShapeType="1"/>
          </p:cNvSpPr>
          <p:nvPr/>
        </p:nvSpPr>
        <p:spPr bwMode="auto">
          <a:xfrm flipH="1">
            <a:off x="3334437" y="4589163"/>
            <a:ext cx="1368425" cy="9366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3" name="Line 23"/>
          <p:cNvSpPr>
            <a:spLocks noChangeShapeType="1"/>
          </p:cNvSpPr>
          <p:nvPr/>
        </p:nvSpPr>
        <p:spPr bwMode="auto">
          <a:xfrm>
            <a:off x="3334436" y="5525788"/>
            <a:ext cx="1441450" cy="7207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4" name="Line 24"/>
          <p:cNvSpPr>
            <a:spLocks noChangeShapeType="1"/>
          </p:cNvSpPr>
          <p:nvPr/>
        </p:nvSpPr>
        <p:spPr bwMode="auto">
          <a:xfrm flipV="1">
            <a:off x="5063224" y="2573038"/>
            <a:ext cx="792162"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5" name="Line 25"/>
          <p:cNvSpPr>
            <a:spLocks noChangeShapeType="1"/>
          </p:cNvSpPr>
          <p:nvPr/>
        </p:nvSpPr>
        <p:spPr bwMode="auto">
          <a:xfrm>
            <a:off x="5999849" y="2788937"/>
            <a:ext cx="0" cy="86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6" name="Line 26"/>
          <p:cNvSpPr>
            <a:spLocks noChangeShapeType="1"/>
          </p:cNvSpPr>
          <p:nvPr/>
        </p:nvSpPr>
        <p:spPr bwMode="auto">
          <a:xfrm>
            <a:off x="6358624" y="3941463"/>
            <a:ext cx="5762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7" name="Line 27"/>
          <p:cNvSpPr>
            <a:spLocks noChangeShapeType="1"/>
          </p:cNvSpPr>
          <p:nvPr/>
        </p:nvSpPr>
        <p:spPr bwMode="auto">
          <a:xfrm flipH="1" flipV="1">
            <a:off x="6215750" y="4157362"/>
            <a:ext cx="5048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8" name="Line 28"/>
          <p:cNvSpPr>
            <a:spLocks noChangeShapeType="1"/>
          </p:cNvSpPr>
          <p:nvPr/>
        </p:nvSpPr>
        <p:spPr bwMode="auto">
          <a:xfrm flipH="1">
            <a:off x="4918761" y="3941462"/>
            <a:ext cx="86518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69" name="Line 29"/>
          <p:cNvSpPr>
            <a:spLocks noChangeShapeType="1"/>
          </p:cNvSpPr>
          <p:nvPr/>
        </p:nvSpPr>
        <p:spPr bwMode="auto">
          <a:xfrm flipH="1">
            <a:off x="3407462" y="4589163"/>
            <a:ext cx="1008063"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0" name="Line 30"/>
          <p:cNvSpPr>
            <a:spLocks noChangeShapeType="1"/>
          </p:cNvSpPr>
          <p:nvPr/>
        </p:nvSpPr>
        <p:spPr bwMode="auto">
          <a:xfrm>
            <a:off x="3623362" y="5813126"/>
            <a:ext cx="792163"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1" name="Line 31"/>
          <p:cNvSpPr>
            <a:spLocks noChangeShapeType="1"/>
          </p:cNvSpPr>
          <p:nvPr/>
        </p:nvSpPr>
        <p:spPr bwMode="auto">
          <a:xfrm flipH="1" flipV="1">
            <a:off x="3623361" y="5525787"/>
            <a:ext cx="93503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2" name="Line 32"/>
          <p:cNvSpPr>
            <a:spLocks noChangeShapeType="1"/>
          </p:cNvSpPr>
          <p:nvPr/>
        </p:nvSpPr>
        <p:spPr bwMode="auto">
          <a:xfrm flipV="1">
            <a:off x="3767824" y="4805063"/>
            <a:ext cx="86360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3" name="Line 33"/>
          <p:cNvSpPr>
            <a:spLocks noChangeShapeType="1"/>
          </p:cNvSpPr>
          <p:nvPr/>
        </p:nvSpPr>
        <p:spPr bwMode="auto">
          <a:xfrm flipV="1">
            <a:off x="5350561" y="4230387"/>
            <a:ext cx="433388"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4" name="Line 34"/>
          <p:cNvSpPr>
            <a:spLocks noChangeShapeType="1"/>
          </p:cNvSpPr>
          <p:nvPr/>
        </p:nvSpPr>
        <p:spPr bwMode="auto">
          <a:xfrm flipV="1">
            <a:off x="6215749" y="2646063"/>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5" name="Line 35"/>
          <p:cNvSpPr>
            <a:spLocks noChangeShapeType="1"/>
          </p:cNvSpPr>
          <p:nvPr/>
        </p:nvSpPr>
        <p:spPr bwMode="auto">
          <a:xfrm flipH="1">
            <a:off x="5207686" y="2285700"/>
            <a:ext cx="4318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6" name="Text Box 36"/>
          <p:cNvSpPr txBox="1">
            <a:spLocks noChangeArrowheads="1"/>
          </p:cNvSpPr>
          <p:nvPr/>
        </p:nvSpPr>
        <p:spPr bwMode="auto">
          <a:xfrm>
            <a:off x="4126599" y="2717500"/>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2"/>
                </a:solidFill>
              </a:rPr>
              <a:t>start</a:t>
            </a:r>
            <a:endParaRPr lang="en-AU" altLang="en-US">
              <a:solidFill>
                <a:schemeClr val="accent2"/>
              </a:solidFill>
            </a:endParaRPr>
          </a:p>
        </p:txBody>
      </p:sp>
      <p:sp>
        <p:nvSpPr>
          <p:cNvPr id="61477" name="Oval 37"/>
          <p:cNvSpPr>
            <a:spLocks noChangeArrowheads="1"/>
          </p:cNvSpPr>
          <p:nvPr/>
        </p:nvSpPr>
        <p:spPr bwMode="auto">
          <a:xfrm>
            <a:off x="5710925" y="3581101"/>
            <a:ext cx="720725" cy="720725"/>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8" name="Line 38"/>
          <p:cNvSpPr>
            <a:spLocks noChangeShapeType="1"/>
          </p:cNvSpPr>
          <p:nvPr/>
        </p:nvSpPr>
        <p:spPr bwMode="auto">
          <a:xfrm flipH="1">
            <a:off x="6431649" y="3797001"/>
            <a:ext cx="1439862" cy="7302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79" name="Text Box 39"/>
          <p:cNvSpPr txBox="1">
            <a:spLocks noChangeArrowheads="1"/>
          </p:cNvSpPr>
          <p:nvPr/>
        </p:nvSpPr>
        <p:spPr bwMode="auto">
          <a:xfrm>
            <a:off x="8015975" y="336520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AU" altLang="en-US"/>
          </a:p>
        </p:txBody>
      </p:sp>
      <p:sp>
        <p:nvSpPr>
          <p:cNvPr id="61480" name="Text Box 40"/>
          <p:cNvSpPr txBox="1">
            <a:spLocks noChangeArrowheads="1"/>
          </p:cNvSpPr>
          <p:nvPr/>
        </p:nvSpPr>
        <p:spPr bwMode="auto">
          <a:xfrm>
            <a:off x="7942950" y="2933401"/>
            <a:ext cx="174942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solidFill>
                  <a:schemeClr val="accent2"/>
                </a:solidFill>
              </a:rPr>
              <a:t>Second visit to Bangkok, after visiting Pattaya</a:t>
            </a:r>
            <a:endParaRPr lang="en-AU" altLang="en-US" sz="2000">
              <a:solidFill>
                <a:schemeClr val="accent2"/>
              </a:solidFill>
            </a:endParaRPr>
          </a:p>
        </p:txBody>
      </p:sp>
    </p:spTree>
    <p:extLst>
      <p:ext uri="{BB962C8B-B14F-4D97-AF65-F5344CB8AC3E}">
        <p14:creationId xmlns:p14="http://schemas.microsoft.com/office/powerpoint/2010/main" val="24767115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Triangles</a:t>
            </a:r>
            <a:endParaRPr lang="en-AU" altLang="en-US"/>
          </a:p>
        </p:txBody>
      </p:sp>
      <p:sp>
        <p:nvSpPr>
          <p:cNvPr id="62467" name="Rectangle 3"/>
          <p:cNvSpPr>
            <a:spLocks noGrp="1" noChangeArrowheads="1"/>
          </p:cNvSpPr>
          <p:nvPr>
            <p:ph type="body" idx="1"/>
          </p:nvPr>
        </p:nvSpPr>
        <p:spPr/>
        <p:txBody>
          <a:bodyPr/>
          <a:lstStyle/>
          <a:p>
            <a:r>
              <a:rPr lang="en-US" altLang="en-US"/>
              <a:t>We know that the length of the longest side of a triangle is shorter than the sum of the other two sides.</a:t>
            </a:r>
          </a:p>
          <a:p>
            <a:r>
              <a:rPr lang="en-US" altLang="en-US"/>
              <a:t>Taking this we can use one of two alternative triangles to avoid the second visit.</a:t>
            </a:r>
          </a:p>
          <a:p>
            <a:r>
              <a:rPr lang="en-US" altLang="en-US"/>
              <a:t>Choosing which of course depends on their respective lengths.</a:t>
            </a:r>
            <a:endParaRPr lang="en-AU" altLang="en-US"/>
          </a:p>
        </p:txBody>
      </p:sp>
    </p:spTree>
    <p:extLst>
      <p:ext uri="{BB962C8B-B14F-4D97-AF65-F5344CB8AC3E}">
        <p14:creationId xmlns:p14="http://schemas.microsoft.com/office/powerpoint/2010/main" val="16786661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noFill/>
          <a:ln/>
        </p:spPr>
        <p:txBody>
          <a:bodyPr/>
          <a:lstStyle/>
          <a:p>
            <a:r>
              <a:rPr lang="en-US" altLang="en-US"/>
              <a:t>TSP triangle 1</a:t>
            </a:r>
            <a:endParaRPr lang="en-AU" altLang="en-US"/>
          </a:p>
        </p:txBody>
      </p:sp>
      <p:sp>
        <p:nvSpPr>
          <p:cNvPr id="63493" name="Text Box 5"/>
          <p:cNvSpPr txBox="1">
            <a:spLocks noChangeArrowheads="1"/>
          </p:cNvSpPr>
          <p:nvPr/>
        </p:nvSpPr>
        <p:spPr bwMode="auto">
          <a:xfrm>
            <a:off x="3935413" y="2324189"/>
            <a:ext cx="13324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Mai</a:t>
            </a:r>
            <a:endParaRPr lang="en-AU" altLang="en-US" sz="2000"/>
          </a:p>
        </p:txBody>
      </p:sp>
      <p:sp>
        <p:nvSpPr>
          <p:cNvPr id="63494" name="Text Box 6"/>
          <p:cNvSpPr txBox="1">
            <a:spLocks noChangeArrowheads="1"/>
          </p:cNvSpPr>
          <p:nvPr/>
        </p:nvSpPr>
        <p:spPr bwMode="auto">
          <a:xfrm>
            <a:off x="5519738" y="1820952"/>
            <a:ext cx="12875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Rai</a:t>
            </a:r>
            <a:endParaRPr lang="en-AU" altLang="en-US" sz="2000"/>
          </a:p>
        </p:txBody>
      </p:sp>
      <p:sp>
        <p:nvSpPr>
          <p:cNvPr id="63495" name="Text Box 7"/>
          <p:cNvSpPr txBox="1">
            <a:spLocks noChangeArrowheads="1"/>
          </p:cNvSpPr>
          <p:nvPr/>
        </p:nvSpPr>
        <p:spPr bwMode="auto">
          <a:xfrm>
            <a:off x="5953125" y="3405277"/>
            <a:ext cx="10554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Bangkok</a:t>
            </a:r>
            <a:endParaRPr lang="en-AU" altLang="en-US" sz="2000"/>
          </a:p>
        </p:txBody>
      </p:sp>
      <p:sp>
        <p:nvSpPr>
          <p:cNvPr id="63496" name="Text Box 8"/>
          <p:cNvSpPr txBox="1">
            <a:spLocks noChangeArrowheads="1"/>
          </p:cNvSpPr>
          <p:nvPr/>
        </p:nvSpPr>
        <p:spPr bwMode="auto">
          <a:xfrm>
            <a:off x="7248525" y="4413339"/>
            <a:ext cx="9149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Pattaya</a:t>
            </a:r>
            <a:endParaRPr lang="en-AU" altLang="en-US" sz="2000"/>
          </a:p>
        </p:txBody>
      </p:sp>
      <p:sp>
        <p:nvSpPr>
          <p:cNvPr id="63497" name="Text Box 9"/>
          <p:cNvSpPr txBox="1">
            <a:spLocks noChangeArrowheads="1"/>
          </p:cNvSpPr>
          <p:nvPr/>
        </p:nvSpPr>
        <p:spPr bwMode="auto">
          <a:xfrm>
            <a:off x="4800601" y="4413339"/>
            <a:ext cx="9813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HuaHin</a:t>
            </a:r>
            <a:endParaRPr lang="en-AU" altLang="en-US" sz="2000"/>
          </a:p>
        </p:txBody>
      </p:sp>
      <p:sp>
        <p:nvSpPr>
          <p:cNvPr id="63498" name="Text Box 10"/>
          <p:cNvSpPr txBox="1">
            <a:spLocks noChangeArrowheads="1"/>
          </p:cNvSpPr>
          <p:nvPr/>
        </p:nvSpPr>
        <p:spPr bwMode="auto">
          <a:xfrm>
            <a:off x="2711450" y="5564277"/>
            <a:ext cx="89678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Phuket</a:t>
            </a:r>
            <a:endParaRPr lang="en-AU" altLang="en-US" sz="2000"/>
          </a:p>
        </p:txBody>
      </p:sp>
      <p:sp>
        <p:nvSpPr>
          <p:cNvPr id="63499" name="Text Box 11"/>
          <p:cNvSpPr txBox="1">
            <a:spLocks noChangeArrowheads="1"/>
          </p:cNvSpPr>
          <p:nvPr/>
        </p:nvSpPr>
        <p:spPr bwMode="auto">
          <a:xfrm>
            <a:off x="4224339" y="6356439"/>
            <a:ext cx="9345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Had Yai</a:t>
            </a:r>
            <a:endParaRPr lang="en-AU" altLang="en-US" sz="2000"/>
          </a:p>
        </p:txBody>
      </p:sp>
      <p:sp>
        <p:nvSpPr>
          <p:cNvPr id="63500" name="Oval 12"/>
          <p:cNvSpPr>
            <a:spLocks noChangeArrowheads="1"/>
          </p:cNvSpPr>
          <p:nvPr/>
        </p:nvSpPr>
        <p:spPr bwMode="auto">
          <a:xfrm>
            <a:off x="6167439" y="2252753"/>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1" name="Oval 13"/>
          <p:cNvSpPr>
            <a:spLocks noChangeArrowheads="1"/>
          </p:cNvSpPr>
          <p:nvPr/>
        </p:nvSpPr>
        <p:spPr bwMode="auto">
          <a:xfrm>
            <a:off x="4727576" y="2755989"/>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2" name="Oval 14"/>
          <p:cNvSpPr>
            <a:spLocks noChangeArrowheads="1"/>
          </p:cNvSpPr>
          <p:nvPr/>
        </p:nvSpPr>
        <p:spPr bwMode="auto">
          <a:xfrm>
            <a:off x="6096001" y="3837078"/>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3" name="Oval 15"/>
          <p:cNvSpPr>
            <a:spLocks noChangeArrowheads="1"/>
          </p:cNvSpPr>
          <p:nvPr/>
        </p:nvSpPr>
        <p:spPr bwMode="auto">
          <a:xfrm>
            <a:off x="7104064" y="4629239"/>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4" name="Oval 16"/>
          <p:cNvSpPr>
            <a:spLocks noChangeArrowheads="1"/>
          </p:cNvSpPr>
          <p:nvPr/>
        </p:nvSpPr>
        <p:spPr bwMode="auto">
          <a:xfrm>
            <a:off x="4727576" y="4556214"/>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5" name="Oval 17"/>
          <p:cNvSpPr>
            <a:spLocks noChangeArrowheads="1"/>
          </p:cNvSpPr>
          <p:nvPr/>
        </p:nvSpPr>
        <p:spPr bwMode="auto">
          <a:xfrm>
            <a:off x="3359151" y="5492839"/>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6" name="Oval 18"/>
          <p:cNvSpPr>
            <a:spLocks noChangeArrowheads="1"/>
          </p:cNvSpPr>
          <p:nvPr/>
        </p:nvSpPr>
        <p:spPr bwMode="auto">
          <a:xfrm>
            <a:off x="4800601" y="6213564"/>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7" name="Line 19"/>
          <p:cNvSpPr>
            <a:spLocks noChangeShapeType="1"/>
          </p:cNvSpPr>
          <p:nvPr/>
        </p:nvSpPr>
        <p:spPr bwMode="auto">
          <a:xfrm flipV="1">
            <a:off x="4727576" y="2252753"/>
            <a:ext cx="1439863" cy="50323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8" name="Line 20"/>
          <p:cNvSpPr>
            <a:spLocks noChangeShapeType="1"/>
          </p:cNvSpPr>
          <p:nvPr/>
        </p:nvSpPr>
        <p:spPr bwMode="auto">
          <a:xfrm flipH="1">
            <a:off x="6096000" y="2324190"/>
            <a:ext cx="71438" cy="15843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9" name="Line 21"/>
          <p:cNvSpPr>
            <a:spLocks noChangeShapeType="1"/>
          </p:cNvSpPr>
          <p:nvPr/>
        </p:nvSpPr>
        <p:spPr bwMode="auto">
          <a:xfrm>
            <a:off x="6167439" y="3908515"/>
            <a:ext cx="936625" cy="79216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0" name="Line 22"/>
          <p:cNvSpPr>
            <a:spLocks noChangeShapeType="1"/>
          </p:cNvSpPr>
          <p:nvPr/>
        </p:nvSpPr>
        <p:spPr bwMode="auto">
          <a:xfrm flipH="1">
            <a:off x="4727576" y="3908514"/>
            <a:ext cx="1368425" cy="6477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1" name="Line 23"/>
          <p:cNvSpPr>
            <a:spLocks noChangeShapeType="1"/>
          </p:cNvSpPr>
          <p:nvPr/>
        </p:nvSpPr>
        <p:spPr bwMode="auto">
          <a:xfrm flipH="1">
            <a:off x="3359151" y="4556215"/>
            <a:ext cx="1368425" cy="9366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2" name="Line 24"/>
          <p:cNvSpPr>
            <a:spLocks noChangeShapeType="1"/>
          </p:cNvSpPr>
          <p:nvPr/>
        </p:nvSpPr>
        <p:spPr bwMode="auto">
          <a:xfrm>
            <a:off x="3359150" y="5492840"/>
            <a:ext cx="1441450" cy="7207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3" name="Line 25"/>
          <p:cNvSpPr>
            <a:spLocks noChangeShapeType="1"/>
          </p:cNvSpPr>
          <p:nvPr/>
        </p:nvSpPr>
        <p:spPr bwMode="auto">
          <a:xfrm flipV="1">
            <a:off x="5087938" y="2540090"/>
            <a:ext cx="792162"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4" name="Line 26"/>
          <p:cNvSpPr>
            <a:spLocks noChangeShapeType="1"/>
          </p:cNvSpPr>
          <p:nvPr/>
        </p:nvSpPr>
        <p:spPr bwMode="auto">
          <a:xfrm>
            <a:off x="6024563" y="2755989"/>
            <a:ext cx="0" cy="86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5" name="Line 27"/>
          <p:cNvSpPr>
            <a:spLocks noChangeShapeType="1"/>
          </p:cNvSpPr>
          <p:nvPr/>
        </p:nvSpPr>
        <p:spPr bwMode="auto">
          <a:xfrm>
            <a:off x="6383338" y="3908515"/>
            <a:ext cx="5762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6" name="Line 28"/>
          <p:cNvSpPr>
            <a:spLocks noChangeShapeType="1"/>
          </p:cNvSpPr>
          <p:nvPr/>
        </p:nvSpPr>
        <p:spPr bwMode="auto">
          <a:xfrm flipH="1" flipV="1">
            <a:off x="6240464" y="4124414"/>
            <a:ext cx="5048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7" name="Line 29"/>
          <p:cNvSpPr>
            <a:spLocks noChangeShapeType="1"/>
          </p:cNvSpPr>
          <p:nvPr/>
        </p:nvSpPr>
        <p:spPr bwMode="auto">
          <a:xfrm flipH="1">
            <a:off x="4943475" y="3908514"/>
            <a:ext cx="86518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8" name="Line 30"/>
          <p:cNvSpPr>
            <a:spLocks noChangeShapeType="1"/>
          </p:cNvSpPr>
          <p:nvPr/>
        </p:nvSpPr>
        <p:spPr bwMode="auto">
          <a:xfrm flipH="1">
            <a:off x="3432176" y="4556215"/>
            <a:ext cx="1008063"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9" name="Line 31"/>
          <p:cNvSpPr>
            <a:spLocks noChangeShapeType="1"/>
          </p:cNvSpPr>
          <p:nvPr/>
        </p:nvSpPr>
        <p:spPr bwMode="auto">
          <a:xfrm>
            <a:off x="3648076" y="5780178"/>
            <a:ext cx="792163"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0" name="Line 32"/>
          <p:cNvSpPr>
            <a:spLocks noChangeShapeType="1"/>
          </p:cNvSpPr>
          <p:nvPr/>
        </p:nvSpPr>
        <p:spPr bwMode="auto">
          <a:xfrm flipH="1" flipV="1">
            <a:off x="3648075" y="5492839"/>
            <a:ext cx="93503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1" name="Line 33"/>
          <p:cNvSpPr>
            <a:spLocks noChangeShapeType="1"/>
          </p:cNvSpPr>
          <p:nvPr/>
        </p:nvSpPr>
        <p:spPr bwMode="auto">
          <a:xfrm flipV="1">
            <a:off x="3792538" y="4772115"/>
            <a:ext cx="86360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2" name="Line 34"/>
          <p:cNvSpPr>
            <a:spLocks noChangeShapeType="1"/>
          </p:cNvSpPr>
          <p:nvPr/>
        </p:nvSpPr>
        <p:spPr bwMode="auto">
          <a:xfrm flipV="1">
            <a:off x="5375275" y="4197439"/>
            <a:ext cx="433388"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3" name="Line 35"/>
          <p:cNvSpPr>
            <a:spLocks noChangeShapeType="1"/>
          </p:cNvSpPr>
          <p:nvPr/>
        </p:nvSpPr>
        <p:spPr bwMode="auto">
          <a:xfrm flipV="1">
            <a:off x="6240463" y="2613115"/>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4" name="Line 36"/>
          <p:cNvSpPr>
            <a:spLocks noChangeShapeType="1"/>
          </p:cNvSpPr>
          <p:nvPr/>
        </p:nvSpPr>
        <p:spPr bwMode="auto">
          <a:xfrm flipH="1">
            <a:off x="5232400" y="2252752"/>
            <a:ext cx="4318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5" name="Text Box 37"/>
          <p:cNvSpPr txBox="1">
            <a:spLocks noChangeArrowheads="1"/>
          </p:cNvSpPr>
          <p:nvPr/>
        </p:nvSpPr>
        <p:spPr bwMode="auto">
          <a:xfrm>
            <a:off x="4151313" y="2684552"/>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2"/>
                </a:solidFill>
              </a:rPr>
              <a:t>start</a:t>
            </a:r>
            <a:endParaRPr lang="en-AU" altLang="en-US">
              <a:solidFill>
                <a:schemeClr val="accent2"/>
              </a:solidFill>
            </a:endParaRPr>
          </a:p>
        </p:txBody>
      </p:sp>
      <p:sp>
        <p:nvSpPr>
          <p:cNvPr id="63531" name="Line 43"/>
          <p:cNvSpPr>
            <a:spLocks noChangeShapeType="1"/>
          </p:cNvSpPr>
          <p:nvPr/>
        </p:nvSpPr>
        <p:spPr bwMode="auto">
          <a:xfrm>
            <a:off x="6240463" y="2468652"/>
            <a:ext cx="863600" cy="20875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2" name="Line 44"/>
          <p:cNvSpPr>
            <a:spLocks noChangeShapeType="1"/>
          </p:cNvSpPr>
          <p:nvPr/>
        </p:nvSpPr>
        <p:spPr bwMode="auto">
          <a:xfrm flipH="1" flipV="1">
            <a:off x="6167439" y="3908515"/>
            <a:ext cx="865187" cy="72072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3" name="Line 45"/>
          <p:cNvSpPr>
            <a:spLocks noChangeShapeType="1"/>
          </p:cNvSpPr>
          <p:nvPr/>
        </p:nvSpPr>
        <p:spPr bwMode="auto">
          <a:xfrm flipH="1">
            <a:off x="4800600" y="3908514"/>
            <a:ext cx="1295400" cy="6477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480998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a:noFill/>
          <a:ln/>
        </p:spPr>
        <p:txBody>
          <a:bodyPr/>
          <a:lstStyle/>
          <a:p>
            <a:r>
              <a:rPr lang="en-US" altLang="en-US"/>
              <a:t>TSP triangle 2</a:t>
            </a:r>
            <a:endParaRPr lang="en-AU" altLang="en-US"/>
          </a:p>
        </p:txBody>
      </p:sp>
      <p:sp>
        <p:nvSpPr>
          <p:cNvPr id="64517" name="Text Box 5"/>
          <p:cNvSpPr txBox="1">
            <a:spLocks noChangeArrowheads="1"/>
          </p:cNvSpPr>
          <p:nvPr/>
        </p:nvSpPr>
        <p:spPr bwMode="auto">
          <a:xfrm>
            <a:off x="3935413" y="2299477"/>
            <a:ext cx="13324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Mai</a:t>
            </a:r>
            <a:endParaRPr lang="en-AU" altLang="en-US" sz="2000"/>
          </a:p>
        </p:txBody>
      </p:sp>
      <p:sp>
        <p:nvSpPr>
          <p:cNvPr id="64518" name="Text Box 6"/>
          <p:cNvSpPr txBox="1">
            <a:spLocks noChangeArrowheads="1"/>
          </p:cNvSpPr>
          <p:nvPr/>
        </p:nvSpPr>
        <p:spPr bwMode="auto">
          <a:xfrm>
            <a:off x="5519738" y="1796240"/>
            <a:ext cx="12875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Chiang Rai</a:t>
            </a:r>
            <a:endParaRPr lang="en-AU" altLang="en-US" sz="2000"/>
          </a:p>
        </p:txBody>
      </p:sp>
      <p:sp>
        <p:nvSpPr>
          <p:cNvPr id="64519" name="Text Box 7"/>
          <p:cNvSpPr txBox="1">
            <a:spLocks noChangeArrowheads="1"/>
          </p:cNvSpPr>
          <p:nvPr/>
        </p:nvSpPr>
        <p:spPr bwMode="auto">
          <a:xfrm>
            <a:off x="5953125" y="3380565"/>
            <a:ext cx="10554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Bangkok</a:t>
            </a:r>
            <a:endParaRPr lang="en-AU" altLang="en-US" sz="2000"/>
          </a:p>
        </p:txBody>
      </p:sp>
      <p:sp>
        <p:nvSpPr>
          <p:cNvPr id="64520" name="Text Box 8"/>
          <p:cNvSpPr txBox="1">
            <a:spLocks noChangeArrowheads="1"/>
          </p:cNvSpPr>
          <p:nvPr/>
        </p:nvSpPr>
        <p:spPr bwMode="auto">
          <a:xfrm>
            <a:off x="7248525" y="4388627"/>
            <a:ext cx="91499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Pattaya</a:t>
            </a:r>
            <a:endParaRPr lang="en-AU" altLang="en-US" sz="2000"/>
          </a:p>
        </p:txBody>
      </p:sp>
      <p:sp>
        <p:nvSpPr>
          <p:cNvPr id="64521" name="Text Box 9"/>
          <p:cNvSpPr txBox="1">
            <a:spLocks noChangeArrowheads="1"/>
          </p:cNvSpPr>
          <p:nvPr/>
        </p:nvSpPr>
        <p:spPr bwMode="auto">
          <a:xfrm>
            <a:off x="4800601" y="4388627"/>
            <a:ext cx="9813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HuaHin</a:t>
            </a:r>
            <a:endParaRPr lang="en-AU" altLang="en-US" sz="2000"/>
          </a:p>
        </p:txBody>
      </p:sp>
      <p:sp>
        <p:nvSpPr>
          <p:cNvPr id="64522" name="Text Box 10"/>
          <p:cNvSpPr txBox="1">
            <a:spLocks noChangeArrowheads="1"/>
          </p:cNvSpPr>
          <p:nvPr/>
        </p:nvSpPr>
        <p:spPr bwMode="auto">
          <a:xfrm>
            <a:off x="2711450" y="5539565"/>
            <a:ext cx="89678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Phuket</a:t>
            </a:r>
            <a:endParaRPr lang="en-AU" altLang="en-US" sz="2000"/>
          </a:p>
        </p:txBody>
      </p:sp>
      <p:sp>
        <p:nvSpPr>
          <p:cNvPr id="64523" name="Text Box 11"/>
          <p:cNvSpPr txBox="1">
            <a:spLocks noChangeArrowheads="1"/>
          </p:cNvSpPr>
          <p:nvPr/>
        </p:nvSpPr>
        <p:spPr bwMode="auto">
          <a:xfrm>
            <a:off x="4224339" y="6331727"/>
            <a:ext cx="9345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Had Yai</a:t>
            </a:r>
            <a:endParaRPr lang="en-AU" altLang="en-US" sz="2000"/>
          </a:p>
        </p:txBody>
      </p:sp>
      <p:sp>
        <p:nvSpPr>
          <p:cNvPr id="64524" name="Oval 12"/>
          <p:cNvSpPr>
            <a:spLocks noChangeArrowheads="1"/>
          </p:cNvSpPr>
          <p:nvPr/>
        </p:nvSpPr>
        <p:spPr bwMode="auto">
          <a:xfrm>
            <a:off x="6167439" y="2228041"/>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5" name="Oval 13"/>
          <p:cNvSpPr>
            <a:spLocks noChangeArrowheads="1"/>
          </p:cNvSpPr>
          <p:nvPr/>
        </p:nvSpPr>
        <p:spPr bwMode="auto">
          <a:xfrm>
            <a:off x="4727576" y="2731277"/>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6" name="Oval 14"/>
          <p:cNvSpPr>
            <a:spLocks noChangeArrowheads="1"/>
          </p:cNvSpPr>
          <p:nvPr/>
        </p:nvSpPr>
        <p:spPr bwMode="auto">
          <a:xfrm>
            <a:off x="6096001" y="3812366"/>
            <a:ext cx="73025" cy="714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7" name="Oval 15"/>
          <p:cNvSpPr>
            <a:spLocks noChangeArrowheads="1"/>
          </p:cNvSpPr>
          <p:nvPr/>
        </p:nvSpPr>
        <p:spPr bwMode="auto">
          <a:xfrm>
            <a:off x="7104064" y="4604527"/>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8" name="Oval 16"/>
          <p:cNvSpPr>
            <a:spLocks noChangeArrowheads="1"/>
          </p:cNvSpPr>
          <p:nvPr/>
        </p:nvSpPr>
        <p:spPr bwMode="auto">
          <a:xfrm>
            <a:off x="4727576" y="4531502"/>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29" name="Oval 17"/>
          <p:cNvSpPr>
            <a:spLocks noChangeArrowheads="1"/>
          </p:cNvSpPr>
          <p:nvPr/>
        </p:nvSpPr>
        <p:spPr bwMode="auto">
          <a:xfrm>
            <a:off x="3359151" y="5468127"/>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0" name="Oval 18"/>
          <p:cNvSpPr>
            <a:spLocks noChangeArrowheads="1"/>
          </p:cNvSpPr>
          <p:nvPr/>
        </p:nvSpPr>
        <p:spPr bwMode="auto">
          <a:xfrm>
            <a:off x="4800601" y="6188852"/>
            <a:ext cx="73025"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31" name="Line 19"/>
          <p:cNvSpPr>
            <a:spLocks noChangeShapeType="1"/>
          </p:cNvSpPr>
          <p:nvPr/>
        </p:nvSpPr>
        <p:spPr bwMode="auto">
          <a:xfrm flipV="1">
            <a:off x="4727576" y="2228041"/>
            <a:ext cx="1439863" cy="503237"/>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2" name="Line 20"/>
          <p:cNvSpPr>
            <a:spLocks noChangeShapeType="1"/>
          </p:cNvSpPr>
          <p:nvPr/>
        </p:nvSpPr>
        <p:spPr bwMode="auto">
          <a:xfrm flipH="1">
            <a:off x="6096000" y="2299478"/>
            <a:ext cx="71438" cy="15843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3" name="Line 21"/>
          <p:cNvSpPr>
            <a:spLocks noChangeShapeType="1"/>
          </p:cNvSpPr>
          <p:nvPr/>
        </p:nvSpPr>
        <p:spPr bwMode="auto">
          <a:xfrm>
            <a:off x="6167439" y="3883803"/>
            <a:ext cx="936625" cy="79216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4" name="Line 22"/>
          <p:cNvSpPr>
            <a:spLocks noChangeShapeType="1"/>
          </p:cNvSpPr>
          <p:nvPr/>
        </p:nvSpPr>
        <p:spPr bwMode="auto">
          <a:xfrm flipH="1">
            <a:off x="4727576" y="3883802"/>
            <a:ext cx="1368425" cy="6477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5" name="Line 23"/>
          <p:cNvSpPr>
            <a:spLocks noChangeShapeType="1"/>
          </p:cNvSpPr>
          <p:nvPr/>
        </p:nvSpPr>
        <p:spPr bwMode="auto">
          <a:xfrm flipH="1">
            <a:off x="3359151" y="4531503"/>
            <a:ext cx="1368425" cy="9366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6" name="Line 24"/>
          <p:cNvSpPr>
            <a:spLocks noChangeShapeType="1"/>
          </p:cNvSpPr>
          <p:nvPr/>
        </p:nvSpPr>
        <p:spPr bwMode="auto">
          <a:xfrm>
            <a:off x="3359150" y="5468128"/>
            <a:ext cx="1441450" cy="720725"/>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7" name="Line 25"/>
          <p:cNvSpPr>
            <a:spLocks noChangeShapeType="1"/>
          </p:cNvSpPr>
          <p:nvPr/>
        </p:nvSpPr>
        <p:spPr bwMode="auto">
          <a:xfrm flipV="1">
            <a:off x="5087938" y="2515378"/>
            <a:ext cx="792162"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8" name="Line 26"/>
          <p:cNvSpPr>
            <a:spLocks noChangeShapeType="1"/>
          </p:cNvSpPr>
          <p:nvPr/>
        </p:nvSpPr>
        <p:spPr bwMode="auto">
          <a:xfrm>
            <a:off x="6024563" y="2731277"/>
            <a:ext cx="0" cy="86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9" name="Line 27"/>
          <p:cNvSpPr>
            <a:spLocks noChangeShapeType="1"/>
          </p:cNvSpPr>
          <p:nvPr/>
        </p:nvSpPr>
        <p:spPr bwMode="auto">
          <a:xfrm>
            <a:off x="6383338" y="3883803"/>
            <a:ext cx="5762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0" name="Line 28"/>
          <p:cNvSpPr>
            <a:spLocks noChangeShapeType="1"/>
          </p:cNvSpPr>
          <p:nvPr/>
        </p:nvSpPr>
        <p:spPr bwMode="auto">
          <a:xfrm flipH="1" flipV="1">
            <a:off x="6240464" y="4099702"/>
            <a:ext cx="5048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1" name="Line 29"/>
          <p:cNvSpPr>
            <a:spLocks noChangeShapeType="1"/>
          </p:cNvSpPr>
          <p:nvPr/>
        </p:nvSpPr>
        <p:spPr bwMode="auto">
          <a:xfrm flipH="1">
            <a:off x="4943475" y="3883802"/>
            <a:ext cx="86518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2" name="Line 30"/>
          <p:cNvSpPr>
            <a:spLocks noChangeShapeType="1"/>
          </p:cNvSpPr>
          <p:nvPr/>
        </p:nvSpPr>
        <p:spPr bwMode="auto">
          <a:xfrm flipH="1">
            <a:off x="3432176" y="4531503"/>
            <a:ext cx="1008063"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3" name="Line 31"/>
          <p:cNvSpPr>
            <a:spLocks noChangeShapeType="1"/>
          </p:cNvSpPr>
          <p:nvPr/>
        </p:nvSpPr>
        <p:spPr bwMode="auto">
          <a:xfrm>
            <a:off x="3648076" y="5755466"/>
            <a:ext cx="792163"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4" name="Line 32"/>
          <p:cNvSpPr>
            <a:spLocks noChangeShapeType="1"/>
          </p:cNvSpPr>
          <p:nvPr/>
        </p:nvSpPr>
        <p:spPr bwMode="auto">
          <a:xfrm flipH="1" flipV="1">
            <a:off x="3648075" y="5468127"/>
            <a:ext cx="935038"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5" name="Line 33"/>
          <p:cNvSpPr>
            <a:spLocks noChangeShapeType="1"/>
          </p:cNvSpPr>
          <p:nvPr/>
        </p:nvSpPr>
        <p:spPr bwMode="auto">
          <a:xfrm flipV="1">
            <a:off x="3792538" y="4747403"/>
            <a:ext cx="86360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6" name="Line 34"/>
          <p:cNvSpPr>
            <a:spLocks noChangeShapeType="1"/>
          </p:cNvSpPr>
          <p:nvPr/>
        </p:nvSpPr>
        <p:spPr bwMode="auto">
          <a:xfrm flipV="1">
            <a:off x="5375275" y="4172727"/>
            <a:ext cx="433388"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7" name="Line 35"/>
          <p:cNvSpPr>
            <a:spLocks noChangeShapeType="1"/>
          </p:cNvSpPr>
          <p:nvPr/>
        </p:nvSpPr>
        <p:spPr bwMode="auto">
          <a:xfrm flipV="1">
            <a:off x="6240463" y="2588403"/>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8" name="Line 36"/>
          <p:cNvSpPr>
            <a:spLocks noChangeShapeType="1"/>
          </p:cNvSpPr>
          <p:nvPr/>
        </p:nvSpPr>
        <p:spPr bwMode="auto">
          <a:xfrm flipH="1">
            <a:off x="5232400" y="2228040"/>
            <a:ext cx="4318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9" name="Text Box 37"/>
          <p:cNvSpPr txBox="1">
            <a:spLocks noChangeArrowheads="1"/>
          </p:cNvSpPr>
          <p:nvPr/>
        </p:nvSpPr>
        <p:spPr bwMode="auto">
          <a:xfrm>
            <a:off x="4151313" y="2659840"/>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accent2"/>
                </a:solidFill>
              </a:rPr>
              <a:t>start</a:t>
            </a:r>
            <a:endParaRPr lang="en-AU" altLang="en-US">
              <a:solidFill>
                <a:schemeClr val="accent2"/>
              </a:solidFill>
            </a:endParaRPr>
          </a:p>
        </p:txBody>
      </p:sp>
      <p:sp>
        <p:nvSpPr>
          <p:cNvPr id="64550" name="Line 38"/>
          <p:cNvSpPr>
            <a:spLocks noChangeShapeType="1"/>
          </p:cNvSpPr>
          <p:nvPr/>
        </p:nvSpPr>
        <p:spPr bwMode="auto">
          <a:xfrm flipH="1">
            <a:off x="6096000" y="2228040"/>
            <a:ext cx="71438" cy="16557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51" name="Line 39"/>
          <p:cNvSpPr>
            <a:spLocks noChangeShapeType="1"/>
          </p:cNvSpPr>
          <p:nvPr/>
        </p:nvSpPr>
        <p:spPr bwMode="auto">
          <a:xfrm flipH="1" flipV="1">
            <a:off x="4800601" y="4604527"/>
            <a:ext cx="2232025"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52" name="Line 40"/>
          <p:cNvSpPr>
            <a:spLocks noChangeShapeType="1"/>
          </p:cNvSpPr>
          <p:nvPr/>
        </p:nvSpPr>
        <p:spPr bwMode="auto">
          <a:xfrm>
            <a:off x="6096001" y="3883803"/>
            <a:ext cx="936625" cy="720725"/>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901966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TSP continues</a:t>
            </a:r>
            <a:endParaRPr lang="en-AU" altLang="en-US"/>
          </a:p>
        </p:txBody>
      </p:sp>
      <p:sp>
        <p:nvSpPr>
          <p:cNvPr id="65539" name="Rectangle 3"/>
          <p:cNvSpPr>
            <a:spLocks noGrp="1" noChangeArrowheads="1"/>
          </p:cNvSpPr>
          <p:nvPr>
            <p:ph type="body" idx="1"/>
          </p:nvPr>
        </p:nvSpPr>
        <p:spPr/>
        <p:txBody>
          <a:bodyPr/>
          <a:lstStyle/>
          <a:p>
            <a:r>
              <a:rPr lang="en-US" altLang="en-US"/>
              <a:t>The travelling salesman can then continue along his route, until the second time he revisits a node;</a:t>
            </a:r>
          </a:p>
          <a:p>
            <a:pPr lvl="1"/>
            <a:r>
              <a:rPr lang="en-US" altLang="en-US"/>
              <a:t>Returning to Phuket after HadYai.</a:t>
            </a:r>
          </a:p>
          <a:p>
            <a:r>
              <a:rPr lang="en-US" altLang="en-US"/>
              <a:t>What happens next?</a:t>
            </a:r>
            <a:endParaRPr lang="en-AU" altLang="en-US"/>
          </a:p>
        </p:txBody>
      </p:sp>
    </p:spTree>
    <p:extLst>
      <p:ext uri="{BB962C8B-B14F-4D97-AF65-F5344CB8AC3E}">
        <p14:creationId xmlns:p14="http://schemas.microsoft.com/office/powerpoint/2010/main" val="42769260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a:t>Solving TSP (approach 2)</a:t>
            </a:r>
            <a:endParaRPr lang="en-AU" altLang="en-US"/>
          </a:p>
        </p:txBody>
      </p:sp>
      <p:sp>
        <p:nvSpPr>
          <p:cNvPr id="66563" name="Rectangle 3"/>
          <p:cNvSpPr>
            <a:spLocks noGrp="1" noChangeArrowheads="1"/>
          </p:cNvSpPr>
          <p:nvPr>
            <p:ph type="body" idx="1"/>
          </p:nvPr>
        </p:nvSpPr>
        <p:spPr/>
        <p:txBody>
          <a:bodyPr/>
          <a:lstStyle/>
          <a:p>
            <a:r>
              <a:rPr lang="en-US" altLang="en-US"/>
              <a:t>A second approach takes a root node, and then inserts its nearest neighbour to create a loop.</a:t>
            </a:r>
          </a:p>
          <a:p>
            <a:r>
              <a:rPr lang="en-US" altLang="en-US"/>
              <a:t>Then the next nearest neighbour is added, normally creating a triangle.</a:t>
            </a:r>
          </a:p>
          <a:p>
            <a:r>
              <a:rPr lang="en-US" altLang="en-US"/>
              <a:t>Then the next nearest neighbour is added to link to its 2 closest neighbours.</a:t>
            </a:r>
          </a:p>
          <a:p>
            <a:r>
              <a:rPr lang="en-US" altLang="en-US"/>
              <a:t>Etc. until all nodes are linked.</a:t>
            </a:r>
            <a:endParaRPr lang="en-AU" altLang="en-US"/>
          </a:p>
        </p:txBody>
      </p:sp>
    </p:spTree>
    <p:extLst>
      <p:ext uri="{BB962C8B-B14F-4D97-AF65-F5344CB8AC3E}">
        <p14:creationId xmlns:p14="http://schemas.microsoft.com/office/powerpoint/2010/main" val="876698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Graph Representation</a:t>
            </a:r>
            <a:endParaRPr lang="th-TH" altLang="en-US"/>
          </a:p>
        </p:txBody>
      </p:sp>
      <p:sp>
        <p:nvSpPr>
          <p:cNvPr id="7172" name="Oval 4"/>
          <p:cNvSpPr>
            <a:spLocks noChangeArrowheads="1"/>
          </p:cNvSpPr>
          <p:nvPr/>
        </p:nvSpPr>
        <p:spPr bwMode="auto">
          <a:xfrm>
            <a:off x="3143250" y="192263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B</a:t>
            </a:r>
            <a:endParaRPr lang="th-TH" altLang="en-US">
              <a:solidFill>
                <a:schemeClr val="bg1"/>
              </a:solidFill>
            </a:endParaRPr>
          </a:p>
        </p:txBody>
      </p:sp>
      <p:sp>
        <p:nvSpPr>
          <p:cNvPr id="7173" name="Oval 5"/>
          <p:cNvSpPr>
            <a:spLocks noChangeArrowheads="1"/>
          </p:cNvSpPr>
          <p:nvPr/>
        </p:nvSpPr>
        <p:spPr bwMode="auto">
          <a:xfrm>
            <a:off x="8975725" y="408322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I</a:t>
            </a:r>
            <a:endParaRPr lang="th-TH" altLang="en-US">
              <a:solidFill>
                <a:schemeClr val="bg1"/>
              </a:solidFill>
            </a:endParaRPr>
          </a:p>
        </p:txBody>
      </p:sp>
      <p:sp>
        <p:nvSpPr>
          <p:cNvPr id="7174" name="Oval 6"/>
          <p:cNvSpPr>
            <a:spLocks noChangeArrowheads="1"/>
          </p:cNvSpPr>
          <p:nvPr/>
        </p:nvSpPr>
        <p:spPr bwMode="auto">
          <a:xfrm>
            <a:off x="2135188" y="365142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A</a:t>
            </a:r>
            <a:endParaRPr lang="th-TH" altLang="en-US">
              <a:solidFill>
                <a:schemeClr val="bg1"/>
              </a:solidFill>
            </a:endParaRPr>
          </a:p>
        </p:txBody>
      </p:sp>
      <p:sp>
        <p:nvSpPr>
          <p:cNvPr id="7175" name="Oval 7"/>
          <p:cNvSpPr>
            <a:spLocks noChangeArrowheads="1"/>
          </p:cNvSpPr>
          <p:nvPr/>
        </p:nvSpPr>
        <p:spPr bwMode="auto">
          <a:xfrm>
            <a:off x="3648075" y="473092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7176" name="Oval 8"/>
          <p:cNvSpPr>
            <a:spLocks noChangeArrowheads="1"/>
          </p:cNvSpPr>
          <p:nvPr/>
        </p:nvSpPr>
        <p:spPr bwMode="auto">
          <a:xfrm>
            <a:off x="4151313" y="307516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D</a:t>
            </a:r>
            <a:endParaRPr lang="th-TH" altLang="en-US">
              <a:solidFill>
                <a:schemeClr val="bg1"/>
              </a:solidFill>
            </a:endParaRPr>
          </a:p>
        </p:txBody>
      </p:sp>
      <p:sp>
        <p:nvSpPr>
          <p:cNvPr id="7177" name="Oval 9"/>
          <p:cNvSpPr>
            <a:spLocks noChangeArrowheads="1"/>
          </p:cNvSpPr>
          <p:nvPr/>
        </p:nvSpPr>
        <p:spPr bwMode="auto">
          <a:xfrm>
            <a:off x="7464425" y="487538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H</a:t>
            </a:r>
            <a:endParaRPr lang="th-TH" altLang="en-US">
              <a:solidFill>
                <a:schemeClr val="bg1"/>
              </a:solidFill>
            </a:endParaRPr>
          </a:p>
        </p:txBody>
      </p:sp>
      <p:sp>
        <p:nvSpPr>
          <p:cNvPr id="7178" name="Oval 10"/>
          <p:cNvSpPr>
            <a:spLocks noChangeArrowheads="1"/>
          </p:cNvSpPr>
          <p:nvPr/>
        </p:nvSpPr>
        <p:spPr bwMode="auto">
          <a:xfrm>
            <a:off x="7391400" y="314659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7179" name="Oval 11"/>
          <p:cNvSpPr>
            <a:spLocks noChangeArrowheads="1"/>
          </p:cNvSpPr>
          <p:nvPr/>
        </p:nvSpPr>
        <p:spPr bwMode="auto">
          <a:xfrm>
            <a:off x="5519738" y="422768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F</a:t>
            </a:r>
            <a:endParaRPr lang="th-TH" altLang="en-US">
              <a:solidFill>
                <a:schemeClr val="bg1"/>
              </a:solidFill>
            </a:endParaRPr>
          </a:p>
        </p:txBody>
      </p:sp>
      <p:sp>
        <p:nvSpPr>
          <p:cNvPr id="7180" name="Oval 12"/>
          <p:cNvSpPr>
            <a:spLocks noChangeArrowheads="1"/>
          </p:cNvSpPr>
          <p:nvPr/>
        </p:nvSpPr>
        <p:spPr bwMode="auto">
          <a:xfrm>
            <a:off x="5591175" y="221156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E</a:t>
            </a:r>
            <a:endParaRPr lang="th-TH" altLang="en-US">
              <a:solidFill>
                <a:schemeClr val="bg1"/>
              </a:solidFill>
            </a:endParaRPr>
          </a:p>
        </p:txBody>
      </p:sp>
      <p:sp>
        <p:nvSpPr>
          <p:cNvPr id="7181" name="Line 13"/>
          <p:cNvSpPr>
            <a:spLocks noChangeShapeType="1"/>
          </p:cNvSpPr>
          <p:nvPr/>
        </p:nvSpPr>
        <p:spPr bwMode="auto">
          <a:xfrm flipV="1">
            <a:off x="2424113" y="2356022"/>
            <a:ext cx="86360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2" name="Line 14"/>
          <p:cNvSpPr>
            <a:spLocks noChangeShapeType="1"/>
          </p:cNvSpPr>
          <p:nvPr/>
        </p:nvSpPr>
        <p:spPr bwMode="auto">
          <a:xfrm>
            <a:off x="3503614" y="2282998"/>
            <a:ext cx="720725"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3" name="Line 15"/>
          <p:cNvSpPr>
            <a:spLocks noChangeShapeType="1"/>
          </p:cNvSpPr>
          <p:nvPr/>
        </p:nvSpPr>
        <p:spPr bwMode="auto">
          <a:xfrm flipV="1">
            <a:off x="2566989" y="3364085"/>
            <a:ext cx="1584325"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4" name="Line 16"/>
          <p:cNvSpPr>
            <a:spLocks noChangeShapeType="1"/>
          </p:cNvSpPr>
          <p:nvPr/>
        </p:nvSpPr>
        <p:spPr bwMode="auto">
          <a:xfrm>
            <a:off x="2495551" y="3938761"/>
            <a:ext cx="1223963"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5" name="Line 17"/>
          <p:cNvSpPr>
            <a:spLocks noChangeShapeType="1"/>
          </p:cNvSpPr>
          <p:nvPr/>
        </p:nvSpPr>
        <p:spPr bwMode="auto">
          <a:xfrm flipV="1">
            <a:off x="3863975" y="3506960"/>
            <a:ext cx="43180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6" name="Line 18"/>
          <p:cNvSpPr>
            <a:spLocks noChangeShapeType="1"/>
          </p:cNvSpPr>
          <p:nvPr/>
        </p:nvSpPr>
        <p:spPr bwMode="auto">
          <a:xfrm flipV="1">
            <a:off x="4511676" y="2498897"/>
            <a:ext cx="11525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7" name="Line 19"/>
          <p:cNvSpPr>
            <a:spLocks noChangeShapeType="1"/>
          </p:cNvSpPr>
          <p:nvPr/>
        </p:nvSpPr>
        <p:spPr bwMode="auto">
          <a:xfrm flipV="1">
            <a:off x="4079876" y="4443585"/>
            <a:ext cx="14398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8" name="Line 20"/>
          <p:cNvSpPr>
            <a:spLocks noChangeShapeType="1"/>
          </p:cNvSpPr>
          <p:nvPr/>
        </p:nvSpPr>
        <p:spPr bwMode="auto">
          <a:xfrm>
            <a:off x="5951538" y="2571922"/>
            <a:ext cx="1439862"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89" name="Line 21"/>
          <p:cNvSpPr>
            <a:spLocks noChangeShapeType="1"/>
          </p:cNvSpPr>
          <p:nvPr/>
        </p:nvSpPr>
        <p:spPr bwMode="auto">
          <a:xfrm flipV="1">
            <a:off x="5951538" y="3435523"/>
            <a:ext cx="14398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0" name="Line 22"/>
          <p:cNvSpPr>
            <a:spLocks noChangeShapeType="1"/>
          </p:cNvSpPr>
          <p:nvPr/>
        </p:nvSpPr>
        <p:spPr bwMode="auto">
          <a:xfrm>
            <a:off x="7608889" y="3579985"/>
            <a:ext cx="71437"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1" name="Line 23"/>
          <p:cNvSpPr>
            <a:spLocks noChangeShapeType="1"/>
          </p:cNvSpPr>
          <p:nvPr/>
        </p:nvSpPr>
        <p:spPr bwMode="auto">
          <a:xfrm flipV="1">
            <a:off x="7896226" y="4443585"/>
            <a:ext cx="11525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92" name="Line 24"/>
          <p:cNvSpPr>
            <a:spLocks noChangeShapeType="1"/>
          </p:cNvSpPr>
          <p:nvPr/>
        </p:nvSpPr>
        <p:spPr bwMode="auto">
          <a:xfrm>
            <a:off x="7824788" y="3435523"/>
            <a:ext cx="129540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204" name="Text Box 36"/>
          <p:cNvSpPr txBox="1">
            <a:spLocks noChangeArrowheads="1"/>
          </p:cNvSpPr>
          <p:nvPr/>
        </p:nvSpPr>
        <p:spPr bwMode="auto">
          <a:xfrm>
            <a:off x="1908968" y="5724143"/>
            <a:ext cx="82280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a:t>While this looks pretty, it isn’t effective for storing as data.</a:t>
            </a:r>
            <a:endParaRPr lang="th-TH" altLang="en-US" dirty="0"/>
          </a:p>
        </p:txBody>
      </p:sp>
    </p:spTree>
    <p:extLst>
      <p:ext uri="{BB962C8B-B14F-4D97-AF65-F5344CB8AC3E}">
        <p14:creationId xmlns:p14="http://schemas.microsoft.com/office/powerpoint/2010/main" val="10874227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1524000" y="274638"/>
            <a:ext cx="8229600" cy="1143000"/>
          </a:xfrm>
        </p:spPr>
        <p:txBody>
          <a:bodyPr/>
          <a:lstStyle/>
          <a:p>
            <a:r>
              <a:rPr lang="en-US" altLang="en-US"/>
              <a:t>TSP (Approach 2)</a:t>
            </a:r>
            <a:endParaRPr lang="en-AU" altLang="en-US"/>
          </a:p>
        </p:txBody>
      </p:sp>
      <p:pic>
        <p:nvPicPr>
          <p:cNvPr id="67588" name="Picture 4" descr="Problem In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051" y="1341439"/>
            <a:ext cx="5184775" cy="5184775"/>
          </a:xfrm>
          <a:prstGeom prst="rect">
            <a:avLst/>
          </a:prstGeom>
          <a:noFill/>
          <a:extLst>
            <a:ext uri="{909E8E84-426E-40DD-AFC4-6F175D3DCCD1}">
              <a14:hiddenFill xmlns:a14="http://schemas.microsoft.com/office/drawing/2010/main">
                <a:solidFill>
                  <a:srgbClr val="FFFFFF"/>
                </a:solidFill>
              </a14:hiddenFill>
            </a:ext>
          </a:extLst>
        </p:spPr>
      </p:pic>
      <p:sp>
        <p:nvSpPr>
          <p:cNvPr id="67589" name="Oval 5"/>
          <p:cNvSpPr>
            <a:spLocks noChangeArrowheads="1"/>
          </p:cNvSpPr>
          <p:nvPr/>
        </p:nvSpPr>
        <p:spPr bwMode="auto">
          <a:xfrm>
            <a:off x="4656139" y="1916113"/>
            <a:ext cx="287337" cy="3603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744890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ngsana New" panose="02020603050405020304" pitchFamily="18" charset="-34"/>
              </a:defRPr>
            </a:lvl1pPr>
            <a:lvl2pPr algn="ctr">
              <a:defRPr sz="4400">
                <a:solidFill>
                  <a:schemeClr val="tx2"/>
                </a:solidFill>
                <a:latin typeface="Arial" panose="020B0604020202020204" pitchFamily="34" charset="0"/>
                <a:cs typeface="Angsana New" panose="02020603050405020304" pitchFamily="18" charset="-34"/>
              </a:defRPr>
            </a:lvl2pPr>
            <a:lvl3pPr algn="ctr">
              <a:defRPr sz="4400">
                <a:solidFill>
                  <a:schemeClr val="tx2"/>
                </a:solidFill>
                <a:latin typeface="Arial" panose="020B0604020202020204" pitchFamily="34" charset="0"/>
                <a:cs typeface="Angsana New" panose="02020603050405020304" pitchFamily="18" charset="-34"/>
              </a:defRPr>
            </a:lvl3pPr>
            <a:lvl4pPr algn="ctr">
              <a:defRPr sz="4400">
                <a:solidFill>
                  <a:schemeClr val="tx2"/>
                </a:solidFill>
                <a:latin typeface="Arial" panose="020B0604020202020204" pitchFamily="34" charset="0"/>
                <a:cs typeface="Angsana New" panose="02020603050405020304" pitchFamily="18" charset="-34"/>
              </a:defRPr>
            </a:lvl4pPr>
            <a:lvl5pPr algn="ctr">
              <a:defRPr sz="4400">
                <a:solidFill>
                  <a:schemeClr val="tx2"/>
                </a:solidFill>
                <a:latin typeface="Arial" panose="020B0604020202020204" pitchFamily="34" charset="0"/>
                <a:cs typeface="Angsana New" panose="02020603050405020304" pitchFamily="18" charset="-34"/>
              </a:defRPr>
            </a:lvl5pPr>
            <a:lvl6pPr marL="4572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6pPr>
            <a:lvl7pPr marL="9144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7pPr>
            <a:lvl8pPr marL="13716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8pPr>
            <a:lvl9pPr marL="18288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9pPr>
          </a:lstStyle>
          <a:p>
            <a:r>
              <a:rPr lang="en-US" altLang="en-US"/>
              <a:t>TSP (Approach 2)</a:t>
            </a:r>
            <a:endParaRPr lang="en-AU" altLang="en-US"/>
          </a:p>
        </p:txBody>
      </p:sp>
      <p:pic>
        <p:nvPicPr>
          <p:cNvPr id="68613" name="Picture 5" descr="Problem In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051" y="1341439"/>
            <a:ext cx="5184775" cy="5184775"/>
          </a:xfrm>
          <a:prstGeom prst="rect">
            <a:avLst/>
          </a:prstGeom>
          <a:noFill/>
          <a:extLst>
            <a:ext uri="{909E8E84-426E-40DD-AFC4-6F175D3DCCD1}">
              <a14:hiddenFill xmlns:a14="http://schemas.microsoft.com/office/drawing/2010/main">
                <a:solidFill>
                  <a:srgbClr val="FFFFFF"/>
                </a:solidFill>
              </a14:hiddenFill>
            </a:ext>
          </a:extLst>
        </p:spPr>
      </p:pic>
      <p:sp>
        <p:nvSpPr>
          <p:cNvPr id="68614" name="Oval 6"/>
          <p:cNvSpPr>
            <a:spLocks noChangeArrowheads="1"/>
          </p:cNvSpPr>
          <p:nvPr/>
        </p:nvSpPr>
        <p:spPr bwMode="auto">
          <a:xfrm>
            <a:off x="4656139" y="1916113"/>
            <a:ext cx="287337" cy="3603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5" name="Oval 7"/>
          <p:cNvSpPr>
            <a:spLocks noChangeArrowheads="1"/>
          </p:cNvSpPr>
          <p:nvPr/>
        </p:nvSpPr>
        <p:spPr bwMode="auto">
          <a:xfrm>
            <a:off x="3935414" y="2924176"/>
            <a:ext cx="287337" cy="36036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6" name="Line 8"/>
          <p:cNvSpPr>
            <a:spLocks noChangeShapeType="1"/>
          </p:cNvSpPr>
          <p:nvPr/>
        </p:nvSpPr>
        <p:spPr bwMode="auto">
          <a:xfrm flipH="1">
            <a:off x="4151313" y="2276475"/>
            <a:ext cx="576262" cy="647700"/>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5209238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ngsana New" panose="02020603050405020304" pitchFamily="18" charset="-34"/>
              </a:defRPr>
            </a:lvl1pPr>
            <a:lvl2pPr algn="ctr">
              <a:defRPr sz="4400">
                <a:solidFill>
                  <a:schemeClr val="tx2"/>
                </a:solidFill>
                <a:latin typeface="Arial" panose="020B0604020202020204" pitchFamily="34" charset="0"/>
                <a:cs typeface="Angsana New" panose="02020603050405020304" pitchFamily="18" charset="-34"/>
              </a:defRPr>
            </a:lvl2pPr>
            <a:lvl3pPr algn="ctr">
              <a:defRPr sz="4400">
                <a:solidFill>
                  <a:schemeClr val="tx2"/>
                </a:solidFill>
                <a:latin typeface="Arial" panose="020B0604020202020204" pitchFamily="34" charset="0"/>
                <a:cs typeface="Angsana New" panose="02020603050405020304" pitchFamily="18" charset="-34"/>
              </a:defRPr>
            </a:lvl3pPr>
            <a:lvl4pPr algn="ctr">
              <a:defRPr sz="4400">
                <a:solidFill>
                  <a:schemeClr val="tx2"/>
                </a:solidFill>
                <a:latin typeface="Arial" panose="020B0604020202020204" pitchFamily="34" charset="0"/>
                <a:cs typeface="Angsana New" panose="02020603050405020304" pitchFamily="18" charset="-34"/>
              </a:defRPr>
            </a:lvl4pPr>
            <a:lvl5pPr algn="ctr">
              <a:defRPr sz="4400">
                <a:solidFill>
                  <a:schemeClr val="tx2"/>
                </a:solidFill>
                <a:latin typeface="Arial" panose="020B0604020202020204" pitchFamily="34" charset="0"/>
                <a:cs typeface="Angsana New" panose="02020603050405020304" pitchFamily="18" charset="-34"/>
              </a:defRPr>
            </a:lvl5pPr>
            <a:lvl6pPr marL="4572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6pPr>
            <a:lvl7pPr marL="9144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7pPr>
            <a:lvl8pPr marL="13716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8pPr>
            <a:lvl9pPr marL="18288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9pPr>
          </a:lstStyle>
          <a:p>
            <a:r>
              <a:rPr lang="en-US" altLang="en-US"/>
              <a:t>TSP (Approach 2)</a:t>
            </a:r>
            <a:endParaRPr lang="en-AU" altLang="en-US"/>
          </a:p>
        </p:txBody>
      </p:sp>
      <p:pic>
        <p:nvPicPr>
          <p:cNvPr id="69637" name="Picture 5" descr="Problem In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051" y="1341439"/>
            <a:ext cx="5184775" cy="5184775"/>
          </a:xfrm>
          <a:prstGeom prst="rect">
            <a:avLst/>
          </a:prstGeom>
          <a:noFill/>
          <a:extLst>
            <a:ext uri="{909E8E84-426E-40DD-AFC4-6F175D3DCCD1}">
              <a14:hiddenFill xmlns:a14="http://schemas.microsoft.com/office/drawing/2010/main">
                <a:solidFill>
                  <a:srgbClr val="FFFFFF"/>
                </a:solidFill>
              </a14:hiddenFill>
            </a:ext>
          </a:extLst>
        </p:spPr>
      </p:pic>
      <p:sp>
        <p:nvSpPr>
          <p:cNvPr id="69638" name="Oval 6"/>
          <p:cNvSpPr>
            <a:spLocks noChangeArrowheads="1"/>
          </p:cNvSpPr>
          <p:nvPr/>
        </p:nvSpPr>
        <p:spPr bwMode="auto">
          <a:xfrm>
            <a:off x="4656139" y="1916113"/>
            <a:ext cx="287337" cy="3603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9" name="Oval 7"/>
          <p:cNvSpPr>
            <a:spLocks noChangeArrowheads="1"/>
          </p:cNvSpPr>
          <p:nvPr/>
        </p:nvSpPr>
        <p:spPr bwMode="auto">
          <a:xfrm>
            <a:off x="3935414" y="2924176"/>
            <a:ext cx="287337" cy="36036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41" name="Oval 9"/>
          <p:cNvSpPr>
            <a:spLocks noChangeArrowheads="1"/>
          </p:cNvSpPr>
          <p:nvPr/>
        </p:nvSpPr>
        <p:spPr bwMode="auto">
          <a:xfrm>
            <a:off x="4583114" y="3789363"/>
            <a:ext cx="287337" cy="3603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42" name="Line 10"/>
          <p:cNvSpPr>
            <a:spLocks noChangeShapeType="1"/>
          </p:cNvSpPr>
          <p:nvPr/>
        </p:nvSpPr>
        <p:spPr bwMode="auto">
          <a:xfrm flipH="1">
            <a:off x="4151313" y="2276475"/>
            <a:ext cx="576262"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3" name="Line 11"/>
          <p:cNvSpPr>
            <a:spLocks noChangeShapeType="1"/>
          </p:cNvSpPr>
          <p:nvPr/>
        </p:nvSpPr>
        <p:spPr bwMode="auto">
          <a:xfrm>
            <a:off x="4151313" y="3284538"/>
            <a:ext cx="431800" cy="57626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4" name="Line 12"/>
          <p:cNvSpPr>
            <a:spLocks noChangeShapeType="1"/>
          </p:cNvSpPr>
          <p:nvPr/>
        </p:nvSpPr>
        <p:spPr bwMode="auto">
          <a:xfrm flipV="1">
            <a:off x="4727576" y="2276475"/>
            <a:ext cx="73025" cy="151288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473167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ngsana New" panose="02020603050405020304" pitchFamily="18" charset="-34"/>
              </a:defRPr>
            </a:lvl1pPr>
            <a:lvl2pPr algn="ctr">
              <a:defRPr sz="4400">
                <a:solidFill>
                  <a:schemeClr val="tx2"/>
                </a:solidFill>
                <a:latin typeface="Arial" panose="020B0604020202020204" pitchFamily="34" charset="0"/>
                <a:cs typeface="Angsana New" panose="02020603050405020304" pitchFamily="18" charset="-34"/>
              </a:defRPr>
            </a:lvl2pPr>
            <a:lvl3pPr algn="ctr">
              <a:defRPr sz="4400">
                <a:solidFill>
                  <a:schemeClr val="tx2"/>
                </a:solidFill>
                <a:latin typeface="Arial" panose="020B0604020202020204" pitchFamily="34" charset="0"/>
                <a:cs typeface="Angsana New" panose="02020603050405020304" pitchFamily="18" charset="-34"/>
              </a:defRPr>
            </a:lvl3pPr>
            <a:lvl4pPr algn="ctr">
              <a:defRPr sz="4400">
                <a:solidFill>
                  <a:schemeClr val="tx2"/>
                </a:solidFill>
                <a:latin typeface="Arial" panose="020B0604020202020204" pitchFamily="34" charset="0"/>
                <a:cs typeface="Angsana New" panose="02020603050405020304" pitchFamily="18" charset="-34"/>
              </a:defRPr>
            </a:lvl4pPr>
            <a:lvl5pPr algn="ctr">
              <a:defRPr sz="4400">
                <a:solidFill>
                  <a:schemeClr val="tx2"/>
                </a:solidFill>
                <a:latin typeface="Arial" panose="020B0604020202020204" pitchFamily="34" charset="0"/>
                <a:cs typeface="Angsana New" panose="02020603050405020304" pitchFamily="18" charset="-34"/>
              </a:defRPr>
            </a:lvl5pPr>
            <a:lvl6pPr marL="4572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6pPr>
            <a:lvl7pPr marL="9144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7pPr>
            <a:lvl8pPr marL="13716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8pPr>
            <a:lvl9pPr marL="1828800" algn="ctr" fontAlgn="base">
              <a:spcBef>
                <a:spcPct val="0"/>
              </a:spcBef>
              <a:spcAft>
                <a:spcPct val="0"/>
              </a:spcAft>
              <a:defRPr sz="4400">
                <a:solidFill>
                  <a:schemeClr val="tx2"/>
                </a:solidFill>
                <a:latin typeface="Arial" panose="020B0604020202020204" pitchFamily="34" charset="0"/>
                <a:cs typeface="Angsana New" panose="02020603050405020304" pitchFamily="18" charset="-34"/>
              </a:defRPr>
            </a:lvl9pPr>
          </a:lstStyle>
          <a:p>
            <a:r>
              <a:rPr lang="en-US" altLang="en-US"/>
              <a:t>TSP (Approach 2)</a:t>
            </a:r>
            <a:endParaRPr lang="en-AU" altLang="en-US"/>
          </a:p>
        </p:txBody>
      </p:sp>
      <p:pic>
        <p:nvPicPr>
          <p:cNvPr id="70661" name="Picture 5" descr="Problem In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051" y="1341439"/>
            <a:ext cx="5184775" cy="5184775"/>
          </a:xfrm>
          <a:prstGeom prst="rect">
            <a:avLst/>
          </a:prstGeom>
          <a:noFill/>
          <a:extLst>
            <a:ext uri="{909E8E84-426E-40DD-AFC4-6F175D3DCCD1}">
              <a14:hiddenFill xmlns:a14="http://schemas.microsoft.com/office/drawing/2010/main">
                <a:solidFill>
                  <a:srgbClr val="FFFFFF"/>
                </a:solidFill>
              </a14:hiddenFill>
            </a:ext>
          </a:extLst>
        </p:spPr>
      </p:pic>
      <p:sp>
        <p:nvSpPr>
          <p:cNvPr id="70662" name="Oval 6"/>
          <p:cNvSpPr>
            <a:spLocks noChangeArrowheads="1"/>
          </p:cNvSpPr>
          <p:nvPr/>
        </p:nvSpPr>
        <p:spPr bwMode="auto">
          <a:xfrm>
            <a:off x="4656139" y="1916113"/>
            <a:ext cx="287337" cy="3603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63" name="Oval 7"/>
          <p:cNvSpPr>
            <a:spLocks noChangeArrowheads="1"/>
          </p:cNvSpPr>
          <p:nvPr/>
        </p:nvSpPr>
        <p:spPr bwMode="auto">
          <a:xfrm>
            <a:off x="3935414" y="2924176"/>
            <a:ext cx="287337" cy="36036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64" name="Oval 8"/>
          <p:cNvSpPr>
            <a:spLocks noChangeArrowheads="1"/>
          </p:cNvSpPr>
          <p:nvPr/>
        </p:nvSpPr>
        <p:spPr bwMode="auto">
          <a:xfrm>
            <a:off x="4583114" y="3789363"/>
            <a:ext cx="287337" cy="36036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65" name="Line 9"/>
          <p:cNvSpPr>
            <a:spLocks noChangeShapeType="1"/>
          </p:cNvSpPr>
          <p:nvPr/>
        </p:nvSpPr>
        <p:spPr bwMode="auto">
          <a:xfrm flipH="1">
            <a:off x="4151313" y="2276475"/>
            <a:ext cx="576262" cy="6477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6" name="Line 10"/>
          <p:cNvSpPr>
            <a:spLocks noChangeShapeType="1"/>
          </p:cNvSpPr>
          <p:nvPr/>
        </p:nvSpPr>
        <p:spPr bwMode="auto">
          <a:xfrm>
            <a:off x="4151313" y="3284538"/>
            <a:ext cx="431800" cy="57626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8" name="Oval 12"/>
          <p:cNvSpPr>
            <a:spLocks noChangeArrowheads="1"/>
          </p:cNvSpPr>
          <p:nvPr/>
        </p:nvSpPr>
        <p:spPr bwMode="auto">
          <a:xfrm>
            <a:off x="5448300" y="4149726"/>
            <a:ext cx="287338" cy="360363"/>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669" name="Line 13"/>
          <p:cNvSpPr>
            <a:spLocks noChangeShapeType="1"/>
          </p:cNvSpPr>
          <p:nvPr/>
        </p:nvSpPr>
        <p:spPr bwMode="auto">
          <a:xfrm>
            <a:off x="4872039" y="4076701"/>
            <a:ext cx="503237" cy="28892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0" name="Line 14"/>
          <p:cNvSpPr>
            <a:spLocks noChangeShapeType="1"/>
          </p:cNvSpPr>
          <p:nvPr/>
        </p:nvSpPr>
        <p:spPr bwMode="auto">
          <a:xfrm flipH="1" flipV="1">
            <a:off x="4872038" y="2276476"/>
            <a:ext cx="647700" cy="180022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90504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Graph Representation</a:t>
            </a:r>
            <a:br>
              <a:rPr lang="en-US" altLang="en-US" dirty="0"/>
            </a:br>
            <a:r>
              <a:rPr lang="en-US" altLang="en-US" dirty="0"/>
              <a:t>Adjacency List</a:t>
            </a:r>
            <a:endParaRPr lang="en-US" dirty="0"/>
          </a:p>
        </p:txBody>
      </p:sp>
      <p:graphicFrame>
        <p:nvGraphicFramePr>
          <p:cNvPr id="4" name="Group 44"/>
          <p:cNvGraphicFramePr>
            <a:graphicFrameLocks/>
          </p:cNvGraphicFramePr>
          <p:nvPr>
            <p:extLst>
              <p:ext uri="{D42A27DB-BD31-4B8C-83A1-F6EECF244321}">
                <p14:modId xmlns:p14="http://schemas.microsoft.com/office/powerpoint/2010/main" val="3642986372"/>
              </p:ext>
            </p:extLst>
          </p:nvPr>
        </p:nvGraphicFramePr>
        <p:xfrm>
          <a:off x="4591952" y="2292639"/>
          <a:ext cx="2459037" cy="3566160"/>
        </p:xfrm>
        <a:graphic>
          <a:graphicData uri="http://schemas.openxmlformats.org/drawingml/2006/table">
            <a:tbl>
              <a:tblPr/>
              <a:tblGrid>
                <a:gridCol w="500062">
                  <a:extLst>
                    <a:ext uri="{9D8B030D-6E8A-4147-A177-3AD203B41FA5}">
                      <a16:colId xmlns:a16="http://schemas.microsoft.com/office/drawing/2014/main" val="20000"/>
                    </a:ext>
                  </a:extLst>
                </a:gridCol>
                <a:gridCol w="1958975">
                  <a:extLst>
                    <a:ext uri="{9D8B030D-6E8A-4147-A177-3AD203B41FA5}">
                      <a16:colId xmlns:a16="http://schemas.microsoft.com/office/drawing/2014/main" val="20001"/>
                    </a:ext>
                  </a:extLst>
                </a:gridCol>
              </a:tblGrid>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rPr>
                        <a:t>A</a:t>
                      </a:r>
                      <a:endParaRPr kumimoji="0" lang="th-TH"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B, C, D.</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B</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rPr>
                        <a:t>A, D</a:t>
                      </a:r>
                      <a:endParaRPr kumimoji="0" lang="th-TH"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C</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 D, F</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D</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 B, C, E</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E</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D, G</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F</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C, G</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G</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E, F, H, I</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H</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G, I</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1475">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rPr>
                        <a:t>I</a:t>
                      </a:r>
                      <a:endParaRPr kumimoji="0" lang="th-TH"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rPr>
                        <a:t>G, H</a:t>
                      </a:r>
                      <a:endParaRPr kumimoji="0" lang="th-TH"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5018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Graph Representation</a:t>
            </a:r>
            <a:br>
              <a:rPr lang="en-US" altLang="en-US" dirty="0"/>
            </a:br>
            <a:r>
              <a:rPr lang="en-US" altLang="en-US" dirty="0"/>
              <a:t>Adjacency Linked List</a:t>
            </a:r>
            <a:endParaRPr lang="en-US" dirty="0"/>
          </a:p>
        </p:txBody>
      </p:sp>
      <p:grpSp>
        <p:nvGrpSpPr>
          <p:cNvPr id="4" name="Group 176"/>
          <p:cNvGrpSpPr>
            <a:grpSpLocks/>
          </p:cNvGrpSpPr>
          <p:nvPr/>
        </p:nvGrpSpPr>
        <p:grpSpPr bwMode="auto">
          <a:xfrm>
            <a:off x="6301946" y="4937681"/>
            <a:ext cx="503238" cy="576263"/>
            <a:chOff x="3152" y="1117"/>
            <a:chExt cx="317" cy="363"/>
          </a:xfrm>
        </p:grpSpPr>
        <p:sp>
          <p:nvSpPr>
            <p:cNvPr id="5" name="Rectangle 177"/>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E</a:t>
              </a:r>
            </a:p>
            <a:p>
              <a:pPr algn="ctr"/>
              <a:endParaRPr lang="th-TH" altLang="en-US" sz="2000">
                <a:solidFill>
                  <a:schemeClr val="bg1"/>
                </a:solidFill>
              </a:endParaRPr>
            </a:p>
          </p:txBody>
        </p:sp>
        <p:sp>
          <p:nvSpPr>
            <p:cNvPr id="6" name="Line 178"/>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7" name="Group 73"/>
          <p:cNvGrpSpPr>
            <a:grpSpLocks/>
          </p:cNvGrpSpPr>
          <p:nvPr/>
        </p:nvGrpSpPr>
        <p:grpSpPr bwMode="auto">
          <a:xfrm>
            <a:off x="2198260" y="1984930"/>
            <a:ext cx="503237" cy="719138"/>
            <a:chOff x="2472" y="981"/>
            <a:chExt cx="317" cy="453"/>
          </a:xfrm>
        </p:grpSpPr>
        <p:sp>
          <p:nvSpPr>
            <p:cNvPr id="8" name="Rectangle 69"/>
            <p:cNvSpPr>
              <a:spLocks noChangeArrowheads="1"/>
            </p:cNvSpPr>
            <p:nvPr/>
          </p:nvSpPr>
          <p:spPr bwMode="auto">
            <a:xfrm>
              <a:off x="2472" y="981"/>
              <a:ext cx="317" cy="45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A</a:t>
              </a:r>
            </a:p>
            <a:p>
              <a:pPr algn="ctr"/>
              <a:endParaRPr lang="th-TH" altLang="en-US" sz="2000">
                <a:solidFill>
                  <a:schemeClr val="bg1"/>
                </a:solidFill>
              </a:endParaRPr>
            </a:p>
          </p:txBody>
        </p:sp>
        <p:sp>
          <p:nvSpPr>
            <p:cNvPr id="9" name="Line 70"/>
            <p:cNvSpPr>
              <a:spLocks noChangeShapeType="1"/>
            </p:cNvSpPr>
            <p:nvPr/>
          </p:nvSpPr>
          <p:spPr bwMode="auto">
            <a:xfrm>
              <a:off x="2472" y="1253"/>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0" name="Line 71"/>
            <p:cNvSpPr>
              <a:spLocks noChangeShapeType="1"/>
            </p:cNvSpPr>
            <p:nvPr/>
          </p:nvSpPr>
          <p:spPr bwMode="auto">
            <a:xfrm>
              <a:off x="2472" y="1344"/>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11" name="Group 111"/>
          <p:cNvGrpSpPr>
            <a:grpSpLocks/>
          </p:cNvGrpSpPr>
          <p:nvPr/>
        </p:nvGrpSpPr>
        <p:grpSpPr bwMode="auto">
          <a:xfrm>
            <a:off x="3277760" y="2129393"/>
            <a:ext cx="503237" cy="576262"/>
            <a:chOff x="3152" y="1117"/>
            <a:chExt cx="317" cy="363"/>
          </a:xfrm>
        </p:grpSpPr>
        <p:sp>
          <p:nvSpPr>
            <p:cNvPr id="12" name="Rectangle 108"/>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B</a:t>
              </a:r>
            </a:p>
            <a:p>
              <a:pPr algn="ctr"/>
              <a:endParaRPr lang="th-TH" altLang="en-US" sz="2000">
                <a:solidFill>
                  <a:schemeClr val="bg1"/>
                </a:solidFill>
              </a:endParaRPr>
            </a:p>
          </p:txBody>
        </p:sp>
        <p:sp>
          <p:nvSpPr>
            <p:cNvPr id="13" name="Line 109"/>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14" name="Group 112"/>
          <p:cNvGrpSpPr>
            <a:grpSpLocks/>
          </p:cNvGrpSpPr>
          <p:nvPr/>
        </p:nvGrpSpPr>
        <p:grpSpPr bwMode="auto">
          <a:xfrm>
            <a:off x="4285821" y="2129393"/>
            <a:ext cx="503238" cy="576262"/>
            <a:chOff x="3152" y="1117"/>
            <a:chExt cx="317" cy="363"/>
          </a:xfrm>
        </p:grpSpPr>
        <p:sp>
          <p:nvSpPr>
            <p:cNvPr id="15" name="Rectangle 113"/>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C</a:t>
              </a:r>
            </a:p>
            <a:p>
              <a:pPr algn="ctr"/>
              <a:endParaRPr lang="th-TH" altLang="en-US" sz="2000">
                <a:solidFill>
                  <a:schemeClr val="bg1"/>
                </a:solidFill>
              </a:endParaRPr>
            </a:p>
          </p:txBody>
        </p:sp>
        <p:sp>
          <p:nvSpPr>
            <p:cNvPr id="16" name="Line 114"/>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17" name="Group 115"/>
          <p:cNvGrpSpPr>
            <a:grpSpLocks/>
          </p:cNvGrpSpPr>
          <p:nvPr/>
        </p:nvGrpSpPr>
        <p:grpSpPr bwMode="auto">
          <a:xfrm>
            <a:off x="5293885" y="2129393"/>
            <a:ext cx="503237" cy="576262"/>
            <a:chOff x="3152" y="1117"/>
            <a:chExt cx="317" cy="363"/>
          </a:xfrm>
        </p:grpSpPr>
        <p:sp>
          <p:nvSpPr>
            <p:cNvPr id="18" name="Rectangle 116"/>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D</a:t>
              </a:r>
            </a:p>
            <a:p>
              <a:pPr algn="ctr"/>
              <a:endParaRPr lang="th-TH" altLang="en-US" sz="2000">
                <a:solidFill>
                  <a:schemeClr val="bg1"/>
                </a:solidFill>
              </a:endParaRPr>
            </a:p>
          </p:txBody>
        </p:sp>
        <p:sp>
          <p:nvSpPr>
            <p:cNvPr id="19" name="Line 117"/>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20" name="Line 118"/>
          <p:cNvSpPr>
            <a:spLocks noChangeShapeType="1"/>
          </p:cNvSpPr>
          <p:nvPr/>
        </p:nvSpPr>
        <p:spPr bwMode="auto">
          <a:xfrm flipV="1">
            <a:off x="2701497" y="2489755"/>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1" name="Line 119"/>
          <p:cNvSpPr>
            <a:spLocks noChangeShapeType="1"/>
          </p:cNvSpPr>
          <p:nvPr/>
        </p:nvSpPr>
        <p:spPr bwMode="auto">
          <a:xfrm flipV="1">
            <a:off x="3782585" y="2345294"/>
            <a:ext cx="503237"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2" name="Line 120"/>
          <p:cNvSpPr>
            <a:spLocks noChangeShapeType="1"/>
          </p:cNvSpPr>
          <p:nvPr/>
        </p:nvSpPr>
        <p:spPr bwMode="auto">
          <a:xfrm flipV="1">
            <a:off x="4790646" y="2345294"/>
            <a:ext cx="5032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3" name="Line 121"/>
          <p:cNvSpPr>
            <a:spLocks noChangeShapeType="1"/>
          </p:cNvSpPr>
          <p:nvPr/>
        </p:nvSpPr>
        <p:spPr bwMode="auto">
          <a:xfrm>
            <a:off x="5509785" y="256119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nvGrpSpPr>
          <p:cNvPr id="24" name="Group 122"/>
          <p:cNvGrpSpPr>
            <a:grpSpLocks/>
          </p:cNvGrpSpPr>
          <p:nvPr/>
        </p:nvGrpSpPr>
        <p:grpSpPr bwMode="auto">
          <a:xfrm>
            <a:off x="2198260" y="2921555"/>
            <a:ext cx="503237" cy="719138"/>
            <a:chOff x="2472" y="981"/>
            <a:chExt cx="317" cy="453"/>
          </a:xfrm>
        </p:grpSpPr>
        <p:sp>
          <p:nvSpPr>
            <p:cNvPr id="25" name="Rectangle 123"/>
            <p:cNvSpPr>
              <a:spLocks noChangeArrowheads="1"/>
            </p:cNvSpPr>
            <p:nvPr/>
          </p:nvSpPr>
          <p:spPr bwMode="auto">
            <a:xfrm>
              <a:off x="2472" y="981"/>
              <a:ext cx="317" cy="45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B</a:t>
              </a:r>
            </a:p>
            <a:p>
              <a:pPr algn="ctr"/>
              <a:endParaRPr lang="th-TH" altLang="en-US" sz="2000">
                <a:solidFill>
                  <a:schemeClr val="bg1"/>
                </a:solidFill>
              </a:endParaRPr>
            </a:p>
          </p:txBody>
        </p:sp>
        <p:sp>
          <p:nvSpPr>
            <p:cNvPr id="26" name="Line 124"/>
            <p:cNvSpPr>
              <a:spLocks noChangeShapeType="1"/>
            </p:cNvSpPr>
            <p:nvPr/>
          </p:nvSpPr>
          <p:spPr bwMode="auto">
            <a:xfrm>
              <a:off x="2472" y="1253"/>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27" name="Line 125"/>
            <p:cNvSpPr>
              <a:spLocks noChangeShapeType="1"/>
            </p:cNvSpPr>
            <p:nvPr/>
          </p:nvSpPr>
          <p:spPr bwMode="auto">
            <a:xfrm>
              <a:off x="2472" y="1344"/>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28" name="Group 126"/>
          <p:cNvGrpSpPr>
            <a:grpSpLocks/>
          </p:cNvGrpSpPr>
          <p:nvPr/>
        </p:nvGrpSpPr>
        <p:grpSpPr bwMode="auto">
          <a:xfrm>
            <a:off x="3277760" y="3066018"/>
            <a:ext cx="503237" cy="576262"/>
            <a:chOff x="3152" y="1117"/>
            <a:chExt cx="317" cy="363"/>
          </a:xfrm>
        </p:grpSpPr>
        <p:sp>
          <p:nvSpPr>
            <p:cNvPr id="29" name="Rectangle 127"/>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A</a:t>
              </a:r>
            </a:p>
            <a:p>
              <a:pPr algn="ctr"/>
              <a:endParaRPr lang="th-TH" altLang="en-US" sz="2000">
                <a:solidFill>
                  <a:schemeClr val="bg1"/>
                </a:solidFill>
              </a:endParaRPr>
            </a:p>
          </p:txBody>
        </p:sp>
        <p:sp>
          <p:nvSpPr>
            <p:cNvPr id="30" name="Line 128"/>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31" name="Group 129"/>
          <p:cNvGrpSpPr>
            <a:grpSpLocks/>
          </p:cNvGrpSpPr>
          <p:nvPr/>
        </p:nvGrpSpPr>
        <p:grpSpPr bwMode="auto">
          <a:xfrm>
            <a:off x="4285821" y="3066018"/>
            <a:ext cx="503238" cy="576262"/>
            <a:chOff x="3152" y="1117"/>
            <a:chExt cx="317" cy="363"/>
          </a:xfrm>
        </p:grpSpPr>
        <p:sp>
          <p:nvSpPr>
            <p:cNvPr id="32" name="Rectangle 130"/>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D</a:t>
              </a:r>
            </a:p>
            <a:p>
              <a:pPr algn="ctr"/>
              <a:endParaRPr lang="th-TH" altLang="en-US" sz="2000">
                <a:solidFill>
                  <a:schemeClr val="bg1"/>
                </a:solidFill>
              </a:endParaRPr>
            </a:p>
          </p:txBody>
        </p:sp>
        <p:sp>
          <p:nvSpPr>
            <p:cNvPr id="33" name="Line 131"/>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34" name="Line 135"/>
          <p:cNvSpPr>
            <a:spLocks noChangeShapeType="1"/>
          </p:cNvSpPr>
          <p:nvPr/>
        </p:nvSpPr>
        <p:spPr bwMode="auto">
          <a:xfrm flipV="1">
            <a:off x="2701497" y="3426380"/>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 name="Line 136"/>
          <p:cNvSpPr>
            <a:spLocks noChangeShapeType="1"/>
          </p:cNvSpPr>
          <p:nvPr/>
        </p:nvSpPr>
        <p:spPr bwMode="auto">
          <a:xfrm flipV="1">
            <a:off x="3782585" y="3281919"/>
            <a:ext cx="503237"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6" name="Line 138"/>
          <p:cNvSpPr>
            <a:spLocks noChangeShapeType="1"/>
          </p:cNvSpPr>
          <p:nvPr/>
        </p:nvSpPr>
        <p:spPr bwMode="auto">
          <a:xfrm>
            <a:off x="4501721" y="3497818"/>
            <a:ext cx="71438"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7" name="Line 139"/>
          <p:cNvSpPr>
            <a:spLocks noChangeShapeType="1"/>
          </p:cNvSpPr>
          <p:nvPr/>
        </p:nvSpPr>
        <p:spPr bwMode="auto">
          <a:xfrm>
            <a:off x="2414159" y="2705655"/>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nvGrpSpPr>
          <p:cNvPr id="38" name="Group 140"/>
          <p:cNvGrpSpPr>
            <a:grpSpLocks/>
          </p:cNvGrpSpPr>
          <p:nvPr/>
        </p:nvGrpSpPr>
        <p:grpSpPr bwMode="auto">
          <a:xfrm>
            <a:off x="2198260" y="3856594"/>
            <a:ext cx="503237" cy="719137"/>
            <a:chOff x="2472" y="981"/>
            <a:chExt cx="317" cy="453"/>
          </a:xfrm>
        </p:grpSpPr>
        <p:sp>
          <p:nvSpPr>
            <p:cNvPr id="39" name="Rectangle 141"/>
            <p:cNvSpPr>
              <a:spLocks noChangeArrowheads="1"/>
            </p:cNvSpPr>
            <p:nvPr/>
          </p:nvSpPr>
          <p:spPr bwMode="auto">
            <a:xfrm>
              <a:off x="2472" y="981"/>
              <a:ext cx="317" cy="45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C</a:t>
              </a:r>
            </a:p>
            <a:p>
              <a:pPr algn="ctr"/>
              <a:endParaRPr lang="th-TH" altLang="en-US" sz="2000">
                <a:solidFill>
                  <a:schemeClr val="bg1"/>
                </a:solidFill>
              </a:endParaRPr>
            </a:p>
          </p:txBody>
        </p:sp>
        <p:sp>
          <p:nvSpPr>
            <p:cNvPr id="40" name="Line 142"/>
            <p:cNvSpPr>
              <a:spLocks noChangeShapeType="1"/>
            </p:cNvSpPr>
            <p:nvPr/>
          </p:nvSpPr>
          <p:spPr bwMode="auto">
            <a:xfrm>
              <a:off x="2472" y="1253"/>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1" name="Line 143"/>
            <p:cNvSpPr>
              <a:spLocks noChangeShapeType="1"/>
            </p:cNvSpPr>
            <p:nvPr/>
          </p:nvSpPr>
          <p:spPr bwMode="auto">
            <a:xfrm>
              <a:off x="2472" y="1344"/>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42" name="Group 144"/>
          <p:cNvGrpSpPr>
            <a:grpSpLocks/>
          </p:cNvGrpSpPr>
          <p:nvPr/>
        </p:nvGrpSpPr>
        <p:grpSpPr bwMode="auto">
          <a:xfrm>
            <a:off x="3277760" y="4001056"/>
            <a:ext cx="503237" cy="576263"/>
            <a:chOff x="3152" y="1117"/>
            <a:chExt cx="317" cy="363"/>
          </a:xfrm>
        </p:grpSpPr>
        <p:sp>
          <p:nvSpPr>
            <p:cNvPr id="43" name="Rectangle 145"/>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A</a:t>
              </a:r>
            </a:p>
            <a:p>
              <a:pPr algn="ctr"/>
              <a:endParaRPr lang="th-TH" altLang="en-US" sz="2000">
                <a:solidFill>
                  <a:schemeClr val="bg1"/>
                </a:solidFill>
              </a:endParaRPr>
            </a:p>
          </p:txBody>
        </p:sp>
        <p:sp>
          <p:nvSpPr>
            <p:cNvPr id="44" name="Line 146"/>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45" name="Group 147"/>
          <p:cNvGrpSpPr>
            <a:grpSpLocks/>
          </p:cNvGrpSpPr>
          <p:nvPr/>
        </p:nvGrpSpPr>
        <p:grpSpPr bwMode="auto">
          <a:xfrm>
            <a:off x="4285821" y="4001056"/>
            <a:ext cx="503238" cy="576263"/>
            <a:chOff x="3152" y="1117"/>
            <a:chExt cx="317" cy="363"/>
          </a:xfrm>
        </p:grpSpPr>
        <p:sp>
          <p:nvSpPr>
            <p:cNvPr id="46" name="Rectangle 148"/>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D</a:t>
              </a:r>
            </a:p>
            <a:p>
              <a:pPr algn="ctr"/>
              <a:endParaRPr lang="th-TH" altLang="en-US" sz="2000">
                <a:solidFill>
                  <a:schemeClr val="bg1"/>
                </a:solidFill>
              </a:endParaRPr>
            </a:p>
          </p:txBody>
        </p:sp>
        <p:sp>
          <p:nvSpPr>
            <p:cNvPr id="47" name="Line 149"/>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48" name="Group 150"/>
          <p:cNvGrpSpPr>
            <a:grpSpLocks/>
          </p:cNvGrpSpPr>
          <p:nvPr/>
        </p:nvGrpSpPr>
        <p:grpSpPr bwMode="auto">
          <a:xfrm>
            <a:off x="5293885" y="4001056"/>
            <a:ext cx="503237" cy="576263"/>
            <a:chOff x="3152" y="1117"/>
            <a:chExt cx="317" cy="363"/>
          </a:xfrm>
        </p:grpSpPr>
        <p:sp>
          <p:nvSpPr>
            <p:cNvPr id="49" name="Rectangle 151"/>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F</a:t>
              </a:r>
            </a:p>
            <a:p>
              <a:pPr algn="ctr"/>
              <a:endParaRPr lang="th-TH" altLang="en-US" sz="2000">
                <a:solidFill>
                  <a:schemeClr val="bg1"/>
                </a:solidFill>
              </a:endParaRPr>
            </a:p>
          </p:txBody>
        </p:sp>
        <p:sp>
          <p:nvSpPr>
            <p:cNvPr id="50" name="Line 152"/>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51" name="Line 153"/>
          <p:cNvSpPr>
            <a:spLocks noChangeShapeType="1"/>
          </p:cNvSpPr>
          <p:nvPr/>
        </p:nvSpPr>
        <p:spPr bwMode="auto">
          <a:xfrm flipV="1">
            <a:off x="2701497" y="4361418"/>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2" name="Line 154"/>
          <p:cNvSpPr>
            <a:spLocks noChangeShapeType="1"/>
          </p:cNvSpPr>
          <p:nvPr/>
        </p:nvSpPr>
        <p:spPr bwMode="auto">
          <a:xfrm flipV="1">
            <a:off x="3782585" y="4216955"/>
            <a:ext cx="5032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3" name="Line 155"/>
          <p:cNvSpPr>
            <a:spLocks noChangeShapeType="1"/>
          </p:cNvSpPr>
          <p:nvPr/>
        </p:nvSpPr>
        <p:spPr bwMode="auto">
          <a:xfrm flipV="1">
            <a:off x="4790646" y="4216955"/>
            <a:ext cx="503238"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4" name="Line 156"/>
          <p:cNvSpPr>
            <a:spLocks noChangeShapeType="1"/>
          </p:cNvSpPr>
          <p:nvPr/>
        </p:nvSpPr>
        <p:spPr bwMode="auto">
          <a:xfrm>
            <a:off x="5509785" y="4432856"/>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5" name="Line 157"/>
          <p:cNvSpPr>
            <a:spLocks noChangeShapeType="1"/>
          </p:cNvSpPr>
          <p:nvPr/>
        </p:nvSpPr>
        <p:spPr bwMode="auto">
          <a:xfrm>
            <a:off x="2414159" y="3640693"/>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nvGrpSpPr>
          <p:cNvPr id="56" name="Group 158"/>
          <p:cNvGrpSpPr>
            <a:grpSpLocks/>
          </p:cNvGrpSpPr>
          <p:nvPr/>
        </p:nvGrpSpPr>
        <p:grpSpPr bwMode="auto">
          <a:xfrm>
            <a:off x="2198260" y="4793219"/>
            <a:ext cx="503237" cy="719137"/>
            <a:chOff x="2472" y="981"/>
            <a:chExt cx="317" cy="453"/>
          </a:xfrm>
        </p:grpSpPr>
        <p:sp>
          <p:nvSpPr>
            <p:cNvPr id="57" name="Rectangle 159"/>
            <p:cNvSpPr>
              <a:spLocks noChangeArrowheads="1"/>
            </p:cNvSpPr>
            <p:nvPr/>
          </p:nvSpPr>
          <p:spPr bwMode="auto">
            <a:xfrm>
              <a:off x="2472" y="981"/>
              <a:ext cx="317" cy="45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D</a:t>
              </a:r>
            </a:p>
            <a:p>
              <a:pPr algn="ctr"/>
              <a:endParaRPr lang="th-TH" altLang="en-US" sz="2000">
                <a:solidFill>
                  <a:schemeClr val="bg1"/>
                </a:solidFill>
              </a:endParaRPr>
            </a:p>
          </p:txBody>
        </p:sp>
        <p:sp>
          <p:nvSpPr>
            <p:cNvPr id="58" name="Line 160"/>
            <p:cNvSpPr>
              <a:spLocks noChangeShapeType="1"/>
            </p:cNvSpPr>
            <p:nvPr/>
          </p:nvSpPr>
          <p:spPr bwMode="auto">
            <a:xfrm>
              <a:off x="2472" y="1253"/>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9" name="Line 161"/>
            <p:cNvSpPr>
              <a:spLocks noChangeShapeType="1"/>
            </p:cNvSpPr>
            <p:nvPr/>
          </p:nvSpPr>
          <p:spPr bwMode="auto">
            <a:xfrm>
              <a:off x="2472" y="1344"/>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60" name="Group 162"/>
          <p:cNvGrpSpPr>
            <a:grpSpLocks/>
          </p:cNvGrpSpPr>
          <p:nvPr/>
        </p:nvGrpSpPr>
        <p:grpSpPr bwMode="auto">
          <a:xfrm>
            <a:off x="3277760" y="4937681"/>
            <a:ext cx="503237" cy="576263"/>
            <a:chOff x="3152" y="1117"/>
            <a:chExt cx="317" cy="363"/>
          </a:xfrm>
        </p:grpSpPr>
        <p:sp>
          <p:nvSpPr>
            <p:cNvPr id="61" name="Rectangle 163"/>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A</a:t>
              </a:r>
            </a:p>
            <a:p>
              <a:pPr algn="ctr"/>
              <a:endParaRPr lang="th-TH" altLang="en-US" sz="2000">
                <a:solidFill>
                  <a:schemeClr val="bg1"/>
                </a:solidFill>
              </a:endParaRPr>
            </a:p>
          </p:txBody>
        </p:sp>
        <p:sp>
          <p:nvSpPr>
            <p:cNvPr id="62" name="Line 164"/>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63" name="Group 165"/>
          <p:cNvGrpSpPr>
            <a:grpSpLocks/>
          </p:cNvGrpSpPr>
          <p:nvPr/>
        </p:nvGrpSpPr>
        <p:grpSpPr bwMode="auto">
          <a:xfrm>
            <a:off x="4285821" y="4937681"/>
            <a:ext cx="503238" cy="576263"/>
            <a:chOff x="3152" y="1117"/>
            <a:chExt cx="317" cy="363"/>
          </a:xfrm>
        </p:grpSpPr>
        <p:sp>
          <p:nvSpPr>
            <p:cNvPr id="64" name="Rectangle 166"/>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B</a:t>
              </a:r>
            </a:p>
            <a:p>
              <a:pPr algn="ctr"/>
              <a:endParaRPr lang="th-TH" altLang="en-US" sz="2000">
                <a:solidFill>
                  <a:schemeClr val="bg1"/>
                </a:solidFill>
              </a:endParaRPr>
            </a:p>
          </p:txBody>
        </p:sp>
        <p:sp>
          <p:nvSpPr>
            <p:cNvPr id="65" name="Line 167"/>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66" name="Group 168"/>
          <p:cNvGrpSpPr>
            <a:grpSpLocks/>
          </p:cNvGrpSpPr>
          <p:nvPr/>
        </p:nvGrpSpPr>
        <p:grpSpPr bwMode="auto">
          <a:xfrm>
            <a:off x="5293885" y="4937681"/>
            <a:ext cx="503237" cy="576263"/>
            <a:chOff x="3152" y="1117"/>
            <a:chExt cx="317" cy="363"/>
          </a:xfrm>
        </p:grpSpPr>
        <p:sp>
          <p:nvSpPr>
            <p:cNvPr id="67" name="Rectangle 169"/>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C</a:t>
              </a:r>
            </a:p>
            <a:p>
              <a:pPr algn="ctr"/>
              <a:endParaRPr lang="th-TH" altLang="en-US" sz="2000">
                <a:solidFill>
                  <a:schemeClr val="bg1"/>
                </a:solidFill>
              </a:endParaRPr>
            </a:p>
          </p:txBody>
        </p:sp>
        <p:sp>
          <p:nvSpPr>
            <p:cNvPr id="68" name="Line 170"/>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69" name="Line 171"/>
          <p:cNvSpPr>
            <a:spLocks noChangeShapeType="1"/>
          </p:cNvSpPr>
          <p:nvPr/>
        </p:nvSpPr>
        <p:spPr bwMode="auto">
          <a:xfrm flipV="1">
            <a:off x="2701497" y="5298043"/>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0" name="Line 172"/>
          <p:cNvSpPr>
            <a:spLocks noChangeShapeType="1"/>
          </p:cNvSpPr>
          <p:nvPr/>
        </p:nvSpPr>
        <p:spPr bwMode="auto">
          <a:xfrm flipV="1">
            <a:off x="3782585" y="5153580"/>
            <a:ext cx="5032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1" name="Line 173"/>
          <p:cNvSpPr>
            <a:spLocks noChangeShapeType="1"/>
          </p:cNvSpPr>
          <p:nvPr/>
        </p:nvSpPr>
        <p:spPr bwMode="auto">
          <a:xfrm flipV="1">
            <a:off x="4790646" y="5153580"/>
            <a:ext cx="503238"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2" name="Line 174"/>
          <p:cNvSpPr>
            <a:spLocks noChangeShapeType="1"/>
          </p:cNvSpPr>
          <p:nvPr/>
        </p:nvSpPr>
        <p:spPr bwMode="auto">
          <a:xfrm>
            <a:off x="6517846" y="5369481"/>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3" name="Line 175"/>
          <p:cNvSpPr>
            <a:spLocks noChangeShapeType="1"/>
          </p:cNvSpPr>
          <p:nvPr/>
        </p:nvSpPr>
        <p:spPr bwMode="auto">
          <a:xfrm>
            <a:off x="2414159" y="457731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4" name="Line 179"/>
          <p:cNvSpPr>
            <a:spLocks noChangeShapeType="1"/>
          </p:cNvSpPr>
          <p:nvPr/>
        </p:nvSpPr>
        <p:spPr bwMode="auto">
          <a:xfrm flipV="1">
            <a:off x="5798710" y="5153580"/>
            <a:ext cx="5032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nvGrpSpPr>
          <p:cNvPr id="75" name="Group 180"/>
          <p:cNvGrpSpPr>
            <a:grpSpLocks/>
          </p:cNvGrpSpPr>
          <p:nvPr/>
        </p:nvGrpSpPr>
        <p:grpSpPr bwMode="auto">
          <a:xfrm>
            <a:off x="2198260" y="5729844"/>
            <a:ext cx="503237" cy="719137"/>
            <a:chOff x="2472" y="981"/>
            <a:chExt cx="317" cy="453"/>
          </a:xfrm>
        </p:grpSpPr>
        <p:sp>
          <p:nvSpPr>
            <p:cNvPr id="76" name="Rectangle 181"/>
            <p:cNvSpPr>
              <a:spLocks noChangeArrowheads="1"/>
            </p:cNvSpPr>
            <p:nvPr/>
          </p:nvSpPr>
          <p:spPr bwMode="auto">
            <a:xfrm>
              <a:off x="2472" y="981"/>
              <a:ext cx="317" cy="45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E</a:t>
              </a:r>
            </a:p>
            <a:p>
              <a:pPr algn="ctr"/>
              <a:endParaRPr lang="th-TH" altLang="en-US" sz="2000">
                <a:solidFill>
                  <a:schemeClr val="bg1"/>
                </a:solidFill>
              </a:endParaRPr>
            </a:p>
          </p:txBody>
        </p:sp>
        <p:sp>
          <p:nvSpPr>
            <p:cNvPr id="77" name="Line 182"/>
            <p:cNvSpPr>
              <a:spLocks noChangeShapeType="1"/>
            </p:cNvSpPr>
            <p:nvPr/>
          </p:nvSpPr>
          <p:spPr bwMode="auto">
            <a:xfrm>
              <a:off x="2472" y="1253"/>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78" name="Line 183"/>
            <p:cNvSpPr>
              <a:spLocks noChangeShapeType="1"/>
            </p:cNvSpPr>
            <p:nvPr/>
          </p:nvSpPr>
          <p:spPr bwMode="auto">
            <a:xfrm>
              <a:off x="2472" y="1344"/>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79" name="Group 184"/>
          <p:cNvGrpSpPr>
            <a:grpSpLocks/>
          </p:cNvGrpSpPr>
          <p:nvPr/>
        </p:nvGrpSpPr>
        <p:grpSpPr bwMode="auto">
          <a:xfrm>
            <a:off x="3277760" y="5874306"/>
            <a:ext cx="503237" cy="576263"/>
            <a:chOff x="3152" y="1117"/>
            <a:chExt cx="317" cy="363"/>
          </a:xfrm>
        </p:grpSpPr>
        <p:sp>
          <p:nvSpPr>
            <p:cNvPr id="80" name="Rectangle 185"/>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D</a:t>
              </a:r>
            </a:p>
            <a:p>
              <a:pPr algn="ctr"/>
              <a:endParaRPr lang="th-TH" altLang="en-US" sz="2000">
                <a:solidFill>
                  <a:schemeClr val="bg1"/>
                </a:solidFill>
              </a:endParaRPr>
            </a:p>
          </p:txBody>
        </p:sp>
        <p:sp>
          <p:nvSpPr>
            <p:cNvPr id="81" name="Line 186"/>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grpSp>
        <p:nvGrpSpPr>
          <p:cNvPr id="82" name="Group 187"/>
          <p:cNvGrpSpPr>
            <a:grpSpLocks/>
          </p:cNvGrpSpPr>
          <p:nvPr/>
        </p:nvGrpSpPr>
        <p:grpSpPr bwMode="auto">
          <a:xfrm>
            <a:off x="4285821" y="5874306"/>
            <a:ext cx="503238" cy="576263"/>
            <a:chOff x="3152" y="1117"/>
            <a:chExt cx="317" cy="363"/>
          </a:xfrm>
        </p:grpSpPr>
        <p:sp>
          <p:nvSpPr>
            <p:cNvPr id="83" name="Rectangle 188"/>
            <p:cNvSpPr>
              <a:spLocks noChangeArrowheads="1"/>
            </p:cNvSpPr>
            <p:nvPr/>
          </p:nvSpPr>
          <p:spPr bwMode="auto">
            <a:xfrm>
              <a:off x="3152" y="1117"/>
              <a:ext cx="317" cy="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a:solidFill>
                    <a:schemeClr val="bg1"/>
                  </a:solidFill>
                </a:rPr>
                <a:t>G</a:t>
              </a:r>
            </a:p>
            <a:p>
              <a:pPr algn="ctr"/>
              <a:endParaRPr lang="th-TH" altLang="en-US" sz="2000">
                <a:solidFill>
                  <a:schemeClr val="bg1"/>
                </a:solidFill>
              </a:endParaRPr>
            </a:p>
          </p:txBody>
        </p:sp>
        <p:sp>
          <p:nvSpPr>
            <p:cNvPr id="84" name="Line 189"/>
            <p:cNvSpPr>
              <a:spLocks noChangeShapeType="1"/>
            </p:cNvSpPr>
            <p:nvPr/>
          </p:nvSpPr>
          <p:spPr bwMode="auto">
            <a:xfrm>
              <a:off x="3152" y="1389"/>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grpSp>
      <p:sp>
        <p:nvSpPr>
          <p:cNvPr id="85" name="Line 190"/>
          <p:cNvSpPr>
            <a:spLocks noChangeShapeType="1"/>
          </p:cNvSpPr>
          <p:nvPr/>
        </p:nvSpPr>
        <p:spPr bwMode="auto">
          <a:xfrm flipV="1">
            <a:off x="2701497" y="6234668"/>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6" name="Line 191"/>
          <p:cNvSpPr>
            <a:spLocks noChangeShapeType="1"/>
          </p:cNvSpPr>
          <p:nvPr/>
        </p:nvSpPr>
        <p:spPr bwMode="auto">
          <a:xfrm flipV="1">
            <a:off x="3782585" y="6090205"/>
            <a:ext cx="5032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7" name="Line 192"/>
          <p:cNvSpPr>
            <a:spLocks noChangeShapeType="1"/>
          </p:cNvSpPr>
          <p:nvPr/>
        </p:nvSpPr>
        <p:spPr bwMode="auto">
          <a:xfrm>
            <a:off x="4501721" y="6306106"/>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8" name="Line 193"/>
          <p:cNvSpPr>
            <a:spLocks noChangeShapeType="1"/>
          </p:cNvSpPr>
          <p:nvPr/>
        </p:nvSpPr>
        <p:spPr bwMode="auto">
          <a:xfrm>
            <a:off x="2414159" y="5513943"/>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89" name="Line 194"/>
          <p:cNvSpPr>
            <a:spLocks noChangeShapeType="1"/>
          </p:cNvSpPr>
          <p:nvPr/>
        </p:nvSpPr>
        <p:spPr bwMode="auto">
          <a:xfrm>
            <a:off x="2414159" y="6448980"/>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90" name="Text Box 195"/>
          <p:cNvSpPr txBox="1">
            <a:spLocks noChangeArrowheads="1"/>
          </p:cNvSpPr>
          <p:nvPr/>
        </p:nvSpPr>
        <p:spPr bwMode="auto">
          <a:xfrm>
            <a:off x="5417710" y="6488668"/>
            <a:ext cx="5291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etc.</a:t>
            </a:r>
            <a:endParaRPr lang="th-TH" altLang="en-US"/>
          </a:p>
        </p:txBody>
      </p:sp>
    </p:spTree>
    <p:extLst>
      <p:ext uri="{BB962C8B-B14F-4D97-AF65-F5344CB8AC3E}">
        <p14:creationId xmlns:p14="http://schemas.microsoft.com/office/powerpoint/2010/main" val="4008052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Graph Representation</a:t>
            </a:r>
            <a:br>
              <a:rPr lang="en-US" altLang="en-US" dirty="0"/>
            </a:br>
            <a:r>
              <a:rPr lang="en-US" altLang="en-US" dirty="0"/>
              <a:t>Adjacency Matrix</a:t>
            </a:r>
            <a:endParaRPr lang="en-US" dirty="0"/>
          </a:p>
        </p:txBody>
      </p:sp>
      <p:graphicFrame>
        <p:nvGraphicFramePr>
          <p:cNvPr id="4" name="Group 439"/>
          <p:cNvGraphicFramePr>
            <a:graphicFrameLocks/>
          </p:cNvGraphicFramePr>
          <p:nvPr/>
        </p:nvGraphicFramePr>
        <p:xfrm>
          <a:off x="4440238" y="1989138"/>
          <a:ext cx="3251200" cy="3962400"/>
        </p:xfrm>
        <a:graphic>
          <a:graphicData uri="http://schemas.openxmlformats.org/drawingml/2006/table">
            <a:tbl>
              <a:tblPr/>
              <a:tblGrid>
                <a:gridCol w="374650">
                  <a:extLst>
                    <a:ext uri="{9D8B030D-6E8A-4147-A177-3AD203B41FA5}">
                      <a16:colId xmlns:a16="http://schemas.microsoft.com/office/drawing/2014/main" val="20000"/>
                    </a:ext>
                  </a:extLst>
                </a:gridCol>
                <a:gridCol w="276225">
                  <a:extLst>
                    <a:ext uri="{9D8B030D-6E8A-4147-A177-3AD203B41FA5}">
                      <a16:colId xmlns:a16="http://schemas.microsoft.com/office/drawing/2014/main" val="20001"/>
                    </a:ext>
                  </a:extLst>
                </a:gridCol>
                <a:gridCol w="323850">
                  <a:extLst>
                    <a:ext uri="{9D8B030D-6E8A-4147-A177-3AD203B41FA5}">
                      <a16:colId xmlns:a16="http://schemas.microsoft.com/office/drawing/2014/main" val="20002"/>
                    </a:ext>
                  </a:extLst>
                </a:gridCol>
                <a:gridCol w="325437">
                  <a:extLst>
                    <a:ext uri="{9D8B030D-6E8A-4147-A177-3AD203B41FA5}">
                      <a16:colId xmlns:a16="http://schemas.microsoft.com/office/drawing/2014/main" val="20003"/>
                    </a:ext>
                  </a:extLst>
                </a:gridCol>
                <a:gridCol w="325438">
                  <a:extLst>
                    <a:ext uri="{9D8B030D-6E8A-4147-A177-3AD203B41FA5}">
                      <a16:colId xmlns:a16="http://schemas.microsoft.com/office/drawing/2014/main" val="20004"/>
                    </a:ext>
                  </a:extLst>
                </a:gridCol>
                <a:gridCol w="325437">
                  <a:extLst>
                    <a:ext uri="{9D8B030D-6E8A-4147-A177-3AD203B41FA5}">
                      <a16:colId xmlns:a16="http://schemas.microsoft.com/office/drawing/2014/main" val="20005"/>
                    </a:ext>
                  </a:extLst>
                </a:gridCol>
                <a:gridCol w="325438">
                  <a:extLst>
                    <a:ext uri="{9D8B030D-6E8A-4147-A177-3AD203B41FA5}">
                      <a16:colId xmlns:a16="http://schemas.microsoft.com/office/drawing/2014/main" val="20006"/>
                    </a:ext>
                  </a:extLst>
                </a:gridCol>
                <a:gridCol w="323850">
                  <a:extLst>
                    <a:ext uri="{9D8B030D-6E8A-4147-A177-3AD203B41FA5}">
                      <a16:colId xmlns:a16="http://schemas.microsoft.com/office/drawing/2014/main" val="20007"/>
                    </a:ext>
                  </a:extLst>
                </a:gridCol>
                <a:gridCol w="325437">
                  <a:extLst>
                    <a:ext uri="{9D8B030D-6E8A-4147-A177-3AD203B41FA5}">
                      <a16:colId xmlns:a16="http://schemas.microsoft.com/office/drawing/2014/main" val="20008"/>
                    </a:ext>
                  </a:extLst>
                </a:gridCol>
                <a:gridCol w="325438">
                  <a:extLst>
                    <a:ext uri="{9D8B030D-6E8A-4147-A177-3AD203B41FA5}">
                      <a16:colId xmlns:a16="http://schemas.microsoft.com/office/drawing/2014/main" val="20009"/>
                    </a:ext>
                  </a:extLst>
                </a:gridCol>
              </a:tblGrid>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AU"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B</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C</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D</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E</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F</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G</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H</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I</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A</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B</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C</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D</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E</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F</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2100">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G</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H</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0513">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I</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rPr>
                        <a:t>1</a:t>
                      </a:r>
                      <a:endParaRPr kumimoji="0" lang="th-TH" altLang="en-US" sz="2000" b="0" i="0" u="none" strike="noStrike" cap="none" normalizeH="0" baseline="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ngsana New" panose="02020603050405020304" pitchFamily="18" charset="-34"/>
                        </a:defRPr>
                      </a:lvl1pPr>
                      <a:lvl2pPr>
                        <a:spcBef>
                          <a:spcPct val="20000"/>
                        </a:spcBef>
                        <a:defRPr sz="2400">
                          <a:solidFill>
                            <a:schemeClr val="tx1"/>
                          </a:solidFill>
                          <a:latin typeface="Arial" panose="020B0604020202020204" pitchFamily="34" charset="0"/>
                          <a:cs typeface="Angsana New" panose="02020603050405020304" pitchFamily="18" charset="-34"/>
                        </a:defRPr>
                      </a:lvl2pPr>
                      <a:lvl3pPr>
                        <a:spcBef>
                          <a:spcPct val="20000"/>
                        </a:spcBef>
                        <a:defRPr sz="2000">
                          <a:solidFill>
                            <a:schemeClr val="tx1"/>
                          </a:solidFill>
                          <a:latin typeface="Arial" panose="020B0604020202020204" pitchFamily="34" charset="0"/>
                          <a:cs typeface="Angsana New" panose="02020603050405020304" pitchFamily="18" charset="-34"/>
                        </a:defRPr>
                      </a:lvl3pPr>
                      <a:lvl4pPr>
                        <a:spcBef>
                          <a:spcPct val="20000"/>
                        </a:spcBef>
                        <a:defRPr>
                          <a:solidFill>
                            <a:schemeClr val="tx1"/>
                          </a:solidFill>
                          <a:latin typeface="Arial" panose="020B0604020202020204" pitchFamily="34" charset="0"/>
                          <a:cs typeface="Angsana New" panose="02020603050405020304" pitchFamily="18" charset="-34"/>
                        </a:defRPr>
                      </a:lvl4pPr>
                      <a:lvl5pPr>
                        <a:spcBef>
                          <a:spcPct val="20000"/>
                        </a:spcBef>
                        <a:defRPr>
                          <a:solidFill>
                            <a:schemeClr val="tx1"/>
                          </a:solidFill>
                          <a:latin typeface="Arial" panose="020B0604020202020204" pitchFamily="34" charset="0"/>
                          <a:cs typeface="Angsana New" panose="02020603050405020304" pitchFamily="18" charset="-34"/>
                        </a:defRPr>
                      </a:lvl5pPr>
                      <a:lvl6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6pPr>
                      <a:lvl7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7pPr>
                      <a:lvl8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8pPr>
                      <a:lvl9pPr fontAlgn="base">
                        <a:spcBef>
                          <a:spcPct val="20000"/>
                        </a:spcBef>
                        <a:spcAft>
                          <a:spcPct val="0"/>
                        </a:spcAft>
                        <a:defRPr>
                          <a:solidFill>
                            <a:schemeClr val="tx1"/>
                          </a:solidFill>
                          <a:latin typeface="Arial" panose="020B0604020202020204" pitchFamily="34" charset="0"/>
                          <a:cs typeface="Angsana New" panose="02020603050405020304" pitchFamily="18" charset="-3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rPr>
                        <a:t>0</a:t>
                      </a:r>
                      <a:endParaRPr kumimoji="0" lang="th-TH" altLang="en-US" sz="2000" b="0" i="0" u="none" strike="noStrike" cap="none" normalizeH="0" baseline="0" dirty="0">
                        <a:ln>
                          <a:noFill/>
                        </a:ln>
                        <a:solidFill>
                          <a:schemeClr val="tx1"/>
                        </a:solidFill>
                        <a:effectLst/>
                        <a:latin typeface="Arial" panose="020B0604020202020204" pitchFamily="34" charset="0"/>
                        <a:cs typeface="Angsana New" panose="02020603050405020304" pitchFamily="18" charset="-3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8800024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3850</TotalTime>
  <Words>2391</Words>
  <Application>Microsoft Office PowerPoint</Application>
  <PresentationFormat>Widescreen</PresentationFormat>
  <Paragraphs>628</Paragraphs>
  <Slides>63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Angsana New</vt:lpstr>
      <vt:lpstr>Arial</vt:lpstr>
      <vt:lpstr>Cordia New</vt:lpstr>
      <vt:lpstr>Gill Sans MT</vt:lpstr>
      <vt:lpstr>Wingdings 2</vt:lpstr>
      <vt:lpstr>Dividend</vt:lpstr>
      <vt:lpstr>269202 Algorithms for iSNE</vt:lpstr>
      <vt:lpstr>Review</vt:lpstr>
      <vt:lpstr>This Week</vt:lpstr>
      <vt:lpstr>Graph definitions</vt:lpstr>
      <vt:lpstr>More Graph Definitions</vt:lpstr>
      <vt:lpstr>Graph Representation</vt:lpstr>
      <vt:lpstr>Graph Representation Adjacency List</vt:lpstr>
      <vt:lpstr>Graph Representation Adjacency Linked List</vt:lpstr>
      <vt:lpstr>Graph Representation Adjacency Matrix</vt:lpstr>
      <vt:lpstr>Graph Traversal</vt:lpstr>
      <vt:lpstr>Depth First Search Algorithm</vt:lpstr>
      <vt:lpstr>DFS(v)</vt:lpstr>
      <vt:lpstr>DFS in practice</vt:lpstr>
      <vt:lpstr>DFS on Digraph</vt:lpstr>
      <vt:lpstr>Breadth First Algorithms</vt:lpstr>
      <vt:lpstr>Breadth First</vt:lpstr>
      <vt:lpstr>BF in Practice</vt:lpstr>
      <vt:lpstr>BF on Digraph</vt:lpstr>
      <vt:lpstr>BF vs DF efficiency</vt:lpstr>
      <vt:lpstr>Shortest Path</vt:lpstr>
      <vt:lpstr>Shortest Path</vt:lpstr>
      <vt:lpstr>Dijkstra’s Algorithm</vt:lpstr>
      <vt:lpstr>Dijkstra’s Algorithm Commentry</vt:lpstr>
      <vt:lpstr>Dijkstra in  Practice</vt:lpstr>
      <vt:lpstr>Dijkstra’s problem</vt:lpstr>
      <vt:lpstr>All-to-All Shortest Paths</vt:lpstr>
      <vt:lpstr>All to all</vt:lpstr>
      <vt:lpstr>All to All</vt:lpstr>
      <vt:lpstr>Sub Problems</vt:lpstr>
      <vt:lpstr>Cycle Detection</vt:lpstr>
      <vt:lpstr>Union Find</vt:lpstr>
      <vt:lpstr>KenAir’s Problem</vt:lpstr>
      <vt:lpstr>KenAir – Solution 1</vt:lpstr>
      <vt:lpstr>KenAir Solution 2</vt:lpstr>
      <vt:lpstr>KenAir</vt:lpstr>
      <vt:lpstr>Kruskal’s Algorithm</vt:lpstr>
      <vt:lpstr>Topological Sort</vt:lpstr>
      <vt:lpstr>Topological Sort Pseudocode</vt:lpstr>
      <vt:lpstr>Networks</vt:lpstr>
      <vt:lpstr>Eulerian Graphs</vt:lpstr>
      <vt:lpstr>Eulerian Graphs</vt:lpstr>
      <vt:lpstr>Fleury</vt:lpstr>
      <vt:lpstr>The Chinese Postman</vt:lpstr>
      <vt:lpstr>The Chinese Postman</vt:lpstr>
      <vt:lpstr>Hamiltonian Graphs</vt:lpstr>
      <vt:lpstr>Finding a Hamiltonian Cycle</vt:lpstr>
      <vt:lpstr>Creating Hamiltonian Cycle</vt:lpstr>
      <vt:lpstr>Creating Hamiltonian Cycle</vt:lpstr>
      <vt:lpstr>The Travelling Salesman</vt:lpstr>
      <vt:lpstr>TSP I</vt:lpstr>
      <vt:lpstr>TSP II</vt:lpstr>
      <vt:lpstr>Solving TSP (approach 1)</vt:lpstr>
      <vt:lpstr>Solving TSP (approach 1)</vt:lpstr>
      <vt:lpstr>TSP</vt:lpstr>
      <vt:lpstr>Triangles</vt:lpstr>
      <vt:lpstr>TSP triangle 1</vt:lpstr>
      <vt:lpstr>TSP triangle 2</vt:lpstr>
      <vt:lpstr>TSP continues</vt:lpstr>
      <vt:lpstr>Solving TSP (approach 2)</vt:lpstr>
      <vt:lpstr>TSP (Approach 2)</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6</cp:revision>
  <dcterms:created xsi:type="dcterms:W3CDTF">2014-09-16T04:20:12Z</dcterms:created>
  <dcterms:modified xsi:type="dcterms:W3CDTF">2020-09-19T04:05:13Z</dcterms:modified>
</cp:coreProperties>
</file>