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6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10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4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12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8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4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3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1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207D8E-1247-4B77-9231-E1A07089912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3A4147-DA63-41AB-882C-2EEC6FD96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7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14</a:t>
            </a:r>
          </a:p>
          <a:p>
            <a:r>
              <a:rPr lang="en-US" dirty="0"/>
              <a:t>Managing Projects</a:t>
            </a:r>
          </a:p>
        </p:txBody>
      </p:sp>
    </p:spTree>
    <p:extLst>
      <p:ext uri="{BB962C8B-B14F-4D97-AF65-F5344CB8AC3E}">
        <p14:creationId xmlns:p14="http://schemas.microsoft.com/office/powerpoint/2010/main" val="135311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Involvement</a:t>
            </a:r>
            <a:endParaRPr lang="th-TH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1) With the widespread use of the internet and 4</a:t>
            </a:r>
            <a:r>
              <a:rPr lang="en-US" sz="2800" baseline="30000"/>
              <a:t>th</a:t>
            </a:r>
            <a:r>
              <a:rPr lang="en-US" sz="2800"/>
              <a:t> generation tools, users can take more of a leadership role in systems development / implementation. (Kettinger / Lee)</a:t>
            </a:r>
          </a:p>
          <a:p>
            <a:r>
              <a:rPr lang="en-US" sz="2800"/>
              <a:t>2) Users may take a narrow / limited view of their problems, overlooking some important technological aspects – would you build a new house without an architect? (Markus / Keil)</a:t>
            </a:r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353057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User-Designer communications gap</a:t>
            </a:r>
            <a:endParaRPr lang="th-TH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User’s and IS specialists have a different understanding / approach / vocabulary.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IS Specialists often look for highly technical solutions, with elegant and sophisticated use of software and hardware with operational efficiency optimised at the expense of organisational effectiveness.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Users focus on solving today’s business tasks with little regard for efficiency.</a:t>
            </a:r>
          </a:p>
          <a:p>
            <a:pPr>
              <a:lnSpc>
                <a:spcPct val="80000"/>
              </a:lnSpc>
            </a:pPr>
            <a:r>
              <a:rPr lang="en-US" sz="2800"/>
              <a:t>If the User-Designer communications gap is large, systems development projects carry more risk of failure as different project parts pursue alternative goals.</a:t>
            </a:r>
            <a:endParaRPr lang="th-TH" sz="2800"/>
          </a:p>
        </p:txBody>
      </p:sp>
    </p:spTree>
    <p:extLst>
      <p:ext uri="{BB962C8B-B14F-4D97-AF65-F5344CB8AC3E}">
        <p14:creationId xmlns:p14="http://schemas.microsoft.com/office/powerpoint/2010/main" val="2136423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Management Support and Commitment</a:t>
            </a:r>
            <a:endParaRPr lang="th-TH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an information system doesn’t have full management support and commitment throughout its lifetime, it is not likely to be perceived positively by users or specialists – as with any management initiative.</a:t>
            </a:r>
          </a:p>
          <a:p>
            <a:pPr>
              <a:buFontTx/>
              <a:buNone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90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 of Complexity and Risk</a:t>
            </a: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Different types of Systems projects naturally carry different levels of risk and complexity.</a:t>
            </a:r>
          </a:p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90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Varying Degrees of Risk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630904"/>
            <a:ext cx="8229600" cy="35613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Project Size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A larger project has inherently greater risk.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If a comparatively large project goes wrong the damage is greater than if a comparatively small project goes wrong.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Technological Experience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New Technology carries greater risk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Inexperienced, less technically advanced, users carry greater risk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Project Structure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Projects requiring organisational change carry greater risk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Projects with clearly defined objectives and outputs carry less risk.</a:t>
            </a:r>
          </a:p>
        </p:txBody>
      </p:sp>
    </p:spTree>
    <p:extLst>
      <p:ext uri="{BB962C8B-B14F-4D97-AF65-F5344CB8AC3E}">
        <p14:creationId xmlns:p14="http://schemas.microsoft.com/office/powerpoint/2010/main" val="15890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Low Risk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Introducing a spreadsheet to aid the accounts department with their budgeting</a:t>
            </a:r>
          </a:p>
          <a:p>
            <a:pPr lvl="1"/>
            <a:r>
              <a:rPr lang="en-GB"/>
              <a:t>Comparatively Small Project</a:t>
            </a:r>
          </a:p>
          <a:p>
            <a:pPr lvl="1"/>
            <a:r>
              <a:rPr lang="en-GB"/>
              <a:t>No new technology for experienced users</a:t>
            </a:r>
          </a:p>
          <a:p>
            <a:pPr lvl="1"/>
            <a:r>
              <a:rPr lang="en-GB"/>
              <a:t>Little organisational change</a:t>
            </a:r>
          </a:p>
          <a:p>
            <a:pPr lvl="1"/>
            <a:r>
              <a:rPr lang="en-GB"/>
              <a:t>Clearly defined objectives</a:t>
            </a:r>
          </a:p>
        </p:txBody>
      </p:sp>
    </p:spTree>
    <p:extLst>
      <p:ext uri="{BB962C8B-B14F-4D97-AF65-F5344CB8AC3E}">
        <p14:creationId xmlns:p14="http://schemas.microsoft.com/office/powerpoint/2010/main" val="430151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Risk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Artificially Intelligent Bond Trading System</a:t>
            </a:r>
          </a:p>
          <a:p>
            <a:pPr lvl="1"/>
            <a:r>
              <a:rPr lang="en-GB"/>
              <a:t>Large Project</a:t>
            </a:r>
          </a:p>
          <a:p>
            <a:pPr lvl="1"/>
            <a:r>
              <a:rPr lang="en-GB"/>
              <a:t>New Technology</a:t>
            </a:r>
          </a:p>
          <a:p>
            <a:pPr lvl="1"/>
            <a:r>
              <a:rPr lang="en-GB"/>
              <a:t>Users inexperienced with A.I. systems</a:t>
            </a:r>
          </a:p>
          <a:p>
            <a:pPr lvl="1"/>
            <a:r>
              <a:rPr lang="en-GB"/>
              <a:t>Changes in the organisational process as A.I. system takes over human role.</a:t>
            </a:r>
          </a:p>
          <a:p>
            <a:pPr lvl="1"/>
            <a:r>
              <a:rPr lang="en-GB"/>
              <a:t>Objectives clearly defined?</a:t>
            </a:r>
          </a:p>
        </p:txBody>
      </p:sp>
    </p:spTree>
    <p:extLst>
      <p:ext uri="{BB962C8B-B14F-4D97-AF65-F5344CB8AC3E}">
        <p14:creationId xmlns:p14="http://schemas.microsoft.com/office/powerpoint/2010/main" val="257371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N.B. Portfolio risk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It is common for there to be many systems being introduced simultaneously.  Whilst each individually may carry little inherent risk, they may have combined impact.</a:t>
            </a:r>
          </a:p>
          <a:p>
            <a:pPr lvl="1"/>
            <a:r>
              <a:rPr lang="en-GB"/>
              <a:t>Stability of IT development group</a:t>
            </a:r>
          </a:p>
          <a:p>
            <a:pPr lvl="1"/>
            <a:r>
              <a:rPr lang="en-GB"/>
              <a:t>Quality of IT development group</a:t>
            </a:r>
          </a:p>
          <a:p>
            <a:pPr lvl="1"/>
            <a:r>
              <a:rPr lang="en-GB"/>
              <a:t>Corporate perception of IT</a:t>
            </a:r>
          </a:p>
          <a:p>
            <a:pPr lvl="1"/>
            <a:r>
              <a:rPr lang="en-GB"/>
              <a:t>Recent Successes / Failures of IT</a:t>
            </a:r>
          </a:p>
        </p:txBody>
      </p:sp>
    </p:spTree>
    <p:extLst>
      <p:ext uri="{BB962C8B-B14F-4D97-AF65-F5344CB8AC3E}">
        <p14:creationId xmlns:p14="http://schemas.microsoft.com/office/powerpoint/2010/main" val="43725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/ Reward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481" y="2285999"/>
            <a:ext cx="6444347" cy="38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8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Management of the Impl</a:t>
            </a:r>
            <a:r>
              <a:rPr lang="en-US" sz="4000">
                <a:cs typeface="Angsana New" pitchFamily="18" charset="-34"/>
              </a:rPr>
              <a:t>ementation  Process</a:t>
            </a:r>
            <a:endParaRPr lang="th-TH" sz="4000">
              <a:cs typeface="Angsana New" pitchFamily="18" charset="-34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/>
              <a:t>80% of all software projects exceed their budgets, running on average 50% over budget.</a:t>
            </a:r>
          </a:p>
          <a:p>
            <a:pPr>
              <a:lnSpc>
                <a:spcPct val="80000"/>
              </a:lnSpc>
            </a:pPr>
            <a:r>
              <a:rPr lang="en-US" sz="280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Ignorance and Optimism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Estimation techniques are poorly developed, especially as most applications are ‘first timers’ with little experience.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Mythical Man Months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Systems development projects are often sequential, rather than parallel – i.e. adding more manpower won’t necessarily speed the process up.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Bad news travels slowly upwards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Managers aren’t informed about any delays, problems etc. in a project.</a:t>
            </a:r>
            <a:endParaRPr lang="th-TH" sz="2000"/>
          </a:p>
        </p:txBody>
      </p:sp>
    </p:spTree>
    <p:extLst>
      <p:ext uri="{BB962C8B-B14F-4D97-AF65-F5344CB8AC3E}">
        <p14:creationId xmlns:p14="http://schemas.microsoft.com/office/powerpoint/2010/main" val="215602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14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  <a:p>
            <a:r>
              <a:rPr lang="en-US" dirty="0"/>
              <a:t>Selecting Projects</a:t>
            </a:r>
          </a:p>
          <a:p>
            <a:r>
              <a:rPr lang="en-US" dirty="0"/>
              <a:t>Managing Project Risk</a:t>
            </a:r>
          </a:p>
        </p:txBody>
      </p:sp>
    </p:spTree>
    <p:extLst>
      <p:ext uri="{BB962C8B-B14F-4D97-AF65-F5344CB8AC3E}">
        <p14:creationId xmlns:p14="http://schemas.microsoft.com/office/powerpoint/2010/main" val="224638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Implementation</a:t>
            </a:r>
            <a:endParaRPr lang="th-TH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Controlling Risk Factors</a:t>
            </a:r>
          </a:p>
          <a:p>
            <a:pPr lvl="1"/>
            <a:r>
              <a:rPr lang="en-US"/>
              <a:t>Managing Technical Complexity</a:t>
            </a:r>
          </a:p>
          <a:p>
            <a:pPr lvl="1"/>
            <a:r>
              <a:rPr lang="en-US"/>
              <a:t>Formal Planning and Control Tools</a:t>
            </a:r>
          </a:p>
          <a:p>
            <a:pPr lvl="1"/>
            <a:r>
              <a:rPr lang="en-US"/>
              <a:t>Increasing User Involvement &amp; Overcoming User Resistance</a:t>
            </a:r>
          </a:p>
          <a:p>
            <a:r>
              <a:rPr lang="en-US"/>
              <a:t>Designing For the Organisation</a:t>
            </a:r>
          </a:p>
          <a:p>
            <a:pPr lvl="1"/>
            <a:r>
              <a:rPr lang="en-US"/>
              <a:t>Human Factors</a:t>
            </a:r>
          </a:p>
          <a:p>
            <a:pPr lvl="1"/>
            <a:r>
              <a:rPr lang="en-US"/>
              <a:t>Sociotechnical Design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800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ngsana New" pitchFamily="18" charset="-34"/>
              </a:rPr>
              <a:t>Controlling Risk Factors</a:t>
            </a:r>
            <a:endParaRPr lang="th-TH">
              <a:cs typeface="Angsana New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50694"/>
            <a:ext cx="8229600" cy="370204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Managing Technical Complexity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Project leaders should have good technical experience.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Frequent Team meetings.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All essential technical skills should be assured, internally or externally.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Formal Planning and Control Tools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PERT Diagrams, Gantt Charts to help manage through a project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Increasing User Involvement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External Integration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Integrating users within the project team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Internal Integration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Developing project TEAM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300642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Designing for the organisation</a:t>
            </a:r>
            <a:endParaRPr lang="th-TH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Measure the success of a project in human terms as well as memory size and calculation times.</a:t>
            </a:r>
          </a:p>
          <a:p>
            <a:r>
              <a:rPr lang="en-US"/>
              <a:t>Experiment with social solutions as well as purely technical solutions – result in a sociotechnical solution.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621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#1) Stepan Company</a:t>
            </a:r>
          </a:p>
          <a:p>
            <a:r>
              <a:rPr lang="en-US" dirty="0"/>
              <a:t>Case Study #2) Pennsylvania </a:t>
            </a:r>
            <a:r>
              <a:rPr lang="en-US"/>
              <a:t>Unemployment 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4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systems fail to deliver the expected results</a:t>
            </a:r>
          </a:p>
          <a:p>
            <a:pPr lvl="1"/>
            <a:r>
              <a:rPr lang="en-US" dirty="0"/>
              <a:t>Costs vastly exceed budgets</a:t>
            </a:r>
          </a:p>
          <a:p>
            <a:pPr lvl="1"/>
            <a:r>
              <a:rPr lang="en-US" dirty="0"/>
              <a:t>Unexpected time slippage</a:t>
            </a:r>
          </a:p>
          <a:p>
            <a:pPr lvl="1"/>
            <a:r>
              <a:rPr lang="en-US" dirty="0"/>
              <a:t>Technical performance less than expected</a:t>
            </a:r>
          </a:p>
          <a:p>
            <a:pPr lvl="1"/>
            <a:r>
              <a:rPr lang="en-US" dirty="0"/>
              <a:t>Failure to obtain anticipated benefits</a:t>
            </a:r>
          </a:p>
        </p:txBody>
      </p:sp>
    </p:spTree>
    <p:extLst>
      <p:ext uri="{BB962C8B-B14F-4D97-AF65-F5344CB8AC3E}">
        <p14:creationId xmlns:p14="http://schemas.microsoft.com/office/powerpoint/2010/main" val="307805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Management</a:t>
            </a:r>
            <a:endParaRPr lang="th-TH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 introduction of a new information system brings about many organisational changes – these changes need to be managed effectively.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Changes to the way information is defined, accessed and used brings about new distributions of authority and power.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Process changes change the way groups act and interact.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Internal Changes such as these can breed resistance and opposition if mismanaged.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Many systems have failed due to the organisational change not being properly addressed.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236008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Problems Causing Systems Failure</a:t>
            </a:r>
            <a:endParaRPr lang="th-TH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Design</a:t>
            </a:r>
          </a:p>
          <a:p>
            <a:pPr lvl="1"/>
            <a:r>
              <a:rPr lang="en-US">
                <a:cs typeface="Angsana New" pitchFamily="18" charset="-34"/>
              </a:rPr>
              <a:t>The systems design may fail to satisfy the business users requirements</a:t>
            </a:r>
          </a:p>
          <a:p>
            <a:pPr lvl="2"/>
            <a:r>
              <a:rPr lang="en-US">
                <a:cs typeface="Angsana New" pitchFamily="18" charset="-34"/>
              </a:rPr>
              <a:t>Functionally – by failing to be capable of performing a task.</a:t>
            </a:r>
          </a:p>
          <a:p>
            <a:pPr lvl="2"/>
            <a:r>
              <a:rPr lang="en-US">
                <a:cs typeface="Angsana New" pitchFamily="18" charset="-34"/>
              </a:rPr>
              <a:t>Non-functionally – by not performing well enough, too slow for example.</a:t>
            </a:r>
          </a:p>
          <a:p>
            <a:pPr lvl="1"/>
            <a:r>
              <a:rPr lang="en-US">
                <a:cs typeface="Angsana New" pitchFamily="18" charset="-34"/>
              </a:rPr>
              <a:t>Poor User Interface</a:t>
            </a:r>
          </a:p>
          <a:p>
            <a:pPr lvl="2"/>
            <a:r>
              <a:rPr lang="en-US">
                <a:cs typeface="Angsana New" pitchFamily="18" charset="-34"/>
              </a:rPr>
              <a:t>A poor user interface will be rejected by the users.</a:t>
            </a:r>
            <a:endParaRPr lang="th-TH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620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Problems Causing Systems Failure</a:t>
            </a:r>
            <a:endParaRPr lang="th-TH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Data</a:t>
            </a:r>
          </a:p>
          <a:p>
            <a:pPr lvl="1"/>
            <a:r>
              <a:rPr lang="en-US" sz="2400"/>
              <a:t>Systems fail if the data is inaccurate, inconsistent or inaccessible.</a:t>
            </a:r>
          </a:p>
          <a:p>
            <a:r>
              <a:rPr lang="en-US" sz="2800"/>
              <a:t>Cost</a:t>
            </a:r>
          </a:p>
          <a:p>
            <a:pPr lvl="1"/>
            <a:r>
              <a:rPr lang="en-US" sz="2400"/>
              <a:t>Systems fail when they run over budget, either through poor budget planning, or through production / implementation costs.</a:t>
            </a:r>
          </a:p>
          <a:p>
            <a:r>
              <a:rPr lang="en-US" sz="2800"/>
              <a:t>Operations</a:t>
            </a:r>
          </a:p>
          <a:p>
            <a:pPr lvl="1"/>
            <a:r>
              <a:rPr lang="en-US" sz="2400"/>
              <a:t>Systems need to be reliable, secure and usable.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304932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  <a:endParaRPr lang="th-TH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/>
              <a:t>Systems Analysts act as </a:t>
            </a:r>
            <a:r>
              <a:rPr lang="en-US" sz="2800" i="1"/>
              <a:t>Change Agents, </a:t>
            </a:r>
            <a:r>
              <a:rPr lang="en-US" sz="2800"/>
              <a:t>managing the changes brought about by a new information system can be essential for the success of a system.</a:t>
            </a:r>
            <a:endParaRPr lang="en-US" sz="2800" i="1"/>
          </a:p>
          <a:p>
            <a:r>
              <a:rPr lang="en-US" sz="2800"/>
              <a:t>Factors for Implementation Success and Failure;</a:t>
            </a:r>
          </a:p>
          <a:p>
            <a:pPr lvl="1"/>
            <a:r>
              <a:rPr lang="en-US" sz="2400"/>
              <a:t>User Involvement and Influence</a:t>
            </a:r>
          </a:p>
          <a:p>
            <a:pPr lvl="1"/>
            <a:r>
              <a:rPr lang="en-US" sz="2400"/>
              <a:t>Management Support and Commitment</a:t>
            </a:r>
          </a:p>
          <a:p>
            <a:pPr lvl="1"/>
            <a:r>
              <a:rPr lang="en-US" sz="2400"/>
              <a:t>Level of Complexity / Risk</a:t>
            </a:r>
          </a:p>
          <a:p>
            <a:pPr lvl="1"/>
            <a:r>
              <a:rPr lang="en-US" sz="2400"/>
              <a:t>Implementation Process Management</a:t>
            </a:r>
            <a:endParaRPr lang="th-TH" sz="2400"/>
          </a:p>
        </p:txBody>
      </p:sp>
    </p:spTree>
    <p:extLst>
      <p:ext uri="{BB962C8B-B14F-4D97-AF65-F5344CB8AC3E}">
        <p14:creationId xmlns:p14="http://schemas.microsoft.com/office/powerpoint/2010/main" val="68150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Involvement</a:t>
            </a:r>
            <a:endParaRPr lang="th-TH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Users involvement in the design and operation of a system can have positive results</a:t>
            </a:r>
          </a:p>
          <a:p>
            <a:pPr lvl="1"/>
            <a:r>
              <a:rPr lang="en-US"/>
              <a:t>They can mold the system according to their priorities and business requirements.</a:t>
            </a:r>
          </a:p>
          <a:p>
            <a:pPr lvl="1"/>
            <a:r>
              <a:rPr lang="en-US"/>
              <a:t>They can control the outcome.</a:t>
            </a:r>
          </a:p>
          <a:p>
            <a:pPr lvl="1"/>
            <a:r>
              <a:rPr lang="en-US"/>
              <a:t>They will react more positively to the completed system (defensively even).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6186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840</TotalTime>
  <Words>972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261446 Information Systems</vt:lpstr>
      <vt:lpstr>Week 14 Topics</vt:lpstr>
      <vt:lpstr>Case Studies</vt:lpstr>
      <vt:lpstr>Project Management</vt:lpstr>
      <vt:lpstr>Change Management</vt:lpstr>
      <vt:lpstr>Problems Causing Systems Failure</vt:lpstr>
      <vt:lpstr>Problems Causing Systems Failure</vt:lpstr>
      <vt:lpstr>Implementation</vt:lpstr>
      <vt:lpstr>User Involvement</vt:lpstr>
      <vt:lpstr>User Involvement</vt:lpstr>
      <vt:lpstr>User-Designer communications gap</vt:lpstr>
      <vt:lpstr>Management Support and Commitment</vt:lpstr>
      <vt:lpstr>Level of Complexity and Risk</vt:lpstr>
      <vt:lpstr>Varying Degrees of Risk</vt:lpstr>
      <vt:lpstr>Low Risk</vt:lpstr>
      <vt:lpstr>High Risk</vt:lpstr>
      <vt:lpstr>N.B. Portfolio risk</vt:lpstr>
      <vt:lpstr>Risk / Reward</vt:lpstr>
      <vt:lpstr>Management of the Implementation  Process</vt:lpstr>
      <vt:lpstr>Managing Implementation</vt:lpstr>
      <vt:lpstr>Controlling Risk Factors</vt:lpstr>
      <vt:lpstr>Designing for the organisation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3</cp:revision>
  <dcterms:created xsi:type="dcterms:W3CDTF">2016-01-04T12:26:55Z</dcterms:created>
  <dcterms:modified xsi:type="dcterms:W3CDTF">2021-03-16T04:52:21Z</dcterms:modified>
</cp:coreProperties>
</file>