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302" r:id="rId33"/>
    <p:sldId id="285"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982F550-714A-4982-BC8C-50738E63252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30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76542-CD6D-4E94-8EBE-26DD5208332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3847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78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49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351736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43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27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88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73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275571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76542-CD6D-4E94-8EBE-26DD5208332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2F550-714A-4982-BC8C-50738E63252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21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76542-CD6D-4E94-8EBE-26DD5208332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18045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76542-CD6D-4E94-8EBE-26DD52083328}"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2F550-714A-4982-BC8C-50738E63252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18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676542-CD6D-4E94-8EBE-26DD52083328}"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2F550-714A-4982-BC8C-50738E63252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78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76542-CD6D-4E94-8EBE-26DD52083328}"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246089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76542-CD6D-4E94-8EBE-26DD5208332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74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76542-CD6D-4E94-8EBE-26DD5208332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2F550-714A-4982-BC8C-50738E63252F}" type="slidenum">
              <a:rPr lang="en-US" smtClean="0"/>
              <a:t>‹#›</a:t>
            </a:fld>
            <a:endParaRPr lang="en-US"/>
          </a:p>
        </p:txBody>
      </p:sp>
    </p:spTree>
    <p:extLst>
      <p:ext uri="{BB962C8B-B14F-4D97-AF65-F5344CB8AC3E}">
        <p14:creationId xmlns:p14="http://schemas.microsoft.com/office/powerpoint/2010/main" val="75596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676542-CD6D-4E94-8EBE-26DD52083328}" type="datetimeFigureOut">
              <a:rPr lang="en-US" smtClean="0"/>
              <a:t>11/23/2025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82F550-714A-4982-BC8C-50738E63252F}" type="slidenum">
              <a:rPr lang="en-US" smtClean="0"/>
              <a:t>‹#›</a:t>
            </a:fld>
            <a:endParaRPr lang="en-US"/>
          </a:p>
        </p:txBody>
      </p:sp>
    </p:spTree>
    <p:extLst>
      <p:ext uri="{BB962C8B-B14F-4D97-AF65-F5344CB8AC3E}">
        <p14:creationId xmlns:p14="http://schemas.microsoft.com/office/powerpoint/2010/main" val="409537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2</a:t>
            </a:r>
          </a:p>
          <a:p>
            <a:r>
              <a:rPr lang="en-US" dirty="0"/>
              <a:t>Global E-business &amp; Collaboration</a:t>
            </a:r>
          </a:p>
        </p:txBody>
      </p:sp>
    </p:spTree>
    <p:extLst>
      <p:ext uri="{BB962C8B-B14F-4D97-AF65-F5344CB8AC3E}">
        <p14:creationId xmlns:p14="http://schemas.microsoft.com/office/powerpoint/2010/main" val="376851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Marketing</a:t>
            </a:r>
            <a:endParaRPr lang="en-GB" altLang="en-US"/>
          </a:p>
        </p:txBody>
      </p:sp>
      <p:sp>
        <p:nvSpPr>
          <p:cNvPr id="8195" name="Rectangle 3"/>
          <p:cNvSpPr>
            <a:spLocks noGrp="1" noChangeArrowheads="1"/>
          </p:cNvSpPr>
          <p:nvPr>
            <p:ph type="body" idx="1"/>
          </p:nvPr>
        </p:nvSpPr>
        <p:spPr/>
        <p:txBody>
          <a:bodyPr/>
          <a:lstStyle/>
          <a:p>
            <a:pPr eaLnBrk="1" hangingPunct="1"/>
            <a:r>
              <a:rPr lang="en-US" altLang="en-US" sz="2100"/>
              <a:t>Planning, promotion and sale of existing products in existing markets and the development of new products and new markets to better attract and serve present and potential customers.</a:t>
            </a:r>
            <a:endParaRPr lang="en-GB" altLang="en-US" sz="2100"/>
          </a:p>
        </p:txBody>
      </p:sp>
      <p:sp>
        <p:nvSpPr>
          <p:cNvPr id="8196" name="Rectangle 4"/>
          <p:cNvSpPr>
            <a:spLocks noChangeArrowheads="1"/>
          </p:cNvSpPr>
          <p:nvPr/>
        </p:nvSpPr>
        <p:spPr bwMode="auto">
          <a:xfrm>
            <a:off x="5232401" y="3213101"/>
            <a:ext cx="1655763"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Marketing</a:t>
            </a:r>
          </a:p>
          <a:p>
            <a:pPr algn="ctr" eaLnBrk="1" hangingPunct="1"/>
            <a:r>
              <a:rPr lang="en-US" altLang="en-US" sz="1600">
                <a:cs typeface="Arial" panose="020B0604020202020204" pitchFamily="34" charset="0"/>
              </a:rPr>
              <a:t>Information</a:t>
            </a:r>
          </a:p>
          <a:p>
            <a:pPr algn="ctr" eaLnBrk="1" hangingPunct="1"/>
            <a:r>
              <a:rPr lang="en-US" altLang="en-US" sz="1600">
                <a:cs typeface="Arial" panose="020B0604020202020204" pitchFamily="34" charset="0"/>
              </a:rPr>
              <a:t>Systems</a:t>
            </a:r>
            <a:endParaRPr lang="en-GB" altLang="en-US" sz="1600">
              <a:cs typeface="Arial" panose="020B0604020202020204" pitchFamily="34" charset="0"/>
            </a:endParaRPr>
          </a:p>
        </p:txBody>
      </p:sp>
      <p:sp>
        <p:nvSpPr>
          <p:cNvPr id="8197" name="Rectangle 6"/>
          <p:cNvSpPr>
            <a:spLocks noChangeArrowheads="1"/>
          </p:cNvSpPr>
          <p:nvPr/>
        </p:nvSpPr>
        <p:spPr bwMode="auto">
          <a:xfrm>
            <a:off x="1992313"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Interactive</a:t>
            </a:r>
          </a:p>
          <a:p>
            <a:pPr algn="ctr" eaLnBrk="1" hangingPunct="1"/>
            <a:r>
              <a:rPr lang="en-US" altLang="en-US" sz="1600">
                <a:cs typeface="Arial" panose="020B0604020202020204" pitchFamily="34" charset="0"/>
              </a:rPr>
              <a:t>Marketing</a:t>
            </a:r>
            <a:endParaRPr lang="en-GB" altLang="en-US" sz="1600">
              <a:cs typeface="Arial" panose="020B0604020202020204" pitchFamily="34" charset="0"/>
            </a:endParaRPr>
          </a:p>
        </p:txBody>
      </p:sp>
      <p:sp>
        <p:nvSpPr>
          <p:cNvPr id="8198" name="Rectangle 8"/>
          <p:cNvSpPr>
            <a:spLocks noChangeArrowheads="1"/>
          </p:cNvSpPr>
          <p:nvPr/>
        </p:nvSpPr>
        <p:spPr bwMode="auto">
          <a:xfrm>
            <a:off x="4008438"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Sales Force</a:t>
            </a:r>
          </a:p>
          <a:p>
            <a:pPr algn="ctr" eaLnBrk="1" hangingPunct="1"/>
            <a:r>
              <a:rPr lang="en-US" altLang="en-US" sz="1600">
                <a:cs typeface="Arial" panose="020B0604020202020204" pitchFamily="34" charset="0"/>
              </a:rPr>
              <a:t>Automation</a:t>
            </a:r>
            <a:endParaRPr lang="en-GB" altLang="en-US" sz="1600">
              <a:cs typeface="Arial" panose="020B0604020202020204" pitchFamily="34" charset="0"/>
            </a:endParaRPr>
          </a:p>
        </p:txBody>
      </p:sp>
      <p:sp>
        <p:nvSpPr>
          <p:cNvPr id="8199" name="Rectangle 9"/>
          <p:cNvSpPr>
            <a:spLocks noChangeArrowheads="1"/>
          </p:cNvSpPr>
          <p:nvPr/>
        </p:nvSpPr>
        <p:spPr bwMode="auto">
          <a:xfrm>
            <a:off x="5375275" y="5589588"/>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C.R.M.</a:t>
            </a:r>
            <a:endParaRPr lang="en-GB" altLang="en-US" sz="1600">
              <a:cs typeface="Arial" panose="020B0604020202020204" pitchFamily="34" charset="0"/>
            </a:endParaRPr>
          </a:p>
        </p:txBody>
      </p:sp>
      <p:sp>
        <p:nvSpPr>
          <p:cNvPr id="8200" name="Rectangle 10"/>
          <p:cNvSpPr>
            <a:spLocks noChangeArrowheads="1"/>
          </p:cNvSpPr>
          <p:nvPr/>
        </p:nvSpPr>
        <p:spPr bwMode="auto">
          <a:xfrm>
            <a:off x="6743700"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Sales </a:t>
            </a:r>
          </a:p>
          <a:p>
            <a:pPr algn="ctr" eaLnBrk="1" hangingPunct="1"/>
            <a:r>
              <a:rPr lang="en-US" altLang="en-US" sz="1600">
                <a:cs typeface="Arial" panose="020B0604020202020204" pitchFamily="34" charset="0"/>
              </a:rPr>
              <a:t>Management</a:t>
            </a:r>
            <a:endParaRPr lang="en-GB" altLang="en-US" sz="1600">
              <a:cs typeface="Arial" panose="020B0604020202020204" pitchFamily="34" charset="0"/>
            </a:endParaRPr>
          </a:p>
        </p:txBody>
      </p:sp>
      <p:sp>
        <p:nvSpPr>
          <p:cNvPr id="8201" name="Rectangle 11"/>
          <p:cNvSpPr>
            <a:spLocks noChangeArrowheads="1"/>
          </p:cNvSpPr>
          <p:nvPr/>
        </p:nvSpPr>
        <p:spPr bwMode="auto">
          <a:xfrm>
            <a:off x="8904288" y="4437063"/>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Market </a:t>
            </a:r>
          </a:p>
          <a:p>
            <a:pPr algn="ctr" eaLnBrk="1" hangingPunct="1"/>
            <a:r>
              <a:rPr lang="en-US" altLang="en-US" sz="1600">
                <a:cs typeface="Arial" panose="020B0604020202020204" pitchFamily="34" charset="0"/>
              </a:rPr>
              <a:t>Research &amp;</a:t>
            </a:r>
          </a:p>
          <a:p>
            <a:pPr algn="ctr" eaLnBrk="1" hangingPunct="1"/>
            <a:r>
              <a:rPr lang="en-US" altLang="en-US" sz="1600">
                <a:cs typeface="Arial" panose="020B0604020202020204" pitchFamily="34" charset="0"/>
              </a:rPr>
              <a:t> Forecasting</a:t>
            </a:r>
            <a:endParaRPr lang="en-GB" altLang="en-US" sz="1600">
              <a:cs typeface="Arial" panose="020B0604020202020204" pitchFamily="34" charset="0"/>
            </a:endParaRPr>
          </a:p>
        </p:txBody>
      </p:sp>
      <p:sp>
        <p:nvSpPr>
          <p:cNvPr id="8202" name="Rectangle 12"/>
          <p:cNvSpPr>
            <a:spLocks noChangeArrowheads="1"/>
          </p:cNvSpPr>
          <p:nvPr/>
        </p:nvSpPr>
        <p:spPr bwMode="auto">
          <a:xfrm>
            <a:off x="3719513" y="5589588"/>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Advertising</a:t>
            </a:r>
          </a:p>
          <a:p>
            <a:pPr algn="ctr" eaLnBrk="1" hangingPunct="1"/>
            <a:r>
              <a:rPr lang="en-US" altLang="en-US" sz="1600">
                <a:cs typeface="Arial" panose="020B0604020202020204" pitchFamily="34" charset="0"/>
              </a:rPr>
              <a:t>&amp;</a:t>
            </a:r>
          </a:p>
          <a:p>
            <a:pPr algn="ctr" eaLnBrk="1" hangingPunct="1"/>
            <a:r>
              <a:rPr lang="en-US" altLang="en-US" sz="1600">
                <a:cs typeface="Arial" panose="020B0604020202020204" pitchFamily="34" charset="0"/>
              </a:rPr>
              <a:t>Promotion</a:t>
            </a:r>
            <a:endParaRPr lang="en-GB" altLang="en-US" sz="1600">
              <a:cs typeface="Arial" panose="020B0604020202020204" pitchFamily="34" charset="0"/>
            </a:endParaRPr>
          </a:p>
        </p:txBody>
      </p:sp>
      <p:sp>
        <p:nvSpPr>
          <p:cNvPr id="8203" name="Rectangle 13"/>
          <p:cNvSpPr>
            <a:spLocks noChangeArrowheads="1"/>
          </p:cNvSpPr>
          <p:nvPr/>
        </p:nvSpPr>
        <p:spPr bwMode="auto">
          <a:xfrm>
            <a:off x="7104063" y="5589588"/>
            <a:ext cx="1295400"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a:t>
            </a:r>
          </a:p>
          <a:p>
            <a:pPr algn="ctr" eaLnBrk="1" hangingPunct="1"/>
            <a:r>
              <a:rPr lang="en-US" altLang="en-US" sz="1600">
                <a:cs typeface="Arial" panose="020B0604020202020204" pitchFamily="34" charset="0"/>
              </a:rPr>
              <a:t>Management</a:t>
            </a:r>
            <a:endParaRPr lang="en-GB" altLang="en-US" sz="1600">
              <a:cs typeface="Arial" panose="020B0604020202020204" pitchFamily="34" charset="0"/>
            </a:endParaRPr>
          </a:p>
        </p:txBody>
      </p:sp>
      <p:cxnSp>
        <p:nvCxnSpPr>
          <p:cNvPr id="8204" name="AutoShape 14"/>
          <p:cNvCxnSpPr>
            <a:cxnSpLocks noChangeShapeType="1"/>
            <a:stCxn id="8196" idx="2"/>
            <a:endCxn id="8197" idx="0"/>
          </p:cNvCxnSpPr>
          <p:nvPr/>
        </p:nvCxnSpPr>
        <p:spPr bwMode="auto">
          <a:xfrm rot="5400000">
            <a:off x="4206875" y="2582863"/>
            <a:ext cx="287338" cy="3421062"/>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5" name="AutoShape 15"/>
          <p:cNvCxnSpPr>
            <a:cxnSpLocks noChangeShapeType="1"/>
            <a:stCxn id="8196" idx="2"/>
            <a:endCxn id="8198" idx="0"/>
          </p:cNvCxnSpPr>
          <p:nvPr/>
        </p:nvCxnSpPr>
        <p:spPr bwMode="auto">
          <a:xfrm rot="5400000">
            <a:off x="5214938" y="3590926"/>
            <a:ext cx="287338" cy="1404937"/>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16"/>
          <p:cNvCxnSpPr>
            <a:cxnSpLocks noChangeShapeType="1"/>
            <a:stCxn id="8196" idx="2"/>
            <a:endCxn id="8199" idx="0"/>
          </p:cNvCxnSpPr>
          <p:nvPr/>
        </p:nvCxnSpPr>
        <p:spPr bwMode="auto">
          <a:xfrm rot="5400000">
            <a:off x="5322094" y="4850607"/>
            <a:ext cx="1439863" cy="38100"/>
          </a:xfrm>
          <a:prstGeom prst="bentConnector3">
            <a:avLst>
              <a:gd name="adj1" fmla="val 4994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17"/>
          <p:cNvCxnSpPr>
            <a:cxnSpLocks noChangeShapeType="1"/>
            <a:stCxn id="8196" idx="2"/>
            <a:endCxn id="8200" idx="0"/>
          </p:cNvCxnSpPr>
          <p:nvPr/>
        </p:nvCxnSpPr>
        <p:spPr bwMode="auto">
          <a:xfrm rot="16200000" flipH="1">
            <a:off x="6582569" y="3628232"/>
            <a:ext cx="287338" cy="1330325"/>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18"/>
          <p:cNvCxnSpPr>
            <a:cxnSpLocks noChangeShapeType="1"/>
            <a:stCxn id="8196" idx="2"/>
            <a:endCxn id="8201" idx="0"/>
          </p:cNvCxnSpPr>
          <p:nvPr/>
        </p:nvCxnSpPr>
        <p:spPr bwMode="auto">
          <a:xfrm rot="16200000" flipH="1">
            <a:off x="7662863" y="2547938"/>
            <a:ext cx="287338" cy="3490913"/>
          </a:xfrm>
          <a:prstGeom prst="bentConnector3">
            <a:avLst>
              <a:gd name="adj1" fmla="val 4972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9" name="AutoShape 19"/>
          <p:cNvCxnSpPr>
            <a:cxnSpLocks noChangeShapeType="1"/>
            <a:stCxn id="8196" idx="2"/>
            <a:endCxn id="8202" idx="0"/>
          </p:cNvCxnSpPr>
          <p:nvPr/>
        </p:nvCxnSpPr>
        <p:spPr bwMode="auto">
          <a:xfrm rot="5400000">
            <a:off x="4494213" y="4022726"/>
            <a:ext cx="1439863" cy="1693862"/>
          </a:xfrm>
          <a:prstGeom prst="bentConnector3">
            <a:avLst>
              <a:gd name="adj1" fmla="val 8588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AutoShape 20"/>
          <p:cNvCxnSpPr>
            <a:cxnSpLocks noChangeShapeType="1"/>
            <a:stCxn id="8196" idx="2"/>
            <a:endCxn id="8203" idx="0"/>
          </p:cNvCxnSpPr>
          <p:nvPr/>
        </p:nvCxnSpPr>
        <p:spPr bwMode="auto">
          <a:xfrm rot="16200000" flipH="1">
            <a:off x="6186488" y="4024313"/>
            <a:ext cx="1439863" cy="1690688"/>
          </a:xfrm>
          <a:prstGeom prst="bentConnector3">
            <a:avLst>
              <a:gd name="adj1" fmla="val 8478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005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Interactive Marketing</a:t>
            </a:r>
            <a:endParaRPr lang="en-GB" altLang="en-US"/>
          </a:p>
        </p:txBody>
      </p:sp>
      <p:sp>
        <p:nvSpPr>
          <p:cNvPr id="9219" name="Rectangle 3"/>
          <p:cNvSpPr>
            <a:spLocks noGrp="1" noChangeArrowheads="1"/>
          </p:cNvSpPr>
          <p:nvPr>
            <p:ph type="body" idx="1"/>
          </p:nvPr>
        </p:nvSpPr>
        <p:spPr/>
        <p:txBody>
          <a:bodyPr>
            <a:normAutofit/>
          </a:bodyPr>
          <a:lstStyle/>
          <a:p>
            <a:pPr eaLnBrk="1" hangingPunct="1"/>
            <a:r>
              <a:rPr lang="en-US" altLang="en-US" dirty="0"/>
              <a:t>Customer Focused marketing process based using the internet to develop two-way transactions between business and customers.</a:t>
            </a:r>
          </a:p>
          <a:p>
            <a:pPr lvl="1" eaLnBrk="1" hangingPunct="1"/>
            <a:endParaRPr lang="en-US" altLang="en-US" dirty="0"/>
          </a:p>
          <a:p>
            <a:pPr lvl="1" eaLnBrk="1" hangingPunct="1"/>
            <a:r>
              <a:rPr lang="en-US" altLang="en-US" dirty="0"/>
              <a:t>Shift to Social Media / Platforms</a:t>
            </a:r>
            <a:endParaRPr lang="en-GB" altLang="en-US" dirty="0"/>
          </a:p>
        </p:txBody>
      </p:sp>
    </p:spTree>
    <p:extLst>
      <p:ext uri="{BB962C8B-B14F-4D97-AF65-F5344CB8AC3E}">
        <p14:creationId xmlns:p14="http://schemas.microsoft.com/office/powerpoint/2010/main" val="167263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Targeted Marketing</a:t>
            </a:r>
            <a:endParaRPr lang="en-GB" altLang="en-US"/>
          </a:p>
        </p:txBody>
      </p:sp>
      <p:sp>
        <p:nvSpPr>
          <p:cNvPr id="10243" name="Rectangle 3"/>
          <p:cNvSpPr>
            <a:spLocks noGrp="1" noChangeArrowheads="1"/>
          </p:cNvSpPr>
          <p:nvPr>
            <p:ph type="body" idx="1"/>
          </p:nvPr>
        </p:nvSpPr>
        <p:spPr/>
        <p:txBody>
          <a:bodyPr/>
          <a:lstStyle/>
          <a:p>
            <a:pPr eaLnBrk="1" hangingPunct="1"/>
            <a:r>
              <a:rPr lang="en-US" altLang="en-US" dirty="0"/>
              <a:t>Tools to effectively target online Marketing efforts;</a:t>
            </a:r>
          </a:p>
          <a:p>
            <a:pPr lvl="1" eaLnBrk="1" hangingPunct="1"/>
            <a:r>
              <a:rPr lang="en-US" altLang="en-US" dirty="0"/>
              <a:t>Community – tailoring web advertising towards certain virtual communities</a:t>
            </a:r>
          </a:p>
          <a:p>
            <a:pPr lvl="1" eaLnBrk="1" hangingPunct="1"/>
            <a:r>
              <a:rPr lang="en-US" altLang="en-US" dirty="0"/>
              <a:t>Content – banners and billboards appearing on appropriate webpages</a:t>
            </a:r>
          </a:p>
          <a:p>
            <a:pPr lvl="1" eaLnBrk="1" hangingPunct="1"/>
            <a:r>
              <a:rPr lang="en-US" altLang="en-US" dirty="0"/>
              <a:t>Context – e.g. </a:t>
            </a:r>
            <a:r>
              <a:rPr lang="en-US" altLang="en-US" dirty="0" err="1"/>
              <a:t>google’s</a:t>
            </a:r>
            <a:r>
              <a:rPr lang="en-US" altLang="en-US" dirty="0"/>
              <a:t> smart ads</a:t>
            </a:r>
          </a:p>
          <a:p>
            <a:pPr lvl="1" eaLnBrk="1" hangingPunct="1"/>
            <a:r>
              <a:rPr lang="en-US" altLang="en-US" dirty="0"/>
              <a:t>Online </a:t>
            </a:r>
            <a:r>
              <a:rPr lang="en-US" altLang="en-US" dirty="0" err="1"/>
              <a:t>Behaviour</a:t>
            </a:r>
            <a:r>
              <a:rPr lang="en-US" altLang="en-US" dirty="0"/>
              <a:t> – Cookies/analytics tracing clicks.</a:t>
            </a:r>
            <a:endParaRPr lang="en-GB" altLang="en-US" dirty="0"/>
          </a:p>
        </p:txBody>
      </p:sp>
    </p:spTree>
    <p:extLst>
      <p:ext uri="{BB962C8B-B14F-4D97-AF65-F5344CB8AC3E}">
        <p14:creationId xmlns:p14="http://schemas.microsoft.com/office/powerpoint/2010/main" val="92124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Sales Force Automation</a:t>
            </a:r>
            <a:endParaRPr lang="en-GB" altLang="en-US"/>
          </a:p>
        </p:txBody>
      </p:sp>
      <p:sp>
        <p:nvSpPr>
          <p:cNvPr id="11267" name="Rectangle 12"/>
          <p:cNvSpPr>
            <a:spLocks noGrp="1" noChangeArrowheads="1"/>
          </p:cNvSpPr>
          <p:nvPr>
            <p:ph type="body" idx="1"/>
          </p:nvPr>
        </p:nvSpPr>
        <p:spPr>
          <a:xfrm>
            <a:off x="1981200" y="2133600"/>
            <a:ext cx="8229600" cy="1227139"/>
          </a:xfrm>
        </p:spPr>
        <p:txBody>
          <a:bodyPr/>
          <a:lstStyle/>
          <a:p>
            <a:pPr eaLnBrk="1" hangingPunct="1"/>
            <a:r>
              <a:rPr lang="en-US" altLang="en-US" sz="2100" dirty="0"/>
              <a:t>Tools that allow the sales force to take technology into the field, connect through the internet to record sales data, communicate with clients over email, track progress on clients etc.</a:t>
            </a:r>
            <a:endParaRPr lang="en-GB" altLang="en-US" sz="2100" dirty="0"/>
          </a:p>
        </p:txBody>
      </p:sp>
      <p:sp>
        <p:nvSpPr>
          <p:cNvPr id="11268" name="AutoShape 13"/>
          <p:cNvSpPr>
            <a:spLocks noChangeArrowheads="1"/>
          </p:cNvSpPr>
          <p:nvPr/>
        </p:nvSpPr>
        <p:spPr bwMode="auto">
          <a:xfrm>
            <a:off x="2495551" y="3357563"/>
            <a:ext cx="1655763"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Inquiry </a:t>
            </a:r>
            <a:endParaRPr lang="en-GB" altLang="en-US">
              <a:cs typeface="Arial" panose="020B0604020202020204" pitchFamily="34" charset="0"/>
            </a:endParaRPr>
          </a:p>
        </p:txBody>
      </p:sp>
      <p:sp>
        <p:nvSpPr>
          <p:cNvPr id="11269" name="AutoShape 14"/>
          <p:cNvSpPr>
            <a:spLocks noChangeArrowheads="1"/>
          </p:cNvSpPr>
          <p:nvPr/>
        </p:nvSpPr>
        <p:spPr bwMode="auto">
          <a:xfrm>
            <a:off x="4224338" y="3357563"/>
            <a:ext cx="1655762"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Customise</a:t>
            </a:r>
            <a:endParaRPr lang="en-GB" altLang="en-US">
              <a:cs typeface="Arial" panose="020B0604020202020204" pitchFamily="34" charset="0"/>
            </a:endParaRPr>
          </a:p>
        </p:txBody>
      </p:sp>
      <p:sp>
        <p:nvSpPr>
          <p:cNvPr id="11270" name="AutoShape 15"/>
          <p:cNvSpPr>
            <a:spLocks noChangeArrowheads="1"/>
          </p:cNvSpPr>
          <p:nvPr/>
        </p:nvSpPr>
        <p:spPr bwMode="auto">
          <a:xfrm>
            <a:off x="5951538" y="3357563"/>
            <a:ext cx="1655762"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Commit</a:t>
            </a:r>
            <a:endParaRPr lang="en-GB" altLang="en-US">
              <a:cs typeface="Arial" panose="020B0604020202020204" pitchFamily="34" charset="0"/>
            </a:endParaRPr>
          </a:p>
        </p:txBody>
      </p:sp>
      <p:sp>
        <p:nvSpPr>
          <p:cNvPr id="11271" name="AutoShape 16"/>
          <p:cNvSpPr>
            <a:spLocks noChangeArrowheads="1"/>
          </p:cNvSpPr>
          <p:nvPr/>
        </p:nvSpPr>
        <p:spPr bwMode="auto">
          <a:xfrm>
            <a:off x="7680326" y="3357563"/>
            <a:ext cx="1655763" cy="863600"/>
          </a:xfrm>
          <a:prstGeom prst="rightArrow">
            <a:avLst>
              <a:gd name="adj1" fmla="val 50000"/>
              <a:gd name="adj2" fmla="val 479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Order</a:t>
            </a:r>
            <a:endParaRPr lang="en-GB" altLang="en-US">
              <a:cs typeface="Arial" panose="020B0604020202020204" pitchFamily="34" charset="0"/>
            </a:endParaRPr>
          </a:p>
        </p:txBody>
      </p:sp>
      <p:sp>
        <p:nvSpPr>
          <p:cNvPr id="11272" name="Rectangle 23"/>
          <p:cNvSpPr>
            <a:spLocks noChangeArrowheads="1"/>
          </p:cNvSpPr>
          <p:nvPr/>
        </p:nvSpPr>
        <p:spPr bwMode="auto">
          <a:xfrm>
            <a:off x="2279650" y="4508501"/>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Sales Lead</a:t>
            </a:r>
            <a:endParaRPr lang="en-GB" altLang="en-US">
              <a:cs typeface="Arial" panose="020B0604020202020204" pitchFamily="34" charset="0"/>
            </a:endParaRPr>
          </a:p>
        </p:txBody>
      </p:sp>
      <p:sp>
        <p:nvSpPr>
          <p:cNvPr id="11273" name="Rectangle 25"/>
          <p:cNvSpPr>
            <a:spLocks noChangeArrowheads="1"/>
          </p:cNvSpPr>
          <p:nvPr/>
        </p:nvSpPr>
        <p:spPr bwMode="auto">
          <a:xfrm>
            <a:off x="2279650" y="5445126"/>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Product Catalog</a:t>
            </a:r>
            <a:endParaRPr lang="en-GB" altLang="en-US">
              <a:cs typeface="Arial" panose="020B0604020202020204" pitchFamily="34" charset="0"/>
            </a:endParaRPr>
          </a:p>
        </p:txBody>
      </p:sp>
      <p:sp>
        <p:nvSpPr>
          <p:cNvPr id="11274" name="Rectangle 26"/>
          <p:cNvSpPr>
            <a:spLocks noChangeArrowheads="1"/>
          </p:cNvSpPr>
          <p:nvPr/>
        </p:nvSpPr>
        <p:spPr bwMode="auto">
          <a:xfrm>
            <a:off x="4151314" y="4508501"/>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Configurator</a:t>
            </a:r>
            <a:endParaRPr lang="en-GB" altLang="en-US">
              <a:cs typeface="Arial" panose="020B0604020202020204" pitchFamily="34" charset="0"/>
            </a:endParaRPr>
          </a:p>
        </p:txBody>
      </p:sp>
      <p:sp>
        <p:nvSpPr>
          <p:cNvPr id="11275" name="Rectangle 27"/>
          <p:cNvSpPr>
            <a:spLocks noChangeArrowheads="1"/>
          </p:cNvSpPr>
          <p:nvPr/>
        </p:nvSpPr>
        <p:spPr bwMode="auto">
          <a:xfrm>
            <a:off x="4151314" y="5445126"/>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Available to </a:t>
            </a:r>
          </a:p>
          <a:p>
            <a:pPr algn="ctr" eaLnBrk="1" hangingPunct="1"/>
            <a:r>
              <a:rPr lang="en-US" altLang="en-US">
                <a:cs typeface="Arial" panose="020B0604020202020204" pitchFamily="34" charset="0"/>
              </a:rPr>
              <a:t>Promise</a:t>
            </a:r>
            <a:endParaRPr lang="en-GB" altLang="en-US">
              <a:cs typeface="Arial" panose="020B0604020202020204" pitchFamily="34" charset="0"/>
            </a:endParaRPr>
          </a:p>
        </p:txBody>
      </p:sp>
      <p:sp>
        <p:nvSpPr>
          <p:cNvPr id="11276" name="Rectangle 28"/>
          <p:cNvSpPr>
            <a:spLocks noChangeArrowheads="1"/>
          </p:cNvSpPr>
          <p:nvPr/>
        </p:nvSpPr>
        <p:spPr bwMode="auto">
          <a:xfrm>
            <a:off x="6024564" y="4508501"/>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Contract &amp; </a:t>
            </a:r>
          </a:p>
          <a:p>
            <a:pPr algn="ctr" eaLnBrk="1" hangingPunct="1"/>
            <a:r>
              <a:rPr lang="en-US" altLang="en-US">
                <a:cs typeface="Arial" panose="020B0604020202020204" pitchFamily="34" charset="0"/>
              </a:rPr>
              <a:t>Pricing</a:t>
            </a:r>
            <a:endParaRPr lang="en-GB" altLang="en-US">
              <a:cs typeface="Arial" panose="020B0604020202020204" pitchFamily="34" charset="0"/>
            </a:endParaRPr>
          </a:p>
        </p:txBody>
      </p:sp>
      <p:sp>
        <p:nvSpPr>
          <p:cNvPr id="11277" name="Rectangle 29"/>
          <p:cNvSpPr>
            <a:spLocks noChangeArrowheads="1"/>
          </p:cNvSpPr>
          <p:nvPr/>
        </p:nvSpPr>
        <p:spPr bwMode="auto">
          <a:xfrm>
            <a:off x="6024564" y="5445126"/>
            <a:ext cx="1728787"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Proposal &amp;</a:t>
            </a:r>
          </a:p>
          <a:p>
            <a:pPr algn="ctr" eaLnBrk="1" hangingPunct="1"/>
            <a:r>
              <a:rPr lang="en-US" altLang="en-US">
                <a:cs typeface="Arial" panose="020B0604020202020204" pitchFamily="34" charset="0"/>
              </a:rPr>
              <a:t>Quote</a:t>
            </a:r>
            <a:endParaRPr lang="en-GB" altLang="en-US">
              <a:cs typeface="Arial" panose="020B0604020202020204" pitchFamily="34" charset="0"/>
            </a:endParaRPr>
          </a:p>
        </p:txBody>
      </p:sp>
      <p:sp>
        <p:nvSpPr>
          <p:cNvPr id="11278" name="Rectangle 30"/>
          <p:cNvSpPr>
            <a:spLocks noChangeArrowheads="1"/>
          </p:cNvSpPr>
          <p:nvPr/>
        </p:nvSpPr>
        <p:spPr bwMode="auto">
          <a:xfrm>
            <a:off x="7896225" y="4508501"/>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Order Entry</a:t>
            </a:r>
            <a:endParaRPr lang="en-GB" altLang="en-US">
              <a:cs typeface="Arial" panose="020B0604020202020204" pitchFamily="34" charset="0"/>
            </a:endParaRPr>
          </a:p>
        </p:txBody>
      </p:sp>
      <p:sp>
        <p:nvSpPr>
          <p:cNvPr id="11279" name="Rectangle 31"/>
          <p:cNvSpPr>
            <a:spLocks noChangeArrowheads="1"/>
          </p:cNvSpPr>
          <p:nvPr/>
        </p:nvSpPr>
        <p:spPr bwMode="auto">
          <a:xfrm>
            <a:off x="7896225" y="5445126"/>
            <a:ext cx="172878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Commission</a:t>
            </a:r>
            <a:endParaRPr lang="en-GB" altLang="en-US">
              <a:cs typeface="Arial" panose="020B0604020202020204" pitchFamily="34" charset="0"/>
            </a:endParaRPr>
          </a:p>
        </p:txBody>
      </p:sp>
      <p:sp>
        <p:nvSpPr>
          <p:cNvPr id="11280" name="Rectangle 32"/>
          <p:cNvSpPr>
            <a:spLocks noChangeArrowheads="1"/>
          </p:cNvSpPr>
          <p:nvPr/>
        </p:nvSpPr>
        <p:spPr bwMode="auto">
          <a:xfrm>
            <a:off x="1992314" y="3141664"/>
            <a:ext cx="7991475" cy="345598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endParaRPr lang="en-US" altLang="en-US"/>
          </a:p>
        </p:txBody>
      </p:sp>
      <p:sp>
        <p:nvSpPr>
          <p:cNvPr id="11281" name="Text Box 33"/>
          <p:cNvSpPr txBox="1">
            <a:spLocks noChangeArrowheads="1"/>
          </p:cNvSpPr>
          <p:nvPr/>
        </p:nvSpPr>
        <p:spPr bwMode="auto">
          <a:xfrm>
            <a:off x="6508750" y="6256338"/>
            <a:ext cx="260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eaLnBrk="1" hangingPunct="1"/>
            <a:r>
              <a:rPr lang="en-US" altLang="en-US">
                <a:cs typeface="Arial" panose="020B0604020202020204" pitchFamily="34" charset="0"/>
              </a:rPr>
              <a:t>Integrated SFA Solution</a:t>
            </a:r>
            <a:endParaRPr lang="en-GB" altLang="en-US">
              <a:cs typeface="Arial" panose="020B0604020202020204" pitchFamily="34" charset="0"/>
            </a:endParaRPr>
          </a:p>
        </p:txBody>
      </p:sp>
    </p:spTree>
    <p:extLst>
      <p:ext uri="{BB962C8B-B14F-4D97-AF65-F5344CB8AC3E}">
        <p14:creationId xmlns:p14="http://schemas.microsoft.com/office/powerpoint/2010/main" val="115321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500"/>
              <a:t>Manufacturing Information Systems</a:t>
            </a:r>
            <a:endParaRPr lang="en-GB" altLang="en-US" sz="3500"/>
          </a:p>
        </p:txBody>
      </p:sp>
      <p:sp>
        <p:nvSpPr>
          <p:cNvPr id="12291"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2100" dirty="0"/>
              <a:t>Support the production / operations functions of business.</a:t>
            </a:r>
          </a:p>
          <a:p>
            <a:pPr eaLnBrk="1" hangingPunct="1">
              <a:lnSpc>
                <a:spcPct val="80000"/>
              </a:lnSpc>
            </a:pPr>
            <a:r>
              <a:rPr lang="en-US" altLang="en-US" sz="2100" i="1" dirty="0"/>
              <a:t>“</a:t>
            </a:r>
            <a:r>
              <a:rPr lang="en-US" altLang="en-US" sz="2800" i="1" dirty="0"/>
              <a:t>Once upon a time, manufacturers operated on a simple build-to-stock model. They build 100 or 100,000 of an item and sold them via distribution networks.  They kept track of the stock of inventory and made more of the item once inventory levels dipped below a threshold.  Rush jobs were both rare and expensive, and configuration options limited.  Things have changed.  Concepts like just-in-time inventory, build-to-order manufacturing, end-to-end supply chain visibility, the explosion of in contract manufacturing and the development of web-based e-business tools for collaborative manufacturing have </a:t>
            </a:r>
            <a:r>
              <a:rPr lang="en-US" altLang="en-US" sz="2800" i="1" dirty="0" err="1"/>
              <a:t>revolutionised</a:t>
            </a:r>
            <a:r>
              <a:rPr lang="en-US" altLang="en-US" sz="2800" i="1" dirty="0"/>
              <a:t> plant management.” (Marc </a:t>
            </a:r>
            <a:r>
              <a:rPr lang="en-US" altLang="en-US" sz="2800" i="1" dirty="0" err="1"/>
              <a:t>Songini</a:t>
            </a:r>
            <a:r>
              <a:rPr lang="en-US" altLang="en-US" sz="2800" i="1" dirty="0"/>
              <a:t>)</a:t>
            </a:r>
            <a:endParaRPr lang="en-GB" altLang="en-US" sz="2800" i="1" dirty="0"/>
          </a:p>
        </p:txBody>
      </p:sp>
    </p:spTree>
    <p:extLst>
      <p:ext uri="{BB962C8B-B14F-4D97-AF65-F5344CB8AC3E}">
        <p14:creationId xmlns:p14="http://schemas.microsoft.com/office/powerpoint/2010/main" val="317770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500"/>
              <a:t>Computer Integrated Manufacturing</a:t>
            </a:r>
            <a:endParaRPr lang="en-GB" altLang="en-US" sz="3500"/>
          </a:p>
        </p:txBody>
      </p:sp>
      <p:sp>
        <p:nvSpPr>
          <p:cNvPr id="13315" name="Rectangle 3"/>
          <p:cNvSpPr>
            <a:spLocks noGrp="1" noChangeArrowheads="1"/>
          </p:cNvSpPr>
          <p:nvPr>
            <p:ph type="body" idx="1"/>
          </p:nvPr>
        </p:nvSpPr>
        <p:spPr/>
        <p:txBody>
          <a:bodyPr/>
          <a:lstStyle/>
          <a:p>
            <a:pPr eaLnBrk="1" hangingPunct="1">
              <a:lnSpc>
                <a:spcPct val="90000"/>
              </a:lnSpc>
            </a:pPr>
            <a:r>
              <a:rPr lang="en-US" altLang="en-US"/>
              <a:t>CIM</a:t>
            </a:r>
          </a:p>
          <a:p>
            <a:pPr lvl="1" eaLnBrk="1" hangingPunct="1">
              <a:lnSpc>
                <a:spcPct val="90000"/>
              </a:lnSpc>
            </a:pPr>
            <a:r>
              <a:rPr lang="en-US" altLang="en-US" i="1"/>
              <a:t>Simplify</a:t>
            </a:r>
            <a:r>
              <a:rPr lang="en-US" altLang="en-US"/>
              <a:t> production processes, product designs, factory organisation etc.</a:t>
            </a:r>
          </a:p>
          <a:p>
            <a:pPr lvl="1" eaLnBrk="1" hangingPunct="1">
              <a:lnSpc>
                <a:spcPct val="90000"/>
              </a:lnSpc>
            </a:pPr>
            <a:r>
              <a:rPr lang="en-US" altLang="en-US" i="1"/>
              <a:t>Automate</a:t>
            </a:r>
            <a:r>
              <a:rPr lang="en-US" altLang="en-US"/>
              <a:t> production processes and business functions</a:t>
            </a:r>
          </a:p>
          <a:p>
            <a:pPr lvl="1" eaLnBrk="1" hangingPunct="1">
              <a:lnSpc>
                <a:spcPct val="90000"/>
              </a:lnSpc>
            </a:pPr>
            <a:r>
              <a:rPr lang="en-US" altLang="en-US" i="1"/>
              <a:t>Integrate</a:t>
            </a:r>
            <a:r>
              <a:rPr lang="en-US" altLang="en-US"/>
              <a:t> all production and support processes</a:t>
            </a:r>
          </a:p>
          <a:p>
            <a:pPr eaLnBrk="1" hangingPunct="1">
              <a:lnSpc>
                <a:spcPct val="90000"/>
              </a:lnSpc>
            </a:pPr>
            <a:r>
              <a:rPr lang="en-US" altLang="en-US"/>
              <a:t>Create flexible, agile manufacturing processes that produce high quality goods.</a:t>
            </a:r>
            <a:endParaRPr lang="en-GB" altLang="en-US"/>
          </a:p>
        </p:txBody>
      </p:sp>
    </p:spTree>
    <p:extLst>
      <p:ext uri="{BB962C8B-B14F-4D97-AF65-F5344CB8AC3E}">
        <p14:creationId xmlns:p14="http://schemas.microsoft.com/office/powerpoint/2010/main" val="343854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19288" y="44450"/>
            <a:ext cx="8229600" cy="1143000"/>
          </a:xfrm>
        </p:spPr>
        <p:txBody>
          <a:bodyPr/>
          <a:lstStyle/>
          <a:p>
            <a:pPr eaLnBrk="1" hangingPunct="1"/>
            <a:r>
              <a:rPr lang="en-US" altLang="en-US" sz="3500"/>
              <a:t>Manufacturing Information Systems</a:t>
            </a:r>
            <a:endParaRPr lang="en-GB" altLang="en-US" sz="3500"/>
          </a:p>
        </p:txBody>
      </p:sp>
      <p:sp>
        <p:nvSpPr>
          <p:cNvPr id="14339" name="Rectangle 4"/>
          <p:cNvSpPr>
            <a:spLocks noChangeArrowheads="1"/>
          </p:cNvSpPr>
          <p:nvPr/>
        </p:nvSpPr>
        <p:spPr bwMode="auto">
          <a:xfrm>
            <a:off x="1992314" y="1557338"/>
            <a:ext cx="358775" cy="4679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Enterprise Resources Planning (ERP)</a:t>
            </a:r>
            <a:endParaRPr lang="en-GB" altLang="en-US">
              <a:cs typeface="Arial" panose="020B0604020202020204" pitchFamily="34" charset="0"/>
            </a:endParaRPr>
          </a:p>
        </p:txBody>
      </p:sp>
      <p:sp>
        <p:nvSpPr>
          <p:cNvPr id="14340" name="Rectangle 6"/>
          <p:cNvSpPr>
            <a:spLocks noChangeArrowheads="1"/>
          </p:cNvSpPr>
          <p:nvPr/>
        </p:nvSpPr>
        <p:spPr bwMode="auto">
          <a:xfrm>
            <a:off x="3143251" y="1270001"/>
            <a:ext cx="12239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Production</a:t>
            </a:r>
          </a:p>
          <a:p>
            <a:pPr algn="ctr" eaLnBrk="1" hangingPunct="1"/>
            <a:r>
              <a:rPr lang="en-US" altLang="en-US" sz="1600">
                <a:cs typeface="Arial" panose="020B0604020202020204" pitchFamily="34" charset="0"/>
              </a:rPr>
              <a:t>Forecasting</a:t>
            </a:r>
            <a:endParaRPr lang="en-GB" altLang="en-US" sz="1600">
              <a:cs typeface="Arial" panose="020B0604020202020204" pitchFamily="34" charset="0"/>
            </a:endParaRPr>
          </a:p>
        </p:txBody>
      </p:sp>
      <p:sp>
        <p:nvSpPr>
          <p:cNvPr id="14341" name="Rectangle 8"/>
          <p:cNvSpPr>
            <a:spLocks noChangeArrowheads="1"/>
          </p:cNvSpPr>
          <p:nvPr/>
        </p:nvSpPr>
        <p:spPr bwMode="auto">
          <a:xfrm>
            <a:off x="3143251" y="2062163"/>
            <a:ext cx="1223963"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Production</a:t>
            </a:r>
          </a:p>
          <a:p>
            <a:pPr algn="ctr" eaLnBrk="1" hangingPunct="1"/>
            <a:r>
              <a:rPr lang="en-US" altLang="en-US" sz="1600">
                <a:cs typeface="Arial" panose="020B0604020202020204" pitchFamily="34" charset="0"/>
              </a:rPr>
              <a:t>Scheduling</a:t>
            </a:r>
            <a:endParaRPr lang="en-GB" altLang="en-US" sz="1600">
              <a:cs typeface="Arial" panose="020B0604020202020204" pitchFamily="34" charset="0"/>
            </a:endParaRPr>
          </a:p>
        </p:txBody>
      </p:sp>
      <p:sp>
        <p:nvSpPr>
          <p:cNvPr id="14342" name="Rectangle 9"/>
          <p:cNvSpPr>
            <a:spLocks noChangeArrowheads="1"/>
          </p:cNvSpPr>
          <p:nvPr/>
        </p:nvSpPr>
        <p:spPr bwMode="auto">
          <a:xfrm>
            <a:off x="3143251" y="2854326"/>
            <a:ext cx="12239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Material </a:t>
            </a:r>
          </a:p>
          <a:p>
            <a:pPr algn="ctr" eaLnBrk="1" hangingPunct="1"/>
            <a:r>
              <a:rPr lang="en-US" altLang="en-US" sz="1600">
                <a:cs typeface="Arial" panose="020B0604020202020204" pitchFamily="34" charset="0"/>
              </a:rPr>
              <a:t>Requirements</a:t>
            </a:r>
          </a:p>
          <a:p>
            <a:pPr algn="ctr" eaLnBrk="1" hangingPunct="1"/>
            <a:r>
              <a:rPr lang="en-US" altLang="en-US" sz="1600">
                <a:cs typeface="Arial" panose="020B0604020202020204" pitchFamily="34" charset="0"/>
              </a:rPr>
              <a:t>Planning</a:t>
            </a:r>
            <a:endParaRPr lang="en-GB" altLang="en-US" sz="1600">
              <a:cs typeface="Arial" panose="020B0604020202020204" pitchFamily="34" charset="0"/>
            </a:endParaRPr>
          </a:p>
        </p:txBody>
      </p:sp>
      <p:sp>
        <p:nvSpPr>
          <p:cNvPr id="14343" name="Rectangle 10"/>
          <p:cNvSpPr>
            <a:spLocks noChangeArrowheads="1"/>
          </p:cNvSpPr>
          <p:nvPr/>
        </p:nvSpPr>
        <p:spPr bwMode="auto">
          <a:xfrm>
            <a:off x="3143251" y="3646488"/>
            <a:ext cx="1223963"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Capacity</a:t>
            </a:r>
          </a:p>
          <a:p>
            <a:pPr algn="ctr" eaLnBrk="1" hangingPunct="1"/>
            <a:r>
              <a:rPr lang="en-US" altLang="en-US" sz="1600">
                <a:cs typeface="Arial" panose="020B0604020202020204" pitchFamily="34" charset="0"/>
              </a:rPr>
              <a:t>Planning</a:t>
            </a:r>
            <a:endParaRPr lang="en-GB" altLang="en-US" sz="1600">
              <a:cs typeface="Arial" panose="020B0604020202020204" pitchFamily="34" charset="0"/>
            </a:endParaRPr>
          </a:p>
        </p:txBody>
      </p:sp>
      <p:sp>
        <p:nvSpPr>
          <p:cNvPr id="14344" name="Rectangle 11"/>
          <p:cNvSpPr>
            <a:spLocks noChangeArrowheads="1"/>
          </p:cNvSpPr>
          <p:nvPr/>
        </p:nvSpPr>
        <p:spPr bwMode="auto">
          <a:xfrm>
            <a:off x="3143251" y="4437063"/>
            <a:ext cx="1223963"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Production</a:t>
            </a:r>
          </a:p>
          <a:p>
            <a:pPr algn="ctr" eaLnBrk="1" hangingPunct="1"/>
            <a:r>
              <a:rPr lang="en-US" altLang="en-US" sz="1600">
                <a:cs typeface="Arial" panose="020B0604020202020204" pitchFamily="34" charset="0"/>
              </a:rPr>
              <a:t>Cost</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5" name="Rectangle 13"/>
          <p:cNvSpPr>
            <a:spLocks noChangeArrowheads="1"/>
          </p:cNvSpPr>
          <p:nvPr/>
        </p:nvSpPr>
        <p:spPr bwMode="auto">
          <a:xfrm>
            <a:off x="5375276" y="1630363"/>
            <a:ext cx="1223963" cy="7921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Shop Floor</a:t>
            </a:r>
          </a:p>
          <a:p>
            <a:pPr algn="ctr" eaLnBrk="1" hangingPunct="1"/>
            <a:r>
              <a:rPr lang="en-US" altLang="en-US" sz="1600">
                <a:cs typeface="Arial" panose="020B0604020202020204" pitchFamily="34" charset="0"/>
              </a:rPr>
              <a:t>Scheduling</a:t>
            </a:r>
            <a:endParaRPr lang="en-GB" altLang="en-US" sz="1600">
              <a:cs typeface="Arial" panose="020B0604020202020204" pitchFamily="34" charset="0"/>
            </a:endParaRPr>
          </a:p>
        </p:txBody>
      </p:sp>
      <p:sp>
        <p:nvSpPr>
          <p:cNvPr id="14346" name="Rectangle 14"/>
          <p:cNvSpPr>
            <a:spLocks noChangeArrowheads="1"/>
          </p:cNvSpPr>
          <p:nvPr/>
        </p:nvSpPr>
        <p:spPr bwMode="auto">
          <a:xfrm>
            <a:off x="5375276" y="2422526"/>
            <a:ext cx="1223963" cy="7921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Shop Floor</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7" name="Rectangle 15"/>
          <p:cNvSpPr>
            <a:spLocks noChangeArrowheads="1"/>
          </p:cNvSpPr>
          <p:nvPr/>
        </p:nvSpPr>
        <p:spPr bwMode="auto">
          <a:xfrm>
            <a:off x="5375276" y="3214688"/>
            <a:ext cx="1223963" cy="79216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Machine</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8" name="Rectangle 16"/>
          <p:cNvSpPr>
            <a:spLocks noChangeArrowheads="1"/>
          </p:cNvSpPr>
          <p:nvPr/>
        </p:nvSpPr>
        <p:spPr bwMode="auto">
          <a:xfrm>
            <a:off x="5375276" y="4006851"/>
            <a:ext cx="1223963" cy="7921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Robotics </a:t>
            </a:r>
            <a:br>
              <a:rPr lang="en-US" altLang="en-US" sz="1600">
                <a:cs typeface="Arial" panose="020B0604020202020204" pitchFamily="34" charset="0"/>
              </a:rPr>
            </a:br>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49" name="Rectangle 17"/>
          <p:cNvSpPr>
            <a:spLocks noChangeArrowheads="1"/>
          </p:cNvSpPr>
          <p:nvPr/>
        </p:nvSpPr>
        <p:spPr bwMode="auto">
          <a:xfrm>
            <a:off x="3143251" y="5229226"/>
            <a:ext cx="122396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Quality</a:t>
            </a:r>
          </a:p>
          <a:p>
            <a:pPr algn="ctr" eaLnBrk="1" hangingPunct="1"/>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50" name="Rectangle 19"/>
          <p:cNvSpPr>
            <a:spLocks noChangeArrowheads="1"/>
          </p:cNvSpPr>
          <p:nvPr/>
        </p:nvSpPr>
        <p:spPr bwMode="auto">
          <a:xfrm>
            <a:off x="5375276" y="4797426"/>
            <a:ext cx="1223963" cy="7921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Process </a:t>
            </a:r>
            <a:br>
              <a:rPr lang="en-US" altLang="en-US" sz="1600">
                <a:cs typeface="Arial" panose="020B0604020202020204" pitchFamily="34" charset="0"/>
              </a:rPr>
            </a:br>
            <a:r>
              <a:rPr lang="en-US" altLang="en-US" sz="1600">
                <a:cs typeface="Arial" panose="020B0604020202020204" pitchFamily="34" charset="0"/>
              </a:rPr>
              <a:t>Control</a:t>
            </a:r>
            <a:endParaRPr lang="en-GB" altLang="en-US" sz="1600">
              <a:cs typeface="Arial" panose="020B0604020202020204" pitchFamily="34" charset="0"/>
            </a:endParaRPr>
          </a:p>
        </p:txBody>
      </p:sp>
      <p:sp>
        <p:nvSpPr>
          <p:cNvPr id="14351" name="Rectangle 20"/>
          <p:cNvSpPr>
            <a:spLocks noChangeArrowheads="1"/>
          </p:cNvSpPr>
          <p:nvPr/>
        </p:nvSpPr>
        <p:spPr bwMode="auto">
          <a:xfrm>
            <a:off x="7464426" y="1989138"/>
            <a:ext cx="1223963" cy="7921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Computer</a:t>
            </a:r>
          </a:p>
          <a:p>
            <a:pPr algn="ctr" eaLnBrk="1" hangingPunct="1"/>
            <a:r>
              <a:rPr lang="en-US" altLang="en-US" sz="1600">
                <a:cs typeface="Arial" panose="020B0604020202020204" pitchFamily="34" charset="0"/>
              </a:rPr>
              <a:t>Aided</a:t>
            </a:r>
          </a:p>
          <a:p>
            <a:pPr algn="ctr" eaLnBrk="1" hangingPunct="1"/>
            <a:r>
              <a:rPr lang="en-US" altLang="en-US" sz="1600">
                <a:cs typeface="Arial" panose="020B0604020202020204" pitchFamily="34" charset="0"/>
              </a:rPr>
              <a:t>Design</a:t>
            </a:r>
            <a:endParaRPr lang="en-GB" altLang="en-US" sz="1600">
              <a:cs typeface="Arial" panose="020B0604020202020204" pitchFamily="34" charset="0"/>
            </a:endParaRPr>
          </a:p>
        </p:txBody>
      </p:sp>
      <p:sp>
        <p:nvSpPr>
          <p:cNvPr id="14352" name="Rectangle 21"/>
          <p:cNvSpPr>
            <a:spLocks noChangeArrowheads="1"/>
          </p:cNvSpPr>
          <p:nvPr/>
        </p:nvSpPr>
        <p:spPr bwMode="auto">
          <a:xfrm>
            <a:off x="7464426" y="2781301"/>
            <a:ext cx="1223963" cy="79216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Computer</a:t>
            </a:r>
          </a:p>
          <a:p>
            <a:pPr algn="ctr" eaLnBrk="1" hangingPunct="1"/>
            <a:r>
              <a:rPr lang="en-US" altLang="en-US" sz="1600">
                <a:cs typeface="Arial" panose="020B0604020202020204" pitchFamily="34" charset="0"/>
              </a:rPr>
              <a:t>Aided</a:t>
            </a:r>
          </a:p>
          <a:p>
            <a:pPr algn="ctr" eaLnBrk="1" hangingPunct="1"/>
            <a:r>
              <a:rPr lang="en-US" altLang="en-US" sz="1600">
                <a:cs typeface="Arial" panose="020B0604020202020204" pitchFamily="34" charset="0"/>
              </a:rPr>
              <a:t>Engineering</a:t>
            </a:r>
            <a:endParaRPr lang="en-GB" altLang="en-US" sz="1600">
              <a:cs typeface="Arial" panose="020B0604020202020204" pitchFamily="34" charset="0"/>
            </a:endParaRPr>
          </a:p>
        </p:txBody>
      </p:sp>
      <p:sp>
        <p:nvSpPr>
          <p:cNvPr id="14353" name="Rectangle 22"/>
          <p:cNvSpPr>
            <a:spLocks noChangeArrowheads="1"/>
          </p:cNvSpPr>
          <p:nvPr/>
        </p:nvSpPr>
        <p:spPr bwMode="auto">
          <a:xfrm>
            <a:off x="7464426" y="3573463"/>
            <a:ext cx="1223963" cy="7921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Computer</a:t>
            </a:r>
          </a:p>
          <a:p>
            <a:pPr algn="ctr" eaLnBrk="1" hangingPunct="1"/>
            <a:r>
              <a:rPr lang="en-US" altLang="en-US" sz="1600">
                <a:cs typeface="Arial" panose="020B0604020202020204" pitchFamily="34" charset="0"/>
              </a:rPr>
              <a:t>Aided</a:t>
            </a:r>
          </a:p>
          <a:p>
            <a:pPr algn="ctr" eaLnBrk="1" hangingPunct="1"/>
            <a:r>
              <a:rPr lang="en-US" altLang="en-US" sz="1600">
                <a:cs typeface="Arial" panose="020B0604020202020204" pitchFamily="34" charset="0"/>
              </a:rPr>
              <a:t>Process Plan</a:t>
            </a:r>
            <a:endParaRPr lang="en-GB" altLang="en-US" sz="1600">
              <a:cs typeface="Arial" panose="020B0604020202020204" pitchFamily="34" charset="0"/>
            </a:endParaRPr>
          </a:p>
        </p:txBody>
      </p:sp>
      <p:sp>
        <p:nvSpPr>
          <p:cNvPr id="14354" name="Rectangle 23"/>
          <p:cNvSpPr>
            <a:spLocks noChangeArrowheads="1"/>
          </p:cNvSpPr>
          <p:nvPr/>
        </p:nvSpPr>
        <p:spPr bwMode="auto">
          <a:xfrm>
            <a:off x="7464426" y="4365626"/>
            <a:ext cx="1223963" cy="79216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sz="1600">
                <a:cs typeface="Arial" panose="020B0604020202020204" pitchFamily="34" charset="0"/>
              </a:rPr>
              <a:t>Product</a:t>
            </a:r>
          </a:p>
          <a:p>
            <a:pPr algn="ctr" eaLnBrk="1" hangingPunct="1"/>
            <a:r>
              <a:rPr lang="en-US" altLang="en-US" sz="1600">
                <a:cs typeface="Arial" panose="020B0604020202020204" pitchFamily="34" charset="0"/>
              </a:rPr>
              <a:t>Simulation &amp;</a:t>
            </a:r>
          </a:p>
          <a:p>
            <a:pPr algn="ctr" eaLnBrk="1" hangingPunct="1"/>
            <a:r>
              <a:rPr lang="en-US" altLang="en-US" sz="1600">
                <a:cs typeface="Arial" panose="020B0604020202020204" pitchFamily="34" charset="0"/>
              </a:rPr>
              <a:t>Prototyping</a:t>
            </a:r>
            <a:endParaRPr lang="en-GB" altLang="en-US" sz="1600">
              <a:cs typeface="Arial" panose="020B0604020202020204" pitchFamily="34" charset="0"/>
            </a:endParaRPr>
          </a:p>
        </p:txBody>
      </p:sp>
      <p:sp>
        <p:nvSpPr>
          <p:cNvPr id="14355" name="Rectangle 24"/>
          <p:cNvSpPr>
            <a:spLocks noChangeArrowheads="1"/>
          </p:cNvSpPr>
          <p:nvPr/>
        </p:nvSpPr>
        <p:spPr bwMode="auto">
          <a:xfrm>
            <a:off x="2927350" y="6381750"/>
            <a:ext cx="6624638"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Computer Integrated Manufacturing</a:t>
            </a:r>
            <a:endParaRPr lang="en-GB" altLang="en-US">
              <a:cs typeface="Arial" panose="020B0604020202020204" pitchFamily="34" charset="0"/>
            </a:endParaRPr>
          </a:p>
        </p:txBody>
      </p:sp>
      <p:sp>
        <p:nvSpPr>
          <p:cNvPr id="14356" name="Line 26"/>
          <p:cNvSpPr>
            <a:spLocks noChangeShapeType="1"/>
          </p:cNvSpPr>
          <p:nvPr/>
        </p:nvSpPr>
        <p:spPr bwMode="auto">
          <a:xfrm>
            <a:off x="2351088" y="3573463"/>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7"/>
          <p:cNvSpPr>
            <a:spLocks noChangeShapeType="1"/>
          </p:cNvSpPr>
          <p:nvPr/>
        </p:nvSpPr>
        <p:spPr bwMode="auto">
          <a:xfrm>
            <a:off x="3792538" y="6021388"/>
            <a:ext cx="0" cy="360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8"/>
          <p:cNvSpPr>
            <a:spLocks noChangeShapeType="1"/>
          </p:cNvSpPr>
          <p:nvPr/>
        </p:nvSpPr>
        <p:spPr bwMode="auto">
          <a:xfrm>
            <a:off x="6024563" y="5589588"/>
            <a:ext cx="0" cy="7921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9"/>
          <p:cNvSpPr>
            <a:spLocks noChangeShapeType="1"/>
          </p:cNvSpPr>
          <p:nvPr/>
        </p:nvSpPr>
        <p:spPr bwMode="auto">
          <a:xfrm>
            <a:off x="8112125" y="5157788"/>
            <a:ext cx="0" cy="12239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Text Box 30"/>
          <p:cNvSpPr txBox="1">
            <a:spLocks noChangeArrowheads="1"/>
          </p:cNvSpPr>
          <p:nvPr/>
        </p:nvSpPr>
        <p:spPr bwMode="auto">
          <a:xfrm>
            <a:off x="2351088" y="981076"/>
            <a:ext cx="1159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200" b="1">
                <a:effectLst>
                  <a:outerShdw blurRad="38100" dist="38100" dir="2700000" algn="tl">
                    <a:srgbClr val="C0C0C0"/>
                  </a:outerShdw>
                </a:effectLst>
                <a:cs typeface="Arial" panose="020B0604020202020204" pitchFamily="34" charset="0"/>
              </a:rPr>
              <a:t>Manufacturing</a:t>
            </a:r>
          </a:p>
          <a:p>
            <a:pPr eaLnBrk="1" hangingPunct="1">
              <a:defRPr/>
            </a:pPr>
            <a:r>
              <a:rPr lang="en-US" sz="1200" b="1">
                <a:effectLst>
                  <a:outerShdw blurRad="38100" dist="38100" dir="2700000" algn="tl">
                    <a:srgbClr val="C0C0C0"/>
                  </a:outerShdw>
                </a:effectLst>
                <a:cs typeface="Arial" panose="020B0604020202020204" pitchFamily="34" charset="0"/>
              </a:rPr>
              <a:t>Resource</a:t>
            </a:r>
            <a:br>
              <a:rPr lang="en-US" sz="1200" b="1">
                <a:effectLst>
                  <a:outerShdw blurRad="38100" dist="38100" dir="2700000" algn="tl">
                    <a:srgbClr val="C0C0C0"/>
                  </a:outerShdw>
                </a:effectLst>
                <a:cs typeface="Arial" panose="020B0604020202020204" pitchFamily="34" charset="0"/>
              </a:rPr>
            </a:br>
            <a:r>
              <a:rPr lang="en-US" sz="1200" b="1">
                <a:effectLst>
                  <a:outerShdw blurRad="38100" dist="38100" dir="2700000" algn="tl">
                    <a:srgbClr val="C0C0C0"/>
                  </a:outerShdw>
                </a:effectLst>
                <a:cs typeface="Arial" panose="020B0604020202020204" pitchFamily="34" charset="0"/>
              </a:rPr>
              <a:t>Planning</a:t>
            </a:r>
          </a:p>
          <a:p>
            <a:pPr eaLnBrk="1" hangingPunct="1">
              <a:defRPr/>
            </a:pPr>
            <a:r>
              <a:rPr lang="en-US" sz="1200" b="1">
                <a:effectLst>
                  <a:outerShdw blurRad="38100" dist="38100" dir="2700000" algn="tl">
                    <a:srgbClr val="C0C0C0"/>
                  </a:outerShdw>
                </a:effectLst>
                <a:cs typeface="Arial" panose="020B0604020202020204" pitchFamily="34" charset="0"/>
              </a:rPr>
              <a:t>Systems</a:t>
            </a:r>
            <a:endParaRPr lang="en-GB" sz="1200" b="1">
              <a:effectLst>
                <a:outerShdw blurRad="38100" dist="38100" dir="2700000" algn="tl">
                  <a:srgbClr val="C0C0C0"/>
                </a:outerShdw>
              </a:effectLst>
              <a:cs typeface="Arial" panose="020B0604020202020204" pitchFamily="34" charset="0"/>
            </a:endParaRPr>
          </a:p>
        </p:txBody>
      </p:sp>
      <p:sp>
        <p:nvSpPr>
          <p:cNvPr id="15391" name="Text Box 31"/>
          <p:cNvSpPr txBox="1">
            <a:spLocks noChangeArrowheads="1"/>
          </p:cNvSpPr>
          <p:nvPr/>
        </p:nvSpPr>
        <p:spPr bwMode="auto">
          <a:xfrm>
            <a:off x="4511675" y="1341439"/>
            <a:ext cx="11592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200" b="1">
                <a:effectLst>
                  <a:outerShdw blurRad="38100" dist="38100" dir="2700000" algn="tl">
                    <a:srgbClr val="C0C0C0"/>
                  </a:outerShdw>
                </a:effectLst>
                <a:cs typeface="Arial" panose="020B0604020202020204" pitchFamily="34" charset="0"/>
              </a:rPr>
              <a:t>Manufacturing</a:t>
            </a:r>
          </a:p>
          <a:p>
            <a:pPr eaLnBrk="1" hangingPunct="1">
              <a:defRPr/>
            </a:pPr>
            <a:r>
              <a:rPr lang="en-US" sz="1200" b="1">
                <a:effectLst>
                  <a:outerShdw blurRad="38100" dist="38100" dir="2700000" algn="tl">
                    <a:srgbClr val="C0C0C0"/>
                  </a:outerShdw>
                </a:effectLst>
                <a:cs typeface="Arial" panose="020B0604020202020204" pitchFamily="34" charset="0"/>
              </a:rPr>
              <a:t>Execution</a:t>
            </a:r>
          </a:p>
          <a:p>
            <a:pPr eaLnBrk="1" hangingPunct="1">
              <a:defRPr/>
            </a:pPr>
            <a:r>
              <a:rPr lang="en-US" sz="1200" b="1">
                <a:effectLst>
                  <a:outerShdw blurRad="38100" dist="38100" dir="2700000" algn="tl">
                    <a:srgbClr val="C0C0C0"/>
                  </a:outerShdw>
                </a:effectLst>
                <a:cs typeface="Arial" panose="020B0604020202020204" pitchFamily="34" charset="0"/>
              </a:rPr>
              <a:t>Systems</a:t>
            </a:r>
            <a:endParaRPr lang="en-GB" sz="1200" b="1">
              <a:effectLst>
                <a:outerShdw blurRad="38100" dist="38100" dir="2700000" algn="tl">
                  <a:srgbClr val="C0C0C0"/>
                </a:outerShdw>
              </a:effectLst>
              <a:cs typeface="Arial" panose="020B0604020202020204" pitchFamily="34" charset="0"/>
            </a:endParaRPr>
          </a:p>
        </p:txBody>
      </p:sp>
      <p:sp>
        <p:nvSpPr>
          <p:cNvPr id="15392" name="Text Box 32"/>
          <p:cNvSpPr txBox="1">
            <a:spLocks noChangeArrowheads="1"/>
          </p:cNvSpPr>
          <p:nvPr/>
        </p:nvSpPr>
        <p:spPr bwMode="auto">
          <a:xfrm>
            <a:off x="6672264" y="1628776"/>
            <a:ext cx="9989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200" b="1">
                <a:effectLst>
                  <a:outerShdw blurRad="38100" dist="38100" dir="2700000" algn="tl">
                    <a:srgbClr val="C0C0C0"/>
                  </a:outerShdw>
                </a:effectLst>
                <a:cs typeface="Arial" panose="020B0604020202020204" pitchFamily="34" charset="0"/>
              </a:rPr>
              <a:t>Engineering</a:t>
            </a:r>
          </a:p>
          <a:p>
            <a:pPr eaLnBrk="1" hangingPunct="1">
              <a:defRPr/>
            </a:pPr>
            <a:r>
              <a:rPr lang="en-US" sz="1200" b="1">
                <a:effectLst>
                  <a:outerShdw blurRad="38100" dist="38100" dir="2700000" algn="tl">
                    <a:srgbClr val="C0C0C0"/>
                  </a:outerShdw>
                </a:effectLst>
                <a:cs typeface="Arial" panose="020B0604020202020204" pitchFamily="34" charset="0"/>
              </a:rPr>
              <a:t>Systems</a:t>
            </a:r>
            <a:endParaRPr lang="en-GB" sz="1200" b="1">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270739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500"/>
              <a:t>Computer Aided Manufacturing (CAM)</a:t>
            </a:r>
            <a:endParaRPr lang="en-GB" altLang="en-US" sz="3500"/>
          </a:p>
        </p:txBody>
      </p:sp>
      <p:sp>
        <p:nvSpPr>
          <p:cNvPr id="15363" name="Rectangle 3"/>
          <p:cNvSpPr>
            <a:spLocks noGrp="1" noChangeArrowheads="1"/>
          </p:cNvSpPr>
          <p:nvPr>
            <p:ph type="body" idx="1"/>
          </p:nvPr>
        </p:nvSpPr>
        <p:spPr/>
        <p:txBody>
          <a:bodyPr/>
          <a:lstStyle/>
          <a:p>
            <a:pPr eaLnBrk="1" hangingPunct="1"/>
            <a:r>
              <a:rPr lang="en-US" altLang="en-US"/>
              <a:t>Systems that automate the production process;</a:t>
            </a:r>
          </a:p>
          <a:p>
            <a:pPr lvl="1" eaLnBrk="1" hangingPunct="1"/>
            <a:r>
              <a:rPr lang="en-US" altLang="en-US"/>
              <a:t>Manufacturing Execution Systems</a:t>
            </a:r>
          </a:p>
          <a:p>
            <a:pPr lvl="2" eaLnBrk="1" hangingPunct="1"/>
            <a:r>
              <a:rPr lang="en-US" altLang="en-US"/>
              <a:t>Process Control</a:t>
            </a:r>
          </a:p>
          <a:p>
            <a:pPr lvl="2" eaLnBrk="1" hangingPunct="1"/>
            <a:r>
              <a:rPr lang="en-US" altLang="en-US"/>
              <a:t>Machine Control</a:t>
            </a:r>
          </a:p>
          <a:p>
            <a:pPr lvl="2" eaLnBrk="1" hangingPunct="1"/>
            <a:r>
              <a:rPr lang="en-US" altLang="en-US"/>
              <a:t>Robots Control</a:t>
            </a:r>
            <a:endParaRPr lang="en-GB" altLang="en-US"/>
          </a:p>
        </p:txBody>
      </p:sp>
    </p:spTree>
    <p:extLst>
      <p:ext uri="{BB962C8B-B14F-4D97-AF65-F5344CB8AC3E}">
        <p14:creationId xmlns:p14="http://schemas.microsoft.com/office/powerpoint/2010/main" val="28784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The Manufacturing System</a:t>
            </a:r>
            <a:endParaRPr lang="en-GB" altLang="en-US"/>
          </a:p>
        </p:txBody>
      </p:sp>
      <p:sp>
        <p:nvSpPr>
          <p:cNvPr id="16387" name="Rectangle 3"/>
          <p:cNvSpPr>
            <a:spLocks noGrp="1" noChangeArrowheads="1"/>
          </p:cNvSpPr>
          <p:nvPr>
            <p:ph type="body" idx="1"/>
          </p:nvPr>
        </p:nvSpPr>
        <p:spPr/>
        <p:txBody>
          <a:bodyPr/>
          <a:lstStyle/>
          <a:p>
            <a:pPr eaLnBrk="1" hangingPunct="1"/>
            <a:r>
              <a:rPr lang="en-US" altLang="en-US"/>
              <a:t>Combines 5 key resources;</a:t>
            </a:r>
          </a:p>
          <a:p>
            <a:pPr lvl="1" eaLnBrk="1" hangingPunct="1"/>
            <a:r>
              <a:rPr lang="en-US" altLang="en-US"/>
              <a:t>Materials, Equipment, Personnel, Instructions and Production Facilities</a:t>
            </a:r>
          </a:p>
          <a:p>
            <a:pPr lvl="1" eaLnBrk="1" hangingPunct="1"/>
            <a:r>
              <a:rPr lang="en-US" altLang="en-US"/>
              <a:t>(Compare this with the IS resources)</a:t>
            </a:r>
          </a:p>
          <a:p>
            <a:pPr eaLnBrk="1" hangingPunct="1"/>
            <a:r>
              <a:rPr lang="en-US" altLang="en-US"/>
              <a:t>Manufacturing Execution systems monitor, track and control these key resources, through process controls or machine controls etc.</a:t>
            </a:r>
            <a:endParaRPr lang="en-GB" altLang="en-US"/>
          </a:p>
        </p:txBody>
      </p:sp>
    </p:spTree>
    <p:extLst>
      <p:ext uri="{BB962C8B-B14F-4D97-AF65-F5344CB8AC3E}">
        <p14:creationId xmlns:p14="http://schemas.microsoft.com/office/powerpoint/2010/main" val="177112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99149" y="650664"/>
            <a:ext cx="9601196" cy="512738"/>
          </a:xfrm>
        </p:spPr>
        <p:txBody>
          <a:bodyPr>
            <a:normAutofit fontScale="90000"/>
          </a:bodyPr>
          <a:lstStyle/>
          <a:p>
            <a:pPr eaLnBrk="1" hangingPunct="1"/>
            <a:r>
              <a:rPr lang="en-US" altLang="en-US" dirty="0"/>
              <a:t>Human Resources</a:t>
            </a:r>
            <a:endParaRPr lang="en-GB" altLang="en-US" dirty="0"/>
          </a:p>
        </p:txBody>
      </p:sp>
      <p:sp>
        <p:nvSpPr>
          <p:cNvPr id="19460" name="Rectangle 4"/>
          <p:cNvSpPr>
            <a:spLocks noChangeArrowheads="1"/>
          </p:cNvSpPr>
          <p:nvPr/>
        </p:nvSpPr>
        <p:spPr bwMode="auto">
          <a:xfrm>
            <a:off x="2927351" y="1989138"/>
            <a:ext cx="24479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Human Resource Planning</a:t>
            </a:r>
          </a:p>
          <a:p>
            <a:pPr algn="ctr" eaLnBrk="1" hangingPunct="1">
              <a:defRPr/>
            </a:pPr>
            <a:r>
              <a:rPr lang="en-US" sz="1400" b="1">
                <a:effectLst>
                  <a:outerShdw blurRad="38100" dist="38100" dir="2700000" algn="tl">
                    <a:srgbClr val="FFFFFF"/>
                  </a:outerShdw>
                </a:effectLst>
                <a:cs typeface="Arial" panose="020B0604020202020204" pitchFamily="34" charset="0"/>
              </a:rPr>
              <a:t>Labour Force Tracking</a:t>
            </a:r>
            <a:endParaRPr lang="en-GB" sz="1400" b="1">
              <a:effectLst>
                <a:outerShdw blurRad="38100" dist="38100" dir="2700000" algn="tl">
                  <a:srgbClr val="FFFFFF"/>
                </a:outerShdw>
              </a:effectLst>
              <a:cs typeface="Arial" panose="020B0604020202020204" pitchFamily="34" charset="0"/>
            </a:endParaRPr>
          </a:p>
        </p:txBody>
      </p:sp>
      <p:sp>
        <p:nvSpPr>
          <p:cNvPr id="19464" name="Rectangle 8"/>
          <p:cNvSpPr>
            <a:spLocks noChangeArrowheads="1"/>
          </p:cNvSpPr>
          <p:nvPr/>
        </p:nvSpPr>
        <p:spPr bwMode="auto">
          <a:xfrm>
            <a:off x="2927351" y="3429000"/>
            <a:ext cx="24479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Labour Cost analysis and </a:t>
            </a:r>
          </a:p>
          <a:p>
            <a:pPr algn="ctr" eaLnBrk="1" hangingPunct="1">
              <a:defRPr/>
            </a:pPr>
            <a:r>
              <a:rPr lang="en-US" sz="1400" b="1">
                <a:effectLst>
                  <a:outerShdw blurRad="38100" dist="38100" dir="2700000" algn="tl">
                    <a:srgbClr val="FFFFFF"/>
                  </a:outerShdw>
                </a:effectLst>
                <a:cs typeface="Arial" panose="020B0604020202020204" pitchFamily="34" charset="0"/>
              </a:rPr>
              <a:t>Budgeting</a:t>
            </a:r>
          </a:p>
          <a:p>
            <a:pPr algn="ctr" eaLnBrk="1" hangingPunct="1">
              <a:defRPr/>
            </a:pPr>
            <a:r>
              <a:rPr lang="en-US" sz="1400" b="1">
                <a:effectLst>
                  <a:outerShdw blurRad="38100" dist="38100" dir="2700000" algn="tl">
                    <a:srgbClr val="FFFFFF"/>
                  </a:outerShdw>
                </a:effectLst>
                <a:cs typeface="Arial" panose="020B0604020202020204" pitchFamily="34" charset="0"/>
              </a:rPr>
              <a:t>Turnover Analysis</a:t>
            </a:r>
            <a:endParaRPr lang="en-GB" sz="1400" b="1">
              <a:effectLst>
                <a:outerShdw blurRad="38100" dist="38100" dir="2700000" algn="tl">
                  <a:srgbClr val="FFFFFF"/>
                </a:outerShdw>
              </a:effectLst>
              <a:cs typeface="Arial" panose="020B0604020202020204" pitchFamily="34" charset="0"/>
            </a:endParaRPr>
          </a:p>
        </p:txBody>
      </p:sp>
      <p:sp>
        <p:nvSpPr>
          <p:cNvPr id="19465" name="Rectangle 9"/>
          <p:cNvSpPr>
            <a:spLocks noChangeArrowheads="1"/>
          </p:cNvSpPr>
          <p:nvPr/>
        </p:nvSpPr>
        <p:spPr bwMode="auto">
          <a:xfrm>
            <a:off x="5448301" y="1989138"/>
            <a:ext cx="2447925" cy="10795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Succession Planning</a:t>
            </a:r>
          </a:p>
          <a:p>
            <a:pPr algn="ctr" eaLnBrk="1" hangingPunct="1">
              <a:defRPr/>
            </a:pPr>
            <a:r>
              <a:rPr lang="en-US" sz="1400" b="1">
                <a:effectLst>
                  <a:outerShdw blurRad="38100" dist="38100" dir="2700000" algn="tl">
                    <a:srgbClr val="FFFFFF"/>
                  </a:outerShdw>
                </a:effectLst>
                <a:cs typeface="Arial" panose="020B0604020202020204" pitchFamily="34" charset="0"/>
              </a:rPr>
              <a:t>Performance Appraisal</a:t>
            </a:r>
          </a:p>
          <a:p>
            <a:pPr algn="ctr" eaLnBrk="1" hangingPunct="1">
              <a:defRPr/>
            </a:pPr>
            <a:r>
              <a:rPr lang="en-US" sz="1400" b="1">
                <a:effectLst>
                  <a:outerShdw blurRad="38100" dist="38100" dir="2700000" algn="tl">
                    <a:srgbClr val="FFFFFF"/>
                  </a:outerShdw>
                </a:effectLst>
                <a:cs typeface="Arial" panose="020B0604020202020204" pitchFamily="34" charset="0"/>
              </a:rPr>
              <a:t>Planning</a:t>
            </a:r>
            <a:endParaRPr lang="en-GB" sz="1400" b="1">
              <a:effectLst>
                <a:outerShdw blurRad="38100" dist="38100" dir="2700000" algn="tl">
                  <a:srgbClr val="FFFFFF"/>
                </a:outerShdw>
              </a:effectLst>
              <a:cs typeface="Arial" panose="020B0604020202020204" pitchFamily="34" charset="0"/>
            </a:endParaRPr>
          </a:p>
        </p:txBody>
      </p:sp>
      <p:sp>
        <p:nvSpPr>
          <p:cNvPr id="19466" name="Rectangle 10"/>
          <p:cNvSpPr>
            <a:spLocks noChangeArrowheads="1"/>
          </p:cNvSpPr>
          <p:nvPr/>
        </p:nvSpPr>
        <p:spPr bwMode="auto">
          <a:xfrm>
            <a:off x="7967664" y="1989138"/>
            <a:ext cx="2447925" cy="10795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Contract Costing</a:t>
            </a:r>
          </a:p>
          <a:p>
            <a:pPr algn="ctr" eaLnBrk="1" hangingPunct="1">
              <a:defRPr/>
            </a:pPr>
            <a:r>
              <a:rPr lang="en-US" sz="1400" b="1">
                <a:effectLst>
                  <a:outerShdw blurRad="38100" dist="38100" dir="2700000" algn="tl">
                    <a:srgbClr val="FFFFFF"/>
                  </a:outerShdw>
                </a:effectLst>
                <a:cs typeface="Arial" panose="020B0604020202020204" pitchFamily="34" charset="0"/>
              </a:rPr>
              <a:t>Salary Forecasting</a:t>
            </a:r>
            <a:endParaRPr lang="en-GB" sz="1400" b="1">
              <a:effectLst>
                <a:outerShdw blurRad="38100" dist="38100" dir="2700000" algn="tl">
                  <a:srgbClr val="FFFFFF"/>
                </a:outerShdw>
              </a:effectLst>
              <a:cs typeface="Arial" panose="020B0604020202020204" pitchFamily="34" charset="0"/>
            </a:endParaRPr>
          </a:p>
        </p:txBody>
      </p:sp>
      <p:sp>
        <p:nvSpPr>
          <p:cNvPr id="19467" name="Rectangle 11"/>
          <p:cNvSpPr>
            <a:spLocks noChangeArrowheads="1"/>
          </p:cNvSpPr>
          <p:nvPr/>
        </p:nvSpPr>
        <p:spPr bwMode="auto">
          <a:xfrm>
            <a:off x="5448301" y="3429000"/>
            <a:ext cx="2447925" cy="10795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Training Effectiveness</a:t>
            </a:r>
          </a:p>
          <a:p>
            <a:pPr algn="ctr" eaLnBrk="1" hangingPunct="1">
              <a:defRPr/>
            </a:pPr>
            <a:r>
              <a:rPr lang="en-US" sz="1400" b="1">
                <a:effectLst>
                  <a:outerShdw blurRad="38100" dist="38100" dir="2700000" algn="tl">
                    <a:srgbClr val="FFFFFF"/>
                  </a:outerShdw>
                </a:effectLst>
                <a:cs typeface="Arial" panose="020B0604020202020204" pitchFamily="34" charset="0"/>
              </a:rPr>
              <a:t>Career Matching</a:t>
            </a:r>
            <a:endParaRPr lang="en-GB" sz="1400" b="1">
              <a:effectLst>
                <a:outerShdw blurRad="38100" dist="38100" dir="2700000" algn="tl">
                  <a:srgbClr val="FFFFFF"/>
                </a:outerShdw>
              </a:effectLst>
              <a:cs typeface="Arial" panose="020B0604020202020204" pitchFamily="34" charset="0"/>
            </a:endParaRPr>
          </a:p>
        </p:txBody>
      </p:sp>
      <p:sp>
        <p:nvSpPr>
          <p:cNvPr id="19468" name="Rectangle 12"/>
          <p:cNvSpPr>
            <a:spLocks noChangeArrowheads="1"/>
          </p:cNvSpPr>
          <p:nvPr/>
        </p:nvSpPr>
        <p:spPr bwMode="auto">
          <a:xfrm>
            <a:off x="7967664" y="3429000"/>
            <a:ext cx="2447925" cy="10795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Compensation Effectiveness</a:t>
            </a:r>
          </a:p>
          <a:p>
            <a:pPr algn="ctr" eaLnBrk="1" hangingPunct="1">
              <a:defRPr/>
            </a:pPr>
            <a:r>
              <a:rPr lang="en-US" sz="1400" b="1">
                <a:effectLst>
                  <a:outerShdw blurRad="38100" dist="38100" dir="2700000" algn="tl">
                    <a:srgbClr val="FFFFFF"/>
                  </a:outerShdw>
                </a:effectLst>
                <a:cs typeface="Arial" panose="020B0604020202020204" pitchFamily="34" charset="0"/>
              </a:rPr>
              <a:t>And Equity Analysis</a:t>
            </a:r>
          </a:p>
          <a:p>
            <a:pPr algn="ctr" eaLnBrk="1" hangingPunct="1">
              <a:defRPr/>
            </a:pPr>
            <a:r>
              <a:rPr lang="en-US" sz="1400" b="1">
                <a:effectLst>
                  <a:outerShdw blurRad="38100" dist="38100" dir="2700000" algn="tl">
                    <a:srgbClr val="FFFFFF"/>
                  </a:outerShdw>
                </a:effectLst>
                <a:cs typeface="Arial" panose="020B0604020202020204" pitchFamily="34" charset="0"/>
              </a:rPr>
              <a:t>Benefit Preference Analysis</a:t>
            </a:r>
            <a:endParaRPr lang="en-GB" sz="1400" b="1">
              <a:effectLst>
                <a:outerShdw blurRad="38100" dist="38100" dir="2700000" algn="tl">
                  <a:srgbClr val="FFFFFF"/>
                </a:outerShdw>
              </a:effectLst>
              <a:cs typeface="Arial" panose="020B0604020202020204" pitchFamily="34" charset="0"/>
            </a:endParaRPr>
          </a:p>
        </p:txBody>
      </p:sp>
      <p:sp>
        <p:nvSpPr>
          <p:cNvPr id="19469" name="Rectangle 13"/>
          <p:cNvSpPr>
            <a:spLocks noChangeArrowheads="1"/>
          </p:cNvSpPr>
          <p:nvPr/>
        </p:nvSpPr>
        <p:spPr bwMode="auto">
          <a:xfrm>
            <a:off x="2927351" y="4868863"/>
            <a:ext cx="24479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Recruiting</a:t>
            </a:r>
          </a:p>
          <a:p>
            <a:pPr algn="ctr" eaLnBrk="1" hangingPunct="1">
              <a:defRPr/>
            </a:pPr>
            <a:r>
              <a:rPr lang="en-US" sz="1400" b="1">
                <a:effectLst>
                  <a:outerShdw blurRad="38100" dist="38100" dir="2700000" algn="tl">
                    <a:srgbClr val="FFFFFF"/>
                  </a:outerShdw>
                </a:effectLst>
                <a:cs typeface="Arial" panose="020B0604020202020204" pitchFamily="34" charset="0"/>
              </a:rPr>
              <a:t>Workforce Planning /</a:t>
            </a:r>
          </a:p>
          <a:p>
            <a:pPr algn="ctr" eaLnBrk="1" hangingPunct="1">
              <a:defRPr/>
            </a:pPr>
            <a:r>
              <a:rPr lang="en-US" sz="1400" b="1">
                <a:effectLst>
                  <a:outerShdw blurRad="38100" dist="38100" dir="2700000" algn="tl">
                    <a:srgbClr val="FFFFFF"/>
                  </a:outerShdw>
                </a:effectLst>
                <a:cs typeface="Arial" panose="020B0604020202020204" pitchFamily="34" charset="0"/>
              </a:rPr>
              <a:t>Scheduling</a:t>
            </a:r>
            <a:endParaRPr lang="en-GB" sz="1400" b="1">
              <a:effectLst>
                <a:outerShdw blurRad="38100" dist="38100" dir="2700000" algn="tl">
                  <a:srgbClr val="FFFFFF"/>
                </a:outerShdw>
              </a:effectLst>
              <a:cs typeface="Arial" panose="020B0604020202020204" pitchFamily="34" charset="0"/>
            </a:endParaRPr>
          </a:p>
        </p:txBody>
      </p:sp>
      <p:sp>
        <p:nvSpPr>
          <p:cNvPr id="19470" name="Rectangle 14"/>
          <p:cNvSpPr>
            <a:spLocks noChangeArrowheads="1"/>
          </p:cNvSpPr>
          <p:nvPr/>
        </p:nvSpPr>
        <p:spPr bwMode="auto">
          <a:xfrm>
            <a:off x="5448301" y="4868863"/>
            <a:ext cx="2447925" cy="10795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Skills Assessment</a:t>
            </a:r>
          </a:p>
          <a:p>
            <a:pPr algn="ctr" eaLnBrk="1" hangingPunct="1">
              <a:defRPr/>
            </a:pPr>
            <a:r>
              <a:rPr lang="en-US" sz="1400" b="1">
                <a:effectLst>
                  <a:outerShdw blurRad="38100" dist="38100" dir="2700000" algn="tl">
                    <a:srgbClr val="FFFFFF"/>
                  </a:outerShdw>
                </a:effectLst>
                <a:cs typeface="Arial" panose="020B0604020202020204" pitchFamily="34" charset="0"/>
              </a:rPr>
              <a:t>Performance Evaluations</a:t>
            </a:r>
            <a:endParaRPr lang="en-GB" sz="1400" b="1">
              <a:effectLst>
                <a:outerShdw blurRad="38100" dist="38100" dir="2700000" algn="tl">
                  <a:srgbClr val="FFFFFF"/>
                </a:outerShdw>
              </a:effectLst>
              <a:cs typeface="Arial" panose="020B0604020202020204" pitchFamily="34" charset="0"/>
            </a:endParaRPr>
          </a:p>
        </p:txBody>
      </p:sp>
      <p:sp>
        <p:nvSpPr>
          <p:cNvPr id="19471" name="Rectangle 15"/>
          <p:cNvSpPr>
            <a:spLocks noChangeArrowheads="1"/>
          </p:cNvSpPr>
          <p:nvPr/>
        </p:nvSpPr>
        <p:spPr bwMode="auto">
          <a:xfrm>
            <a:off x="7967664" y="4868863"/>
            <a:ext cx="2447925" cy="10795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1400" b="1">
                <a:effectLst>
                  <a:outerShdw blurRad="38100" dist="38100" dir="2700000" algn="tl">
                    <a:srgbClr val="FFFFFF"/>
                  </a:outerShdw>
                </a:effectLst>
                <a:cs typeface="Arial" panose="020B0604020202020204" pitchFamily="34" charset="0"/>
              </a:rPr>
              <a:t>Payroll Control</a:t>
            </a:r>
          </a:p>
          <a:p>
            <a:pPr algn="ctr" eaLnBrk="1" hangingPunct="1">
              <a:defRPr/>
            </a:pPr>
            <a:r>
              <a:rPr lang="en-US" sz="1400" b="1">
                <a:effectLst>
                  <a:outerShdw blurRad="38100" dist="38100" dir="2700000" algn="tl">
                    <a:srgbClr val="FFFFFF"/>
                  </a:outerShdw>
                </a:effectLst>
                <a:cs typeface="Arial" panose="020B0604020202020204" pitchFamily="34" charset="0"/>
              </a:rPr>
              <a:t>Benefits Administration</a:t>
            </a:r>
            <a:endParaRPr lang="en-GB" sz="1400" b="1">
              <a:effectLst>
                <a:outerShdw blurRad="38100" dist="38100" dir="2700000" algn="tl">
                  <a:srgbClr val="FFFFFF"/>
                </a:outerShdw>
              </a:effectLst>
              <a:cs typeface="Arial" panose="020B0604020202020204" pitchFamily="34" charset="0"/>
            </a:endParaRPr>
          </a:p>
        </p:txBody>
      </p:sp>
      <p:sp>
        <p:nvSpPr>
          <p:cNvPr id="19472" name="Text Box 16"/>
          <p:cNvSpPr txBox="1">
            <a:spLocks noChangeArrowheads="1"/>
          </p:cNvSpPr>
          <p:nvPr/>
        </p:nvSpPr>
        <p:spPr bwMode="auto">
          <a:xfrm>
            <a:off x="3648075" y="1557338"/>
            <a:ext cx="786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Staffing</a:t>
            </a:r>
            <a:endParaRPr lang="en-GB" i="1">
              <a:effectLst>
                <a:outerShdw blurRad="38100" dist="38100" dir="2700000" algn="tl">
                  <a:srgbClr val="C0C0C0"/>
                </a:outerShdw>
              </a:effectLst>
              <a:cs typeface="Arial" panose="020B0604020202020204" pitchFamily="34" charset="0"/>
            </a:endParaRPr>
          </a:p>
        </p:txBody>
      </p:sp>
      <p:sp>
        <p:nvSpPr>
          <p:cNvPr id="19473" name="Text Box 17"/>
          <p:cNvSpPr txBox="1">
            <a:spLocks noChangeArrowheads="1"/>
          </p:cNvSpPr>
          <p:nvPr/>
        </p:nvSpPr>
        <p:spPr bwMode="auto">
          <a:xfrm>
            <a:off x="5808664" y="1341439"/>
            <a:ext cx="12609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Training and </a:t>
            </a:r>
          </a:p>
          <a:p>
            <a:pPr eaLnBrk="1" hangingPunct="1">
              <a:defRPr/>
            </a:pPr>
            <a:r>
              <a:rPr lang="en-US" i="1">
                <a:effectLst>
                  <a:outerShdw blurRad="38100" dist="38100" dir="2700000" algn="tl">
                    <a:srgbClr val="C0C0C0"/>
                  </a:outerShdw>
                </a:effectLst>
                <a:cs typeface="Arial" panose="020B0604020202020204" pitchFamily="34" charset="0"/>
              </a:rPr>
              <a:t>Development</a:t>
            </a:r>
            <a:endParaRPr lang="en-GB" i="1">
              <a:effectLst>
                <a:outerShdw blurRad="38100" dist="38100" dir="2700000" algn="tl">
                  <a:srgbClr val="C0C0C0"/>
                </a:outerShdw>
              </a:effectLst>
              <a:cs typeface="Arial" panose="020B0604020202020204" pitchFamily="34" charset="0"/>
            </a:endParaRPr>
          </a:p>
        </p:txBody>
      </p:sp>
      <p:sp>
        <p:nvSpPr>
          <p:cNvPr id="19474" name="Text Box 18"/>
          <p:cNvSpPr txBox="1">
            <a:spLocks noChangeArrowheads="1"/>
          </p:cNvSpPr>
          <p:nvPr/>
        </p:nvSpPr>
        <p:spPr bwMode="auto">
          <a:xfrm>
            <a:off x="8328025" y="1341439"/>
            <a:ext cx="1385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Compensation</a:t>
            </a:r>
          </a:p>
          <a:p>
            <a:pPr eaLnBrk="1" hangingPunct="1">
              <a:defRPr/>
            </a:pPr>
            <a:r>
              <a:rPr lang="en-US" i="1">
                <a:effectLst>
                  <a:outerShdw blurRad="38100" dist="38100" dir="2700000" algn="tl">
                    <a:srgbClr val="C0C0C0"/>
                  </a:outerShdw>
                </a:effectLst>
                <a:cs typeface="Arial" panose="020B0604020202020204" pitchFamily="34" charset="0"/>
              </a:rPr>
              <a:t>Administration</a:t>
            </a:r>
            <a:endParaRPr lang="en-GB" i="1">
              <a:effectLst>
                <a:outerShdw blurRad="38100" dist="38100" dir="2700000" algn="tl">
                  <a:srgbClr val="C0C0C0"/>
                </a:outerShdw>
              </a:effectLst>
              <a:cs typeface="Arial" panose="020B0604020202020204" pitchFamily="34" charset="0"/>
            </a:endParaRPr>
          </a:p>
        </p:txBody>
      </p:sp>
      <p:sp>
        <p:nvSpPr>
          <p:cNvPr id="19475" name="Text Box 19"/>
          <p:cNvSpPr txBox="1">
            <a:spLocks noChangeArrowheads="1"/>
          </p:cNvSpPr>
          <p:nvPr/>
        </p:nvSpPr>
        <p:spPr bwMode="auto">
          <a:xfrm>
            <a:off x="1774825" y="2205039"/>
            <a:ext cx="834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Strategic</a:t>
            </a:r>
          </a:p>
          <a:p>
            <a:pPr eaLnBrk="1" hangingPunct="1">
              <a:defRPr/>
            </a:pPr>
            <a:r>
              <a:rPr lang="en-US" i="1">
                <a:effectLst>
                  <a:outerShdw blurRad="38100" dist="38100" dir="2700000" algn="tl">
                    <a:srgbClr val="C0C0C0"/>
                  </a:outerShdw>
                </a:effectLst>
                <a:cs typeface="Arial" panose="020B0604020202020204" pitchFamily="34" charset="0"/>
              </a:rPr>
              <a:t>Systems</a:t>
            </a:r>
            <a:endParaRPr lang="en-GB" i="1">
              <a:effectLst>
                <a:outerShdw blurRad="38100" dist="38100" dir="2700000" algn="tl">
                  <a:srgbClr val="C0C0C0"/>
                </a:outerShdw>
              </a:effectLst>
              <a:cs typeface="Arial" panose="020B0604020202020204" pitchFamily="34" charset="0"/>
            </a:endParaRPr>
          </a:p>
        </p:txBody>
      </p:sp>
      <p:sp>
        <p:nvSpPr>
          <p:cNvPr id="19476" name="Text Box 20"/>
          <p:cNvSpPr txBox="1">
            <a:spLocks noChangeArrowheads="1"/>
          </p:cNvSpPr>
          <p:nvPr/>
        </p:nvSpPr>
        <p:spPr bwMode="auto">
          <a:xfrm>
            <a:off x="1774825" y="3644901"/>
            <a:ext cx="7866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Tactical</a:t>
            </a:r>
          </a:p>
          <a:p>
            <a:pPr eaLnBrk="1" hangingPunct="1">
              <a:defRPr/>
            </a:pPr>
            <a:r>
              <a:rPr lang="en-US" i="1">
                <a:effectLst>
                  <a:outerShdw blurRad="38100" dist="38100" dir="2700000" algn="tl">
                    <a:srgbClr val="C0C0C0"/>
                  </a:outerShdw>
                </a:effectLst>
                <a:cs typeface="Arial" panose="020B0604020202020204" pitchFamily="34" charset="0"/>
              </a:rPr>
              <a:t>Systems</a:t>
            </a:r>
            <a:endParaRPr lang="en-GB" i="1">
              <a:effectLst>
                <a:outerShdw blurRad="38100" dist="38100" dir="2700000" algn="tl">
                  <a:srgbClr val="C0C0C0"/>
                </a:outerShdw>
              </a:effectLst>
              <a:cs typeface="Arial" panose="020B0604020202020204" pitchFamily="34" charset="0"/>
            </a:endParaRPr>
          </a:p>
        </p:txBody>
      </p:sp>
      <p:sp>
        <p:nvSpPr>
          <p:cNvPr id="19477" name="Text Box 21"/>
          <p:cNvSpPr txBox="1">
            <a:spLocks noChangeArrowheads="1"/>
          </p:cNvSpPr>
          <p:nvPr/>
        </p:nvSpPr>
        <p:spPr bwMode="auto">
          <a:xfrm>
            <a:off x="1703389" y="5084764"/>
            <a:ext cx="10278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i="1">
                <a:effectLst>
                  <a:outerShdw blurRad="38100" dist="38100" dir="2700000" algn="tl">
                    <a:srgbClr val="C0C0C0"/>
                  </a:outerShdw>
                </a:effectLst>
                <a:cs typeface="Arial" panose="020B0604020202020204" pitchFamily="34" charset="0"/>
              </a:rPr>
              <a:t>Operations</a:t>
            </a:r>
          </a:p>
          <a:p>
            <a:pPr eaLnBrk="1" hangingPunct="1">
              <a:defRPr/>
            </a:pPr>
            <a:r>
              <a:rPr lang="en-US" i="1">
                <a:effectLst>
                  <a:outerShdw blurRad="38100" dist="38100" dir="2700000" algn="tl">
                    <a:srgbClr val="C0C0C0"/>
                  </a:outerShdw>
                </a:effectLst>
                <a:cs typeface="Arial" panose="020B0604020202020204" pitchFamily="34" charset="0"/>
              </a:rPr>
              <a:t>Systems</a:t>
            </a:r>
            <a:endParaRPr lang="en-GB" i="1">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val="427768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2 Topics</a:t>
            </a:r>
          </a:p>
        </p:txBody>
      </p:sp>
      <p:sp>
        <p:nvSpPr>
          <p:cNvPr id="3" name="Content Placeholder 2"/>
          <p:cNvSpPr>
            <a:spLocks noGrp="1"/>
          </p:cNvSpPr>
          <p:nvPr>
            <p:ph idx="1"/>
          </p:nvPr>
        </p:nvSpPr>
        <p:spPr/>
        <p:txBody>
          <a:bodyPr/>
          <a:lstStyle/>
          <a:p>
            <a:r>
              <a:rPr lang="en-US" dirty="0"/>
              <a:t>Business Processes &amp; IS</a:t>
            </a:r>
          </a:p>
          <a:p>
            <a:r>
              <a:rPr lang="en-US" dirty="0"/>
              <a:t>Types of IS</a:t>
            </a:r>
          </a:p>
          <a:p>
            <a:r>
              <a:rPr lang="en-US" dirty="0"/>
              <a:t>Systems for Collaboration &amp; Social Business</a:t>
            </a:r>
          </a:p>
          <a:p>
            <a:r>
              <a:rPr lang="en-US" dirty="0"/>
              <a:t>The IS function</a:t>
            </a:r>
          </a:p>
        </p:txBody>
      </p:sp>
    </p:spTree>
    <p:extLst>
      <p:ext uri="{BB962C8B-B14F-4D97-AF65-F5344CB8AC3E}">
        <p14:creationId xmlns:p14="http://schemas.microsoft.com/office/powerpoint/2010/main" val="216248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Staffing the Organisation</a:t>
            </a:r>
            <a:endParaRPr lang="en-GB" altLang="en-US"/>
          </a:p>
        </p:txBody>
      </p:sp>
      <p:sp>
        <p:nvSpPr>
          <p:cNvPr id="18435" name="Rectangle 3"/>
          <p:cNvSpPr>
            <a:spLocks noGrp="1" noChangeArrowheads="1"/>
          </p:cNvSpPr>
          <p:nvPr>
            <p:ph type="body" idx="1"/>
          </p:nvPr>
        </p:nvSpPr>
        <p:spPr/>
        <p:txBody>
          <a:bodyPr/>
          <a:lstStyle/>
          <a:p>
            <a:pPr eaLnBrk="1" hangingPunct="1"/>
            <a:r>
              <a:rPr lang="en-US" altLang="en-US"/>
              <a:t>Recruitment is done over the internet</a:t>
            </a:r>
          </a:p>
          <a:p>
            <a:pPr eaLnBrk="1" hangingPunct="1"/>
            <a:r>
              <a:rPr lang="en-US" altLang="en-US"/>
              <a:t>Employee records are kept in databases</a:t>
            </a:r>
          </a:p>
          <a:p>
            <a:pPr eaLnBrk="1" hangingPunct="1"/>
            <a:r>
              <a:rPr lang="en-US" altLang="en-US"/>
              <a:t>Job changes, compensation changes, hirings and terminations are all tracked by a HRMS.</a:t>
            </a:r>
          </a:p>
          <a:p>
            <a:pPr eaLnBrk="1" hangingPunct="1"/>
            <a:r>
              <a:rPr lang="en-US" altLang="en-US"/>
              <a:t>Skills inventories can be kept for effective employee assignments</a:t>
            </a:r>
            <a:endParaRPr lang="en-GB" altLang="en-US"/>
          </a:p>
        </p:txBody>
      </p:sp>
    </p:spTree>
    <p:extLst>
      <p:ext uri="{BB962C8B-B14F-4D97-AF65-F5344CB8AC3E}">
        <p14:creationId xmlns:p14="http://schemas.microsoft.com/office/powerpoint/2010/main" val="122417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Training And Development</a:t>
            </a:r>
            <a:endParaRPr lang="en-GB" altLang="en-US"/>
          </a:p>
        </p:txBody>
      </p:sp>
      <p:sp>
        <p:nvSpPr>
          <p:cNvPr id="19459" name="Rectangle 3"/>
          <p:cNvSpPr>
            <a:spLocks noGrp="1" noChangeArrowheads="1"/>
          </p:cNvSpPr>
          <p:nvPr>
            <p:ph type="body" idx="1"/>
          </p:nvPr>
        </p:nvSpPr>
        <p:spPr/>
        <p:txBody>
          <a:bodyPr/>
          <a:lstStyle/>
          <a:p>
            <a:pPr eaLnBrk="1" hangingPunct="1"/>
            <a:r>
              <a:rPr lang="en-US" altLang="en-US"/>
              <a:t>As well as electronic learning, HRMS helps HR departments to plan and monitor employees training and development requirements.</a:t>
            </a:r>
          </a:p>
          <a:p>
            <a:pPr eaLnBrk="1" hangingPunct="1"/>
            <a:r>
              <a:rPr lang="en-US" altLang="en-US"/>
              <a:t>Computer based performance appraisals</a:t>
            </a:r>
          </a:p>
          <a:p>
            <a:pPr eaLnBrk="1" hangingPunct="1"/>
            <a:r>
              <a:rPr lang="en-US" altLang="en-US"/>
              <a:t>From the skills database, succession planning can be managed.</a:t>
            </a:r>
            <a:endParaRPr lang="en-GB" altLang="en-US"/>
          </a:p>
        </p:txBody>
      </p:sp>
    </p:spTree>
    <p:extLst>
      <p:ext uri="{BB962C8B-B14F-4D97-AF65-F5344CB8AC3E}">
        <p14:creationId xmlns:p14="http://schemas.microsoft.com/office/powerpoint/2010/main" val="290449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Accounting Information Systems</a:t>
            </a:r>
            <a:endParaRPr lang="en-GB" altLang="en-US"/>
          </a:p>
        </p:txBody>
      </p:sp>
      <p:sp>
        <p:nvSpPr>
          <p:cNvPr id="20483"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en-US" sz="2600"/>
              <a:t>Order Processing</a:t>
            </a:r>
          </a:p>
          <a:p>
            <a:pPr lvl="1" eaLnBrk="1" hangingPunct="1">
              <a:lnSpc>
                <a:spcPct val="90000"/>
              </a:lnSpc>
            </a:pPr>
            <a:r>
              <a:rPr lang="en-US" altLang="en-US" sz="2200"/>
              <a:t>Captures and processes customers order and produces data for inventory control and accounts receivable.</a:t>
            </a:r>
          </a:p>
          <a:p>
            <a:pPr eaLnBrk="1" hangingPunct="1">
              <a:lnSpc>
                <a:spcPct val="90000"/>
              </a:lnSpc>
            </a:pPr>
            <a:r>
              <a:rPr lang="en-US" altLang="en-US" sz="2600"/>
              <a:t>Inventory Control</a:t>
            </a:r>
          </a:p>
          <a:p>
            <a:pPr lvl="1" eaLnBrk="1" hangingPunct="1">
              <a:lnSpc>
                <a:spcPct val="90000"/>
              </a:lnSpc>
            </a:pPr>
            <a:r>
              <a:rPr lang="en-US" altLang="en-US" sz="2200"/>
              <a:t>Processes data reflecting changes in inventory and provides shipping and reorder information</a:t>
            </a:r>
          </a:p>
          <a:p>
            <a:pPr eaLnBrk="1" hangingPunct="1">
              <a:lnSpc>
                <a:spcPct val="90000"/>
              </a:lnSpc>
            </a:pPr>
            <a:r>
              <a:rPr lang="en-US" altLang="en-US" sz="2600"/>
              <a:t>Accounts Receivable</a:t>
            </a:r>
          </a:p>
          <a:p>
            <a:pPr lvl="1" eaLnBrk="1" hangingPunct="1">
              <a:lnSpc>
                <a:spcPct val="90000"/>
              </a:lnSpc>
            </a:pPr>
            <a:r>
              <a:rPr lang="en-US" altLang="en-US" sz="2200"/>
              <a:t>Records amounts owed by customers and produces customer invoices, monthly customer statement and credit management reports</a:t>
            </a:r>
            <a:endParaRPr lang="en-GB" altLang="en-US" sz="2200"/>
          </a:p>
        </p:txBody>
      </p:sp>
    </p:spTree>
    <p:extLst>
      <p:ext uri="{BB962C8B-B14F-4D97-AF65-F5344CB8AC3E}">
        <p14:creationId xmlns:p14="http://schemas.microsoft.com/office/powerpoint/2010/main" val="84521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Accounting Information Systems</a:t>
            </a:r>
            <a:endParaRPr lang="en-GB" altLang="en-US"/>
          </a:p>
        </p:txBody>
      </p:sp>
      <p:sp>
        <p:nvSpPr>
          <p:cNvPr id="21507"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2600"/>
              <a:t>Accounts Payable</a:t>
            </a:r>
          </a:p>
          <a:p>
            <a:pPr lvl="1" eaLnBrk="1" hangingPunct="1">
              <a:lnSpc>
                <a:spcPct val="80000"/>
              </a:lnSpc>
            </a:pPr>
            <a:r>
              <a:rPr lang="en-US" altLang="en-US" sz="2200"/>
              <a:t>Records purchases from, amounts owed to, and payments to suppliers and produces cash management reports</a:t>
            </a:r>
          </a:p>
          <a:p>
            <a:pPr eaLnBrk="1" hangingPunct="1">
              <a:lnSpc>
                <a:spcPct val="80000"/>
              </a:lnSpc>
            </a:pPr>
            <a:r>
              <a:rPr lang="en-US" altLang="en-US" sz="2600"/>
              <a:t>Payroll</a:t>
            </a:r>
          </a:p>
          <a:p>
            <a:pPr lvl="1" eaLnBrk="1" hangingPunct="1">
              <a:lnSpc>
                <a:spcPct val="80000"/>
              </a:lnSpc>
            </a:pPr>
            <a:r>
              <a:rPr lang="en-US" altLang="en-US" sz="2200"/>
              <a:t>Records employee work and compensation data and produces paycheck and other payroll documents and reports.</a:t>
            </a:r>
          </a:p>
          <a:p>
            <a:pPr eaLnBrk="1" hangingPunct="1">
              <a:lnSpc>
                <a:spcPct val="80000"/>
              </a:lnSpc>
            </a:pPr>
            <a:r>
              <a:rPr lang="en-US" altLang="en-US" sz="2600"/>
              <a:t>General Ledger</a:t>
            </a:r>
          </a:p>
          <a:p>
            <a:pPr lvl="1" eaLnBrk="1" hangingPunct="1">
              <a:lnSpc>
                <a:spcPct val="80000"/>
              </a:lnSpc>
            </a:pPr>
            <a:r>
              <a:rPr lang="en-US" altLang="en-US" sz="2200"/>
              <a:t>Consolidates data from other accounting systems and produces the periodic financial statements and reports of the business.</a:t>
            </a:r>
            <a:endParaRPr lang="en-GB" altLang="en-US" sz="2200"/>
          </a:p>
        </p:txBody>
      </p:sp>
    </p:spTree>
    <p:extLst>
      <p:ext uri="{BB962C8B-B14F-4D97-AF65-F5344CB8AC3E}">
        <p14:creationId xmlns:p14="http://schemas.microsoft.com/office/powerpoint/2010/main" val="3026220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Financial Management Systems</a:t>
            </a:r>
            <a:endParaRPr lang="en-GB" altLang="en-US"/>
          </a:p>
        </p:txBody>
      </p:sp>
      <p:sp>
        <p:nvSpPr>
          <p:cNvPr id="22531" name="Rectangle 3"/>
          <p:cNvSpPr>
            <a:spLocks noGrp="1" noChangeArrowheads="1"/>
          </p:cNvSpPr>
          <p:nvPr>
            <p:ph type="body" idx="1"/>
          </p:nvPr>
        </p:nvSpPr>
        <p:spPr/>
        <p:txBody>
          <a:bodyPr>
            <a:normAutofit fontScale="92500" lnSpcReduction="20000"/>
          </a:bodyPr>
          <a:lstStyle/>
          <a:p>
            <a:pPr eaLnBrk="1" hangingPunct="1">
              <a:lnSpc>
                <a:spcPct val="80000"/>
              </a:lnSpc>
            </a:pPr>
            <a:r>
              <a:rPr lang="en-US" altLang="en-US" sz="2600"/>
              <a:t>Cash Management Systems</a:t>
            </a:r>
          </a:p>
          <a:p>
            <a:pPr lvl="1" eaLnBrk="1" hangingPunct="1">
              <a:lnSpc>
                <a:spcPct val="80000"/>
              </a:lnSpc>
            </a:pPr>
            <a:r>
              <a:rPr lang="en-US" altLang="en-US" sz="2200"/>
              <a:t>Forecast and manage the cash position, monitors cash flow.</a:t>
            </a:r>
          </a:p>
          <a:p>
            <a:pPr eaLnBrk="1" hangingPunct="1">
              <a:lnSpc>
                <a:spcPct val="80000"/>
              </a:lnSpc>
            </a:pPr>
            <a:r>
              <a:rPr lang="en-US" altLang="en-US" sz="2600"/>
              <a:t>Investment Management Systems</a:t>
            </a:r>
          </a:p>
          <a:p>
            <a:pPr lvl="1" eaLnBrk="1" hangingPunct="1">
              <a:lnSpc>
                <a:spcPct val="80000"/>
              </a:lnSpc>
            </a:pPr>
            <a:r>
              <a:rPr lang="en-US" altLang="en-US" sz="2200"/>
              <a:t>Online investment management systems allow portfolios of securities /  short term stocks to be managed more effectively.</a:t>
            </a:r>
          </a:p>
          <a:p>
            <a:pPr eaLnBrk="1" hangingPunct="1">
              <a:lnSpc>
                <a:spcPct val="80000"/>
              </a:lnSpc>
            </a:pPr>
            <a:r>
              <a:rPr lang="en-US" altLang="en-US" sz="2600"/>
              <a:t>Capital Budgeting Systems</a:t>
            </a:r>
          </a:p>
          <a:p>
            <a:pPr lvl="1" eaLnBrk="1" hangingPunct="1">
              <a:lnSpc>
                <a:spcPct val="80000"/>
              </a:lnSpc>
            </a:pPr>
            <a:r>
              <a:rPr lang="en-US" altLang="en-US" sz="2200"/>
              <a:t>Evaluate Risk/Return of capital expenditures, optimise the portfolio of ongoing capital projects </a:t>
            </a:r>
          </a:p>
          <a:p>
            <a:pPr eaLnBrk="1" hangingPunct="1">
              <a:lnSpc>
                <a:spcPct val="80000"/>
              </a:lnSpc>
            </a:pPr>
            <a:r>
              <a:rPr lang="en-US" altLang="en-US" sz="2600"/>
              <a:t>Financial Planning Systems</a:t>
            </a:r>
          </a:p>
          <a:p>
            <a:pPr lvl="1" eaLnBrk="1" hangingPunct="1">
              <a:lnSpc>
                <a:spcPct val="80000"/>
              </a:lnSpc>
            </a:pPr>
            <a:r>
              <a:rPr lang="en-US" altLang="en-US" sz="2200"/>
              <a:t>Forecast financial performance and financing needs.</a:t>
            </a:r>
            <a:endParaRPr lang="en-GB" altLang="en-US" sz="2200"/>
          </a:p>
        </p:txBody>
      </p:sp>
    </p:spTree>
    <p:extLst>
      <p:ext uri="{BB962C8B-B14F-4D97-AF65-F5344CB8AC3E}">
        <p14:creationId xmlns:p14="http://schemas.microsoft.com/office/powerpoint/2010/main" val="994474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a:t>
            </a:r>
          </a:p>
        </p:txBody>
      </p:sp>
      <p:sp>
        <p:nvSpPr>
          <p:cNvPr id="3" name="Content Placeholder 2"/>
          <p:cNvSpPr>
            <a:spLocks noGrp="1"/>
          </p:cNvSpPr>
          <p:nvPr>
            <p:ph idx="1"/>
          </p:nvPr>
        </p:nvSpPr>
        <p:spPr/>
        <p:txBody>
          <a:bodyPr/>
          <a:lstStyle/>
          <a:p>
            <a:r>
              <a:rPr lang="en-US" dirty="0"/>
              <a:t>Transaction Processing Systems (TPS)</a:t>
            </a:r>
          </a:p>
          <a:p>
            <a:r>
              <a:rPr lang="en-US" dirty="0"/>
              <a:t>Business Intelligence Systems</a:t>
            </a:r>
          </a:p>
        </p:txBody>
      </p:sp>
    </p:spTree>
    <p:extLst>
      <p:ext uri="{BB962C8B-B14F-4D97-AF65-F5344CB8AC3E}">
        <p14:creationId xmlns:p14="http://schemas.microsoft.com/office/powerpoint/2010/main" val="413082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Processing Systems</a:t>
            </a:r>
          </a:p>
        </p:txBody>
      </p:sp>
      <p:sp>
        <p:nvSpPr>
          <p:cNvPr id="3" name="Content Placeholder 2"/>
          <p:cNvSpPr>
            <a:spLocks noGrp="1"/>
          </p:cNvSpPr>
          <p:nvPr>
            <p:ph idx="1"/>
          </p:nvPr>
        </p:nvSpPr>
        <p:spPr/>
        <p:txBody>
          <a:bodyPr>
            <a:normAutofit fontScale="92500" lnSpcReduction="20000"/>
          </a:bodyPr>
          <a:lstStyle/>
          <a:p>
            <a:r>
              <a:rPr lang="en-US" dirty="0"/>
              <a:t>There are many transactions in a business</a:t>
            </a:r>
          </a:p>
          <a:p>
            <a:pPr lvl="1"/>
            <a:r>
              <a:rPr lang="en-US" dirty="0"/>
              <a:t>Sales</a:t>
            </a:r>
          </a:p>
          <a:p>
            <a:pPr lvl="1"/>
            <a:r>
              <a:rPr lang="en-US" dirty="0"/>
              <a:t>Receipts</a:t>
            </a:r>
          </a:p>
          <a:p>
            <a:pPr lvl="1"/>
            <a:r>
              <a:rPr lang="en-US" dirty="0"/>
              <a:t>Cash Deposits</a:t>
            </a:r>
          </a:p>
          <a:p>
            <a:pPr lvl="1"/>
            <a:r>
              <a:rPr lang="en-US" dirty="0"/>
              <a:t>Payroll</a:t>
            </a:r>
          </a:p>
          <a:p>
            <a:pPr lvl="1"/>
            <a:r>
              <a:rPr lang="en-US" dirty="0"/>
              <a:t>Credit Decisions</a:t>
            </a:r>
          </a:p>
          <a:p>
            <a:pPr lvl="1"/>
            <a:r>
              <a:rPr lang="en-US" dirty="0"/>
              <a:t>Flow of Materials</a:t>
            </a:r>
          </a:p>
          <a:p>
            <a:r>
              <a:rPr lang="en-US" dirty="0"/>
              <a:t>A TPS keeps track of all these transactions, allowing managers to ask routine questions (What are the stock levels? What happened to X’s payment?)</a:t>
            </a:r>
          </a:p>
        </p:txBody>
      </p:sp>
    </p:spTree>
    <p:extLst>
      <p:ext uri="{BB962C8B-B14F-4D97-AF65-F5344CB8AC3E}">
        <p14:creationId xmlns:p14="http://schemas.microsoft.com/office/powerpoint/2010/main" val="357225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Processing Systems</a:t>
            </a:r>
          </a:p>
        </p:txBody>
      </p:sp>
      <p:sp>
        <p:nvSpPr>
          <p:cNvPr id="3" name="Content Placeholder 2"/>
          <p:cNvSpPr>
            <a:spLocks noGrp="1"/>
          </p:cNvSpPr>
          <p:nvPr>
            <p:ph idx="1"/>
          </p:nvPr>
        </p:nvSpPr>
        <p:spPr/>
        <p:txBody>
          <a:bodyPr/>
          <a:lstStyle/>
          <a:p>
            <a:r>
              <a:rPr lang="en-US" dirty="0"/>
              <a:t>Often act as an interface between the organization and the wider environment</a:t>
            </a:r>
          </a:p>
          <a:p>
            <a:r>
              <a:rPr lang="en-US" dirty="0"/>
              <a:t>TPS also provide data / information inputs for many other systems &amp; business processes</a:t>
            </a:r>
          </a:p>
          <a:p>
            <a:endParaRPr lang="en-US" dirty="0"/>
          </a:p>
        </p:txBody>
      </p:sp>
    </p:spTree>
    <p:extLst>
      <p:ext uri="{BB962C8B-B14F-4D97-AF65-F5344CB8AC3E}">
        <p14:creationId xmlns:p14="http://schemas.microsoft.com/office/powerpoint/2010/main" val="423481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Systems	</a:t>
            </a:r>
          </a:p>
        </p:txBody>
      </p:sp>
      <p:sp>
        <p:nvSpPr>
          <p:cNvPr id="3" name="Content Placeholder 2"/>
          <p:cNvSpPr>
            <a:spLocks noGrp="1"/>
          </p:cNvSpPr>
          <p:nvPr>
            <p:ph idx="1"/>
          </p:nvPr>
        </p:nvSpPr>
        <p:spPr/>
        <p:txBody>
          <a:bodyPr/>
          <a:lstStyle/>
          <a:p>
            <a:r>
              <a:rPr lang="en-US" dirty="0"/>
              <a:t>The IS discussed so far are useful for answering routine questions, predefined in advance, often repeated regularly (such as weekly reports).</a:t>
            </a:r>
          </a:p>
          <a:p>
            <a:r>
              <a:rPr lang="en-US" dirty="0"/>
              <a:t>Business Intelligence Systems support non-routine decision making, where the process for finding a solution may not be defined in advance.</a:t>
            </a:r>
          </a:p>
        </p:txBody>
      </p:sp>
    </p:spTree>
    <p:extLst>
      <p:ext uri="{BB962C8B-B14F-4D97-AF65-F5344CB8AC3E}">
        <p14:creationId xmlns:p14="http://schemas.microsoft.com/office/powerpoint/2010/main" val="236358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Applications</a:t>
            </a:r>
          </a:p>
        </p:txBody>
      </p:sp>
      <p:sp>
        <p:nvSpPr>
          <p:cNvPr id="3" name="Content Placeholder 2"/>
          <p:cNvSpPr>
            <a:spLocks noGrp="1"/>
          </p:cNvSpPr>
          <p:nvPr>
            <p:ph idx="1"/>
          </p:nvPr>
        </p:nvSpPr>
        <p:spPr/>
        <p:txBody>
          <a:bodyPr/>
          <a:lstStyle/>
          <a:p>
            <a:r>
              <a:rPr lang="en-US" dirty="0"/>
              <a:t>Systems which span multiple function areas, largely for executive level management.</a:t>
            </a:r>
          </a:p>
          <a:p>
            <a:r>
              <a:rPr lang="en-US" dirty="0"/>
              <a:t>There are 4 main enterprise applications;</a:t>
            </a:r>
          </a:p>
          <a:p>
            <a:pPr lvl="1"/>
            <a:r>
              <a:rPr lang="en-US" dirty="0"/>
              <a:t>ERP</a:t>
            </a:r>
          </a:p>
          <a:p>
            <a:pPr lvl="1"/>
            <a:r>
              <a:rPr lang="en-US" dirty="0"/>
              <a:t>SCM</a:t>
            </a:r>
          </a:p>
          <a:p>
            <a:pPr lvl="1"/>
            <a:r>
              <a:rPr lang="en-US" dirty="0"/>
              <a:t>CRM</a:t>
            </a:r>
          </a:p>
          <a:p>
            <a:pPr lvl="1"/>
            <a:r>
              <a:rPr lang="en-US" dirty="0"/>
              <a:t>KMS</a:t>
            </a:r>
          </a:p>
        </p:txBody>
      </p:sp>
    </p:spTree>
    <p:extLst>
      <p:ext uri="{BB962C8B-B14F-4D97-AF65-F5344CB8AC3E}">
        <p14:creationId xmlns:p14="http://schemas.microsoft.com/office/powerpoint/2010/main" val="211209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#1) Sanofi Pasteur</a:t>
            </a:r>
          </a:p>
          <a:p>
            <a:r>
              <a:rPr lang="en-US" dirty="0"/>
              <a:t>#2) Social Business</a:t>
            </a:r>
          </a:p>
        </p:txBody>
      </p:sp>
    </p:spTree>
    <p:extLst>
      <p:ext uri="{BB962C8B-B14F-4D97-AF65-F5344CB8AC3E}">
        <p14:creationId xmlns:p14="http://schemas.microsoft.com/office/powerpoint/2010/main" val="412370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95402" y="982132"/>
            <a:ext cx="9601196" cy="1199594"/>
          </a:xfrm>
        </p:spPr>
        <p:txBody>
          <a:bodyPr>
            <a:normAutofit/>
          </a:bodyPr>
          <a:lstStyle/>
          <a:p>
            <a:pPr eaLnBrk="1" hangingPunct="1"/>
            <a:r>
              <a:rPr lang="en-US" altLang="en-US" sz="3500" dirty="0"/>
              <a:t>Enterprise Application Architecture</a:t>
            </a:r>
            <a:endParaRPr lang="en-GB" altLang="en-US" sz="3500" dirty="0"/>
          </a:p>
        </p:txBody>
      </p:sp>
      <p:sp>
        <p:nvSpPr>
          <p:cNvPr id="25603" name="Rectangle 3"/>
          <p:cNvSpPr>
            <a:spLocks noGrp="1" noChangeArrowheads="1"/>
          </p:cNvSpPr>
          <p:nvPr>
            <p:ph type="body" idx="1"/>
          </p:nvPr>
        </p:nvSpPr>
        <p:spPr>
          <a:xfrm>
            <a:off x="1981200" y="2534653"/>
            <a:ext cx="8229600" cy="3989973"/>
          </a:xfrm>
        </p:spPr>
        <p:txBody>
          <a:bodyPr>
            <a:normAutofit lnSpcReduction="10000"/>
          </a:bodyPr>
          <a:lstStyle/>
          <a:p>
            <a:pPr eaLnBrk="1" hangingPunct="1">
              <a:lnSpc>
                <a:spcPct val="80000"/>
              </a:lnSpc>
            </a:pPr>
            <a:r>
              <a:rPr lang="en-US" altLang="en-US" sz="2600" dirty="0"/>
              <a:t>Instead of focusing on traditional business functions, enterprise applications focus on achieving fundamental business processes in concert with customers, suppliers, partners and employees.</a:t>
            </a:r>
          </a:p>
          <a:p>
            <a:pPr lvl="1" eaLnBrk="1" hangingPunct="1">
              <a:lnSpc>
                <a:spcPct val="80000"/>
              </a:lnSpc>
            </a:pPr>
            <a:r>
              <a:rPr lang="en-US" altLang="en-US" sz="2200" dirty="0"/>
              <a:t>ERP – efficiency of firms internal production, distribution etc.</a:t>
            </a:r>
          </a:p>
          <a:p>
            <a:pPr lvl="1" eaLnBrk="1" hangingPunct="1">
              <a:lnSpc>
                <a:spcPct val="80000"/>
              </a:lnSpc>
            </a:pPr>
            <a:r>
              <a:rPr lang="en-US" altLang="en-US" sz="2200" dirty="0"/>
              <a:t>CRM – acquiring and retaining profitable customers</a:t>
            </a:r>
          </a:p>
          <a:p>
            <a:pPr lvl="1" eaLnBrk="1" hangingPunct="1">
              <a:lnSpc>
                <a:spcPct val="80000"/>
              </a:lnSpc>
            </a:pPr>
            <a:r>
              <a:rPr lang="en-US" altLang="en-US" sz="2200" dirty="0"/>
              <a:t>PRM – acquiring and retaining partners who can enhance selling the firms products</a:t>
            </a:r>
          </a:p>
          <a:p>
            <a:pPr lvl="1" eaLnBrk="1" hangingPunct="1">
              <a:lnSpc>
                <a:spcPct val="80000"/>
              </a:lnSpc>
            </a:pPr>
            <a:r>
              <a:rPr lang="en-US" altLang="en-US" sz="2200" dirty="0"/>
              <a:t>SCM – developing the most efficient sourcing and procurement processes with suppliers.</a:t>
            </a:r>
          </a:p>
          <a:p>
            <a:pPr lvl="1" eaLnBrk="1" hangingPunct="1">
              <a:lnSpc>
                <a:spcPct val="80000"/>
              </a:lnSpc>
            </a:pPr>
            <a:r>
              <a:rPr lang="en-US" altLang="en-US" sz="2200" dirty="0"/>
              <a:t>KMS – providing firms employees with tool to support group collaboration</a:t>
            </a:r>
            <a:endParaRPr lang="en-GB" altLang="en-US" sz="2200" dirty="0"/>
          </a:p>
        </p:txBody>
      </p:sp>
    </p:spTree>
    <p:extLst>
      <p:ext uri="{BB962C8B-B14F-4D97-AF65-F5344CB8AC3E}">
        <p14:creationId xmlns:p14="http://schemas.microsoft.com/office/powerpoint/2010/main" val="2030446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2" y="982133"/>
            <a:ext cx="9601196" cy="502180"/>
          </a:xfrm>
        </p:spPr>
        <p:txBody>
          <a:bodyPr>
            <a:normAutofit fontScale="90000"/>
          </a:bodyPr>
          <a:lstStyle/>
          <a:p>
            <a:pPr eaLnBrk="1" hangingPunct="1"/>
            <a:r>
              <a:rPr lang="en-US" altLang="en-US" sz="3500" dirty="0"/>
              <a:t>Enterprise Application Architecture</a:t>
            </a:r>
            <a:endParaRPr lang="en-GB" altLang="en-US" sz="3500" dirty="0"/>
          </a:p>
        </p:txBody>
      </p:sp>
      <p:sp>
        <p:nvSpPr>
          <p:cNvPr id="26627" name="Oval 4"/>
          <p:cNvSpPr>
            <a:spLocks noChangeArrowheads="1"/>
          </p:cNvSpPr>
          <p:nvPr/>
        </p:nvSpPr>
        <p:spPr bwMode="auto">
          <a:xfrm>
            <a:off x="2063751" y="2060575"/>
            <a:ext cx="576263" cy="38163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Employees</a:t>
            </a:r>
            <a:endParaRPr lang="en-GB" altLang="en-US">
              <a:cs typeface="Arial" panose="020B0604020202020204" pitchFamily="34" charset="0"/>
            </a:endParaRPr>
          </a:p>
        </p:txBody>
      </p:sp>
      <p:sp>
        <p:nvSpPr>
          <p:cNvPr id="26628" name="Rectangle 6"/>
          <p:cNvSpPr>
            <a:spLocks noChangeArrowheads="1"/>
          </p:cNvSpPr>
          <p:nvPr/>
        </p:nvSpPr>
        <p:spPr bwMode="auto">
          <a:xfrm>
            <a:off x="2927351" y="2133600"/>
            <a:ext cx="576263" cy="36718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KMS,</a:t>
            </a:r>
          </a:p>
          <a:p>
            <a:pPr algn="ctr" eaLnBrk="1" hangingPunct="1"/>
            <a:r>
              <a:rPr lang="en-US" altLang="en-US">
                <a:cs typeface="Arial" panose="020B0604020202020204" pitchFamily="34" charset="0"/>
              </a:rPr>
              <a:t>Collaboration, Decision Support</a:t>
            </a:r>
            <a:endParaRPr lang="en-GB" altLang="en-US">
              <a:cs typeface="Arial" panose="020B0604020202020204" pitchFamily="34" charset="0"/>
            </a:endParaRPr>
          </a:p>
        </p:txBody>
      </p:sp>
      <p:sp>
        <p:nvSpPr>
          <p:cNvPr id="26629" name="Oval 8"/>
          <p:cNvSpPr>
            <a:spLocks noChangeArrowheads="1"/>
          </p:cNvSpPr>
          <p:nvPr/>
        </p:nvSpPr>
        <p:spPr bwMode="auto">
          <a:xfrm>
            <a:off x="9551988" y="2060575"/>
            <a:ext cx="576262" cy="38163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Partners</a:t>
            </a:r>
            <a:endParaRPr lang="en-GB" altLang="en-US">
              <a:cs typeface="Arial" panose="020B0604020202020204" pitchFamily="34" charset="0"/>
            </a:endParaRPr>
          </a:p>
        </p:txBody>
      </p:sp>
      <p:sp>
        <p:nvSpPr>
          <p:cNvPr id="26630" name="Rectangle 9"/>
          <p:cNvSpPr>
            <a:spLocks noChangeArrowheads="1"/>
          </p:cNvSpPr>
          <p:nvPr/>
        </p:nvSpPr>
        <p:spPr bwMode="auto">
          <a:xfrm>
            <a:off x="8688388" y="2205039"/>
            <a:ext cx="576262" cy="36718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PRM</a:t>
            </a:r>
          </a:p>
          <a:p>
            <a:pPr algn="ctr" eaLnBrk="1" hangingPunct="1"/>
            <a:r>
              <a:rPr lang="en-US" altLang="en-US">
                <a:cs typeface="Arial" panose="020B0604020202020204" pitchFamily="34" charset="0"/>
              </a:rPr>
              <a:t>Selling / Distribution</a:t>
            </a:r>
            <a:endParaRPr lang="en-GB" altLang="en-US">
              <a:cs typeface="Arial" panose="020B0604020202020204" pitchFamily="34" charset="0"/>
            </a:endParaRPr>
          </a:p>
        </p:txBody>
      </p:sp>
      <p:sp>
        <p:nvSpPr>
          <p:cNvPr id="26631" name="Oval 10"/>
          <p:cNvSpPr>
            <a:spLocks noChangeArrowheads="1"/>
          </p:cNvSpPr>
          <p:nvPr/>
        </p:nvSpPr>
        <p:spPr bwMode="auto">
          <a:xfrm>
            <a:off x="4224339" y="1557338"/>
            <a:ext cx="3889375"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Suppliers</a:t>
            </a:r>
            <a:endParaRPr lang="en-GB" altLang="en-US">
              <a:cs typeface="Arial" panose="020B0604020202020204" pitchFamily="34" charset="0"/>
            </a:endParaRPr>
          </a:p>
        </p:txBody>
      </p:sp>
      <p:sp>
        <p:nvSpPr>
          <p:cNvPr id="26632" name="Oval 12"/>
          <p:cNvSpPr>
            <a:spLocks noChangeArrowheads="1"/>
          </p:cNvSpPr>
          <p:nvPr/>
        </p:nvSpPr>
        <p:spPr bwMode="auto">
          <a:xfrm>
            <a:off x="4224339" y="6092825"/>
            <a:ext cx="3889375"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Customers</a:t>
            </a:r>
            <a:endParaRPr lang="en-GB" altLang="en-US">
              <a:cs typeface="Arial" panose="020B0604020202020204" pitchFamily="34" charset="0"/>
            </a:endParaRPr>
          </a:p>
        </p:txBody>
      </p:sp>
      <p:sp>
        <p:nvSpPr>
          <p:cNvPr id="26633" name="Rectangle 13"/>
          <p:cNvSpPr>
            <a:spLocks noChangeArrowheads="1"/>
          </p:cNvSpPr>
          <p:nvPr/>
        </p:nvSpPr>
        <p:spPr bwMode="auto">
          <a:xfrm>
            <a:off x="4727575" y="5157789"/>
            <a:ext cx="2736850" cy="649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CRM</a:t>
            </a:r>
            <a:br>
              <a:rPr lang="en-US" altLang="en-US">
                <a:cs typeface="Arial" panose="020B0604020202020204" pitchFamily="34" charset="0"/>
              </a:rPr>
            </a:br>
            <a:r>
              <a:rPr lang="en-US" altLang="en-US">
                <a:cs typeface="Arial" panose="020B0604020202020204" pitchFamily="34" charset="0"/>
              </a:rPr>
              <a:t>Marketing, Sales, Service</a:t>
            </a:r>
            <a:endParaRPr lang="en-GB" altLang="en-US">
              <a:cs typeface="Arial" panose="020B0604020202020204" pitchFamily="34" charset="0"/>
            </a:endParaRPr>
          </a:p>
        </p:txBody>
      </p:sp>
      <p:sp>
        <p:nvSpPr>
          <p:cNvPr id="26634" name="Rectangle 15"/>
          <p:cNvSpPr>
            <a:spLocks noChangeArrowheads="1"/>
          </p:cNvSpPr>
          <p:nvPr/>
        </p:nvSpPr>
        <p:spPr bwMode="auto">
          <a:xfrm>
            <a:off x="4727575" y="2276475"/>
            <a:ext cx="2736850" cy="649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SCM</a:t>
            </a:r>
          </a:p>
          <a:p>
            <a:pPr algn="ctr" eaLnBrk="1" hangingPunct="1"/>
            <a:r>
              <a:rPr lang="en-US" altLang="en-US">
                <a:cs typeface="Arial" panose="020B0604020202020204" pitchFamily="34" charset="0"/>
              </a:rPr>
              <a:t>Sourcing, Procurement</a:t>
            </a:r>
            <a:endParaRPr lang="en-GB" altLang="en-US">
              <a:cs typeface="Arial" panose="020B0604020202020204" pitchFamily="34" charset="0"/>
            </a:endParaRPr>
          </a:p>
        </p:txBody>
      </p:sp>
      <p:sp>
        <p:nvSpPr>
          <p:cNvPr id="26635" name="Rectangle 16"/>
          <p:cNvSpPr>
            <a:spLocks noChangeArrowheads="1"/>
          </p:cNvSpPr>
          <p:nvPr/>
        </p:nvSpPr>
        <p:spPr bwMode="auto">
          <a:xfrm>
            <a:off x="4727575" y="3716339"/>
            <a:ext cx="2736850" cy="649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ngsana New" panose="02020603050405020304" pitchFamily="18" charset="-34"/>
              </a:defRPr>
            </a:lvl1pPr>
            <a:lvl2pPr marL="742950" indent="-285750">
              <a:defRPr>
                <a:solidFill>
                  <a:schemeClr val="tx1"/>
                </a:solidFill>
                <a:latin typeface="Arial" panose="020B0604020202020204" pitchFamily="34" charset="0"/>
                <a:cs typeface="Angsana New" panose="02020603050405020304" pitchFamily="18" charset="-34"/>
              </a:defRPr>
            </a:lvl2pPr>
            <a:lvl3pPr marL="1143000" indent="-228600">
              <a:defRPr>
                <a:solidFill>
                  <a:schemeClr val="tx1"/>
                </a:solidFill>
                <a:latin typeface="Arial" panose="020B0604020202020204" pitchFamily="34" charset="0"/>
                <a:cs typeface="Angsana New" panose="02020603050405020304" pitchFamily="18" charset="-34"/>
              </a:defRPr>
            </a:lvl3pPr>
            <a:lvl4pPr marL="1600200" indent="-228600">
              <a:defRPr>
                <a:solidFill>
                  <a:schemeClr val="tx1"/>
                </a:solidFill>
                <a:latin typeface="Arial" panose="020B0604020202020204" pitchFamily="34" charset="0"/>
                <a:cs typeface="Angsana New" panose="02020603050405020304" pitchFamily="18" charset="-34"/>
              </a:defRPr>
            </a:lvl4pPr>
            <a:lvl5pPr marL="2057400" indent="-22860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r>
              <a:rPr lang="en-US" altLang="en-US">
                <a:cs typeface="Arial" panose="020B0604020202020204" pitchFamily="34" charset="0"/>
              </a:rPr>
              <a:t>ERP</a:t>
            </a:r>
          </a:p>
          <a:p>
            <a:pPr algn="ctr" eaLnBrk="1" hangingPunct="1"/>
            <a:r>
              <a:rPr lang="en-US" altLang="en-US">
                <a:cs typeface="Arial" panose="020B0604020202020204" pitchFamily="34" charset="0"/>
              </a:rPr>
              <a:t>Internal Business Process</a:t>
            </a:r>
            <a:endParaRPr lang="en-GB" altLang="en-US">
              <a:cs typeface="Arial" panose="020B0604020202020204" pitchFamily="34" charset="0"/>
            </a:endParaRPr>
          </a:p>
        </p:txBody>
      </p:sp>
      <p:sp>
        <p:nvSpPr>
          <p:cNvPr id="26636" name="Line 17"/>
          <p:cNvSpPr>
            <a:spLocks noChangeShapeType="1"/>
          </p:cNvSpPr>
          <p:nvPr/>
        </p:nvSpPr>
        <p:spPr bwMode="auto">
          <a:xfrm>
            <a:off x="2640014" y="3933825"/>
            <a:ext cx="2873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Line 18"/>
          <p:cNvSpPr>
            <a:spLocks noChangeShapeType="1"/>
          </p:cNvSpPr>
          <p:nvPr/>
        </p:nvSpPr>
        <p:spPr bwMode="auto">
          <a:xfrm>
            <a:off x="9264650" y="3933825"/>
            <a:ext cx="2873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9"/>
          <p:cNvSpPr>
            <a:spLocks noChangeShapeType="1"/>
          </p:cNvSpPr>
          <p:nvPr/>
        </p:nvSpPr>
        <p:spPr bwMode="auto">
          <a:xfrm>
            <a:off x="3503613" y="3933825"/>
            <a:ext cx="12239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20"/>
          <p:cNvSpPr>
            <a:spLocks noChangeShapeType="1"/>
          </p:cNvSpPr>
          <p:nvPr/>
        </p:nvSpPr>
        <p:spPr bwMode="auto">
          <a:xfrm>
            <a:off x="7464426" y="3933825"/>
            <a:ext cx="12239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Line 21"/>
          <p:cNvSpPr>
            <a:spLocks noChangeShapeType="1"/>
          </p:cNvSpPr>
          <p:nvPr/>
        </p:nvSpPr>
        <p:spPr bwMode="auto">
          <a:xfrm>
            <a:off x="6096000" y="2924176"/>
            <a:ext cx="0" cy="7921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Line 22"/>
          <p:cNvSpPr>
            <a:spLocks noChangeShapeType="1"/>
          </p:cNvSpPr>
          <p:nvPr/>
        </p:nvSpPr>
        <p:spPr bwMode="auto">
          <a:xfrm>
            <a:off x="6096000" y="4365626"/>
            <a:ext cx="0" cy="7921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2" name="Line 23"/>
          <p:cNvSpPr>
            <a:spLocks noChangeShapeType="1"/>
          </p:cNvSpPr>
          <p:nvPr/>
        </p:nvSpPr>
        <p:spPr bwMode="auto">
          <a:xfrm flipH="1">
            <a:off x="6096000" y="5805489"/>
            <a:ext cx="0" cy="2873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Line 24"/>
          <p:cNvSpPr>
            <a:spLocks noChangeShapeType="1"/>
          </p:cNvSpPr>
          <p:nvPr/>
        </p:nvSpPr>
        <p:spPr bwMode="auto">
          <a:xfrm flipH="1">
            <a:off x="6096000" y="1989139"/>
            <a:ext cx="0" cy="2873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4184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836C-DAA3-44FC-A85B-D2F2CE3C7BAB}"/>
              </a:ext>
            </a:extLst>
          </p:cNvPr>
          <p:cNvSpPr>
            <a:spLocks noGrp="1"/>
          </p:cNvSpPr>
          <p:nvPr>
            <p:ph type="title"/>
          </p:nvPr>
        </p:nvSpPr>
        <p:spPr>
          <a:xfrm>
            <a:off x="1295402" y="834648"/>
            <a:ext cx="3797708" cy="3825842"/>
          </a:xfrm>
        </p:spPr>
        <p:txBody>
          <a:bodyPr/>
          <a:lstStyle/>
          <a:p>
            <a:r>
              <a:rPr lang="en-US" dirty="0"/>
              <a:t>Enterprise Application Architecture</a:t>
            </a:r>
          </a:p>
        </p:txBody>
      </p:sp>
      <p:pic>
        <p:nvPicPr>
          <p:cNvPr id="4" name="Picture 3">
            <a:extLst>
              <a:ext uri="{FF2B5EF4-FFF2-40B4-BE49-F238E27FC236}">
                <a16:creationId xmlns:a16="http://schemas.microsoft.com/office/drawing/2014/main" id="{38893F24-8179-4846-BA72-60ADAF686F1F}"/>
              </a:ext>
            </a:extLst>
          </p:cNvPr>
          <p:cNvPicPr>
            <a:picLocks noChangeAspect="1"/>
          </p:cNvPicPr>
          <p:nvPr/>
        </p:nvPicPr>
        <p:blipFill>
          <a:blip r:embed="rId2"/>
          <a:stretch>
            <a:fillRect/>
          </a:stretch>
        </p:blipFill>
        <p:spPr>
          <a:xfrm>
            <a:off x="5301738" y="727894"/>
            <a:ext cx="6229350" cy="5657850"/>
          </a:xfrm>
          <a:prstGeom prst="rect">
            <a:avLst/>
          </a:prstGeom>
        </p:spPr>
      </p:pic>
    </p:spTree>
    <p:extLst>
      <p:ext uri="{BB962C8B-B14F-4D97-AF65-F5344CB8AC3E}">
        <p14:creationId xmlns:p14="http://schemas.microsoft.com/office/powerpoint/2010/main" val="343273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a:t>
            </a:r>
          </a:p>
        </p:txBody>
      </p:sp>
      <p:sp>
        <p:nvSpPr>
          <p:cNvPr id="3" name="Content Placeholder 2"/>
          <p:cNvSpPr>
            <a:spLocks noGrp="1"/>
          </p:cNvSpPr>
          <p:nvPr>
            <p:ph idx="1"/>
          </p:nvPr>
        </p:nvSpPr>
        <p:spPr/>
        <p:txBody>
          <a:bodyPr/>
          <a:lstStyle/>
          <a:p>
            <a:r>
              <a:rPr lang="en-US" dirty="0"/>
              <a:t>Enterprise Resource Planning</a:t>
            </a:r>
          </a:p>
          <a:p>
            <a:pPr lvl="1"/>
            <a:r>
              <a:rPr lang="en-US" dirty="0"/>
              <a:t>Tools for managing all resources in the organization</a:t>
            </a:r>
          </a:p>
          <a:p>
            <a:pPr lvl="1"/>
            <a:r>
              <a:rPr lang="en-US" dirty="0"/>
              <a:t>Store information that previously was separated in different functional units in one central location</a:t>
            </a:r>
          </a:p>
        </p:txBody>
      </p:sp>
    </p:spTree>
    <p:extLst>
      <p:ext uri="{BB962C8B-B14F-4D97-AF65-F5344CB8AC3E}">
        <p14:creationId xmlns:p14="http://schemas.microsoft.com/office/powerpoint/2010/main" val="2879044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a:t>
            </a:r>
          </a:p>
        </p:txBody>
      </p:sp>
      <p:sp>
        <p:nvSpPr>
          <p:cNvPr id="3" name="Content Placeholder 2"/>
          <p:cNvSpPr>
            <a:spLocks noGrp="1"/>
          </p:cNvSpPr>
          <p:nvPr>
            <p:ph idx="1"/>
          </p:nvPr>
        </p:nvSpPr>
        <p:spPr/>
        <p:txBody>
          <a:bodyPr/>
          <a:lstStyle/>
          <a:p>
            <a:r>
              <a:rPr lang="en-US" dirty="0"/>
              <a:t>Supply Chain Management</a:t>
            </a:r>
          </a:p>
          <a:p>
            <a:pPr lvl="1"/>
            <a:r>
              <a:rPr lang="en-US" dirty="0" err="1"/>
              <a:t>Interorganisational</a:t>
            </a:r>
            <a:r>
              <a:rPr lang="en-US" dirty="0"/>
              <a:t> Systems</a:t>
            </a:r>
          </a:p>
          <a:p>
            <a:pPr lvl="1"/>
            <a:r>
              <a:rPr lang="en-US" dirty="0"/>
              <a:t>Manage information between suppliers, to minimize stock levels etc.</a:t>
            </a:r>
          </a:p>
        </p:txBody>
      </p:sp>
    </p:spTree>
    <p:extLst>
      <p:ext uri="{BB962C8B-B14F-4D97-AF65-F5344CB8AC3E}">
        <p14:creationId xmlns:p14="http://schemas.microsoft.com/office/powerpoint/2010/main" val="361137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CRM</a:t>
            </a:r>
          </a:p>
        </p:txBody>
      </p:sp>
      <p:sp>
        <p:nvSpPr>
          <p:cNvPr id="3" name="Content Placeholder 2"/>
          <p:cNvSpPr>
            <a:spLocks noGrp="1"/>
          </p:cNvSpPr>
          <p:nvPr>
            <p:ph idx="1"/>
          </p:nvPr>
        </p:nvSpPr>
        <p:spPr/>
        <p:txBody>
          <a:bodyPr/>
          <a:lstStyle/>
          <a:p>
            <a:r>
              <a:rPr lang="en-US" dirty="0"/>
              <a:t>Customer Relationship Management</a:t>
            </a:r>
          </a:p>
          <a:p>
            <a:pPr lvl="1"/>
            <a:r>
              <a:rPr lang="en-US" dirty="0"/>
              <a:t>Sales &amp; Marketing tools, amongst others to develop relationships with any customers</a:t>
            </a:r>
          </a:p>
          <a:p>
            <a:pPr lvl="1"/>
            <a:endParaRPr lang="en-US" dirty="0"/>
          </a:p>
          <a:p>
            <a:r>
              <a:rPr lang="en-US" dirty="0"/>
              <a:t>Note relationship between SCM &amp; CRM</a:t>
            </a:r>
          </a:p>
        </p:txBody>
      </p:sp>
    </p:spTree>
    <p:extLst>
      <p:ext uri="{BB962C8B-B14F-4D97-AF65-F5344CB8AC3E}">
        <p14:creationId xmlns:p14="http://schemas.microsoft.com/office/powerpoint/2010/main" val="2241039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KMS</a:t>
            </a:r>
          </a:p>
        </p:txBody>
      </p:sp>
      <p:sp>
        <p:nvSpPr>
          <p:cNvPr id="3" name="Content Placeholder 2"/>
          <p:cNvSpPr>
            <a:spLocks noGrp="1"/>
          </p:cNvSpPr>
          <p:nvPr>
            <p:ph idx="1"/>
          </p:nvPr>
        </p:nvSpPr>
        <p:spPr/>
        <p:txBody>
          <a:bodyPr/>
          <a:lstStyle/>
          <a:p>
            <a:r>
              <a:rPr lang="en-US" dirty="0"/>
              <a:t>Knowledge Management Systems</a:t>
            </a:r>
          </a:p>
          <a:p>
            <a:pPr lvl="1"/>
            <a:r>
              <a:rPr lang="en-US" dirty="0"/>
              <a:t>Capturing the knowledge stored within the </a:t>
            </a:r>
            <a:r>
              <a:rPr lang="en-US" dirty="0" err="1"/>
              <a:t>organisation</a:t>
            </a:r>
            <a:endParaRPr lang="en-US" dirty="0"/>
          </a:p>
        </p:txBody>
      </p:sp>
    </p:spTree>
    <p:extLst>
      <p:ext uri="{BB962C8B-B14F-4D97-AF65-F5344CB8AC3E}">
        <p14:creationId xmlns:p14="http://schemas.microsoft.com/office/powerpoint/2010/main" val="1933190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What is it?</a:t>
            </a:r>
          </a:p>
          <a:p>
            <a:pPr lvl="1"/>
            <a:r>
              <a:rPr lang="en-US" dirty="0"/>
              <a:t>Working together to achieve shared, explicit goals.</a:t>
            </a:r>
          </a:p>
          <a:p>
            <a:endParaRPr lang="en-US" dirty="0"/>
          </a:p>
          <a:p>
            <a:r>
              <a:rPr lang="en-US" dirty="0"/>
              <a:t>In today’s world, there are many IT tools supporting collaboration, supporting </a:t>
            </a:r>
            <a:r>
              <a:rPr lang="en-US" i="1" dirty="0"/>
              <a:t>Teamwork</a:t>
            </a:r>
            <a:r>
              <a:rPr lang="en-US" dirty="0"/>
              <a:t>, and (again) changing the organization.</a:t>
            </a:r>
          </a:p>
        </p:txBody>
      </p:sp>
    </p:spTree>
    <p:extLst>
      <p:ext uri="{BB962C8B-B14F-4D97-AF65-F5344CB8AC3E}">
        <p14:creationId xmlns:p14="http://schemas.microsoft.com/office/powerpoint/2010/main" val="3431973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Changing Nature of Work</a:t>
            </a:r>
          </a:p>
          <a:p>
            <a:pPr lvl="1"/>
            <a:r>
              <a:rPr lang="en-US" dirty="0"/>
              <a:t>In the pre-computer age, each stage of production happened independently of each other. Work happened in one phase and was then passed on to the next, until a finished product was ready.</a:t>
            </a:r>
          </a:p>
          <a:p>
            <a:pPr lvl="1"/>
            <a:r>
              <a:rPr lang="en-US" dirty="0"/>
              <a:t>Today there is much more interaction between the various stages.</a:t>
            </a:r>
          </a:p>
        </p:txBody>
      </p:sp>
    </p:spTree>
    <p:extLst>
      <p:ext uri="{BB962C8B-B14F-4D97-AF65-F5344CB8AC3E}">
        <p14:creationId xmlns:p14="http://schemas.microsoft.com/office/powerpoint/2010/main" val="2552009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Growth of Professional Work</a:t>
            </a:r>
          </a:p>
          <a:p>
            <a:pPr lvl="1"/>
            <a:r>
              <a:rPr lang="en-US" dirty="0"/>
              <a:t>There are more jobs that require substantial education, the sharing of information, and exchanging opinions to get work done.</a:t>
            </a:r>
          </a:p>
          <a:p>
            <a:pPr lvl="1"/>
            <a:r>
              <a:rPr lang="en-US" dirty="0"/>
              <a:t>Often jobs in the service sector that require co-ordination (and collaboration) to get the work done.</a:t>
            </a:r>
          </a:p>
          <a:p>
            <a:pPr lvl="1"/>
            <a:r>
              <a:rPr lang="en-US" dirty="0"/>
              <a:t>Each actor has their expertise, but need to work together to accomplish the job.</a:t>
            </a:r>
          </a:p>
        </p:txBody>
      </p:sp>
    </p:spTree>
    <p:extLst>
      <p:ext uri="{BB962C8B-B14F-4D97-AF65-F5344CB8AC3E}">
        <p14:creationId xmlns:p14="http://schemas.microsoft.com/office/powerpoint/2010/main" val="163940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Processes</a:t>
            </a:r>
          </a:p>
        </p:txBody>
      </p:sp>
      <p:sp>
        <p:nvSpPr>
          <p:cNvPr id="3" name="Content Placeholder 2"/>
          <p:cNvSpPr>
            <a:spLocks noGrp="1"/>
          </p:cNvSpPr>
          <p:nvPr>
            <p:ph idx="1"/>
          </p:nvPr>
        </p:nvSpPr>
        <p:spPr/>
        <p:txBody>
          <a:bodyPr/>
          <a:lstStyle/>
          <a:p>
            <a:r>
              <a:rPr lang="en-US" dirty="0"/>
              <a:t>Collection of activities required to produce a good or service</a:t>
            </a:r>
          </a:p>
          <a:p>
            <a:pPr lvl="1"/>
            <a:r>
              <a:rPr lang="en-US" dirty="0"/>
              <a:t>Supported by a flow of materials, information &amp; knowledge.</a:t>
            </a:r>
          </a:p>
          <a:p>
            <a:r>
              <a:rPr lang="en-US" dirty="0"/>
              <a:t>The ways work is </a:t>
            </a:r>
            <a:r>
              <a:rPr lang="en-US" dirty="0" err="1"/>
              <a:t>co-ordinated</a:t>
            </a:r>
            <a:endParaRPr lang="en-US" dirty="0"/>
          </a:p>
          <a:p>
            <a:endParaRPr lang="en-US" dirty="0"/>
          </a:p>
          <a:p>
            <a:r>
              <a:rPr lang="en-US" dirty="0"/>
              <a:t>Business performance often depends on how well business processes are designed and </a:t>
            </a:r>
            <a:r>
              <a:rPr lang="en-US" dirty="0" err="1"/>
              <a:t>co-ordinated</a:t>
            </a:r>
            <a:r>
              <a:rPr lang="en-US" dirty="0"/>
              <a:t>.</a:t>
            </a:r>
          </a:p>
          <a:p>
            <a:pPr lvl="1"/>
            <a:r>
              <a:rPr lang="en-US" dirty="0"/>
              <a:t>It can be a competitive </a:t>
            </a:r>
            <a:r>
              <a:rPr lang="en-US" i="1" dirty="0"/>
              <a:t>Strength</a:t>
            </a:r>
            <a:r>
              <a:rPr lang="en-US" dirty="0"/>
              <a:t>, or a </a:t>
            </a:r>
            <a:r>
              <a:rPr lang="en-US" i="1" dirty="0"/>
              <a:t>Weakness</a:t>
            </a:r>
            <a:r>
              <a:rPr lang="en-US" dirty="0"/>
              <a:t>.</a:t>
            </a:r>
          </a:p>
        </p:txBody>
      </p:sp>
    </p:spTree>
    <p:extLst>
      <p:ext uri="{BB962C8B-B14F-4D97-AF65-F5344CB8AC3E}">
        <p14:creationId xmlns:p14="http://schemas.microsoft.com/office/powerpoint/2010/main" val="1678324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Changing </a:t>
            </a:r>
            <a:r>
              <a:rPr lang="en-US" dirty="0" err="1"/>
              <a:t>Organisation</a:t>
            </a:r>
            <a:r>
              <a:rPr lang="en-US" dirty="0"/>
              <a:t> of the Firm</a:t>
            </a:r>
          </a:p>
          <a:p>
            <a:pPr lvl="1"/>
            <a:r>
              <a:rPr lang="en-US" dirty="0"/>
              <a:t>The traditional “industrial age” firm was strictly hierarchical.</a:t>
            </a:r>
          </a:p>
          <a:p>
            <a:pPr lvl="2"/>
            <a:r>
              <a:rPr lang="en-US" dirty="0"/>
              <a:t>Orders come down from the boss, and responses are passed back up.</a:t>
            </a:r>
          </a:p>
          <a:p>
            <a:pPr lvl="1"/>
            <a:r>
              <a:rPr lang="en-US" dirty="0"/>
              <a:t>Today, work is more often organized into teams and groups, with each team expected to develop their own methods, while senior managers observe and measure results</a:t>
            </a:r>
          </a:p>
          <a:p>
            <a:pPr lvl="1"/>
            <a:r>
              <a:rPr lang="en-US" dirty="0"/>
              <a:t>Power &amp; decision making is becoming decentralized.</a:t>
            </a:r>
          </a:p>
        </p:txBody>
      </p:sp>
    </p:spTree>
    <p:extLst>
      <p:ext uri="{BB962C8B-B14F-4D97-AF65-F5344CB8AC3E}">
        <p14:creationId xmlns:p14="http://schemas.microsoft.com/office/powerpoint/2010/main" val="2295893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Changing Scope of the Firm</a:t>
            </a:r>
          </a:p>
          <a:p>
            <a:pPr lvl="1"/>
            <a:r>
              <a:rPr lang="en-US" dirty="0"/>
              <a:t>Firms are now global.</a:t>
            </a:r>
          </a:p>
          <a:p>
            <a:pPr lvl="1"/>
            <a:r>
              <a:rPr lang="en-US" dirty="0"/>
              <a:t>Once, a manufacturing plant was the sole place for product development, today production facilities are spread throughout the globe</a:t>
            </a:r>
          </a:p>
        </p:txBody>
      </p:sp>
    </p:spTree>
    <p:extLst>
      <p:ext uri="{BB962C8B-B14F-4D97-AF65-F5344CB8AC3E}">
        <p14:creationId xmlns:p14="http://schemas.microsoft.com/office/powerpoint/2010/main" val="2061645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Emphasis on Innovation</a:t>
            </a:r>
          </a:p>
          <a:p>
            <a:pPr lvl="1"/>
            <a:r>
              <a:rPr lang="en-US" dirty="0"/>
              <a:t>Innovations may be the inspiration of individual geniuses, but more likely innovations stem from groups sharing ideas, and developing on an idea.</a:t>
            </a:r>
          </a:p>
          <a:p>
            <a:pPr lvl="1"/>
            <a:r>
              <a:rPr lang="en-US" dirty="0"/>
              <a:t>Innovations most often grow from collaboration.</a:t>
            </a:r>
          </a:p>
        </p:txBody>
      </p:sp>
    </p:spTree>
    <p:extLst>
      <p:ext uri="{BB962C8B-B14F-4D97-AF65-F5344CB8AC3E}">
        <p14:creationId xmlns:p14="http://schemas.microsoft.com/office/powerpoint/2010/main" val="1301383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Culture of Work and Business</a:t>
            </a:r>
          </a:p>
        </p:txBody>
      </p:sp>
      <p:sp>
        <p:nvSpPr>
          <p:cNvPr id="3" name="Content Placeholder 2"/>
          <p:cNvSpPr>
            <a:spLocks noGrp="1"/>
          </p:cNvSpPr>
          <p:nvPr>
            <p:ph idx="1"/>
          </p:nvPr>
        </p:nvSpPr>
        <p:spPr/>
        <p:txBody>
          <a:bodyPr/>
          <a:lstStyle/>
          <a:p>
            <a:r>
              <a:rPr lang="en-US" dirty="0"/>
              <a:t>People working in diverse teams produce better outputs, faster.</a:t>
            </a:r>
          </a:p>
          <a:p>
            <a:r>
              <a:rPr lang="en-US" dirty="0"/>
              <a:t>People prefer working in teams, than on their own.</a:t>
            </a:r>
          </a:p>
          <a:p>
            <a:endParaRPr lang="en-US" dirty="0"/>
          </a:p>
          <a:p>
            <a:r>
              <a:rPr lang="en-US" dirty="0"/>
              <a:t>The “Crowd”</a:t>
            </a:r>
          </a:p>
          <a:p>
            <a:pPr lvl="1"/>
            <a:r>
              <a:rPr lang="en-US" dirty="0"/>
              <a:t>Crowdsourcing</a:t>
            </a:r>
          </a:p>
        </p:txBody>
      </p:sp>
    </p:spTree>
    <p:extLst>
      <p:ext uri="{BB962C8B-B14F-4D97-AF65-F5344CB8AC3E}">
        <p14:creationId xmlns:p14="http://schemas.microsoft.com/office/powerpoint/2010/main" val="376544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Today (Tomorrow?)</a:t>
            </a:r>
          </a:p>
        </p:txBody>
      </p:sp>
      <p:sp>
        <p:nvSpPr>
          <p:cNvPr id="3" name="Content Placeholder 2"/>
          <p:cNvSpPr>
            <a:spLocks noGrp="1"/>
          </p:cNvSpPr>
          <p:nvPr>
            <p:ph idx="1"/>
          </p:nvPr>
        </p:nvSpPr>
        <p:spPr/>
        <p:txBody>
          <a:bodyPr/>
          <a:lstStyle/>
          <a:p>
            <a:r>
              <a:rPr lang="en-US" dirty="0"/>
              <a:t>Social Media</a:t>
            </a:r>
          </a:p>
          <a:p>
            <a:pPr lvl="1"/>
            <a:r>
              <a:rPr lang="en-US" dirty="0"/>
              <a:t>Conversations</a:t>
            </a:r>
          </a:p>
          <a:p>
            <a:pPr lvl="1"/>
            <a:r>
              <a:rPr lang="en-US" dirty="0"/>
              <a:t>Information Transparency</a:t>
            </a:r>
          </a:p>
          <a:p>
            <a:pPr lvl="2"/>
            <a:r>
              <a:rPr lang="en-US" dirty="0"/>
              <a:t>Immediate feedback (positive &amp; negative), to enable swift sense and respond, from the design process to the product / service delivery phase.</a:t>
            </a:r>
          </a:p>
          <a:p>
            <a:pPr lvl="1"/>
            <a:endParaRPr lang="en-US" dirty="0"/>
          </a:p>
        </p:txBody>
      </p:sp>
    </p:spTree>
    <p:extLst>
      <p:ext uri="{BB962C8B-B14F-4D97-AF65-F5344CB8AC3E}">
        <p14:creationId xmlns:p14="http://schemas.microsoft.com/office/powerpoint/2010/main" val="2443651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Tools</a:t>
            </a:r>
          </a:p>
        </p:txBody>
      </p:sp>
      <p:sp>
        <p:nvSpPr>
          <p:cNvPr id="3" name="Content Placeholder 2"/>
          <p:cNvSpPr>
            <a:spLocks noGrp="1"/>
          </p:cNvSpPr>
          <p:nvPr>
            <p:ph idx="1"/>
          </p:nvPr>
        </p:nvSpPr>
        <p:spPr/>
        <p:txBody>
          <a:bodyPr>
            <a:normAutofit lnSpcReduction="10000"/>
          </a:bodyPr>
          <a:lstStyle/>
          <a:p>
            <a:r>
              <a:rPr lang="en-US" dirty="0"/>
              <a:t>E-mail / Messaging</a:t>
            </a:r>
          </a:p>
          <a:p>
            <a:r>
              <a:rPr lang="en-US" dirty="0"/>
              <a:t>Wikis</a:t>
            </a:r>
          </a:p>
          <a:p>
            <a:r>
              <a:rPr lang="en-US" dirty="0"/>
              <a:t>Virtual Worlds</a:t>
            </a:r>
          </a:p>
          <a:p>
            <a:r>
              <a:rPr lang="en-US" dirty="0"/>
              <a:t>Virtual Meeting Systems</a:t>
            </a:r>
          </a:p>
          <a:p>
            <a:pPr lvl="1"/>
            <a:r>
              <a:rPr lang="en-US" dirty="0"/>
              <a:t>Telepresence</a:t>
            </a:r>
          </a:p>
          <a:p>
            <a:r>
              <a:rPr lang="en-US" dirty="0"/>
              <a:t>Google Apps / Cloud Storage</a:t>
            </a:r>
          </a:p>
          <a:p>
            <a:r>
              <a:rPr lang="en-US" dirty="0"/>
              <a:t>Lotus Notes</a:t>
            </a:r>
          </a:p>
        </p:txBody>
      </p:sp>
    </p:spTree>
    <p:extLst>
      <p:ext uri="{BB962C8B-B14F-4D97-AF65-F5344CB8AC3E}">
        <p14:creationId xmlns:p14="http://schemas.microsoft.com/office/powerpoint/2010/main" val="1794533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 Space Collaboration</a:t>
            </a:r>
          </a:p>
        </p:txBody>
      </p:sp>
      <p:pic>
        <p:nvPicPr>
          <p:cNvPr id="4" name="Picture 3"/>
          <p:cNvPicPr>
            <a:picLocks noChangeAspect="1"/>
          </p:cNvPicPr>
          <p:nvPr/>
        </p:nvPicPr>
        <p:blipFill>
          <a:blip r:embed="rId2"/>
          <a:stretch>
            <a:fillRect/>
          </a:stretch>
        </p:blipFill>
        <p:spPr>
          <a:xfrm>
            <a:off x="2957820" y="2092960"/>
            <a:ext cx="6474938" cy="4114615"/>
          </a:xfrm>
          <a:prstGeom prst="rect">
            <a:avLst/>
          </a:prstGeom>
        </p:spPr>
      </p:pic>
    </p:spTree>
    <p:extLst>
      <p:ext uri="{BB962C8B-B14F-4D97-AF65-F5344CB8AC3E}">
        <p14:creationId xmlns:p14="http://schemas.microsoft.com/office/powerpoint/2010/main" val="3001604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IS Department?</a:t>
            </a:r>
          </a:p>
        </p:txBody>
      </p:sp>
      <p:sp>
        <p:nvSpPr>
          <p:cNvPr id="3" name="Content Placeholder 2"/>
          <p:cNvSpPr>
            <a:spLocks noGrp="1"/>
          </p:cNvSpPr>
          <p:nvPr>
            <p:ph idx="1"/>
          </p:nvPr>
        </p:nvSpPr>
        <p:spPr/>
        <p:txBody>
          <a:bodyPr>
            <a:normAutofit lnSpcReduction="10000"/>
          </a:bodyPr>
          <a:lstStyle/>
          <a:p>
            <a:r>
              <a:rPr lang="en-US" dirty="0"/>
              <a:t>Programmers</a:t>
            </a:r>
          </a:p>
          <a:p>
            <a:r>
              <a:rPr lang="en-US" dirty="0"/>
              <a:t>Systems Analysts</a:t>
            </a:r>
          </a:p>
          <a:p>
            <a:r>
              <a:rPr lang="en-US" dirty="0"/>
              <a:t>IS Managers</a:t>
            </a:r>
          </a:p>
          <a:p>
            <a:r>
              <a:rPr lang="en-US" dirty="0"/>
              <a:t>CIO (Chief Information Officer)</a:t>
            </a:r>
          </a:p>
          <a:p>
            <a:r>
              <a:rPr lang="en-US" dirty="0"/>
              <a:t>CSO (Chief Security Officer)</a:t>
            </a:r>
          </a:p>
          <a:p>
            <a:r>
              <a:rPr lang="en-US" dirty="0"/>
              <a:t>CPO (Chief Privacy Officer)</a:t>
            </a:r>
          </a:p>
          <a:p>
            <a:r>
              <a:rPr lang="en-US" dirty="0"/>
              <a:t>CKO (Chief Knowledge Officer)</a:t>
            </a:r>
          </a:p>
        </p:txBody>
      </p:sp>
    </p:spTree>
    <p:extLst>
      <p:ext uri="{BB962C8B-B14F-4D97-AF65-F5344CB8AC3E}">
        <p14:creationId xmlns:p14="http://schemas.microsoft.com/office/powerpoint/2010/main" val="186714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Business Processes</a:t>
            </a:r>
          </a:p>
        </p:txBody>
      </p:sp>
      <p:sp>
        <p:nvSpPr>
          <p:cNvPr id="3" name="Content Placeholder 2"/>
          <p:cNvSpPr>
            <a:spLocks noGrp="1"/>
          </p:cNvSpPr>
          <p:nvPr>
            <p:ph idx="1"/>
          </p:nvPr>
        </p:nvSpPr>
        <p:spPr/>
        <p:txBody>
          <a:bodyPr>
            <a:normAutofit fontScale="92500" lnSpcReduction="10000"/>
          </a:bodyPr>
          <a:lstStyle/>
          <a:p>
            <a:r>
              <a:rPr lang="en-US" dirty="0"/>
              <a:t>Manufacturing &amp; Production</a:t>
            </a:r>
          </a:p>
          <a:p>
            <a:pPr lvl="1"/>
            <a:r>
              <a:rPr lang="en-US" dirty="0"/>
              <a:t>Assembling Product</a:t>
            </a:r>
          </a:p>
          <a:p>
            <a:pPr lvl="1"/>
            <a:r>
              <a:rPr lang="en-US" dirty="0"/>
              <a:t>Quality Checks</a:t>
            </a:r>
          </a:p>
          <a:p>
            <a:pPr lvl="1"/>
            <a:r>
              <a:rPr lang="en-US" dirty="0"/>
              <a:t>Producing Bills of Materials</a:t>
            </a:r>
          </a:p>
          <a:p>
            <a:r>
              <a:rPr lang="en-US" dirty="0"/>
              <a:t>Sales &amp; Marketing</a:t>
            </a:r>
          </a:p>
          <a:p>
            <a:pPr lvl="1"/>
            <a:r>
              <a:rPr lang="en-US" dirty="0"/>
              <a:t>Identifying Customers</a:t>
            </a:r>
          </a:p>
          <a:p>
            <a:pPr lvl="1"/>
            <a:r>
              <a:rPr lang="en-US" dirty="0"/>
              <a:t>Making Customers Aware of Product (Or creating desire)</a:t>
            </a:r>
          </a:p>
          <a:p>
            <a:pPr lvl="1"/>
            <a:r>
              <a:rPr lang="en-US" dirty="0"/>
              <a:t>Selling the Product</a:t>
            </a:r>
          </a:p>
        </p:txBody>
      </p:sp>
    </p:spTree>
    <p:extLst>
      <p:ext uri="{BB962C8B-B14F-4D97-AF65-F5344CB8AC3E}">
        <p14:creationId xmlns:p14="http://schemas.microsoft.com/office/powerpoint/2010/main" val="61084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Business Processes</a:t>
            </a:r>
          </a:p>
        </p:txBody>
      </p:sp>
      <p:sp>
        <p:nvSpPr>
          <p:cNvPr id="3" name="Content Placeholder 2"/>
          <p:cNvSpPr>
            <a:spLocks noGrp="1"/>
          </p:cNvSpPr>
          <p:nvPr>
            <p:ph idx="1"/>
          </p:nvPr>
        </p:nvSpPr>
        <p:spPr/>
        <p:txBody>
          <a:bodyPr>
            <a:normAutofit fontScale="85000" lnSpcReduction="10000"/>
          </a:bodyPr>
          <a:lstStyle/>
          <a:p>
            <a:r>
              <a:rPr lang="en-US" dirty="0"/>
              <a:t>Finance &amp; Accounting</a:t>
            </a:r>
          </a:p>
          <a:p>
            <a:pPr lvl="1"/>
            <a:r>
              <a:rPr lang="en-US" dirty="0"/>
              <a:t>Paying Creditors</a:t>
            </a:r>
          </a:p>
          <a:p>
            <a:pPr lvl="1"/>
            <a:r>
              <a:rPr lang="en-US" dirty="0"/>
              <a:t>Creating Financial Reports</a:t>
            </a:r>
          </a:p>
          <a:p>
            <a:pPr lvl="1"/>
            <a:r>
              <a:rPr lang="en-US" dirty="0"/>
              <a:t>Managing Cash</a:t>
            </a:r>
          </a:p>
          <a:p>
            <a:r>
              <a:rPr lang="en-US" dirty="0"/>
              <a:t>Human Resources</a:t>
            </a:r>
          </a:p>
          <a:p>
            <a:pPr lvl="1"/>
            <a:r>
              <a:rPr lang="en-US" dirty="0"/>
              <a:t>Hiring Employees</a:t>
            </a:r>
          </a:p>
          <a:p>
            <a:pPr lvl="1"/>
            <a:r>
              <a:rPr lang="en-US" dirty="0"/>
              <a:t>Evaluating Performance</a:t>
            </a:r>
          </a:p>
          <a:p>
            <a:pPr lvl="1"/>
            <a:r>
              <a:rPr lang="en-US" dirty="0"/>
              <a:t>Managing Benefits Plans</a:t>
            </a:r>
          </a:p>
          <a:p>
            <a:pPr lvl="1"/>
            <a:r>
              <a:rPr lang="en-US" dirty="0"/>
              <a:t>Training</a:t>
            </a:r>
          </a:p>
        </p:txBody>
      </p:sp>
    </p:spTree>
    <p:extLst>
      <p:ext uri="{BB962C8B-B14F-4D97-AF65-F5344CB8AC3E}">
        <p14:creationId xmlns:p14="http://schemas.microsoft.com/office/powerpoint/2010/main" val="150607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Functional Business Processes</a:t>
            </a:r>
          </a:p>
        </p:txBody>
      </p:sp>
      <p:sp>
        <p:nvSpPr>
          <p:cNvPr id="3" name="Content Placeholder 2"/>
          <p:cNvSpPr>
            <a:spLocks noGrp="1"/>
          </p:cNvSpPr>
          <p:nvPr>
            <p:ph idx="1"/>
          </p:nvPr>
        </p:nvSpPr>
        <p:spPr/>
        <p:txBody>
          <a:bodyPr>
            <a:normAutofit fontScale="92500" lnSpcReduction="20000"/>
          </a:bodyPr>
          <a:lstStyle/>
          <a:p>
            <a:r>
              <a:rPr lang="en-US" dirty="0"/>
              <a:t>Fulfilling an Order</a:t>
            </a:r>
          </a:p>
          <a:p>
            <a:pPr lvl="1"/>
            <a:r>
              <a:rPr lang="en-US" dirty="0"/>
              <a:t>Sales department receives order</a:t>
            </a:r>
          </a:p>
          <a:p>
            <a:pPr lvl="1"/>
            <a:r>
              <a:rPr lang="en-US" dirty="0"/>
              <a:t>They pass it to accounting to ensure customer has credit</a:t>
            </a:r>
          </a:p>
          <a:p>
            <a:pPr lvl="1"/>
            <a:r>
              <a:rPr lang="en-US" dirty="0"/>
              <a:t>Production department then builds product</a:t>
            </a:r>
          </a:p>
          <a:p>
            <a:pPr lvl="1"/>
            <a:r>
              <a:rPr lang="en-US" dirty="0"/>
              <a:t>Product is shipped, perhaps using a Logistics company</a:t>
            </a:r>
          </a:p>
          <a:p>
            <a:pPr lvl="1"/>
            <a:r>
              <a:rPr lang="en-US" dirty="0"/>
              <a:t>Sales department then handles after sales service</a:t>
            </a:r>
          </a:p>
          <a:p>
            <a:endParaRPr lang="en-US" dirty="0"/>
          </a:p>
          <a:p>
            <a:r>
              <a:rPr lang="en-US" dirty="0"/>
              <a:t>Something as simple as fulfilling an order, involves co-ordination across multiple business functions</a:t>
            </a:r>
          </a:p>
        </p:txBody>
      </p:sp>
    </p:spTree>
    <p:extLst>
      <p:ext uri="{BB962C8B-B14F-4D97-AF65-F5344CB8AC3E}">
        <p14:creationId xmlns:p14="http://schemas.microsoft.com/office/powerpoint/2010/main" val="66601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 Re-engineering</a:t>
            </a:r>
          </a:p>
        </p:txBody>
      </p:sp>
      <p:sp>
        <p:nvSpPr>
          <p:cNvPr id="3" name="Content Placeholder 2"/>
          <p:cNvSpPr>
            <a:spLocks noGrp="1"/>
          </p:cNvSpPr>
          <p:nvPr>
            <p:ph idx="1"/>
          </p:nvPr>
        </p:nvSpPr>
        <p:spPr/>
        <p:txBody>
          <a:bodyPr>
            <a:normAutofit lnSpcReduction="10000"/>
          </a:bodyPr>
          <a:lstStyle/>
          <a:p>
            <a:r>
              <a:rPr lang="en-US" dirty="0"/>
              <a:t>Significant benefits can be gained by investigating, analyzing and improving Business Processes</a:t>
            </a:r>
          </a:p>
          <a:p>
            <a:pPr lvl="1"/>
            <a:r>
              <a:rPr lang="en-US" dirty="0"/>
              <a:t>Formerly manual processes, automated.</a:t>
            </a:r>
          </a:p>
          <a:p>
            <a:r>
              <a:rPr lang="en-US" dirty="0"/>
              <a:t>New Technology can change the process</a:t>
            </a:r>
          </a:p>
          <a:p>
            <a:pPr lvl="1"/>
            <a:r>
              <a:rPr lang="en-US" dirty="0"/>
              <a:t>Sequential steps occurring concurrently</a:t>
            </a:r>
          </a:p>
          <a:p>
            <a:pPr lvl="1"/>
            <a:r>
              <a:rPr lang="en-US" dirty="0"/>
              <a:t>Multiple people accessing &amp; sharing information</a:t>
            </a:r>
          </a:p>
          <a:p>
            <a:pPr lvl="1"/>
            <a:r>
              <a:rPr lang="en-US" dirty="0"/>
              <a:t>New business processes invented</a:t>
            </a:r>
          </a:p>
          <a:p>
            <a:pPr lvl="2"/>
            <a:r>
              <a:rPr lang="en-US" dirty="0"/>
              <a:t>Downloading a Kindle e-book, or a music track from </a:t>
            </a:r>
            <a:r>
              <a:rPr lang="en-US" dirty="0" err="1"/>
              <a:t>i</a:t>
            </a:r>
            <a:r>
              <a:rPr lang="en-US" dirty="0"/>
              <a:t>-Tunes</a:t>
            </a:r>
          </a:p>
        </p:txBody>
      </p:sp>
    </p:spTree>
    <p:extLst>
      <p:ext uri="{BB962C8B-B14F-4D97-AF65-F5344CB8AC3E}">
        <p14:creationId xmlns:p14="http://schemas.microsoft.com/office/powerpoint/2010/main" val="294947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Systems</a:t>
            </a:r>
          </a:p>
        </p:txBody>
      </p:sp>
      <p:sp>
        <p:nvSpPr>
          <p:cNvPr id="3" name="Content Placeholder 2"/>
          <p:cNvSpPr>
            <a:spLocks noGrp="1"/>
          </p:cNvSpPr>
          <p:nvPr>
            <p:ph idx="1"/>
          </p:nvPr>
        </p:nvSpPr>
        <p:spPr/>
        <p:txBody>
          <a:bodyPr>
            <a:normAutofit fontScale="92500" lnSpcReduction="20000"/>
          </a:bodyPr>
          <a:lstStyle/>
          <a:p>
            <a:r>
              <a:rPr lang="en-US" dirty="0"/>
              <a:t>There are many interrelated Information Systems supporting many different business processes</a:t>
            </a:r>
          </a:p>
          <a:p>
            <a:pPr lvl="1"/>
            <a:r>
              <a:rPr lang="en-US" dirty="0"/>
              <a:t>No single system can cover everything</a:t>
            </a:r>
          </a:p>
          <a:p>
            <a:r>
              <a:rPr lang="en-US" dirty="0"/>
              <a:t>Each function has their own business systems</a:t>
            </a:r>
          </a:p>
          <a:p>
            <a:pPr lvl="1"/>
            <a:r>
              <a:rPr lang="en-US" dirty="0"/>
              <a:t>Sales &amp; Marketing</a:t>
            </a:r>
          </a:p>
          <a:p>
            <a:pPr lvl="1"/>
            <a:r>
              <a:rPr lang="en-US" dirty="0"/>
              <a:t>Manufacturing &amp; Production</a:t>
            </a:r>
          </a:p>
          <a:p>
            <a:pPr lvl="1"/>
            <a:r>
              <a:rPr lang="en-US" dirty="0"/>
              <a:t>Finance &amp; Accounting</a:t>
            </a:r>
          </a:p>
          <a:p>
            <a:pPr lvl="1"/>
            <a:r>
              <a:rPr lang="en-US" dirty="0"/>
              <a:t>Human Resources</a:t>
            </a:r>
          </a:p>
          <a:p>
            <a:r>
              <a:rPr lang="en-US" dirty="0"/>
              <a:t>And then there are the cross-functional enterprise systems</a:t>
            </a:r>
          </a:p>
        </p:txBody>
      </p:sp>
    </p:spTree>
    <p:extLst>
      <p:ext uri="{BB962C8B-B14F-4D97-AF65-F5344CB8AC3E}">
        <p14:creationId xmlns:p14="http://schemas.microsoft.com/office/powerpoint/2010/main" val="521828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12254</TotalTime>
  <Words>1873</Words>
  <Application>Microsoft Office PowerPoint</Application>
  <PresentationFormat>Widescreen</PresentationFormat>
  <Paragraphs>361</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Garamond</vt:lpstr>
      <vt:lpstr>Organic</vt:lpstr>
      <vt:lpstr>261446 Information Systems</vt:lpstr>
      <vt:lpstr>Week 2 Topics</vt:lpstr>
      <vt:lpstr>Case Studies</vt:lpstr>
      <vt:lpstr>Business Processes</vt:lpstr>
      <vt:lpstr>Functional Business Processes</vt:lpstr>
      <vt:lpstr>Functional Business Processes</vt:lpstr>
      <vt:lpstr>Cross Functional Business Processes</vt:lpstr>
      <vt:lpstr>Business Process Re-engineering</vt:lpstr>
      <vt:lpstr>Information Systems</vt:lpstr>
      <vt:lpstr>Marketing</vt:lpstr>
      <vt:lpstr>Interactive Marketing</vt:lpstr>
      <vt:lpstr>Targeted Marketing</vt:lpstr>
      <vt:lpstr>Sales Force Automation</vt:lpstr>
      <vt:lpstr>Manufacturing Information Systems</vt:lpstr>
      <vt:lpstr>Computer Integrated Manufacturing</vt:lpstr>
      <vt:lpstr>Manufacturing Information Systems</vt:lpstr>
      <vt:lpstr>Computer Aided Manufacturing (CAM)</vt:lpstr>
      <vt:lpstr>The Manufacturing System</vt:lpstr>
      <vt:lpstr>Human Resources</vt:lpstr>
      <vt:lpstr>Staffing the Organisation</vt:lpstr>
      <vt:lpstr>Training And Development</vt:lpstr>
      <vt:lpstr>Accounting Information Systems</vt:lpstr>
      <vt:lpstr>Accounting Information Systems</vt:lpstr>
      <vt:lpstr>Financial Management Systems</vt:lpstr>
      <vt:lpstr>Management Information Systems</vt:lpstr>
      <vt:lpstr>Transaction Processing Systems</vt:lpstr>
      <vt:lpstr>Transaction Processing Systems</vt:lpstr>
      <vt:lpstr>Business Intelligence Systems </vt:lpstr>
      <vt:lpstr>Enterprise Applications</vt:lpstr>
      <vt:lpstr>Enterprise Application Architecture</vt:lpstr>
      <vt:lpstr>Enterprise Application Architecture</vt:lpstr>
      <vt:lpstr>Enterprise Application Architecture</vt:lpstr>
      <vt:lpstr>ERP</vt:lpstr>
      <vt:lpstr>SCM</vt:lpstr>
      <vt:lpstr>CRM</vt:lpstr>
      <vt:lpstr>KMS</vt:lpstr>
      <vt:lpstr>Collaboration</vt:lpstr>
      <vt:lpstr>Collaboration</vt:lpstr>
      <vt:lpstr>Collaboration</vt:lpstr>
      <vt:lpstr>Collaboration</vt:lpstr>
      <vt:lpstr>Collaboration</vt:lpstr>
      <vt:lpstr>Collaboration</vt:lpstr>
      <vt:lpstr>Changing Culture of Work and Business</vt:lpstr>
      <vt:lpstr>Collaboration Today (Tomorrow?)</vt:lpstr>
      <vt:lpstr>Collaboration Tools</vt:lpstr>
      <vt:lpstr>Time / Space Collaboration</vt:lpstr>
      <vt:lpstr>And the IS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29</cp:revision>
  <dcterms:created xsi:type="dcterms:W3CDTF">2015-12-22T10:03:25Z</dcterms:created>
  <dcterms:modified xsi:type="dcterms:W3CDTF">2025-11-23T11:11:39Z</dcterms:modified>
</cp:coreProperties>
</file>