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66" r:id="rId16"/>
    <p:sldId id="271" r:id="rId17"/>
    <p:sldId id="272" r:id="rId18"/>
    <p:sldId id="273" r:id="rId19"/>
    <p:sldId id="274" r:id="rId20"/>
    <p:sldId id="275" r:id="rId21"/>
    <p:sldId id="280" r:id="rId22"/>
    <p:sldId id="281" r:id="rId23"/>
    <p:sldId id="282" r:id="rId24"/>
    <p:sldId id="276" r:id="rId25"/>
    <p:sldId id="277" r:id="rId26"/>
    <p:sldId id="278" r:id="rId27"/>
    <p:sldId id="27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6" autoAdjust="0"/>
    <p:restoredTop sz="94660"/>
  </p:normalViewPr>
  <p:slideViewPr>
    <p:cSldViewPr snapToGrid="0">
      <p:cViewPr varScale="1">
        <p:scale>
          <a:sx n="78" d="100"/>
          <a:sy n="78" d="100"/>
        </p:scale>
        <p:origin x="82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069C356-2C42-4A4E-923F-2E449F88E9FF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E54E3BB-1266-42B4-985B-6434DF3D99B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577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C356-2C42-4A4E-923F-2E449F88E9FF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E3BB-1266-42B4-985B-6434DF3D9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033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C356-2C42-4A4E-923F-2E449F88E9FF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E3BB-1266-42B4-985B-6434DF3D99B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002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C356-2C42-4A4E-923F-2E449F88E9FF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E3BB-1266-42B4-985B-6434DF3D99B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286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C356-2C42-4A4E-923F-2E449F88E9FF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E3BB-1266-42B4-985B-6434DF3D9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122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C356-2C42-4A4E-923F-2E449F88E9FF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E3BB-1266-42B4-985B-6434DF3D99B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4969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C356-2C42-4A4E-923F-2E449F88E9FF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E3BB-1266-42B4-985B-6434DF3D99B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3728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C356-2C42-4A4E-923F-2E449F88E9FF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E3BB-1266-42B4-985B-6434DF3D99B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232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C356-2C42-4A4E-923F-2E449F88E9FF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E3BB-1266-42B4-985B-6434DF3D99B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3071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C356-2C42-4A4E-923F-2E449F88E9FF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E3BB-1266-42B4-985B-6434DF3D9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79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C356-2C42-4A4E-923F-2E449F88E9FF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E3BB-1266-42B4-985B-6434DF3D99B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5547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C356-2C42-4A4E-923F-2E449F88E9FF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E3BB-1266-42B4-985B-6434DF3D9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84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C356-2C42-4A4E-923F-2E449F88E9FF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E3BB-1266-42B4-985B-6434DF3D99B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4127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C356-2C42-4A4E-923F-2E449F88E9FF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E3BB-1266-42B4-985B-6434DF3D99B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426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C356-2C42-4A4E-923F-2E449F88E9FF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E3BB-1266-42B4-985B-6434DF3D9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8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C356-2C42-4A4E-923F-2E449F88E9FF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E3BB-1266-42B4-985B-6434DF3D99B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179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C356-2C42-4A4E-923F-2E449F88E9FF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E3BB-1266-42B4-985B-6434DF3D9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04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069C356-2C42-4A4E-923F-2E449F88E9FF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E54E3BB-1266-42B4-985B-6434DF3D9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975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261446 Information Systems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Week 7</a:t>
            </a:r>
          </a:p>
          <a:p>
            <a:r>
              <a:rPr lang="en-US" dirty="0"/>
              <a:t>Securing Information Systems</a:t>
            </a:r>
          </a:p>
        </p:txBody>
      </p:sp>
    </p:spTree>
    <p:extLst>
      <p:ext uri="{BB962C8B-B14F-4D97-AF65-F5344CB8AC3E}">
        <p14:creationId xmlns:p14="http://schemas.microsoft.com/office/powerpoint/2010/main" val="3918138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Injections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Poorly coded Web application software to introduce malware into a company’s systems &amp; networks</a:t>
            </a:r>
          </a:p>
          <a:p>
            <a:r>
              <a:rPr lang="en-US" dirty="0"/>
              <a:t>Rogue SQL queries sent to access the database from any data entry point.</a:t>
            </a:r>
          </a:p>
        </p:txBody>
      </p:sp>
    </p:spTree>
    <p:extLst>
      <p:ext uri="{BB962C8B-B14F-4D97-AF65-F5344CB8AC3E}">
        <p14:creationId xmlns:p14="http://schemas.microsoft.com/office/powerpoint/2010/main" val="2135107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Spoofing &amp; Sniffing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Misrepresenting oneself</a:t>
            </a:r>
          </a:p>
          <a:p>
            <a:pPr lvl="1"/>
            <a:r>
              <a:rPr lang="en-US" dirty="0"/>
              <a:t>Fake email address / website</a:t>
            </a:r>
          </a:p>
          <a:p>
            <a:pPr lvl="1"/>
            <a:r>
              <a:rPr lang="en-US" dirty="0"/>
              <a:t>Redirecting a </a:t>
            </a:r>
            <a:r>
              <a:rPr lang="en-US" dirty="0" err="1"/>
              <a:t>weblink</a:t>
            </a:r>
            <a:endParaRPr lang="en-US" dirty="0"/>
          </a:p>
          <a:p>
            <a:r>
              <a:rPr lang="en-US" dirty="0"/>
              <a:t>Sniffing software can be used legitimately to identify network trouble spots, or criminal activity, or can be used to steal information</a:t>
            </a:r>
          </a:p>
        </p:txBody>
      </p:sp>
    </p:spTree>
    <p:extLst>
      <p:ext uri="{BB962C8B-B14F-4D97-AF65-F5344CB8AC3E}">
        <p14:creationId xmlns:p14="http://schemas.microsoft.com/office/powerpoint/2010/main" val="920445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Denial of Service 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DoS</a:t>
            </a:r>
            <a:r>
              <a:rPr lang="en-US" dirty="0"/>
              <a:t> attacks or </a:t>
            </a:r>
            <a:r>
              <a:rPr lang="en-US" dirty="0" err="1"/>
              <a:t>DDoS</a:t>
            </a:r>
            <a:r>
              <a:rPr lang="en-US" dirty="0"/>
              <a:t> attacks</a:t>
            </a:r>
          </a:p>
          <a:p>
            <a:pPr lvl="1"/>
            <a:r>
              <a:rPr lang="en-US" dirty="0"/>
              <a:t>F5</a:t>
            </a:r>
          </a:p>
          <a:p>
            <a:r>
              <a:rPr lang="en-US" dirty="0"/>
              <a:t>Botnets make </a:t>
            </a:r>
            <a:r>
              <a:rPr lang="en-US" dirty="0" err="1"/>
              <a:t>DDoS</a:t>
            </a:r>
            <a:r>
              <a:rPr lang="en-US" dirty="0"/>
              <a:t> attacks easier</a:t>
            </a:r>
          </a:p>
          <a:p>
            <a:pPr lvl="1"/>
            <a:r>
              <a:rPr lang="en-US" dirty="0" err="1"/>
              <a:t>Grum</a:t>
            </a:r>
            <a:r>
              <a:rPr lang="en-US" dirty="0"/>
              <a:t> botnet responsible for 18% of spam traffic, having infected and controlled 560,000-840,000 computers</a:t>
            </a:r>
          </a:p>
          <a:p>
            <a:pPr lvl="1"/>
            <a:r>
              <a:rPr lang="en-US" dirty="0"/>
              <a:t>The </a:t>
            </a:r>
            <a:r>
              <a:rPr lang="en-US" dirty="0" err="1"/>
              <a:t>Mirai</a:t>
            </a:r>
            <a:r>
              <a:rPr lang="en-US" dirty="0"/>
              <a:t> botnet infected IoT devices and then launched a DDoS attack against </a:t>
            </a:r>
            <a:r>
              <a:rPr lang="en-US" dirty="0" err="1"/>
              <a:t>Dyn</a:t>
            </a:r>
            <a:r>
              <a:rPr lang="en-US" dirty="0"/>
              <a:t> in October 2016, taking down Etsy, GitHub, Netflix, Shopify, Soundcloud, Twitter, Spotify…</a:t>
            </a:r>
          </a:p>
        </p:txBody>
      </p:sp>
    </p:spTree>
    <p:extLst>
      <p:ext uri="{BB962C8B-B14F-4D97-AF65-F5344CB8AC3E}">
        <p14:creationId xmlns:p14="http://schemas.microsoft.com/office/powerpoint/2010/main" val="427402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Crime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“Any violations of criminal law that involve knowledge of computer technology for their perpetration, investigation or prosecution”</a:t>
            </a:r>
          </a:p>
          <a:p>
            <a:pPr lvl="1"/>
            <a:r>
              <a:rPr lang="en-US" dirty="0"/>
              <a:t>Nobody knows the extent of computer crime</a:t>
            </a:r>
          </a:p>
          <a:p>
            <a:pPr lvl="1"/>
            <a:r>
              <a:rPr lang="en-US" dirty="0"/>
              <a:t>Many companies don’t report computer crimes, for fear their vulnerability will be exposed</a:t>
            </a:r>
          </a:p>
        </p:txBody>
      </p:sp>
    </p:spTree>
    <p:extLst>
      <p:ext uri="{BB962C8B-B14F-4D97-AF65-F5344CB8AC3E}">
        <p14:creationId xmlns:p14="http://schemas.microsoft.com/office/powerpoint/2010/main" val="2304376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Crime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Computers as targets of crime</a:t>
            </a:r>
          </a:p>
          <a:p>
            <a:pPr lvl="1"/>
            <a:r>
              <a:rPr lang="en-US" dirty="0"/>
              <a:t>Breaching confidentiality of protected data</a:t>
            </a:r>
          </a:p>
          <a:p>
            <a:pPr lvl="1"/>
            <a:r>
              <a:rPr lang="en-US" dirty="0"/>
              <a:t>Accessing a computer system without authority</a:t>
            </a:r>
          </a:p>
          <a:p>
            <a:pPr lvl="1"/>
            <a:r>
              <a:rPr lang="en-US" dirty="0"/>
              <a:t>Knowingly accessing a protected computer to commit fraud</a:t>
            </a:r>
          </a:p>
          <a:p>
            <a:pPr lvl="1"/>
            <a:r>
              <a:rPr lang="en-US" dirty="0"/>
              <a:t>Intentionally accessing a protected computer and causing damage</a:t>
            </a:r>
          </a:p>
          <a:p>
            <a:pPr lvl="1"/>
            <a:r>
              <a:rPr lang="en-US" dirty="0"/>
              <a:t>Knowingly transmitting a program, code or command that causes damage to a protected computer</a:t>
            </a:r>
          </a:p>
          <a:p>
            <a:pPr lvl="1"/>
            <a:r>
              <a:rPr lang="en-US" dirty="0"/>
              <a:t>Threatening to cause damage to a protected computer</a:t>
            </a:r>
          </a:p>
        </p:txBody>
      </p:sp>
    </p:spTree>
    <p:extLst>
      <p:ext uri="{BB962C8B-B14F-4D97-AF65-F5344CB8AC3E}">
        <p14:creationId xmlns:p14="http://schemas.microsoft.com/office/powerpoint/2010/main" val="2135144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Crime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Computers as instruments of crime</a:t>
            </a:r>
          </a:p>
          <a:p>
            <a:pPr lvl="1"/>
            <a:r>
              <a:rPr lang="en-US" dirty="0"/>
              <a:t>Theft of trade secrets</a:t>
            </a:r>
          </a:p>
          <a:p>
            <a:pPr lvl="1"/>
            <a:r>
              <a:rPr lang="en-US" dirty="0" err="1"/>
              <a:t>Unauthorised</a:t>
            </a:r>
            <a:r>
              <a:rPr lang="en-US" dirty="0"/>
              <a:t> copying of software or IP</a:t>
            </a:r>
          </a:p>
          <a:p>
            <a:pPr lvl="1"/>
            <a:r>
              <a:rPr lang="en-US" dirty="0"/>
              <a:t>Schemes to defraud</a:t>
            </a:r>
          </a:p>
          <a:p>
            <a:pPr lvl="1"/>
            <a:r>
              <a:rPr lang="en-US" dirty="0"/>
              <a:t>Using email for threats or harassment</a:t>
            </a:r>
          </a:p>
          <a:p>
            <a:pPr lvl="1"/>
            <a:r>
              <a:rPr lang="en-US" dirty="0"/>
              <a:t>Intentionally attempting to intercept electronic communication</a:t>
            </a:r>
          </a:p>
          <a:p>
            <a:pPr lvl="1"/>
            <a:r>
              <a:rPr lang="en-US" dirty="0"/>
              <a:t>Illegally accessing stored communications</a:t>
            </a:r>
          </a:p>
          <a:p>
            <a:pPr lvl="1"/>
            <a:r>
              <a:rPr lang="en-US" dirty="0"/>
              <a:t>Child Pornography</a:t>
            </a:r>
          </a:p>
        </p:txBody>
      </p:sp>
    </p:spTree>
    <p:extLst>
      <p:ext uri="{BB962C8B-B14F-4D97-AF65-F5344CB8AC3E}">
        <p14:creationId xmlns:p14="http://schemas.microsoft.com/office/powerpoint/2010/main" val="521793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Identity Theft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Also increasing</a:t>
            </a:r>
          </a:p>
          <a:p>
            <a:pPr lvl="1"/>
            <a:r>
              <a:rPr lang="en-US" dirty="0"/>
              <a:t>11.6 million people, losses of $18 billion (in 2011)</a:t>
            </a:r>
          </a:p>
          <a:p>
            <a:pPr lvl="1"/>
            <a:r>
              <a:rPr lang="en-US" dirty="0"/>
              <a:t>17.6 million people, losses of $17 billion (in 2017)</a:t>
            </a:r>
          </a:p>
          <a:p>
            <a:r>
              <a:rPr lang="en-US" dirty="0"/>
              <a:t>How?</a:t>
            </a:r>
          </a:p>
          <a:p>
            <a:pPr lvl="1"/>
            <a:r>
              <a:rPr lang="en-US" dirty="0"/>
              <a:t>Hacking Ecommerce website databases</a:t>
            </a:r>
          </a:p>
          <a:p>
            <a:pPr lvl="1"/>
            <a:r>
              <a:rPr lang="en-US" dirty="0"/>
              <a:t>Phishing</a:t>
            </a:r>
          </a:p>
          <a:p>
            <a:pPr lvl="1"/>
            <a:r>
              <a:rPr lang="en-US" dirty="0"/>
              <a:t>Evil Twins</a:t>
            </a:r>
          </a:p>
          <a:p>
            <a:pPr lvl="1"/>
            <a:r>
              <a:rPr lang="en-US" dirty="0"/>
              <a:t>Pharming</a:t>
            </a:r>
          </a:p>
        </p:txBody>
      </p:sp>
    </p:spTree>
    <p:extLst>
      <p:ext uri="{BB962C8B-B14F-4D97-AF65-F5344CB8AC3E}">
        <p14:creationId xmlns:p14="http://schemas.microsoft.com/office/powerpoint/2010/main" val="3996637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Fraud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Fraudulent clicks on ads</a:t>
            </a:r>
          </a:p>
          <a:p>
            <a:pPr lvl="1"/>
            <a:r>
              <a:rPr lang="en-US" dirty="0"/>
              <a:t>I could put some ads on kencosh.com, and click on them…  </a:t>
            </a:r>
          </a:p>
          <a:p>
            <a:pPr lvl="2"/>
            <a:r>
              <a:rPr lang="en-US" dirty="0"/>
              <a:t>or get y’all to click on them…</a:t>
            </a:r>
          </a:p>
          <a:p>
            <a:r>
              <a:rPr lang="en-US" dirty="0"/>
              <a:t>Or, fraudulent clicks on competitors ads, to drive up their marketing costs</a:t>
            </a:r>
          </a:p>
        </p:txBody>
      </p:sp>
    </p:spTree>
    <p:extLst>
      <p:ext uri="{BB962C8B-B14F-4D97-AF65-F5344CB8AC3E}">
        <p14:creationId xmlns:p14="http://schemas.microsoft.com/office/powerpoint/2010/main" val="2745893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Threats: Employees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Employees have access to information</a:t>
            </a:r>
          </a:p>
          <a:p>
            <a:pPr lvl="1"/>
            <a:r>
              <a:rPr lang="en-US" dirty="0"/>
              <a:t>Can you trust them?</a:t>
            </a:r>
          </a:p>
          <a:p>
            <a:r>
              <a:rPr lang="en-US" dirty="0"/>
              <a:t>Many employees lack the knowledge to protect themselves against security breaches</a:t>
            </a:r>
          </a:p>
          <a:p>
            <a:r>
              <a:rPr lang="en-US" dirty="0"/>
              <a:t>Social Engineering</a:t>
            </a:r>
          </a:p>
          <a:p>
            <a:pPr lvl="1"/>
            <a:r>
              <a:rPr lang="en-US" dirty="0"/>
              <a:t>Tricking employees by pretending to be a member of the company in need of information</a:t>
            </a:r>
          </a:p>
        </p:txBody>
      </p:sp>
    </p:spTree>
    <p:extLst>
      <p:ext uri="{BB962C8B-B14F-4D97-AF65-F5344CB8AC3E}">
        <p14:creationId xmlns:p14="http://schemas.microsoft.com/office/powerpoint/2010/main" val="22276307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Spend on Security?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No tangible return on investment</a:t>
            </a:r>
          </a:p>
          <a:p>
            <a:r>
              <a:rPr lang="en-US" dirty="0"/>
              <a:t>No direct impact on sales revenues</a:t>
            </a:r>
          </a:p>
          <a:p>
            <a:endParaRPr lang="en-US" dirty="0"/>
          </a:p>
          <a:p>
            <a:r>
              <a:rPr lang="en-US" dirty="0"/>
              <a:t>But what if there IS a breach?</a:t>
            </a:r>
          </a:p>
          <a:p>
            <a:pPr lvl="1"/>
            <a:r>
              <a:rPr lang="en-US" dirty="0"/>
              <a:t>Confidential records, tax reports, financial assets, medical records, performance reviews, trade secrets, new product development plans, marketing strategies.</a:t>
            </a:r>
          </a:p>
          <a:p>
            <a:pPr lvl="1"/>
            <a:r>
              <a:rPr lang="en-US" dirty="0"/>
              <a:t>Government systems contain information on weapons systems, intelligences ops, military targets</a:t>
            </a:r>
          </a:p>
          <a:p>
            <a:r>
              <a:rPr lang="en-US" dirty="0"/>
              <a:t>And what about the Legal responsibility?</a:t>
            </a:r>
          </a:p>
        </p:txBody>
      </p:sp>
    </p:spTree>
    <p:extLst>
      <p:ext uri="{BB962C8B-B14F-4D97-AF65-F5344CB8AC3E}">
        <p14:creationId xmlns:p14="http://schemas.microsoft.com/office/powerpoint/2010/main" val="157256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 7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 Vulnerability &amp; Abuse</a:t>
            </a:r>
          </a:p>
          <a:p>
            <a:r>
              <a:rPr lang="en-US" dirty="0"/>
              <a:t>Business Value of Security &amp; Control</a:t>
            </a:r>
          </a:p>
          <a:p>
            <a:r>
              <a:rPr lang="en-US" dirty="0"/>
              <a:t>Establishing a Framework for Security &amp; Control</a:t>
            </a:r>
          </a:p>
          <a:p>
            <a:r>
              <a:rPr lang="en-US" dirty="0"/>
              <a:t>Technologies &amp; Tools for Protecting Information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2977999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Legal Responsibilities?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countries have different legal liabilities………</a:t>
            </a:r>
          </a:p>
        </p:txBody>
      </p:sp>
    </p:spTree>
    <p:extLst>
      <p:ext uri="{BB962C8B-B14F-4D97-AF65-F5344CB8AC3E}">
        <p14:creationId xmlns:p14="http://schemas.microsoft.com/office/powerpoint/2010/main" val="37928883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 Principles of Security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7216" y="1888221"/>
            <a:ext cx="4015303" cy="463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701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977" y="2022637"/>
            <a:ext cx="7838045" cy="476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2316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Terminology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52" y="1964351"/>
            <a:ext cx="7491927" cy="48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641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Security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Identity Management &amp; Authentication</a:t>
            </a:r>
          </a:p>
          <a:p>
            <a:pPr lvl="1"/>
            <a:r>
              <a:rPr lang="en-US" dirty="0"/>
              <a:t>Keeping track of users and their system privileges.</a:t>
            </a:r>
          </a:p>
          <a:p>
            <a:pPr lvl="2"/>
            <a:r>
              <a:rPr lang="en-US" dirty="0"/>
              <a:t>Passwords</a:t>
            </a:r>
          </a:p>
          <a:p>
            <a:pPr lvl="3"/>
            <a:r>
              <a:rPr lang="en-US" dirty="0"/>
              <a:t>How good is your password?</a:t>
            </a:r>
          </a:p>
          <a:p>
            <a:pPr lvl="2"/>
            <a:r>
              <a:rPr lang="en-US" dirty="0"/>
              <a:t>Physical Token</a:t>
            </a:r>
          </a:p>
          <a:p>
            <a:pPr lvl="3"/>
            <a:r>
              <a:rPr lang="en-US" dirty="0"/>
              <a:t>Could you lose it, or leave it behind?</a:t>
            </a:r>
          </a:p>
          <a:p>
            <a:pPr lvl="2"/>
            <a:r>
              <a:rPr lang="en-US" dirty="0"/>
              <a:t>Biometrics</a:t>
            </a:r>
          </a:p>
        </p:txBody>
      </p:sp>
    </p:spTree>
    <p:extLst>
      <p:ext uri="{BB962C8B-B14F-4D97-AF65-F5344CB8AC3E}">
        <p14:creationId xmlns:p14="http://schemas.microsoft.com/office/powerpoint/2010/main" val="33885429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Security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Firewalls</a:t>
            </a:r>
          </a:p>
          <a:p>
            <a:pPr lvl="1"/>
            <a:r>
              <a:rPr lang="en-US" dirty="0"/>
              <a:t>Hardware and software controlling incoming and outgoing network traffic</a:t>
            </a:r>
          </a:p>
          <a:p>
            <a:pPr lvl="1"/>
            <a:r>
              <a:rPr lang="en-US" dirty="0"/>
              <a:t>Checks names, IP addresses, etc. against access rules</a:t>
            </a:r>
          </a:p>
          <a:p>
            <a:pPr lvl="2"/>
            <a:r>
              <a:rPr lang="en-US" i="1" dirty="0"/>
              <a:t>Packet filtering </a:t>
            </a:r>
            <a:r>
              <a:rPr lang="en-US" dirty="0"/>
              <a:t>examines the header of each packet, </a:t>
            </a:r>
            <a:r>
              <a:rPr lang="en-US" i="1" dirty="0" err="1"/>
              <a:t>Stateful</a:t>
            </a:r>
            <a:r>
              <a:rPr lang="en-US" i="1" dirty="0"/>
              <a:t> inspection</a:t>
            </a:r>
            <a:r>
              <a:rPr lang="en-US" dirty="0"/>
              <a:t> tracks if packets are parts of ongoing dialogues</a:t>
            </a:r>
          </a:p>
          <a:p>
            <a:pPr lvl="2"/>
            <a:r>
              <a:rPr lang="en-US" i="1" dirty="0"/>
              <a:t>Network Address Translation </a:t>
            </a:r>
            <a:r>
              <a:rPr lang="en-US" dirty="0"/>
              <a:t>(NAT) conceals the true IP address of computers within the private network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0545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Security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238403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Intrusion Detection</a:t>
            </a:r>
          </a:p>
          <a:p>
            <a:pPr lvl="1"/>
            <a:r>
              <a:rPr lang="en-US" dirty="0"/>
              <a:t>Monitoring vulnerable parts of a system – if there is a breach, finding out that it has happened, and what the intruder has done is not easy.</a:t>
            </a:r>
          </a:p>
          <a:p>
            <a:r>
              <a:rPr lang="en-US" dirty="0"/>
              <a:t>Anti-virus / Anti Spyware</a:t>
            </a:r>
          </a:p>
          <a:p>
            <a:r>
              <a:rPr lang="en-US" dirty="0"/>
              <a:t>Encryption &amp; Public Key Infrastructure</a:t>
            </a:r>
          </a:p>
          <a:p>
            <a:pPr lvl="1"/>
            <a:r>
              <a:rPr lang="en-US" dirty="0"/>
              <a:t>Translating plain text into cipher text that requires the encryption key to decode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613" y="4940967"/>
            <a:ext cx="6446671" cy="131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263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Ensuring System Availability (Reliability)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Redundant Hardware, Software, Power Supplies, Network connections</a:t>
            </a:r>
          </a:p>
          <a:p>
            <a:r>
              <a:rPr lang="en-US" dirty="0"/>
              <a:t>Triple Modular Redundancy for Hardware Components</a:t>
            </a:r>
          </a:p>
          <a:p>
            <a:r>
              <a:rPr lang="en-US" dirty="0"/>
              <a:t>N-Version Programming for </a:t>
            </a:r>
            <a:r>
              <a:rPr lang="en-US"/>
              <a:t>Software Components</a:t>
            </a:r>
          </a:p>
        </p:txBody>
      </p:sp>
    </p:spTree>
    <p:extLst>
      <p:ext uri="{BB962C8B-B14F-4D97-AF65-F5344CB8AC3E}">
        <p14:creationId xmlns:p14="http://schemas.microsoft.com/office/powerpoint/2010/main" val="1066131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Case Study #1) US Election</a:t>
            </a:r>
          </a:p>
          <a:p>
            <a:r>
              <a:rPr lang="en-US" dirty="0"/>
              <a:t>Case Study #2) Equifax</a:t>
            </a:r>
          </a:p>
        </p:txBody>
      </p:sp>
    </p:spTree>
    <p:extLst>
      <p:ext uri="{BB962C8B-B14F-4D97-AF65-F5344CB8AC3E}">
        <p14:creationId xmlns:p14="http://schemas.microsoft.com/office/powerpoint/2010/main" val="3379809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&amp; Controls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Security</a:t>
            </a:r>
          </a:p>
          <a:p>
            <a:pPr lvl="1"/>
            <a:r>
              <a:rPr lang="en-US" dirty="0"/>
              <a:t>Policies, procedures and technical measures used to prevent unauthorized access, alteration, theft or physical damage to information systems</a:t>
            </a:r>
          </a:p>
          <a:p>
            <a:r>
              <a:rPr lang="en-US" dirty="0"/>
              <a:t>Controls</a:t>
            </a:r>
          </a:p>
          <a:p>
            <a:pPr lvl="1"/>
            <a:r>
              <a:rPr lang="en-US" dirty="0"/>
              <a:t>Methods, policies and organizational procedures that ensure the safety of the organization’s assets, the accuracy and reliability of its records and operational adherence to management standards</a:t>
            </a:r>
          </a:p>
        </p:txBody>
      </p:sp>
    </p:spTree>
    <p:extLst>
      <p:ext uri="{BB962C8B-B14F-4D97-AF65-F5344CB8AC3E}">
        <p14:creationId xmlns:p14="http://schemas.microsoft.com/office/powerpoint/2010/main" val="3348284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299" y="2489032"/>
            <a:ext cx="7922247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647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Unauthorised</a:t>
            </a:r>
            <a:r>
              <a:rPr lang="en-US" dirty="0"/>
              <a:t> access can occur at any access point in the network</a:t>
            </a:r>
          </a:p>
          <a:p>
            <a:pPr lvl="1"/>
            <a:r>
              <a:rPr lang="en-US" dirty="0"/>
              <a:t>At every layer, and in the communication between layers</a:t>
            </a:r>
          </a:p>
          <a:p>
            <a:r>
              <a:rPr lang="en-US" dirty="0"/>
              <a:t>When partnering with other companies, valuable information may exist on networks &amp; computers beyond the control of the organization</a:t>
            </a:r>
          </a:p>
          <a:p>
            <a:r>
              <a:rPr lang="en-US" dirty="0"/>
              <a:t>With the growing popularity of mobile devices the threats increase</a:t>
            </a:r>
          </a:p>
          <a:p>
            <a:pPr lvl="1"/>
            <a:r>
              <a:rPr lang="en-US" dirty="0"/>
              <a:t>Data goes mobile</a:t>
            </a:r>
          </a:p>
          <a:p>
            <a:pPr lvl="1"/>
            <a:r>
              <a:rPr lang="en-US" dirty="0"/>
              <a:t>Easy to lose or steal</a:t>
            </a:r>
          </a:p>
        </p:txBody>
      </p:sp>
    </p:spTree>
    <p:extLst>
      <p:ext uri="{BB962C8B-B14F-4D97-AF65-F5344CB8AC3E}">
        <p14:creationId xmlns:p14="http://schemas.microsoft.com/office/powerpoint/2010/main" val="2663697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Internet &amp; Wireless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As systems move more onto the Internet, more data flows through machines that the organization has no control over.</a:t>
            </a:r>
          </a:p>
          <a:p>
            <a:r>
              <a:rPr lang="en-US" dirty="0"/>
              <a:t>Transmitting data via email or IM may leave them open to interception</a:t>
            </a:r>
          </a:p>
          <a:p>
            <a:r>
              <a:rPr lang="en-US" dirty="0"/>
              <a:t>Email &amp; P2P file sharing is also vulnerable to malicious software</a:t>
            </a:r>
          </a:p>
          <a:p>
            <a:r>
              <a:rPr lang="en-US" dirty="0"/>
              <a:t>Connecting wirelessly (particularly via public </a:t>
            </a:r>
            <a:r>
              <a:rPr lang="en-US" dirty="0" err="1"/>
              <a:t>wifi</a:t>
            </a:r>
            <a:r>
              <a:rPr lang="en-US" dirty="0"/>
              <a:t> connections) also opens possibilities for hackers</a:t>
            </a:r>
          </a:p>
          <a:p>
            <a:r>
              <a:rPr lang="en-US" dirty="0"/>
              <a:t>Wardriving!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937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Malicious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Malware</a:t>
            </a:r>
          </a:p>
          <a:p>
            <a:pPr lvl="1"/>
            <a:r>
              <a:rPr lang="en-US" dirty="0"/>
              <a:t>Virus - rogue software program attached to other software programs to be executed</a:t>
            </a:r>
          </a:p>
          <a:p>
            <a:pPr lvl="1"/>
            <a:r>
              <a:rPr lang="en-US" dirty="0"/>
              <a:t>Worms – independent programs that copy themselves from one machine to another</a:t>
            </a:r>
          </a:p>
          <a:p>
            <a:pPr lvl="1"/>
            <a:r>
              <a:rPr lang="en-US" dirty="0"/>
              <a:t>Trojan Horse – program that appears to be benign, and then does something unexpected</a:t>
            </a:r>
          </a:p>
          <a:p>
            <a:pPr lvl="1"/>
            <a:r>
              <a:rPr lang="en-US" dirty="0"/>
              <a:t>Spyware – Monitor activity such as web surfing activity, and offer up advertising</a:t>
            </a:r>
          </a:p>
          <a:p>
            <a:pPr lvl="1"/>
            <a:r>
              <a:rPr lang="en-US" dirty="0" err="1"/>
              <a:t>Keyloggers</a:t>
            </a:r>
            <a:r>
              <a:rPr lang="en-US" dirty="0"/>
              <a:t> – record every keystroke made to steal passwords, or personal information</a:t>
            </a:r>
          </a:p>
        </p:txBody>
      </p:sp>
    </p:spTree>
    <p:extLst>
      <p:ext uri="{BB962C8B-B14F-4D97-AF65-F5344CB8AC3E}">
        <p14:creationId xmlns:p14="http://schemas.microsoft.com/office/powerpoint/2010/main" val="2308641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Malware goes Mobile</a:t>
            </a:r>
          </a:p>
          <a:p>
            <a:pPr lvl="1"/>
            <a:r>
              <a:rPr lang="en-US" dirty="0"/>
              <a:t>Hackers can do to a smartphone just about anything they can do to any other internet device</a:t>
            </a:r>
          </a:p>
          <a:p>
            <a:pPr lvl="1"/>
            <a:r>
              <a:rPr lang="en-US" dirty="0"/>
              <a:t>Kaspersky Lab found 5.7 million mobile malicious packages in 2017.</a:t>
            </a:r>
          </a:p>
          <a:p>
            <a:r>
              <a:rPr lang="en-US" dirty="0"/>
              <a:t>Malware goes Social Networking</a:t>
            </a:r>
          </a:p>
          <a:p>
            <a:pPr lvl="1"/>
            <a:r>
              <a:rPr lang="en-US" dirty="0"/>
              <a:t>Blogs, wikis &amp; sites like Facebook are also conduits for malware or spyware</a:t>
            </a:r>
          </a:p>
          <a:p>
            <a:r>
              <a:rPr lang="en-US" dirty="0"/>
              <a:t>Malware goes IoT</a:t>
            </a:r>
          </a:p>
          <a:p>
            <a:r>
              <a:rPr lang="en-US" dirty="0"/>
              <a:t>Malware is Increasing</a:t>
            </a:r>
          </a:p>
          <a:p>
            <a:pPr lvl="1"/>
            <a:r>
              <a:rPr lang="en-US" dirty="0"/>
              <a:t>Particularly Trojans, but there are increasing amounts of malware being produced – as many as one in ten downloads contains harmful programs.</a:t>
            </a:r>
          </a:p>
        </p:txBody>
      </p:sp>
    </p:spTree>
    <p:extLst>
      <p:ext uri="{BB962C8B-B14F-4D97-AF65-F5344CB8AC3E}">
        <p14:creationId xmlns:p14="http://schemas.microsoft.com/office/powerpoint/2010/main" val="20890666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10833</TotalTime>
  <Words>1040</Words>
  <Application>Microsoft Office PowerPoint</Application>
  <PresentationFormat>Widescreen</PresentationFormat>
  <Paragraphs>138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Garamond</vt:lpstr>
      <vt:lpstr>Organic</vt:lpstr>
      <vt:lpstr>261446 Information Systems</vt:lpstr>
      <vt:lpstr>Week 7 Topics</vt:lpstr>
      <vt:lpstr>Case Studies</vt:lpstr>
      <vt:lpstr>Security &amp; Controls</vt:lpstr>
      <vt:lpstr>Threats</vt:lpstr>
      <vt:lpstr>Threats</vt:lpstr>
      <vt:lpstr>The Internet &amp; Wireless</vt:lpstr>
      <vt:lpstr>Malicious Software</vt:lpstr>
      <vt:lpstr>Malware</vt:lpstr>
      <vt:lpstr>SQL Injections</vt:lpstr>
      <vt:lpstr>Spoofing &amp; Sniffing</vt:lpstr>
      <vt:lpstr>Denial of Service Attacks</vt:lpstr>
      <vt:lpstr>Computer Crime</vt:lpstr>
      <vt:lpstr>Computer Crime</vt:lpstr>
      <vt:lpstr>Computer Crime</vt:lpstr>
      <vt:lpstr>Identity Theft</vt:lpstr>
      <vt:lpstr>Click Fraud</vt:lpstr>
      <vt:lpstr>Internal Threats: Employees</vt:lpstr>
      <vt:lpstr>Why Spend on Security?</vt:lpstr>
      <vt:lpstr>Legal Responsibilities?</vt:lpstr>
      <vt:lpstr>Fundamental Principles of Security</vt:lpstr>
      <vt:lpstr>Risk</vt:lpstr>
      <vt:lpstr>Risk Terminology</vt:lpstr>
      <vt:lpstr>IS Security Protection</vt:lpstr>
      <vt:lpstr>IS Security Protection</vt:lpstr>
      <vt:lpstr>IS Security Protection</vt:lpstr>
      <vt:lpstr>Ensuring System Availability (Reliability)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261446 Information Systems</dc:title>
  <dc:creator>Admin</dc:creator>
  <cp:lastModifiedBy>KENNETH COSH</cp:lastModifiedBy>
  <cp:revision>27</cp:revision>
  <dcterms:created xsi:type="dcterms:W3CDTF">2015-12-24T07:26:36Z</dcterms:created>
  <dcterms:modified xsi:type="dcterms:W3CDTF">2021-01-19T05:24:52Z</dcterms:modified>
</cp:coreProperties>
</file>