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59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48AFA37-4EDE-4419-8E96-7E219D4BA282}" type="datetimeFigureOut">
              <a:rPr lang="en-US" smtClean="0"/>
              <a:t>7/28/2014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D21ECF8-C6FE-4F37-8243-9D6A4DDBB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496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AFA37-4EDE-4419-8E96-7E219D4BA282}" type="datetimeFigureOut">
              <a:rPr lang="en-US" smtClean="0"/>
              <a:t>7/28/2014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1ECF8-C6FE-4F37-8243-9D6A4DDBB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764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48AFA37-4EDE-4419-8E96-7E219D4BA282}" type="datetimeFigureOut">
              <a:rPr lang="en-US" smtClean="0"/>
              <a:t>7/28/2014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D21ECF8-C6FE-4F37-8243-9D6A4DDBB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696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05AD57-B1E6-44CC-87DD-6A3F9B66C88B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5587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AFA37-4EDE-4419-8E96-7E219D4BA282}" type="datetimeFigureOut">
              <a:rPr lang="en-US" smtClean="0"/>
              <a:t>7/28/2014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D21ECF8-C6FE-4F37-8243-9D6A4DDBB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535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48AFA37-4EDE-4419-8E96-7E219D4BA282}" type="datetimeFigureOut">
              <a:rPr lang="en-US" smtClean="0"/>
              <a:t>7/28/2014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D21ECF8-C6FE-4F37-8243-9D6A4DDBB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055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AFA37-4EDE-4419-8E96-7E219D4BA282}" type="datetimeFigureOut">
              <a:rPr lang="en-US" smtClean="0"/>
              <a:t>7/28/2014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1ECF8-C6FE-4F37-8243-9D6A4DDBB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035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AFA37-4EDE-4419-8E96-7E219D4BA282}" type="datetimeFigureOut">
              <a:rPr lang="en-US" smtClean="0"/>
              <a:t>7/28/2014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1ECF8-C6FE-4F37-8243-9D6A4DDBB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532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AFA37-4EDE-4419-8E96-7E219D4BA282}" type="datetimeFigureOut">
              <a:rPr lang="en-US" smtClean="0"/>
              <a:t>7/28/2014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1ECF8-C6FE-4F37-8243-9D6A4DDBB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936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AFA37-4EDE-4419-8E96-7E219D4BA282}" type="datetimeFigureOut">
              <a:rPr lang="en-US" smtClean="0"/>
              <a:t>7/28/2014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1ECF8-C6FE-4F37-8243-9D6A4DDBB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909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48AFA37-4EDE-4419-8E96-7E219D4BA282}" type="datetimeFigureOut">
              <a:rPr lang="en-US" smtClean="0"/>
              <a:t>7/28/2014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D21ECF8-C6FE-4F37-8243-9D6A4DDBB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546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AFA37-4EDE-4419-8E96-7E219D4BA282}" type="datetimeFigureOut">
              <a:rPr lang="en-US" smtClean="0"/>
              <a:t>7/28/2014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1ECF8-C6FE-4F37-8243-9D6A4DDBB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357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48AFA37-4EDE-4419-8E96-7E219D4BA282}" type="datetimeFigureOut">
              <a:rPr lang="en-US" smtClean="0"/>
              <a:t>7/28/2014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D21ECF8-C6FE-4F37-8243-9D6A4DDBB03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603837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269202 Algorithms for </a:t>
            </a:r>
            <a:r>
              <a:rPr lang="en-US" dirty="0" err="1" smtClean="0"/>
              <a:t>iSNE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Dr. Kenneth </a:t>
            </a:r>
            <a:r>
              <a:rPr lang="en-US" dirty="0" err="1" smtClean="0"/>
              <a:t>Cosh</a:t>
            </a:r>
            <a:endParaRPr lang="en-US" dirty="0" smtClean="0"/>
          </a:p>
          <a:p>
            <a:r>
              <a:rPr lang="en-US" dirty="0" smtClean="0"/>
              <a:t>Week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28839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Example II</a:t>
            </a:r>
            <a:endParaRPr lang="en-AU" altLang="en-US" smtClean="0"/>
          </a:p>
        </p:txBody>
      </p:sp>
      <p:graphicFrame>
        <p:nvGraphicFramePr>
          <p:cNvPr id="13599" name="Group 287"/>
          <p:cNvGraphicFramePr>
            <a:graphicFrameLocks noGrp="1"/>
          </p:cNvGraphicFramePr>
          <p:nvPr>
            <p:ph idx="1"/>
          </p:nvPr>
        </p:nvGraphicFramePr>
        <p:xfrm>
          <a:off x="1981200" y="1600201"/>
          <a:ext cx="8229600" cy="4586289"/>
        </p:xfrm>
        <a:graphic>
          <a:graphicData uri="http://schemas.openxmlformats.org/drawingml/2006/table">
            <a:tbl>
              <a:tblPr/>
              <a:tblGrid>
                <a:gridCol w="822325"/>
                <a:gridCol w="989013"/>
                <a:gridCol w="935037"/>
                <a:gridCol w="647700"/>
                <a:gridCol w="1081088"/>
                <a:gridCol w="647700"/>
                <a:gridCol w="792162"/>
                <a:gridCol w="792163"/>
                <a:gridCol w="792162"/>
                <a:gridCol w="730250"/>
              </a:tblGrid>
              <a:tr h="5651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n</a:t>
                      </a:r>
                      <a:endParaRPr kumimoji="0" lang="en-A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F(n)</a:t>
                      </a:r>
                      <a:endParaRPr kumimoji="0" lang="en-A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n</a:t>
                      </a:r>
                      <a:r>
                        <a:rPr kumimoji="0" lang="en-US" sz="18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  <a:endParaRPr kumimoji="0" lang="en-AU" sz="1800" b="1" i="0" u="none" strike="noStrike" cap="none" normalizeH="0" baseline="30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100n</a:t>
                      </a:r>
                      <a:endParaRPr kumimoji="0" lang="en-A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log</a:t>
                      </a:r>
                      <a:r>
                        <a:rPr kumimoji="0" lang="en-US" sz="1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n</a:t>
                      </a:r>
                      <a:endParaRPr kumimoji="0" lang="en-A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1000</a:t>
                      </a:r>
                      <a:endParaRPr kumimoji="0" lang="en-A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66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Value</a:t>
                      </a:r>
                      <a:endParaRPr kumimoji="0" lang="en-A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Value</a:t>
                      </a:r>
                      <a:endParaRPr kumimoji="0" lang="en-A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  <a:endParaRPr kumimoji="0" lang="en-A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Value</a:t>
                      </a:r>
                      <a:endParaRPr kumimoji="0" lang="en-A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  <a:endParaRPr kumimoji="0" lang="en-A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Value</a:t>
                      </a:r>
                      <a:endParaRPr kumimoji="0" lang="en-A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  <a:endParaRPr kumimoji="0" lang="en-A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Value</a:t>
                      </a:r>
                      <a:endParaRPr kumimoji="0" lang="en-A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  <a:endParaRPr kumimoji="0" lang="en-A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5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endParaRPr kumimoji="0" lang="en-A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1,101</a:t>
                      </a:r>
                      <a:endParaRPr kumimoji="0" lang="en-A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endParaRPr kumimoji="0" lang="en-A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0.1</a:t>
                      </a:r>
                      <a:endParaRPr kumimoji="0" lang="en-A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100</a:t>
                      </a:r>
                      <a:endParaRPr kumimoji="0" lang="en-A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9.1</a:t>
                      </a:r>
                      <a:endParaRPr kumimoji="0" lang="en-A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  <a:endParaRPr kumimoji="0" lang="en-A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0.0</a:t>
                      </a:r>
                      <a:endParaRPr kumimoji="0" lang="en-A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1,000</a:t>
                      </a:r>
                      <a:endParaRPr kumimoji="0" lang="en-A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90.83</a:t>
                      </a:r>
                      <a:endParaRPr kumimoji="0" lang="en-A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6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  <a:endParaRPr kumimoji="0" lang="en-A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2,101</a:t>
                      </a:r>
                      <a:endParaRPr kumimoji="0" lang="en-A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100</a:t>
                      </a:r>
                      <a:endParaRPr kumimoji="0" lang="en-A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4.76</a:t>
                      </a:r>
                      <a:endParaRPr kumimoji="0" lang="en-A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1000</a:t>
                      </a:r>
                      <a:endParaRPr kumimoji="0" lang="en-A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47.6</a:t>
                      </a:r>
                      <a:endParaRPr kumimoji="0" lang="en-A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endParaRPr kumimoji="0" lang="en-A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0.05</a:t>
                      </a:r>
                      <a:endParaRPr kumimoji="0" lang="en-A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1,000</a:t>
                      </a:r>
                      <a:endParaRPr kumimoji="0" lang="en-A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47.6</a:t>
                      </a:r>
                      <a:endParaRPr kumimoji="0" lang="en-A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51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100</a:t>
                      </a:r>
                      <a:endParaRPr kumimoji="0" lang="en-A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21,002</a:t>
                      </a:r>
                      <a:endParaRPr kumimoji="0" lang="en-A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10,000</a:t>
                      </a:r>
                      <a:endParaRPr kumimoji="0" lang="en-A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47.6</a:t>
                      </a:r>
                      <a:endParaRPr kumimoji="0" lang="en-A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10,000</a:t>
                      </a:r>
                      <a:endParaRPr kumimoji="0" lang="en-A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47.6</a:t>
                      </a:r>
                      <a:endParaRPr kumimoji="0" lang="en-A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  <a:endParaRPr kumimoji="0" lang="en-A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0.001</a:t>
                      </a:r>
                      <a:endParaRPr kumimoji="0" lang="en-A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1,000</a:t>
                      </a:r>
                      <a:endParaRPr kumimoji="0" lang="en-A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4.76</a:t>
                      </a:r>
                      <a:endParaRPr kumimoji="0" lang="en-A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51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1000</a:t>
                      </a:r>
                      <a:endParaRPr kumimoji="0" lang="en-A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1,101,003</a:t>
                      </a:r>
                      <a:endParaRPr kumimoji="0" lang="en-A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1,000,000</a:t>
                      </a:r>
                      <a:endParaRPr kumimoji="0" lang="en-A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90.8</a:t>
                      </a:r>
                      <a:endParaRPr kumimoji="0" lang="en-A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100,000</a:t>
                      </a:r>
                      <a:endParaRPr kumimoji="0" lang="en-A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9.1</a:t>
                      </a:r>
                      <a:endParaRPr kumimoji="0" lang="en-A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  <a:endParaRPr kumimoji="0" lang="en-A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0.0003</a:t>
                      </a:r>
                      <a:endParaRPr kumimoji="0" lang="en-A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1,000</a:t>
                      </a:r>
                      <a:endParaRPr kumimoji="0" lang="en-A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0.09</a:t>
                      </a:r>
                      <a:endParaRPr kumimoji="0" lang="en-A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6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10000</a:t>
                      </a:r>
                      <a:endParaRPr kumimoji="0" lang="en-A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101,001,004</a:t>
                      </a:r>
                      <a:endParaRPr kumimoji="0" lang="en-A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100,000,000</a:t>
                      </a:r>
                      <a:endParaRPr kumimoji="0" lang="en-A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99</a:t>
                      </a:r>
                      <a:endParaRPr kumimoji="0" lang="en-A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1,000,000</a:t>
                      </a:r>
                      <a:endParaRPr kumimoji="0" lang="en-A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0.99</a:t>
                      </a:r>
                      <a:endParaRPr kumimoji="0" lang="en-A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  <a:endParaRPr kumimoji="0" lang="en-A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0.0</a:t>
                      </a:r>
                      <a:endParaRPr kumimoji="0" lang="en-A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1,000</a:t>
                      </a:r>
                      <a:endParaRPr kumimoji="0" lang="en-A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0.001</a:t>
                      </a:r>
                      <a:endParaRPr kumimoji="0" lang="en-A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51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100000</a:t>
                      </a:r>
                      <a:endParaRPr kumimoji="0" lang="en-A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10,010,001,005</a:t>
                      </a:r>
                      <a:endParaRPr kumimoji="0" lang="en-A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10,000,000,000</a:t>
                      </a:r>
                      <a:endParaRPr kumimoji="0" lang="en-A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99.9</a:t>
                      </a:r>
                      <a:endParaRPr kumimoji="0" lang="en-A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10,000,000</a:t>
                      </a:r>
                      <a:endParaRPr kumimoji="0" lang="en-A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0.099</a:t>
                      </a:r>
                      <a:endParaRPr kumimoji="0" lang="en-A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  <a:endParaRPr kumimoji="0" lang="en-A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0.0</a:t>
                      </a:r>
                      <a:endParaRPr kumimoji="0" lang="en-A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1,000</a:t>
                      </a:r>
                      <a:endParaRPr kumimoji="0" lang="en-A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0.00</a:t>
                      </a:r>
                      <a:endParaRPr kumimoji="0" lang="en-A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95058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Remember?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Big O?</a:t>
            </a:r>
          </a:p>
          <a:p>
            <a:r>
              <a:rPr lang="en-US" dirty="0" smtClean="0"/>
              <a:t>Big </a:t>
            </a:r>
            <a:r>
              <a:rPr lang="el-GR" altLang="en-US" dirty="0" smtClean="0">
                <a:cs typeface="Arial" panose="020B0604020202020204" pitchFamily="34" charset="0"/>
              </a:rPr>
              <a:t>Ω</a:t>
            </a:r>
            <a:r>
              <a:rPr lang="en-US" altLang="en-US" dirty="0" smtClean="0">
                <a:cs typeface="Arial" panose="020B0604020202020204" pitchFamily="34" charset="0"/>
              </a:rPr>
              <a:t>?</a:t>
            </a:r>
          </a:p>
          <a:p>
            <a:r>
              <a:rPr lang="en-US" dirty="0" smtClean="0">
                <a:cs typeface="Arial" panose="020B0604020202020204" pitchFamily="34" charset="0"/>
              </a:rPr>
              <a:t>Big </a:t>
            </a:r>
            <a:r>
              <a:rPr lang="el-GR" altLang="en-US" dirty="0" smtClean="0">
                <a:cs typeface="Arial" panose="020B0604020202020204" pitchFamily="34" charset="0"/>
              </a:rPr>
              <a:t>Θ</a:t>
            </a:r>
            <a:r>
              <a:rPr lang="en-US" altLang="en-US" dirty="0" smtClean="0">
                <a:cs typeface="Arial" panose="020B0604020202020204" pitchFamily="34" charset="0"/>
              </a:rPr>
              <a:t>?</a:t>
            </a:r>
          </a:p>
          <a:p>
            <a:endParaRPr lang="en-US" dirty="0">
              <a:cs typeface="Arial" panose="020B0604020202020204" pitchFamily="34" charset="0"/>
            </a:endParaRPr>
          </a:p>
          <a:p>
            <a:r>
              <a:rPr lang="en-US" dirty="0" smtClean="0">
                <a:cs typeface="Arial" panose="020B0604020202020204" pitchFamily="34" charset="0"/>
              </a:rPr>
              <a:t>Simplify complexity equations!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02627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Structures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So, throughout this course we will discuss some algorithms, and related data structures…  What data structures have we talked about already?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6830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Description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Data Structures such as Sparse Matrix, B-tree, tries and graphs, Advanced sorting algorithms, Advanced searching algorithms, Information Processing Algorithms, Algorithms for Networking, Efficient implementation of algorithms.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20295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This Week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Review</a:t>
            </a:r>
          </a:p>
          <a:p>
            <a:pPr lvl="1"/>
            <a:r>
              <a:rPr lang="en-US" dirty="0"/>
              <a:t>Introduction to Data Structures and Algorithms</a:t>
            </a:r>
          </a:p>
          <a:p>
            <a:pPr lvl="1"/>
            <a:r>
              <a:rPr lang="en-US" dirty="0"/>
              <a:t>Complexity Analysis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15763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sz="4000"/>
              <a:t>How do we find the most efficient algorithm?</a:t>
            </a:r>
            <a:endParaRPr lang="en-AU" altLang="en-US" sz="400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mtClean="0"/>
              <a:t>To compare the efficiency of algorithms, </a:t>
            </a:r>
            <a:r>
              <a:rPr lang="en-US" altLang="en-US" i="1" smtClean="0"/>
              <a:t>computational complexity </a:t>
            </a:r>
            <a:r>
              <a:rPr lang="en-US" altLang="en-US" smtClean="0"/>
              <a:t>can be used.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Computational Complexity is a measure of how much effort is needed to apply an algorithm, or how much it costs.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An algorithm’s cost can be considered in different ways, but for our means </a:t>
            </a:r>
            <a:r>
              <a:rPr lang="en-US" altLang="en-US" b="1" i="1" smtClean="0"/>
              <a:t>Time</a:t>
            </a:r>
            <a:r>
              <a:rPr lang="en-US" altLang="en-US" smtClean="0"/>
              <a:t> and </a:t>
            </a:r>
            <a:r>
              <a:rPr lang="en-US" altLang="en-US" b="1" i="1" smtClean="0"/>
              <a:t>Space</a:t>
            </a:r>
            <a:r>
              <a:rPr lang="en-US" altLang="en-US" smtClean="0"/>
              <a:t> are critical.  Time being the most significant.</a:t>
            </a:r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37737385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sz="4000"/>
              <a:t>Computational Complexity Considerations</a:t>
            </a:r>
            <a:endParaRPr lang="en-AU" altLang="en-US" sz="400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Computational Complexity is both platform / system and language dependent;</a:t>
            </a:r>
          </a:p>
          <a:p>
            <a:pPr lvl="1" eaLnBrk="1" hangingPunct="1"/>
            <a:r>
              <a:rPr lang="en-US" altLang="en-US" smtClean="0"/>
              <a:t>An algorithm will run faster on my PC at home than the PC’s in the lab.</a:t>
            </a:r>
          </a:p>
          <a:p>
            <a:pPr lvl="1" eaLnBrk="1" hangingPunct="1"/>
            <a:r>
              <a:rPr lang="en-US" altLang="en-US" smtClean="0"/>
              <a:t>A precompiled program written in C++ is likely to be much faster than the same program written in Basic.</a:t>
            </a:r>
          </a:p>
          <a:p>
            <a:pPr eaLnBrk="1" hangingPunct="1"/>
            <a:r>
              <a:rPr lang="en-US" altLang="en-US" smtClean="0"/>
              <a:t>Therefore to compare algorithms all should be run on the same machine.</a:t>
            </a:r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6808427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sz="4000"/>
              <a:t>Computational Complexity Considerations II</a:t>
            </a:r>
            <a:endParaRPr lang="en-AU" altLang="en-US" sz="400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When comparing algorithm efficiencies, real-time units such as nanoseconds need not be used.</a:t>
            </a:r>
          </a:p>
          <a:p>
            <a:pPr eaLnBrk="1" hangingPunct="1"/>
            <a:r>
              <a:rPr lang="en-US" altLang="en-US" smtClean="0"/>
              <a:t>Instead logical units representing the relationship between ‘n’ the size of a file, and ‘t’ the time taken to process the data should be used.</a:t>
            </a:r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29643755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Time / Size relationships</a:t>
            </a:r>
            <a:endParaRPr lang="en-AU" altLang="en-US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Linear</a:t>
            </a:r>
          </a:p>
          <a:p>
            <a:pPr lvl="1" eaLnBrk="1" hangingPunct="1"/>
            <a:r>
              <a:rPr lang="en-US" altLang="en-US" smtClean="0"/>
              <a:t>If t=cn, then an increase in the size of data increases the execution time by the same factor</a:t>
            </a:r>
          </a:p>
          <a:p>
            <a:pPr eaLnBrk="1" hangingPunct="1"/>
            <a:r>
              <a:rPr lang="en-US" altLang="en-US" smtClean="0"/>
              <a:t>Logarithmic</a:t>
            </a:r>
          </a:p>
          <a:p>
            <a:pPr lvl="1" eaLnBrk="1" hangingPunct="1"/>
            <a:r>
              <a:rPr lang="en-US" altLang="en-US" smtClean="0"/>
              <a:t>If t=log</a:t>
            </a:r>
            <a:r>
              <a:rPr lang="en-US" altLang="en-US" baseline="-25000" smtClean="0"/>
              <a:t>2</a:t>
            </a:r>
            <a:r>
              <a:rPr lang="en-US" altLang="en-US" smtClean="0"/>
              <a:t>n then doubling the size ‘n’ increases ‘t’ by one time unit.</a:t>
            </a:r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4955070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Asymptotic Complexity</a:t>
            </a:r>
            <a:endParaRPr lang="en-AU" altLang="en-US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800"/>
              <a:t>Functions representing ‘n’ and ‘t’ are normally much more complex, but calculating such a function is only important when considering large bodies of data, large ‘n’.</a:t>
            </a:r>
          </a:p>
          <a:p>
            <a:pPr eaLnBrk="1" hangingPunct="1"/>
            <a:r>
              <a:rPr lang="en-US" altLang="en-US" sz="2800"/>
              <a:t>Ergo, any terms which don’t significantly affect the outcome of the function can be eliminated, producing a function which approximates the functions efficiency.  This is called Asymptotic Complexity.</a:t>
            </a:r>
            <a:endParaRPr lang="en-AU" altLang="en-US" sz="2800"/>
          </a:p>
        </p:txBody>
      </p:sp>
    </p:spTree>
    <p:extLst>
      <p:ext uri="{BB962C8B-B14F-4D97-AF65-F5344CB8AC3E}">
        <p14:creationId xmlns:p14="http://schemas.microsoft.com/office/powerpoint/2010/main" val="30098340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Example I</a:t>
            </a:r>
            <a:endParaRPr lang="en-AU" altLang="en-US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Consider this example;</a:t>
            </a:r>
          </a:p>
          <a:p>
            <a:pPr lvl="1" eaLnBrk="1" hangingPunct="1"/>
            <a:r>
              <a:rPr lang="en-US" altLang="en-US" smtClean="0"/>
              <a:t>F(n) = n</a:t>
            </a:r>
            <a:r>
              <a:rPr lang="en-US" altLang="en-US" baseline="30000" smtClean="0"/>
              <a:t>2</a:t>
            </a:r>
            <a:r>
              <a:rPr lang="en-US" altLang="en-US" smtClean="0"/>
              <a:t> + 100n + log</a:t>
            </a:r>
            <a:r>
              <a:rPr lang="en-US" altLang="en-US" baseline="-25000" smtClean="0"/>
              <a:t>10</a:t>
            </a:r>
            <a:r>
              <a:rPr lang="en-US" altLang="en-US" smtClean="0"/>
              <a:t>n + 1000</a:t>
            </a:r>
          </a:p>
          <a:p>
            <a:pPr eaLnBrk="1" hangingPunct="1"/>
            <a:r>
              <a:rPr lang="en-US" altLang="en-US" smtClean="0"/>
              <a:t>For small values of n, the final term is the most significant.</a:t>
            </a:r>
          </a:p>
          <a:p>
            <a:pPr eaLnBrk="1" hangingPunct="1"/>
            <a:r>
              <a:rPr lang="en-US" altLang="en-US" smtClean="0"/>
              <a:t>However as n grows, the first term becomes most significant.  Hence for large ‘n’ it isn’t worth considering the final term – how about the penultimate term?</a:t>
            </a:r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562300825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TC103457464[[fn=Dividend]]</Template>
  <TotalTime>1145</TotalTime>
  <Words>535</Words>
  <Application>Microsoft Office PowerPoint</Application>
  <PresentationFormat>Widescreen</PresentationFormat>
  <Paragraphs>118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Corbel</vt:lpstr>
      <vt:lpstr>Gill Sans MT</vt:lpstr>
      <vt:lpstr>Wingdings 2</vt:lpstr>
      <vt:lpstr>Dividend</vt:lpstr>
      <vt:lpstr>269202 Algorithms for iSNE</vt:lpstr>
      <vt:lpstr>Course Description</vt:lpstr>
      <vt:lpstr>This Week</vt:lpstr>
      <vt:lpstr>How do we find the most efficient algorithm?</vt:lpstr>
      <vt:lpstr>Computational Complexity Considerations</vt:lpstr>
      <vt:lpstr>Computational Complexity Considerations II</vt:lpstr>
      <vt:lpstr>Time / Size relationships</vt:lpstr>
      <vt:lpstr>Asymptotic Complexity</vt:lpstr>
      <vt:lpstr>Example I</vt:lpstr>
      <vt:lpstr>Example II</vt:lpstr>
      <vt:lpstr>Remember?</vt:lpstr>
      <vt:lpstr>Data Structures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269202 Algorithms for iSNE</dc:title>
  <dc:creator>Admin</dc:creator>
  <cp:lastModifiedBy>Admin</cp:lastModifiedBy>
  <cp:revision>3</cp:revision>
  <dcterms:created xsi:type="dcterms:W3CDTF">2014-07-28T08:19:59Z</dcterms:created>
  <dcterms:modified xsi:type="dcterms:W3CDTF">2014-07-29T03:25:54Z</dcterms:modified>
</cp:coreProperties>
</file>