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25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8851-0072-49EC-AE8C-DB8AD4212083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F3750-3022-451E-A3C7-1967D5D39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692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8851-0072-49EC-AE8C-DB8AD4212083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F3750-3022-451E-A3C7-1967D5D39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670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8851-0072-49EC-AE8C-DB8AD4212083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F3750-3022-451E-A3C7-1967D5D39C0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891288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8851-0072-49EC-AE8C-DB8AD4212083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F3750-3022-451E-A3C7-1967D5D39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4116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8851-0072-49EC-AE8C-DB8AD4212083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F3750-3022-451E-A3C7-1967D5D39C0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18639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8851-0072-49EC-AE8C-DB8AD4212083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F3750-3022-451E-A3C7-1967D5D39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5480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8851-0072-49EC-AE8C-DB8AD4212083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F3750-3022-451E-A3C7-1967D5D39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654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8851-0072-49EC-AE8C-DB8AD4212083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F3750-3022-451E-A3C7-1967D5D39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7641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endParaRPr lang="th-TH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th-TH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F187D0F3-5C89-4252-9E49-F63505906874}" type="slidenum">
              <a:rPr lang="th-TH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1029609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8851-0072-49EC-AE8C-DB8AD4212083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F3750-3022-451E-A3C7-1967D5D39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875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8851-0072-49EC-AE8C-DB8AD4212083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F3750-3022-451E-A3C7-1967D5D39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009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8851-0072-49EC-AE8C-DB8AD4212083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F3750-3022-451E-A3C7-1967D5D39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087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8851-0072-49EC-AE8C-DB8AD4212083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F3750-3022-451E-A3C7-1967D5D39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487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8851-0072-49EC-AE8C-DB8AD4212083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F3750-3022-451E-A3C7-1967D5D39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717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8851-0072-49EC-AE8C-DB8AD4212083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F3750-3022-451E-A3C7-1967D5D39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755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8851-0072-49EC-AE8C-DB8AD4212083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F3750-3022-451E-A3C7-1967D5D39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916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8851-0072-49EC-AE8C-DB8AD4212083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F3750-3022-451E-A3C7-1967D5D39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183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148851-0072-49EC-AE8C-DB8AD4212083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7BF3750-3022-451E-A3C7-1967D5D39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780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drkencosh@gmail.com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drkencosh@gmail.com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ISCE 101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Ken </a:t>
            </a:r>
            <a:r>
              <a:rPr lang="en-US" dirty="0" err="1"/>
              <a:t>Cosh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98344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Feedback and Control</a:t>
            </a:r>
            <a:endParaRPr lang="en-GB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719263"/>
            <a:ext cx="4114800" cy="44116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600"/>
              <a:t>The System becomes more useful when there is Feedback and Control;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Feedback: data about system performance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Control: monitoring and evaluating feedback to determine whether the system is moving towards achieving it’s goal and then adjusting where necessary.</a:t>
            </a:r>
            <a:endParaRPr lang="en-GB" sz="2200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6338888" y="2060575"/>
            <a:ext cx="1905000" cy="685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6338888" y="3355975"/>
            <a:ext cx="1905000" cy="685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6338888" y="4651375"/>
            <a:ext cx="1905000" cy="685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>
            <a:off x="7253288" y="274637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7253288" y="404177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6872289" y="2136775"/>
            <a:ext cx="827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2400">
                <a:latin typeface="Times New Roman" panose="02020603050405020304" pitchFamily="18" charset="0"/>
                <a:cs typeface="Arial" panose="020B0604020202020204" pitchFamily="34" charset="0"/>
              </a:rPr>
              <a:t>Input</a:t>
            </a: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6704014" y="4692650"/>
            <a:ext cx="10302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2400">
                <a:latin typeface="Times New Roman" panose="02020603050405020304" pitchFamily="18" charset="0"/>
                <a:cs typeface="Arial" panose="020B0604020202020204" pitchFamily="34" charset="0"/>
              </a:rPr>
              <a:t>Output</a:t>
            </a:r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6491288" y="3432175"/>
            <a:ext cx="1504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2400">
                <a:latin typeface="Times New Roman" panose="02020603050405020304" pitchFamily="18" charset="0"/>
                <a:cs typeface="Arial" panose="020B0604020202020204" pitchFamily="34" charset="0"/>
              </a:rPr>
              <a:t>Processing</a:t>
            </a:r>
          </a:p>
        </p:txBody>
      </p:sp>
      <p:sp>
        <p:nvSpPr>
          <p:cNvPr id="11276" name="AutoShape 12"/>
          <p:cNvSpPr>
            <a:spLocks/>
          </p:cNvSpPr>
          <p:nvPr/>
        </p:nvSpPr>
        <p:spPr bwMode="auto">
          <a:xfrm>
            <a:off x="8472488" y="2060575"/>
            <a:ext cx="381000" cy="3276600"/>
          </a:xfrm>
          <a:prstGeom prst="rightBrace">
            <a:avLst>
              <a:gd name="adj1" fmla="val 71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8929688" y="3279776"/>
            <a:ext cx="143981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2400">
                <a:latin typeface="Times New Roman" panose="02020603050405020304" pitchFamily="18" charset="0"/>
                <a:cs typeface="Arial" panose="020B0604020202020204" pitchFamily="34" charset="0"/>
              </a:rPr>
              <a:t>Feedback</a:t>
            </a:r>
          </a:p>
          <a:p>
            <a:pPr eaLnBrk="0" hangingPunct="0"/>
            <a:r>
              <a:rPr lang="en-US" sz="2400">
                <a:latin typeface="Times New Roman" panose="02020603050405020304" pitchFamily="18" charset="0"/>
                <a:cs typeface="Arial" panose="020B0604020202020204" pitchFamily="34" charset="0"/>
              </a:rPr>
              <a:t>&amp; Control</a:t>
            </a:r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8853488" y="3355975"/>
            <a:ext cx="1524000" cy="685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6434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System Example</a:t>
            </a:r>
            <a:endParaRPr lang="en-GB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Thermostat self-regulating Air Conditioning.</a:t>
            </a:r>
          </a:p>
          <a:p>
            <a:pPr lvl="1"/>
            <a:r>
              <a:rPr lang="en-US"/>
              <a:t>Input: Current room temperature.</a:t>
            </a:r>
          </a:p>
          <a:p>
            <a:pPr lvl="1"/>
            <a:r>
              <a:rPr lang="en-US"/>
              <a:t>Processing: Comparison with desired temperature</a:t>
            </a:r>
          </a:p>
          <a:p>
            <a:pPr lvl="1"/>
            <a:r>
              <a:rPr lang="en-US"/>
              <a:t>Output: Either On or Off</a:t>
            </a:r>
          </a:p>
          <a:p>
            <a:pPr lvl="1"/>
            <a:r>
              <a:rPr lang="en-US"/>
              <a:t>Feedback &amp; Control: Ability of human user to adjust temperature.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44310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Further System Concepts</a:t>
            </a:r>
            <a:endParaRPr lang="en-GB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0"/>
            <a:ext cx="8229600" cy="49974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600"/>
              <a:t>Sub-systems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Systems rarely exist within a vacuum, they are normally part of some environment (or greater system).</a:t>
            </a:r>
          </a:p>
          <a:p>
            <a:pPr>
              <a:lnSpc>
                <a:spcPct val="80000"/>
              </a:lnSpc>
            </a:pPr>
            <a:r>
              <a:rPr lang="en-US" sz="2600"/>
              <a:t>Interfacing Systems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Often multiple systems share the same environment, in which case they often interact / have shared interfaces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The output of one system could be the input of the next (stock control figures are passed as input to sales department).</a:t>
            </a:r>
          </a:p>
          <a:p>
            <a:pPr>
              <a:lnSpc>
                <a:spcPct val="80000"/>
              </a:lnSpc>
            </a:pPr>
            <a:r>
              <a:rPr lang="en-US" sz="2600"/>
              <a:t>Adaptive Systems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Some systems have the ability to change itself or it’s environment in order to survive.</a:t>
            </a:r>
            <a:endParaRPr lang="en-GB" sz="2200"/>
          </a:p>
        </p:txBody>
      </p:sp>
    </p:spTree>
    <p:extLst>
      <p:ext uri="{BB962C8B-B14F-4D97-AF65-F5344CB8AC3E}">
        <p14:creationId xmlns:p14="http://schemas.microsoft.com/office/powerpoint/2010/main" val="1192909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Information Systems</a:t>
            </a:r>
            <a:endParaRPr lang="en-GB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600" dirty="0"/>
              <a:t>Collects data inputs, transforms them into information outputs and disseminates the information around an </a:t>
            </a:r>
            <a:r>
              <a:rPr lang="en-US" sz="2600" dirty="0" err="1"/>
              <a:t>organisation</a:t>
            </a:r>
            <a:r>
              <a:rPr lang="en-US" sz="2600" dirty="0"/>
              <a:t>.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Remember O’Brien’s quote?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“An information system can be any </a:t>
            </a:r>
            <a:r>
              <a:rPr lang="en-US" sz="2200" dirty="0" err="1"/>
              <a:t>organised</a:t>
            </a:r>
            <a:r>
              <a:rPr lang="en-US" sz="2200" dirty="0"/>
              <a:t> combination of people, hardware, software, communications networks, and data resources that collects, transforms and disseminates information in an </a:t>
            </a:r>
            <a:r>
              <a:rPr lang="en-US" sz="2200" dirty="0" err="1"/>
              <a:t>organisation</a:t>
            </a:r>
            <a:r>
              <a:rPr lang="en-US" sz="2200" dirty="0"/>
              <a:t>.”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Information Systems are comprised of 5 major types of resource;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People, Hardware, Software, Communication, Data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4370536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Computer…for Dummies!</a:t>
            </a:r>
            <a:endParaRPr lang="en-GB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200"/>
              <a:t>Input Devices</a:t>
            </a:r>
          </a:p>
          <a:p>
            <a:pPr lvl="1"/>
            <a:r>
              <a:rPr lang="en-US" sz="2000"/>
              <a:t>Keyboard, Mouse, Microphone, Scanner…</a:t>
            </a:r>
          </a:p>
          <a:p>
            <a:r>
              <a:rPr lang="en-US" sz="2200"/>
              <a:t>Output Devices</a:t>
            </a:r>
          </a:p>
          <a:p>
            <a:pPr lvl="1"/>
            <a:r>
              <a:rPr lang="en-US" sz="2000"/>
              <a:t>Monitor, Printer, Speaker…</a:t>
            </a:r>
          </a:p>
          <a:p>
            <a:r>
              <a:rPr lang="en-US" sz="2200"/>
              <a:t>Processor</a:t>
            </a:r>
          </a:p>
          <a:p>
            <a:pPr lvl="1"/>
            <a:r>
              <a:rPr lang="en-US" sz="2000"/>
              <a:t>CPU</a:t>
            </a:r>
          </a:p>
          <a:p>
            <a:r>
              <a:rPr lang="en-US" sz="2200"/>
              <a:t>Storage Capabilities</a:t>
            </a:r>
          </a:p>
          <a:p>
            <a:pPr lvl="1"/>
            <a:r>
              <a:rPr lang="en-US" sz="2000"/>
              <a:t>Main memory (RAM), Secondary memory (Hard Disk, CD’s etc.)</a:t>
            </a:r>
            <a:endParaRPr lang="en-GB" sz="2000"/>
          </a:p>
        </p:txBody>
      </p:sp>
      <p:pic>
        <p:nvPicPr>
          <p:cNvPr id="16389" name="Picture 5" descr="Computer Hardware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72200" y="2489200"/>
            <a:ext cx="4038600" cy="28717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688284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Information System Resources</a:t>
            </a:r>
            <a:endParaRPr lang="en-GB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People</a:t>
            </a:r>
          </a:p>
          <a:p>
            <a:r>
              <a:rPr lang="en-US"/>
              <a:t>Hardware</a:t>
            </a:r>
          </a:p>
          <a:p>
            <a:r>
              <a:rPr lang="en-US"/>
              <a:t>Software</a:t>
            </a:r>
          </a:p>
          <a:p>
            <a:r>
              <a:rPr lang="en-US"/>
              <a:t>Data</a:t>
            </a:r>
          </a:p>
          <a:p>
            <a:r>
              <a:rPr lang="en-US"/>
              <a:t>Network (Communication)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75791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People Resources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End Users - the people who use the information systems.  E.g. Customers, salespeople, engineers, clerks, accountants, all of us!</a:t>
            </a:r>
          </a:p>
          <a:p>
            <a:r>
              <a:rPr lang="en-US"/>
              <a:t>IS Specialists - the people who develop, implement and maintain the information systems.   E.g. software developers, analysts, support staff.</a:t>
            </a:r>
          </a:p>
        </p:txBody>
      </p:sp>
    </p:spTree>
    <p:extLst>
      <p:ext uri="{BB962C8B-B14F-4D97-AF65-F5344CB8AC3E}">
        <p14:creationId xmlns:p14="http://schemas.microsoft.com/office/powerpoint/2010/main" val="16210178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Hardware Resources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2292351"/>
            <a:ext cx="8229600" cy="3838575"/>
          </a:xfrm>
        </p:spPr>
        <p:txBody>
          <a:bodyPr/>
          <a:lstStyle/>
          <a:p>
            <a:r>
              <a:rPr lang="en-US"/>
              <a:t>Physical, Tangible devices &amp; materials used in information processing.</a:t>
            </a:r>
          </a:p>
          <a:p>
            <a:pPr lvl="1"/>
            <a:r>
              <a:rPr lang="en-US"/>
              <a:t>Machines - PC’s, monitors, printers etc.</a:t>
            </a:r>
          </a:p>
          <a:p>
            <a:pPr lvl="1"/>
            <a:r>
              <a:rPr lang="en-US"/>
              <a:t>Media - disks, printouts, paper etc.</a:t>
            </a:r>
          </a:p>
        </p:txBody>
      </p:sp>
    </p:spTree>
    <p:extLst>
      <p:ext uri="{BB962C8B-B14F-4D97-AF65-F5344CB8AC3E}">
        <p14:creationId xmlns:p14="http://schemas.microsoft.com/office/powerpoint/2010/main" val="27492762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Software Resources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Information Processing Instructions</a:t>
            </a:r>
          </a:p>
          <a:p>
            <a:pPr lvl="1"/>
            <a:r>
              <a:rPr lang="en-US"/>
              <a:t>Programs (system, application software)</a:t>
            </a:r>
          </a:p>
          <a:p>
            <a:pPr lvl="2"/>
            <a:r>
              <a:rPr lang="en-US"/>
              <a:t>OS, word processing, spreadsheets, databases, payroll etc.</a:t>
            </a:r>
          </a:p>
          <a:p>
            <a:pPr lvl="1"/>
            <a:r>
              <a:rPr lang="en-US"/>
              <a:t>Procedures (Operating Instructions)</a:t>
            </a:r>
          </a:p>
          <a:p>
            <a:pPr lvl="2"/>
            <a:r>
              <a:rPr lang="en-US"/>
              <a:t>Data Entry procedures, paycheck distribution procedures</a:t>
            </a:r>
          </a:p>
        </p:txBody>
      </p:sp>
    </p:spTree>
    <p:extLst>
      <p:ext uri="{BB962C8B-B14F-4D97-AF65-F5344CB8AC3E}">
        <p14:creationId xmlns:p14="http://schemas.microsoft.com/office/powerpoint/2010/main" val="20948750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 Resources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Databases</a:t>
            </a:r>
          </a:p>
          <a:p>
            <a:r>
              <a:rPr lang="en-US"/>
              <a:t>Knowledge Bases</a:t>
            </a:r>
          </a:p>
          <a:p>
            <a:endParaRPr lang="en-US"/>
          </a:p>
          <a:p>
            <a:r>
              <a:rPr lang="en-US"/>
              <a:t>Data vs Information?</a:t>
            </a:r>
          </a:p>
          <a:p>
            <a:pPr lvl="1"/>
            <a:r>
              <a:rPr lang="en-US"/>
              <a:t>Data - Raw material resources </a:t>
            </a:r>
          </a:p>
          <a:p>
            <a:pPr lvl="1"/>
            <a:r>
              <a:rPr lang="en-US"/>
              <a:t>Information - Processed data into meaningful product.</a:t>
            </a:r>
          </a:p>
          <a:p>
            <a:pPr>
              <a:buFont typeface="Wingdings" panose="05000000000000000000" pitchFamily="2" charset="2"/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123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bldLvl="2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Welcome to ISCE 101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Dr. Ken </a:t>
            </a:r>
            <a:r>
              <a:rPr lang="en-US" dirty="0" err="1"/>
              <a:t>Cosh</a:t>
            </a:r>
            <a:endParaRPr lang="en-US" dirty="0"/>
          </a:p>
          <a:p>
            <a:r>
              <a:rPr lang="en-US" dirty="0">
                <a:hlinkClick r:id="rId2"/>
              </a:rPr>
              <a:t>drkencosh@gmail.com</a:t>
            </a:r>
            <a:endParaRPr lang="en-US" dirty="0"/>
          </a:p>
          <a:p>
            <a:r>
              <a:rPr lang="en-US" dirty="0"/>
              <a:t>Facebook – “Ken </a:t>
            </a:r>
            <a:r>
              <a:rPr lang="en-US" dirty="0" err="1"/>
              <a:t>Cosh</a:t>
            </a:r>
            <a:r>
              <a:rPr lang="en-US" dirty="0"/>
              <a:t>”</a:t>
            </a:r>
          </a:p>
          <a:p>
            <a:r>
              <a:rPr lang="en-US" dirty="0"/>
              <a:t>0869176770</a:t>
            </a:r>
          </a:p>
          <a:p>
            <a:endParaRPr lang="en-US" dirty="0"/>
          </a:p>
          <a:p>
            <a:r>
              <a:rPr lang="en-US" dirty="0"/>
              <a:t>Don’t be </a:t>
            </a:r>
            <a:r>
              <a:rPr lang="en-US" dirty="0" err="1"/>
              <a:t>Grengjai</a:t>
            </a:r>
            <a:r>
              <a:rPr lang="en-US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1255981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Network Resources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Communication Media</a:t>
            </a:r>
          </a:p>
          <a:p>
            <a:pPr lvl="1"/>
            <a:r>
              <a:rPr lang="en-US"/>
              <a:t>Cables, fibre optics, cellular, wireless</a:t>
            </a:r>
          </a:p>
          <a:p>
            <a:r>
              <a:rPr lang="en-US"/>
              <a:t>Network Support</a:t>
            </a:r>
          </a:p>
          <a:p>
            <a:pPr lvl="1"/>
            <a:r>
              <a:rPr lang="en-US"/>
              <a:t>Technologies to support the network, modems, internet browsers etc.</a:t>
            </a:r>
          </a:p>
        </p:txBody>
      </p:sp>
    </p:spTree>
    <p:extLst>
      <p:ext uri="{BB962C8B-B14F-4D97-AF65-F5344CB8AC3E}">
        <p14:creationId xmlns:p14="http://schemas.microsoft.com/office/powerpoint/2010/main" val="42107033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Vital Roles of IS within Business</a:t>
            </a:r>
            <a:endParaRPr lang="en-GB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/>
              <a:t>Support of Business Processes and Operations</a:t>
            </a:r>
          </a:p>
          <a:p>
            <a:pPr lvl="1"/>
            <a:r>
              <a:rPr lang="en-US" sz="2200"/>
              <a:t>Help with automating processes</a:t>
            </a:r>
          </a:p>
          <a:p>
            <a:r>
              <a:rPr lang="en-US" sz="2600"/>
              <a:t>Support of Decision Making by its employees and managers</a:t>
            </a:r>
          </a:p>
          <a:p>
            <a:pPr lvl="1"/>
            <a:r>
              <a:rPr lang="en-US" sz="2200"/>
              <a:t>Ensure necessary information is available to make decisions</a:t>
            </a:r>
          </a:p>
          <a:p>
            <a:r>
              <a:rPr lang="en-US" sz="2600"/>
              <a:t>Support of its strategies for competitive advantage</a:t>
            </a:r>
          </a:p>
          <a:p>
            <a:pPr lvl="1"/>
            <a:r>
              <a:rPr lang="en-US" sz="2200"/>
              <a:t>Drive an organisation’s strategy</a:t>
            </a:r>
            <a:endParaRPr lang="en-GB" sz="2200"/>
          </a:p>
        </p:txBody>
      </p:sp>
    </p:spTree>
    <p:extLst>
      <p:ext uri="{BB962C8B-B14F-4D97-AF65-F5344CB8AC3E}">
        <p14:creationId xmlns:p14="http://schemas.microsoft.com/office/powerpoint/2010/main" val="9101983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Changing Role of IS</a:t>
            </a:r>
            <a:endParaRPr lang="en-GB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IS is performing an increasingly important role within organisations, that role is changing.</a:t>
            </a:r>
          </a:p>
          <a:p>
            <a:pPr lvl="1"/>
            <a:r>
              <a:rPr lang="en-US"/>
              <a:t>Technology Push effects</a:t>
            </a:r>
          </a:p>
          <a:p>
            <a:pPr lvl="1"/>
            <a:r>
              <a:rPr lang="en-US"/>
              <a:t>Business Pull effects</a:t>
            </a:r>
          </a:p>
          <a:p>
            <a:pPr lvl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17284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Technology - ‘Push’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Increased Capability</a:t>
            </a:r>
          </a:p>
          <a:p>
            <a:r>
              <a:rPr lang="en-US"/>
              <a:t>Improved Processing &amp; Storage</a:t>
            </a:r>
          </a:p>
          <a:p>
            <a:r>
              <a:rPr lang="en-US"/>
              <a:t>Improved Connection</a:t>
            </a:r>
          </a:p>
          <a:p>
            <a:pPr lvl="1"/>
            <a:r>
              <a:rPr lang="en-US"/>
              <a:t>Networks</a:t>
            </a:r>
          </a:p>
          <a:p>
            <a:pPr lvl="1"/>
            <a:r>
              <a:rPr lang="en-US"/>
              <a:t>Internet</a:t>
            </a:r>
          </a:p>
          <a:p>
            <a:r>
              <a:rPr lang="en-US"/>
              <a:t>Comparative Cost reductions</a:t>
            </a:r>
          </a:p>
        </p:txBody>
      </p:sp>
    </p:spTree>
    <p:extLst>
      <p:ext uri="{BB962C8B-B14F-4D97-AF65-F5344CB8AC3E}">
        <p14:creationId xmlns:p14="http://schemas.microsoft.com/office/powerpoint/2010/main" val="40479658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4" name="Object 2"/>
          <p:cNvGraphicFramePr>
            <a:graphicFrameLocks noChangeAspect="1"/>
          </p:cNvGraphicFramePr>
          <p:nvPr/>
        </p:nvGraphicFramePr>
        <p:xfrm>
          <a:off x="1524000" y="19050"/>
          <a:ext cx="9144000" cy="681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" r:id="rId2" imgW="4549874" imgH="3394541" progId="PowerPoint.Slide.8">
                  <p:embed/>
                </p:oleObj>
              </mc:Choice>
              <mc:Fallback>
                <p:oleObj name="Slide" r:id="rId2" imgW="4549874" imgH="3394541" progId="PowerPoint.Slid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9050"/>
                        <a:ext cx="9144000" cy="681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" name="Straight Connector 2"/>
          <p:cNvCxnSpPr/>
          <p:nvPr/>
        </p:nvCxnSpPr>
        <p:spPr>
          <a:xfrm>
            <a:off x="2100649" y="5914768"/>
            <a:ext cx="1894702" cy="3377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V="1">
            <a:off x="2084173" y="6005384"/>
            <a:ext cx="1878227" cy="2224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53523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5058" name="Object 2"/>
          <p:cNvGraphicFramePr>
            <a:graphicFrameLocks noChangeAspect="1"/>
          </p:cNvGraphicFramePr>
          <p:nvPr/>
        </p:nvGraphicFramePr>
        <p:xfrm>
          <a:off x="1524000" y="0"/>
          <a:ext cx="9144000" cy="681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" r:id="rId2" imgW="4549874" imgH="3394541" progId="PowerPoint.Slide.8">
                  <p:embed/>
                </p:oleObj>
              </mc:Choice>
              <mc:Fallback>
                <p:oleObj name="Slide" r:id="rId2" imgW="4549874" imgH="3394541" progId="PowerPoint.Slid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0"/>
                        <a:ext cx="9144000" cy="681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677006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Business - ‘Pull’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Factors encouraging organisations to increase their use of I.T.</a:t>
            </a:r>
          </a:p>
          <a:p>
            <a:pPr lvl="1">
              <a:lnSpc>
                <a:spcPct val="90000"/>
              </a:lnSpc>
            </a:pPr>
            <a:r>
              <a:rPr lang="en-US"/>
              <a:t>Political Factors</a:t>
            </a:r>
          </a:p>
          <a:p>
            <a:pPr lvl="1">
              <a:lnSpc>
                <a:spcPct val="90000"/>
              </a:lnSpc>
            </a:pPr>
            <a:r>
              <a:rPr lang="en-US"/>
              <a:t>Economic Factors</a:t>
            </a:r>
          </a:p>
          <a:p>
            <a:pPr lvl="1">
              <a:lnSpc>
                <a:spcPct val="90000"/>
              </a:lnSpc>
            </a:pPr>
            <a:r>
              <a:rPr lang="en-US"/>
              <a:t>Social Factors</a:t>
            </a:r>
          </a:p>
          <a:p>
            <a:pPr lvl="1">
              <a:lnSpc>
                <a:spcPct val="90000"/>
              </a:lnSpc>
            </a:pPr>
            <a:r>
              <a:rPr lang="en-US"/>
              <a:t>Technological Factors</a:t>
            </a:r>
          </a:p>
        </p:txBody>
      </p:sp>
    </p:spTree>
    <p:extLst>
      <p:ext uri="{BB962C8B-B14F-4D97-AF65-F5344CB8AC3E}">
        <p14:creationId xmlns:p14="http://schemas.microsoft.com/office/powerpoint/2010/main" val="6932403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Changing Role of IT in Organisations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4 Era’s of Technology</a:t>
            </a:r>
          </a:p>
          <a:p>
            <a:pPr lvl="1"/>
            <a:r>
              <a:rPr lang="en-US"/>
              <a:t>DP Era (Data Processing)</a:t>
            </a:r>
          </a:p>
          <a:p>
            <a:pPr lvl="1"/>
            <a:r>
              <a:rPr lang="en-US"/>
              <a:t>MIS Era (Management Information Systems)</a:t>
            </a:r>
          </a:p>
          <a:p>
            <a:pPr lvl="1"/>
            <a:r>
              <a:rPr lang="en-US"/>
              <a:t>SIS Era (Strategic Information Systems)</a:t>
            </a:r>
          </a:p>
          <a:p>
            <a:pPr lvl="1"/>
            <a:r>
              <a:rPr lang="en-US"/>
              <a:t>Internet Era</a:t>
            </a:r>
          </a:p>
        </p:txBody>
      </p:sp>
    </p:spTree>
    <p:extLst>
      <p:ext uri="{BB962C8B-B14F-4D97-AF65-F5344CB8AC3E}">
        <p14:creationId xmlns:p14="http://schemas.microsoft.com/office/powerpoint/2010/main" val="258147811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DP Era (50’s-60’s)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/>
              <a:t>Purpose : AUTOMATE</a:t>
            </a:r>
          </a:p>
          <a:p>
            <a:r>
              <a:rPr lang="en-US" sz="2600"/>
              <a:t>Form : Mainframe</a:t>
            </a:r>
          </a:p>
          <a:p>
            <a:r>
              <a:rPr lang="en-US" sz="2600"/>
              <a:t>Limitations : Hardware</a:t>
            </a:r>
          </a:p>
          <a:p>
            <a:r>
              <a:rPr lang="en-US" sz="2600"/>
              <a:t>Focus : Programming</a:t>
            </a:r>
          </a:p>
          <a:p>
            <a:r>
              <a:rPr lang="en-US" sz="2600"/>
              <a:t>Ownership : Computer Dept., Remote from users</a:t>
            </a:r>
          </a:p>
          <a:p>
            <a:r>
              <a:rPr lang="en-US" sz="2600"/>
              <a:t>Objectives : lower costs, make use of technology</a:t>
            </a:r>
          </a:p>
        </p:txBody>
      </p:sp>
    </p:spTree>
    <p:extLst>
      <p:ext uri="{BB962C8B-B14F-4D97-AF65-F5344CB8AC3E}">
        <p14:creationId xmlns:p14="http://schemas.microsoft.com/office/powerpoint/2010/main" val="41271506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MIS Era (70’s-80’s)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600"/>
              <a:t>Purpose : INFORMATE</a:t>
            </a:r>
          </a:p>
          <a:p>
            <a:r>
              <a:rPr lang="en-US" sz="2600"/>
              <a:t>Form : Distributed Processing - PC’s</a:t>
            </a:r>
          </a:p>
          <a:p>
            <a:r>
              <a:rPr lang="en-US" sz="2600"/>
              <a:t>Limitations : Software</a:t>
            </a:r>
          </a:p>
          <a:p>
            <a:r>
              <a:rPr lang="en-US" sz="2600"/>
              <a:t>Focus : Identifying User’s needs</a:t>
            </a:r>
          </a:p>
          <a:p>
            <a:r>
              <a:rPr lang="en-US" sz="2600"/>
              <a:t>Ownership : Regulated by management, available as service</a:t>
            </a:r>
          </a:p>
          <a:p>
            <a:r>
              <a:rPr lang="en-US" sz="2600"/>
              <a:t>Objectives :Supporting management, meeting users’ needs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49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Connect with me and introduce yourself!</a:t>
            </a:r>
          </a:p>
          <a:p>
            <a:endParaRPr lang="en-US" dirty="0"/>
          </a:p>
          <a:p>
            <a:pPr lvl="1"/>
            <a:r>
              <a:rPr lang="en-US" dirty="0"/>
              <a:t>Send me a photo &amp; brief bio</a:t>
            </a:r>
          </a:p>
          <a:p>
            <a:endParaRPr lang="en-US" dirty="0"/>
          </a:p>
          <a:p>
            <a:r>
              <a:rPr lang="en-US" dirty="0"/>
              <a:t>Up to you how…</a:t>
            </a:r>
          </a:p>
          <a:p>
            <a:pPr lvl="1"/>
            <a:r>
              <a:rPr lang="en-US" dirty="0">
                <a:hlinkClick r:id="rId2"/>
              </a:rPr>
              <a:t>drkencosh@gmail.com</a:t>
            </a:r>
            <a:endParaRPr lang="en-US" dirty="0"/>
          </a:p>
          <a:p>
            <a:pPr lvl="1"/>
            <a:r>
              <a:rPr lang="en-US" dirty="0"/>
              <a:t>FB</a:t>
            </a:r>
          </a:p>
          <a:p>
            <a:pPr lvl="1"/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08257296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SIS Era (80’s-90’s)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/>
              <a:t>Purpose : TRANSFORMATE</a:t>
            </a:r>
          </a:p>
          <a:p>
            <a:r>
              <a:rPr lang="en-US" sz="2600"/>
              <a:t>Form : Networking</a:t>
            </a:r>
          </a:p>
          <a:p>
            <a:r>
              <a:rPr lang="en-US" sz="2600"/>
              <a:t>Limitations : Management Vision</a:t>
            </a:r>
          </a:p>
          <a:p>
            <a:r>
              <a:rPr lang="en-US" sz="2600"/>
              <a:t>Focus : Identifying Business Opportunities</a:t>
            </a:r>
          </a:p>
          <a:p>
            <a:r>
              <a:rPr lang="en-US" sz="2600"/>
              <a:t>Ownership : Executives, Linked to business functions</a:t>
            </a:r>
          </a:p>
          <a:p>
            <a:r>
              <a:rPr lang="en-US" sz="2600"/>
              <a:t>Objectives : Supporting Business, meeting business needs.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85779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Internet Era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Purpose : ???...MATE</a:t>
            </a:r>
          </a:p>
          <a:p>
            <a:r>
              <a:rPr lang="en-US" sz="2600" dirty="0"/>
              <a:t>Form : Internet</a:t>
            </a:r>
          </a:p>
          <a:p>
            <a:r>
              <a:rPr lang="en-US" sz="2600" dirty="0"/>
              <a:t>Limitations : Viability of Business Models</a:t>
            </a:r>
          </a:p>
          <a:p>
            <a:r>
              <a:rPr lang="en-US" sz="2600" dirty="0"/>
              <a:t>Focus : Reach and Range</a:t>
            </a:r>
          </a:p>
          <a:p>
            <a:r>
              <a:rPr lang="en-US" sz="2600" dirty="0"/>
              <a:t>Ownership : Everyone - central to whole business</a:t>
            </a:r>
          </a:p>
          <a:p>
            <a:r>
              <a:rPr lang="en-US" sz="2600" dirty="0"/>
              <a:t>Objectives : it IS the business.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98190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Era?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Mobility?</a:t>
            </a:r>
          </a:p>
          <a:p>
            <a:r>
              <a:rPr lang="en-US" dirty="0"/>
              <a:t>Nano?</a:t>
            </a:r>
          </a:p>
          <a:p>
            <a:r>
              <a:rPr lang="en-US" dirty="0"/>
              <a:t>Ubiquity?</a:t>
            </a:r>
          </a:p>
          <a:p>
            <a:r>
              <a:rPr lang="en-US" dirty="0"/>
              <a:t>Cloud?</a:t>
            </a:r>
          </a:p>
          <a:p>
            <a:r>
              <a:rPr lang="en-US"/>
              <a:t>AI?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965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Information Systems</a:t>
            </a:r>
            <a:endParaRPr lang="en-GB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“Interrelated components working together to collect, process, store and disseminate information to support decision making, coordination, control, analysis and visualisation in an organisation.” (Laudon)</a:t>
            </a:r>
          </a:p>
          <a:p>
            <a:pPr>
              <a:lnSpc>
                <a:spcPct val="90000"/>
              </a:lnSpc>
            </a:pPr>
            <a:r>
              <a:rPr lang="en-US"/>
              <a:t>Key: Collecting (Input), Processing, Disseminating (Output) ‘Information’.</a:t>
            </a:r>
          </a:p>
          <a:p>
            <a:pPr lvl="1">
              <a:lnSpc>
                <a:spcPct val="90000"/>
              </a:lnSpc>
            </a:pPr>
            <a:r>
              <a:rPr lang="en-US"/>
              <a:t>But what is Information?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9061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From Data to Wisdom</a:t>
            </a:r>
            <a:endParaRPr lang="en-GB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GB" sz="2600" b="1">
                <a:latin typeface="Times New Roman" panose="02020603050405020304" pitchFamily="18" charset="0"/>
                <a:cs typeface="Times New Roman" panose="02020603050405020304" pitchFamily="18" charset="0"/>
              </a:rPr>
              <a:t>Data</a:t>
            </a:r>
            <a:r>
              <a:rPr lang="en-GB" sz="2600">
                <a:latin typeface="Times New Roman" panose="02020603050405020304" pitchFamily="18" charset="0"/>
                <a:cs typeface="Times New Roman" panose="02020603050405020304" pitchFamily="18" charset="0"/>
              </a:rPr>
              <a:t>: symbols</a:t>
            </a:r>
          </a:p>
          <a:p>
            <a:pPr>
              <a:lnSpc>
                <a:spcPct val="90000"/>
              </a:lnSpc>
            </a:pPr>
            <a:r>
              <a:rPr lang="en-GB" sz="2600" b="1"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en-GB" sz="2600">
                <a:latin typeface="Times New Roman" panose="02020603050405020304" pitchFamily="18" charset="0"/>
                <a:cs typeface="Times New Roman" panose="02020603050405020304" pitchFamily="18" charset="0"/>
              </a:rPr>
              <a:t>: data that are processed to be useful; provides answers to "who", "what", "where", and "when" questions</a:t>
            </a:r>
          </a:p>
          <a:p>
            <a:pPr>
              <a:lnSpc>
                <a:spcPct val="90000"/>
              </a:lnSpc>
            </a:pPr>
            <a:r>
              <a:rPr lang="en-GB" sz="2600" b="1">
                <a:latin typeface="Times New Roman" panose="02020603050405020304" pitchFamily="18" charset="0"/>
                <a:cs typeface="Times New Roman" panose="02020603050405020304" pitchFamily="18" charset="0"/>
              </a:rPr>
              <a:t>Knowledge</a:t>
            </a:r>
            <a:r>
              <a:rPr lang="en-GB" sz="2600">
                <a:latin typeface="Times New Roman" panose="02020603050405020304" pitchFamily="18" charset="0"/>
                <a:cs typeface="Times New Roman" panose="02020603050405020304" pitchFamily="18" charset="0"/>
              </a:rPr>
              <a:t>: application of data and information; answers "how" questions</a:t>
            </a:r>
          </a:p>
          <a:p>
            <a:pPr>
              <a:lnSpc>
                <a:spcPct val="90000"/>
              </a:lnSpc>
            </a:pPr>
            <a:r>
              <a:rPr lang="en-GB" sz="2600" b="1">
                <a:latin typeface="Times New Roman" panose="02020603050405020304" pitchFamily="18" charset="0"/>
                <a:cs typeface="Times New Roman" panose="02020603050405020304" pitchFamily="18" charset="0"/>
              </a:rPr>
              <a:t>Understanding</a:t>
            </a:r>
            <a:r>
              <a:rPr lang="en-GB" sz="2600">
                <a:latin typeface="Times New Roman" panose="02020603050405020304" pitchFamily="18" charset="0"/>
                <a:cs typeface="Times New Roman" panose="02020603050405020304" pitchFamily="18" charset="0"/>
              </a:rPr>
              <a:t>: appreciation of "why"</a:t>
            </a:r>
          </a:p>
          <a:p>
            <a:pPr>
              <a:lnSpc>
                <a:spcPct val="90000"/>
              </a:lnSpc>
            </a:pPr>
            <a:r>
              <a:rPr lang="en-GB" sz="2600" b="1">
                <a:latin typeface="Times New Roman" panose="02020603050405020304" pitchFamily="18" charset="0"/>
                <a:cs typeface="Times New Roman" panose="02020603050405020304" pitchFamily="18" charset="0"/>
              </a:rPr>
              <a:t>Wisdom</a:t>
            </a:r>
            <a:r>
              <a:rPr lang="en-GB" sz="2600">
                <a:latin typeface="Times New Roman" panose="02020603050405020304" pitchFamily="18" charset="0"/>
                <a:cs typeface="Times New Roman" panose="02020603050405020304" pitchFamily="18" charset="0"/>
              </a:rPr>
              <a:t>: evaluated understanding. </a:t>
            </a:r>
          </a:p>
          <a:p>
            <a:pPr>
              <a:lnSpc>
                <a:spcPct val="90000"/>
              </a:lnSpc>
            </a:pPr>
            <a:endParaRPr lang="en-US" sz="2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4" algn="r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1800"/>
              <a:t>(Ackoff)</a:t>
            </a:r>
            <a:endParaRPr lang="en-GB" sz="1800"/>
          </a:p>
        </p:txBody>
      </p:sp>
    </p:spTree>
    <p:extLst>
      <p:ext uri="{BB962C8B-B14F-4D97-AF65-F5344CB8AC3E}">
        <p14:creationId xmlns:p14="http://schemas.microsoft.com/office/powerpoint/2010/main" val="914859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an Information System?</a:t>
            </a:r>
            <a:endParaRPr lang="en-GB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“An information system can be any organised combination of people, hardware, software, communications networks, and data resources that collects, transforms and disseminates information in an organisation.” (O’Brien).</a:t>
            </a:r>
          </a:p>
          <a:p>
            <a:pPr>
              <a:buFont typeface="Wingdings" panose="05000000000000000000" pitchFamily="2" charset="2"/>
              <a:buNone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038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/>
              <a:t>What is Information Technology?</a:t>
            </a:r>
            <a:endParaRPr lang="en-GB" sz="350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Technologies are ‘devices’ which can assist with the working of the information system;</a:t>
            </a:r>
          </a:p>
          <a:p>
            <a:pPr lvl="1"/>
            <a:r>
              <a:rPr lang="en-US"/>
              <a:t>Paper and Pencil (Hardware)</a:t>
            </a:r>
          </a:p>
          <a:p>
            <a:pPr lvl="1"/>
            <a:r>
              <a:rPr lang="en-US"/>
              <a:t>Word of Mouth (Communication Networks)</a:t>
            </a:r>
          </a:p>
          <a:p>
            <a:pPr lvl="1"/>
            <a:r>
              <a:rPr lang="en-US"/>
              <a:t>Filing Cabinet (Data Resource)</a:t>
            </a:r>
          </a:p>
          <a:p>
            <a:r>
              <a:rPr lang="en-US"/>
              <a:t>Mostly we will be interested in computer based technology.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5038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a System?</a:t>
            </a:r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“Group of interrelated or interacting elements forming a unified whole.” (O’Brien)</a:t>
            </a:r>
          </a:p>
          <a:p>
            <a:pPr lvl="1"/>
            <a:r>
              <a:rPr lang="en-US"/>
              <a:t>Physical Systems (Weather Systems, Solar Systems)</a:t>
            </a:r>
          </a:p>
          <a:p>
            <a:pPr lvl="1"/>
            <a:r>
              <a:rPr lang="en-US"/>
              <a:t>Biological Systems (Human body)</a:t>
            </a:r>
          </a:p>
          <a:p>
            <a:pPr lvl="1"/>
            <a:r>
              <a:rPr lang="en-US"/>
              <a:t>Educational Systems (Schools, Universities)</a:t>
            </a:r>
          </a:p>
          <a:p>
            <a:pPr lvl="1"/>
            <a:r>
              <a:rPr lang="en-US"/>
              <a:t>Information Systems…</a:t>
            </a:r>
          </a:p>
          <a:p>
            <a:pPr lvl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93590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Systems</a:t>
            </a:r>
            <a:endParaRPr lang="en-GB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1" y="1557338"/>
            <a:ext cx="5483225" cy="48958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600"/>
              <a:t>Systems have 3 basic elements;</a:t>
            </a:r>
          </a:p>
          <a:p>
            <a:pPr>
              <a:lnSpc>
                <a:spcPct val="80000"/>
              </a:lnSpc>
            </a:pPr>
            <a:r>
              <a:rPr lang="en-US" sz="2600"/>
              <a:t>Input: the ‘things’ which enter the system, (food, orbits, high / low pressure systems, data)</a:t>
            </a:r>
          </a:p>
          <a:p>
            <a:pPr>
              <a:lnSpc>
                <a:spcPct val="80000"/>
              </a:lnSpc>
            </a:pPr>
            <a:r>
              <a:rPr lang="en-US" sz="2600"/>
              <a:t>Processing: transformation process to convert input into output, (breathing, mathematical calculations)</a:t>
            </a:r>
          </a:p>
          <a:p>
            <a:pPr>
              <a:lnSpc>
                <a:spcPct val="80000"/>
              </a:lnSpc>
            </a:pPr>
            <a:r>
              <a:rPr lang="en-US" sz="2600"/>
              <a:t>Output: Transferring the transformed elements to their ultimate destination, (Physical movements, information)</a:t>
            </a:r>
            <a:endParaRPr lang="en-GB" sz="2600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7896225" y="1990725"/>
            <a:ext cx="1905000" cy="685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7896225" y="3286125"/>
            <a:ext cx="1905000" cy="685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7896225" y="4581525"/>
            <a:ext cx="1905000" cy="685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>
            <a:off x="8810625" y="26765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>
            <a:off x="8810625" y="39719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8429625" y="2066925"/>
            <a:ext cx="827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2400">
                <a:latin typeface="Times New Roman" panose="02020603050405020304" pitchFamily="18" charset="0"/>
                <a:cs typeface="Arial" panose="020B0604020202020204" pitchFamily="34" charset="0"/>
              </a:rPr>
              <a:t>Input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8261350" y="4622800"/>
            <a:ext cx="1030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2400">
                <a:latin typeface="Times New Roman" panose="02020603050405020304" pitchFamily="18" charset="0"/>
                <a:cs typeface="Arial" panose="020B0604020202020204" pitchFamily="34" charset="0"/>
              </a:rPr>
              <a:t>Output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8048625" y="3362325"/>
            <a:ext cx="1504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2400">
                <a:latin typeface="Times New Roman" panose="02020603050405020304" pitchFamily="18" charset="0"/>
                <a:cs typeface="Arial" panose="020B0604020202020204" pitchFamily="34" charset="0"/>
              </a:rPr>
              <a:t>Processing</a:t>
            </a:r>
          </a:p>
        </p:txBody>
      </p:sp>
    </p:spTree>
    <p:extLst>
      <p:ext uri="{BB962C8B-B14F-4D97-AF65-F5344CB8AC3E}">
        <p14:creationId xmlns:p14="http://schemas.microsoft.com/office/powerpoint/2010/main" val="139604183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14694</TotalTime>
  <Words>1158</Words>
  <Application>Microsoft Office PowerPoint</Application>
  <PresentationFormat>Widescreen</PresentationFormat>
  <Paragraphs>185</Paragraphs>
  <Slides>32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9" baseType="lpstr">
      <vt:lpstr>Arial</vt:lpstr>
      <vt:lpstr>Times New Roman</vt:lpstr>
      <vt:lpstr>Trebuchet MS</vt:lpstr>
      <vt:lpstr>Wingdings</vt:lpstr>
      <vt:lpstr>Wingdings 3</vt:lpstr>
      <vt:lpstr>Facet</vt:lpstr>
      <vt:lpstr>Slide</vt:lpstr>
      <vt:lpstr>ISCE 101</vt:lpstr>
      <vt:lpstr>Welcome to ISCE 101</vt:lpstr>
      <vt:lpstr>Homework #1</vt:lpstr>
      <vt:lpstr>Information Systems</vt:lpstr>
      <vt:lpstr>From Data to Wisdom</vt:lpstr>
      <vt:lpstr>What is an Information System?</vt:lpstr>
      <vt:lpstr>What is Information Technology?</vt:lpstr>
      <vt:lpstr>What is a System?</vt:lpstr>
      <vt:lpstr>Systems</vt:lpstr>
      <vt:lpstr>Feedback and Control</vt:lpstr>
      <vt:lpstr>System Example</vt:lpstr>
      <vt:lpstr>Further System Concepts</vt:lpstr>
      <vt:lpstr>Information Systems</vt:lpstr>
      <vt:lpstr>A Computer…for Dummies!</vt:lpstr>
      <vt:lpstr>Information System Resources</vt:lpstr>
      <vt:lpstr>People Resources</vt:lpstr>
      <vt:lpstr>Hardware Resources</vt:lpstr>
      <vt:lpstr>Software Resources</vt:lpstr>
      <vt:lpstr>Data Resources</vt:lpstr>
      <vt:lpstr>Network Resources</vt:lpstr>
      <vt:lpstr>Vital Roles of IS within Business</vt:lpstr>
      <vt:lpstr>Changing Role of IS</vt:lpstr>
      <vt:lpstr>Technology - ‘Push’</vt:lpstr>
      <vt:lpstr>PowerPoint Presentation</vt:lpstr>
      <vt:lpstr>PowerPoint Presentation</vt:lpstr>
      <vt:lpstr>Business - ‘Pull’</vt:lpstr>
      <vt:lpstr>Changing Role of IT in Organisations</vt:lpstr>
      <vt:lpstr>DP Era (50’s-60’s)</vt:lpstr>
      <vt:lpstr>MIS Era (70’s-80’s)</vt:lpstr>
      <vt:lpstr>SIS Era (80’s-90’s)</vt:lpstr>
      <vt:lpstr>Internet Era</vt:lpstr>
      <vt:lpstr>Current Era?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ISNE 101</dc:title>
  <dc:creator>Admin</dc:creator>
  <cp:lastModifiedBy>KENNETH COSH</cp:lastModifiedBy>
  <cp:revision>9</cp:revision>
  <dcterms:created xsi:type="dcterms:W3CDTF">2013-06-03T02:24:54Z</dcterms:created>
  <dcterms:modified xsi:type="dcterms:W3CDTF">2026-06-21T12:12:57Z</dcterms:modified>
</cp:coreProperties>
</file>