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1" r:id="rId1"/>
  </p:sldMasterIdLst>
  <p:notesMasterIdLst>
    <p:notesMasterId r:id="rId29"/>
  </p:notes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58" r:id="rId13"/>
    <p:sldId id="259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302" r:id="rId28"/>
  </p:sldIdLst>
  <p:sldSz cx="10160000" cy="7620000"/>
  <p:notesSz cx="7620000" cy="10160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3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90" y="-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1270250" y="762000"/>
            <a:ext cx="5080250" cy="380999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90517249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" name="Shape 23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791275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Shape 89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642937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Shape 95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780675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354400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" name="Shape 41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922499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" name="Shape 47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934566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" name="Shape 53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4525009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Shape 59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3817835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Shape 65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8796196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Shape 71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588797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Shape 77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478525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" name="Shape 29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7863555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8847432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Shape 112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1003504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Shape 118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2028108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Shape 124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628715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8541087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4178815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95539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" name="Shape 47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564601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" name="Shape 53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910000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Shape 59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642519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Shape 65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318198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Shape 71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697964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Shape 77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730682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1270000" y="762000"/>
            <a:ext cx="5080000" cy="3810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Shape 83"/>
          <p:cNvSpPr txBox="1">
            <a:spLocks noGrp="1"/>
          </p:cNvSpPr>
          <p:nvPr>
            <p:ph type="body" idx="1"/>
          </p:nvPr>
        </p:nvSpPr>
        <p:spPr>
          <a:xfrm>
            <a:off x="762000" y="4826000"/>
            <a:ext cx="6096000" cy="457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174385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2713" y="1608669"/>
            <a:ext cx="7356631" cy="3699534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62713" y="5308200"/>
            <a:ext cx="7356631" cy="957133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507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15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23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319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399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47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559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639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6/21/2026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6073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715" y="5333986"/>
            <a:ext cx="7356630" cy="629709"/>
          </a:xfrm>
        </p:spPr>
        <p:txBody>
          <a:bodyPr anchor="b">
            <a:normAutofit/>
          </a:bodyPr>
          <a:lstStyle>
            <a:lvl1pPr algn="l">
              <a:defRPr sz="2667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62713" y="762000"/>
            <a:ext cx="7356631" cy="4045184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778"/>
            </a:lvl1pPr>
            <a:lvl2pPr marL="507995" indent="0">
              <a:buNone/>
              <a:defRPr sz="1778"/>
            </a:lvl2pPr>
            <a:lvl3pPr marL="1015990" indent="0">
              <a:buNone/>
              <a:defRPr sz="1778"/>
            </a:lvl3pPr>
            <a:lvl4pPr marL="1523985" indent="0">
              <a:buNone/>
              <a:defRPr sz="1778"/>
            </a:lvl4pPr>
            <a:lvl5pPr marL="2031980" indent="0">
              <a:buNone/>
              <a:defRPr sz="1778"/>
            </a:lvl5pPr>
            <a:lvl6pPr marL="2539975" indent="0">
              <a:buNone/>
              <a:defRPr sz="1778"/>
            </a:lvl6pPr>
            <a:lvl7pPr marL="3047970" indent="0">
              <a:buNone/>
              <a:defRPr sz="1778"/>
            </a:lvl7pPr>
            <a:lvl8pPr marL="3555964" indent="0">
              <a:buNone/>
              <a:defRPr sz="1778"/>
            </a:lvl8pPr>
            <a:lvl9pPr marL="4063959" indent="0">
              <a:buNone/>
              <a:defRPr sz="1778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62714" y="5963694"/>
            <a:ext cx="7356629" cy="548569"/>
          </a:xfrm>
        </p:spPr>
        <p:txBody>
          <a:bodyPr>
            <a:normAutofit/>
          </a:bodyPr>
          <a:lstStyle>
            <a:lvl1pPr marL="0" indent="0">
              <a:buNone/>
              <a:defRPr sz="1333"/>
            </a:lvl1pPr>
            <a:lvl2pPr marL="507995" indent="0">
              <a:buNone/>
              <a:defRPr sz="1333"/>
            </a:lvl2pPr>
            <a:lvl3pPr marL="1015990" indent="0">
              <a:buNone/>
              <a:defRPr sz="1111"/>
            </a:lvl3pPr>
            <a:lvl4pPr marL="1523985" indent="0">
              <a:buNone/>
              <a:defRPr sz="1000"/>
            </a:lvl4pPr>
            <a:lvl5pPr marL="2031980" indent="0">
              <a:buNone/>
              <a:defRPr sz="1000"/>
            </a:lvl5pPr>
            <a:lvl6pPr marL="2539975" indent="0">
              <a:buNone/>
              <a:defRPr sz="1000"/>
            </a:lvl6pPr>
            <a:lvl7pPr marL="3047970" indent="0">
              <a:buNone/>
              <a:defRPr sz="1000"/>
            </a:lvl7pPr>
            <a:lvl8pPr marL="3555964" indent="0">
              <a:buNone/>
              <a:defRPr sz="1000"/>
            </a:lvl8pPr>
            <a:lvl9pPr marL="406395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6/21/2026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23729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713" y="1608667"/>
            <a:ext cx="7356631" cy="2201333"/>
          </a:xfrm>
        </p:spPr>
        <p:txBody>
          <a:bodyPr/>
          <a:lstStyle>
            <a:lvl1pPr>
              <a:defRPr sz="533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962713" y="4064000"/>
            <a:ext cx="7356631" cy="2624667"/>
          </a:xfrm>
        </p:spPr>
        <p:txBody>
          <a:bodyPr anchor="ctr">
            <a:normAutofit/>
          </a:bodyPr>
          <a:lstStyle>
            <a:lvl1pPr marL="0" indent="0">
              <a:buNone/>
              <a:defRPr sz="2000"/>
            </a:lvl1pPr>
            <a:lvl2pPr marL="507995" indent="0">
              <a:buNone/>
              <a:defRPr sz="1333"/>
            </a:lvl2pPr>
            <a:lvl3pPr marL="1015990" indent="0">
              <a:buNone/>
              <a:defRPr sz="1111"/>
            </a:lvl3pPr>
            <a:lvl4pPr marL="1523985" indent="0">
              <a:buNone/>
              <a:defRPr sz="1000"/>
            </a:lvl4pPr>
            <a:lvl5pPr marL="2031980" indent="0">
              <a:buNone/>
              <a:defRPr sz="1000"/>
            </a:lvl5pPr>
            <a:lvl6pPr marL="2539975" indent="0">
              <a:buNone/>
              <a:defRPr sz="1000"/>
            </a:lvl6pPr>
            <a:lvl7pPr marL="3047970" indent="0">
              <a:buNone/>
              <a:defRPr sz="1000"/>
            </a:lvl7pPr>
            <a:lvl8pPr marL="3555964" indent="0">
              <a:buNone/>
              <a:defRPr sz="1000"/>
            </a:lvl8pPr>
            <a:lvl9pPr marL="406395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6/21/2026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16093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12677" y="1608667"/>
            <a:ext cx="6667832" cy="2581527"/>
          </a:xfrm>
        </p:spPr>
        <p:txBody>
          <a:bodyPr/>
          <a:lstStyle>
            <a:lvl1pPr>
              <a:defRPr sz="533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609086" y="4190194"/>
            <a:ext cx="6067954" cy="380193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556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507995" indent="0">
              <a:buNone/>
              <a:defRPr sz="1333"/>
            </a:lvl2pPr>
            <a:lvl3pPr marL="1015990" indent="0">
              <a:buNone/>
              <a:defRPr sz="1111"/>
            </a:lvl3pPr>
            <a:lvl4pPr marL="1523985" indent="0">
              <a:buNone/>
              <a:defRPr sz="1000"/>
            </a:lvl4pPr>
            <a:lvl5pPr marL="2031980" indent="0">
              <a:buNone/>
              <a:defRPr sz="1000"/>
            </a:lvl5pPr>
            <a:lvl6pPr marL="2539975" indent="0">
              <a:buNone/>
              <a:defRPr sz="1000"/>
            </a:lvl6pPr>
            <a:lvl7pPr marL="3047970" indent="0">
              <a:buNone/>
              <a:defRPr sz="1000"/>
            </a:lvl7pPr>
            <a:lvl8pPr marL="3555964" indent="0">
              <a:buNone/>
              <a:defRPr sz="1000"/>
            </a:lvl8pPr>
            <a:lvl9pPr marL="4063959" indent="0">
              <a:buNone/>
              <a:defRPr sz="10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962713" y="4834063"/>
            <a:ext cx="7356631" cy="1862667"/>
          </a:xfrm>
        </p:spPr>
        <p:txBody>
          <a:bodyPr anchor="ctr">
            <a:normAutofit/>
          </a:bodyPr>
          <a:lstStyle>
            <a:lvl1pPr marL="0" indent="0">
              <a:buNone/>
              <a:defRPr sz="2000"/>
            </a:lvl1pPr>
            <a:lvl2pPr marL="507995" indent="0">
              <a:buNone/>
              <a:defRPr sz="1333"/>
            </a:lvl2pPr>
            <a:lvl3pPr marL="1015990" indent="0">
              <a:buNone/>
              <a:defRPr sz="1111"/>
            </a:lvl3pPr>
            <a:lvl4pPr marL="1523985" indent="0">
              <a:buNone/>
              <a:defRPr sz="1000"/>
            </a:lvl4pPr>
            <a:lvl5pPr marL="2031980" indent="0">
              <a:buNone/>
              <a:defRPr sz="1000"/>
            </a:lvl5pPr>
            <a:lvl6pPr marL="2539975" indent="0">
              <a:buNone/>
              <a:defRPr sz="1000"/>
            </a:lvl6pPr>
            <a:lvl7pPr marL="3047970" indent="0">
              <a:buNone/>
              <a:defRPr sz="1000"/>
            </a:lvl7pPr>
            <a:lvl8pPr marL="3555964" indent="0">
              <a:buNone/>
              <a:defRPr sz="1000"/>
            </a:lvl8pPr>
            <a:lvl9pPr marL="406395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6/21/2026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748775" y="1079171"/>
            <a:ext cx="668434" cy="2178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3555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777434" y="2904208"/>
            <a:ext cx="668434" cy="2178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3555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019896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713" y="3471334"/>
            <a:ext cx="7356632" cy="1836867"/>
          </a:xfrm>
        </p:spPr>
        <p:txBody>
          <a:bodyPr anchor="b"/>
          <a:lstStyle>
            <a:lvl1pPr algn="l">
              <a:defRPr sz="4444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2713" y="5308201"/>
            <a:ext cx="7356631" cy="956000"/>
          </a:xfrm>
        </p:spPr>
        <p:txBody>
          <a:bodyPr anchor="t"/>
          <a:lstStyle>
            <a:lvl1pPr marL="0" indent="0" algn="l">
              <a:buNone/>
              <a:defRPr sz="2222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50799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15990" indent="0">
              <a:buNone/>
              <a:defRPr sz="1778">
                <a:solidFill>
                  <a:schemeClr val="tx1">
                    <a:tint val="75000"/>
                  </a:schemeClr>
                </a:solidFill>
              </a:defRPr>
            </a:lvl3pPr>
            <a:lvl4pPr marL="1523985" indent="0">
              <a:buNone/>
              <a:defRPr sz="1556">
                <a:solidFill>
                  <a:schemeClr val="tx1">
                    <a:tint val="75000"/>
                  </a:schemeClr>
                </a:solidFill>
              </a:defRPr>
            </a:lvl4pPr>
            <a:lvl5pPr marL="2031980" indent="0">
              <a:buNone/>
              <a:defRPr sz="1556">
                <a:solidFill>
                  <a:schemeClr val="tx1">
                    <a:tint val="75000"/>
                  </a:schemeClr>
                </a:solidFill>
              </a:defRPr>
            </a:lvl5pPr>
            <a:lvl6pPr marL="2539975" indent="0">
              <a:buNone/>
              <a:defRPr sz="1556">
                <a:solidFill>
                  <a:schemeClr val="tx1">
                    <a:tint val="75000"/>
                  </a:schemeClr>
                </a:solidFill>
              </a:defRPr>
            </a:lvl6pPr>
            <a:lvl7pPr marL="3047970" indent="0">
              <a:buNone/>
              <a:defRPr sz="1556">
                <a:solidFill>
                  <a:schemeClr val="tx1">
                    <a:tint val="75000"/>
                  </a:schemeClr>
                </a:solidFill>
              </a:defRPr>
            </a:lvl7pPr>
            <a:lvl8pPr marL="3555964" indent="0">
              <a:buNone/>
              <a:defRPr sz="1556">
                <a:solidFill>
                  <a:schemeClr val="tx1">
                    <a:tint val="75000"/>
                  </a:schemeClr>
                </a:solidFill>
              </a:defRPr>
            </a:lvl8pPr>
            <a:lvl9pPr marL="4063959" indent="0">
              <a:buNone/>
              <a:defRPr sz="155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6/21/2026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53153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66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7594" y="2201333"/>
            <a:ext cx="2456361" cy="640291"/>
          </a:xfrm>
        </p:spPr>
        <p:txBody>
          <a:bodyPr anchor="b">
            <a:noAutofit/>
          </a:bodyPr>
          <a:lstStyle>
            <a:lvl1pPr marL="0" indent="0">
              <a:buNone/>
              <a:defRPr sz="2667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507995" indent="0">
              <a:buNone/>
              <a:defRPr sz="2222" b="1"/>
            </a:lvl2pPr>
            <a:lvl3pPr marL="1015990" indent="0">
              <a:buNone/>
              <a:defRPr sz="2000" b="1"/>
            </a:lvl3pPr>
            <a:lvl4pPr marL="1523985" indent="0">
              <a:buNone/>
              <a:defRPr sz="1778" b="1"/>
            </a:lvl4pPr>
            <a:lvl5pPr marL="2031980" indent="0">
              <a:buNone/>
              <a:defRPr sz="1778" b="1"/>
            </a:lvl5pPr>
            <a:lvl6pPr marL="2539975" indent="0">
              <a:buNone/>
              <a:defRPr sz="1778" b="1"/>
            </a:lvl6pPr>
            <a:lvl7pPr marL="3047970" indent="0">
              <a:buNone/>
              <a:defRPr sz="1778" b="1"/>
            </a:lvl7pPr>
            <a:lvl8pPr marL="3555964" indent="0">
              <a:buNone/>
              <a:defRPr sz="1778" b="1"/>
            </a:lvl8pPr>
            <a:lvl9pPr marL="4063959" indent="0">
              <a:buNone/>
              <a:defRPr sz="1778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543861" y="2963334"/>
            <a:ext cx="2440093" cy="3988153"/>
          </a:xfrm>
        </p:spPr>
        <p:txBody>
          <a:bodyPr anchor="t">
            <a:normAutofit/>
          </a:bodyPr>
          <a:lstStyle>
            <a:lvl1pPr marL="0" indent="0">
              <a:buNone/>
              <a:defRPr sz="1556"/>
            </a:lvl1pPr>
            <a:lvl2pPr marL="507995" indent="0">
              <a:buNone/>
              <a:defRPr sz="1333"/>
            </a:lvl2pPr>
            <a:lvl3pPr marL="1015990" indent="0">
              <a:buNone/>
              <a:defRPr sz="1111"/>
            </a:lvl3pPr>
            <a:lvl4pPr marL="1523985" indent="0">
              <a:buNone/>
              <a:defRPr sz="1000"/>
            </a:lvl4pPr>
            <a:lvl5pPr marL="2031980" indent="0">
              <a:buNone/>
              <a:defRPr sz="1000"/>
            </a:lvl5pPr>
            <a:lvl6pPr marL="2539975" indent="0">
              <a:buNone/>
              <a:defRPr sz="1000"/>
            </a:lvl6pPr>
            <a:lvl7pPr marL="3047970" indent="0">
              <a:buNone/>
              <a:defRPr sz="1000"/>
            </a:lvl7pPr>
            <a:lvl8pPr marL="3555964" indent="0">
              <a:buNone/>
              <a:defRPr sz="1000"/>
            </a:lvl8pPr>
            <a:lvl9pPr marL="406395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37227" y="2201333"/>
            <a:ext cx="2447504" cy="640291"/>
          </a:xfrm>
        </p:spPr>
        <p:txBody>
          <a:bodyPr anchor="b">
            <a:noAutofit/>
          </a:bodyPr>
          <a:lstStyle>
            <a:lvl1pPr marL="0" indent="0">
              <a:buNone/>
              <a:defRPr sz="2667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507995" indent="0">
              <a:buNone/>
              <a:defRPr sz="2222" b="1"/>
            </a:lvl2pPr>
            <a:lvl3pPr marL="1015990" indent="0">
              <a:buNone/>
              <a:defRPr sz="2000" b="1"/>
            </a:lvl3pPr>
            <a:lvl4pPr marL="1523985" indent="0">
              <a:buNone/>
              <a:defRPr sz="1778" b="1"/>
            </a:lvl4pPr>
            <a:lvl5pPr marL="2031980" indent="0">
              <a:buNone/>
              <a:defRPr sz="1778" b="1"/>
            </a:lvl5pPr>
            <a:lvl6pPr marL="2539975" indent="0">
              <a:buNone/>
              <a:defRPr sz="1778" b="1"/>
            </a:lvl6pPr>
            <a:lvl7pPr marL="3047970" indent="0">
              <a:buNone/>
              <a:defRPr sz="1778" b="1"/>
            </a:lvl7pPr>
            <a:lvl8pPr marL="3555964" indent="0">
              <a:buNone/>
              <a:defRPr sz="1778" b="1"/>
            </a:lvl8pPr>
            <a:lvl9pPr marL="4063959" indent="0">
              <a:buNone/>
              <a:defRPr sz="1778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228430" y="2963334"/>
            <a:ext cx="2456301" cy="3988153"/>
          </a:xfrm>
        </p:spPr>
        <p:txBody>
          <a:bodyPr anchor="t">
            <a:normAutofit/>
          </a:bodyPr>
          <a:lstStyle>
            <a:lvl1pPr marL="0" indent="0">
              <a:buNone/>
              <a:defRPr sz="1556"/>
            </a:lvl1pPr>
            <a:lvl2pPr marL="507995" indent="0">
              <a:buNone/>
              <a:defRPr sz="1333"/>
            </a:lvl2pPr>
            <a:lvl3pPr marL="1015990" indent="0">
              <a:buNone/>
              <a:defRPr sz="1111"/>
            </a:lvl3pPr>
            <a:lvl4pPr marL="1523985" indent="0">
              <a:buNone/>
              <a:defRPr sz="1000"/>
            </a:lvl4pPr>
            <a:lvl5pPr marL="2031980" indent="0">
              <a:buNone/>
              <a:defRPr sz="1000"/>
            </a:lvl5pPr>
            <a:lvl6pPr marL="2539975" indent="0">
              <a:buNone/>
              <a:defRPr sz="1000"/>
            </a:lvl6pPr>
            <a:lvl7pPr marL="3047970" indent="0">
              <a:buNone/>
              <a:defRPr sz="1000"/>
            </a:lvl7pPr>
            <a:lvl8pPr marL="3555964" indent="0">
              <a:buNone/>
              <a:defRPr sz="1000"/>
            </a:lvl8pPr>
            <a:lvl9pPr marL="406395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38797" y="2201333"/>
            <a:ext cx="2444064" cy="640291"/>
          </a:xfrm>
        </p:spPr>
        <p:txBody>
          <a:bodyPr anchor="b">
            <a:noAutofit/>
          </a:bodyPr>
          <a:lstStyle>
            <a:lvl1pPr marL="0" indent="0">
              <a:buNone/>
              <a:defRPr sz="2667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507995" indent="0">
              <a:buNone/>
              <a:defRPr sz="2222" b="1"/>
            </a:lvl2pPr>
            <a:lvl3pPr marL="1015990" indent="0">
              <a:buNone/>
              <a:defRPr sz="2000" b="1"/>
            </a:lvl3pPr>
            <a:lvl4pPr marL="1523985" indent="0">
              <a:buNone/>
              <a:defRPr sz="1778" b="1"/>
            </a:lvl4pPr>
            <a:lvl5pPr marL="2031980" indent="0">
              <a:buNone/>
              <a:defRPr sz="1778" b="1"/>
            </a:lvl5pPr>
            <a:lvl6pPr marL="2539975" indent="0">
              <a:buNone/>
              <a:defRPr sz="1778" b="1"/>
            </a:lvl6pPr>
            <a:lvl7pPr marL="3047970" indent="0">
              <a:buNone/>
              <a:defRPr sz="1778" b="1"/>
            </a:lvl7pPr>
            <a:lvl8pPr marL="3555964" indent="0">
              <a:buNone/>
              <a:defRPr sz="1778" b="1"/>
            </a:lvl8pPr>
            <a:lvl9pPr marL="4063959" indent="0">
              <a:buNone/>
              <a:defRPr sz="1778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38797" y="2963334"/>
            <a:ext cx="2444064" cy="3988153"/>
          </a:xfrm>
        </p:spPr>
        <p:txBody>
          <a:bodyPr anchor="t">
            <a:normAutofit/>
          </a:bodyPr>
          <a:lstStyle>
            <a:lvl1pPr marL="0" indent="0">
              <a:buNone/>
              <a:defRPr sz="1556"/>
            </a:lvl1pPr>
            <a:lvl2pPr marL="507995" indent="0">
              <a:buNone/>
              <a:defRPr sz="1333"/>
            </a:lvl2pPr>
            <a:lvl3pPr marL="1015990" indent="0">
              <a:buNone/>
              <a:defRPr sz="1111"/>
            </a:lvl3pPr>
            <a:lvl4pPr marL="1523985" indent="0">
              <a:buNone/>
              <a:defRPr sz="1000"/>
            </a:lvl4pPr>
            <a:lvl5pPr marL="2031980" indent="0">
              <a:buNone/>
              <a:defRPr sz="1000"/>
            </a:lvl5pPr>
            <a:lvl6pPr marL="2539975" indent="0">
              <a:buNone/>
              <a:defRPr sz="1000"/>
            </a:lvl6pPr>
            <a:lvl7pPr marL="3047970" indent="0">
              <a:buNone/>
              <a:defRPr sz="1000"/>
            </a:lvl7pPr>
            <a:lvl8pPr marL="3555964" indent="0">
              <a:buNone/>
              <a:defRPr sz="1000"/>
            </a:lvl8pPr>
            <a:lvl9pPr marL="406395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105927" y="2370667"/>
            <a:ext cx="0" cy="4402667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803367" y="2370667"/>
            <a:ext cx="0" cy="4407647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6/21/2026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61878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66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861" y="4723277"/>
            <a:ext cx="2450680" cy="640291"/>
          </a:xfrm>
        </p:spPr>
        <p:txBody>
          <a:bodyPr anchor="b">
            <a:noAutofit/>
          </a:bodyPr>
          <a:lstStyle>
            <a:lvl1pPr marL="0" indent="0">
              <a:buNone/>
              <a:defRPr sz="2667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507995" indent="0">
              <a:buNone/>
              <a:defRPr sz="2222" b="1"/>
            </a:lvl2pPr>
            <a:lvl3pPr marL="1015990" indent="0">
              <a:buNone/>
              <a:defRPr sz="2000" b="1"/>
            </a:lvl3pPr>
            <a:lvl4pPr marL="1523985" indent="0">
              <a:buNone/>
              <a:defRPr sz="1778" b="1"/>
            </a:lvl4pPr>
            <a:lvl5pPr marL="2031980" indent="0">
              <a:buNone/>
              <a:defRPr sz="1778" b="1"/>
            </a:lvl5pPr>
            <a:lvl6pPr marL="2539975" indent="0">
              <a:buNone/>
              <a:defRPr sz="1778" b="1"/>
            </a:lvl6pPr>
            <a:lvl7pPr marL="3047970" indent="0">
              <a:buNone/>
              <a:defRPr sz="1778" b="1"/>
            </a:lvl7pPr>
            <a:lvl8pPr marL="3555964" indent="0">
              <a:buNone/>
              <a:defRPr sz="1778" b="1"/>
            </a:lvl8pPr>
            <a:lvl9pPr marL="4063959" indent="0">
              <a:buNone/>
              <a:defRPr sz="1778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43861" y="2455334"/>
            <a:ext cx="2450680" cy="1693333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778"/>
            </a:lvl1pPr>
            <a:lvl2pPr marL="507995" indent="0">
              <a:buNone/>
              <a:defRPr sz="1778"/>
            </a:lvl2pPr>
            <a:lvl3pPr marL="1015990" indent="0">
              <a:buNone/>
              <a:defRPr sz="1778"/>
            </a:lvl3pPr>
            <a:lvl4pPr marL="1523985" indent="0">
              <a:buNone/>
              <a:defRPr sz="1778"/>
            </a:lvl4pPr>
            <a:lvl5pPr marL="2031980" indent="0">
              <a:buNone/>
              <a:defRPr sz="1778"/>
            </a:lvl5pPr>
            <a:lvl6pPr marL="2539975" indent="0">
              <a:buNone/>
              <a:defRPr sz="1778"/>
            </a:lvl6pPr>
            <a:lvl7pPr marL="3047970" indent="0">
              <a:buNone/>
              <a:defRPr sz="1778"/>
            </a:lvl7pPr>
            <a:lvl8pPr marL="3555964" indent="0">
              <a:buNone/>
              <a:defRPr sz="1778"/>
            </a:lvl8pPr>
            <a:lvl9pPr marL="4063959" indent="0">
              <a:buNone/>
              <a:defRPr sz="1778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543861" y="5363570"/>
            <a:ext cx="2450680" cy="732432"/>
          </a:xfrm>
        </p:spPr>
        <p:txBody>
          <a:bodyPr anchor="t">
            <a:normAutofit/>
          </a:bodyPr>
          <a:lstStyle>
            <a:lvl1pPr marL="0" indent="0">
              <a:buNone/>
              <a:defRPr sz="1556"/>
            </a:lvl1pPr>
            <a:lvl2pPr marL="507995" indent="0">
              <a:buNone/>
              <a:defRPr sz="1333"/>
            </a:lvl2pPr>
            <a:lvl3pPr marL="1015990" indent="0">
              <a:buNone/>
              <a:defRPr sz="1111"/>
            </a:lvl3pPr>
            <a:lvl4pPr marL="1523985" indent="0">
              <a:buNone/>
              <a:defRPr sz="1000"/>
            </a:lvl4pPr>
            <a:lvl5pPr marL="2031980" indent="0">
              <a:buNone/>
              <a:defRPr sz="1000"/>
            </a:lvl5pPr>
            <a:lvl6pPr marL="2539975" indent="0">
              <a:buNone/>
              <a:defRPr sz="1000"/>
            </a:lvl6pPr>
            <a:lvl7pPr marL="3047970" indent="0">
              <a:buNone/>
              <a:defRPr sz="1000"/>
            </a:lvl7pPr>
            <a:lvl8pPr marL="3555964" indent="0">
              <a:buNone/>
              <a:defRPr sz="1000"/>
            </a:lvl8pPr>
            <a:lvl9pPr marL="406395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41991" y="4723277"/>
            <a:ext cx="2442740" cy="640291"/>
          </a:xfrm>
        </p:spPr>
        <p:txBody>
          <a:bodyPr anchor="b">
            <a:noAutofit/>
          </a:bodyPr>
          <a:lstStyle>
            <a:lvl1pPr marL="0" indent="0">
              <a:buNone/>
              <a:defRPr sz="2667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507995" indent="0">
              <a:buNone/>
              <a:defRPr sz="2222" b="1"/>
            </a:lvl2pPr>
            <a:lvl3pPr marL="1015990" indent="0">
              <a:buNone/>
              <a:defRPr sz="2000" b="1"/>
            </a:lvl3pPr>
            <a:lvl4pPr marL="1523985" indent="0">
              <a:buNone/>
              <a:defRPr sz="1778" b="1"/>
            </a:lvl4pPr>
            <a:lvl5pPr marL="2031980" indent="0">
              <a:buNone/>
              <a:defRPr sz="1778" b="1"/>
            </a:lvl5pPr>
            <a:lvl6pPr marL="2539975" indent="0">
              <a:buNone/>
              <a:defRPr sz="1778" b="1"/>
            </a:lvl6pPr>
            <a:lvl7pPr marL="3047970" indent="0">
              <a:buNone/>
              <a:defRPr sz="1778" b="1"/>
            </a:lvl7pPr>
            <a:lvl8pPr marL="3555964" indent="0">
              <a:buNone/>
              <a:defRPr sz="1778" b="1"/>
            </a:lvl8pPr>
            <a:lvl9pPr marL="4063959" indent="0">
              <a:buNone/>
              <a:defRPr sz="1778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241990" y="2455334"/>
            <a:ext cx="2442740" cy="1693333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778"/>
            </a:lvl1pPr>
            <a:lvl2pPr marL="507995" indent="0">
              <a:buNone/>
              <a:defRPr sz="1778"/>
            </a:lvl2pPr>
            <a:lvl3pPr marL="1015990" indent="0">
              <a:buNone/>
              <a:defRPr sz="1778"/>
            </a:lvl3pPr>
            <a:lvl4pPr marL="1523985" indent="0">
              <a:buNone/>
              <a:defRPr sz="1778"/>
            </a:lvl4pPr>
            <a:lvl5pPr marL="2031980" indent="0">
              <a:buNone/>
              <a:defRPr sz="1778"/>
            </a:lvl5pPr>
            <a:lvl6pPr marL="2539975" indent="0">
              <a:buNone/>
              <a:defRPr sz="1778"/>
            </a:lvl6pPr>
            <a:lvl7pPr marL="3047970" indent="0">
              <a:buNone/>
              <a:defRPr sz="1778"/>
            </a:lvl7pPr>
            <a:lvl8pPr marL="3555964" indent="0">
              <a:buNone/>
              <a:defRPr sz="1778"/>
            </a:lvl8pPr>
            <a:lvl9pPr marL="4063959" indent="0">
              <a:buNone/>
              <a:defRPr sz="1778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240862" y="5363568"/>
            <a:ext cx="2445976" cy="732432"/>
          </a:xfrm>
        </p:spPr>
        <p:txBody>
          <a:bodyPr anchor="t">
            <a:normAutofit/>
          </a:bodyPr>
          <a:lstStyle>
            <a:lvl1pPr marL="0" indent="0">
              <a:buNone/>
              <a:defRPr sz="1556"/>
            </a:lvl1pPr>
            <a:lvl2pPr marL="507995" indent="0">
              <a:buNone/>
              <a:defRPr sz="1333"/>
            </a:lvl2pPr>
            <a:lvl3pPr marL="1015990" indent="0">
              <a:buNone/>
              <a:defRPr sz="1111"/>
            </a:lvl3pPr>
            <a:lvl4pPr marL="1523985" indent="0">
              <a:buNone/>
              <a:defRPr sz="1000"/>
            </a:lvl4pPr>
            <a:lvl5pPr marL="2031980" indent="0">
              <a:buNone/>
              <a:defRPr sz="1000"/>
            </a:lvl5pPr>
            <a:lvl6pPr marL="2539975" indent="0">
              <a:buNone/>
              <a:defRPr sz="1000"/>
            </a:lvl6pPr>
            <a:lvl7pPr marL="3047970" indent="0">
              <a:buNone/>
              <a:defRPr sz="1000"/>
            </a:lvl7pPr>
            <a:lvl8pPr marL="3555964" indent="0">
              <a:buNone/>
              <a:defRPr sz="1000"/>
            </a:lvl8pPr>
            <a:lvl9pPr marL="406395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38797" y="4723277"/>
            <a:ext cx="2444064" cy="640291"/>
          </a:xfrm>
        </p:spPr>
        <p:txBody>
          <a:bodyPr anchor="b">
            <a:noAutofit/>
          </a:bodyPr>
          <a:lstStyle>
            <a:lvl1pPr marL="0" indent="0">
              <a:buNone/>
              <a:defRPr sz="2667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507995" indent="0">
              <a:buNone/>
              <a:defRPr sz="2222" b="1"/>
            </a:lvl2pPr>
            <a:lvl3pPr marL="1015990" indent="0">
              <a:buNone/>
              <a:defRPr sz="2000" b="1"/>
            </a:lvl3pPr>
            <a:lvl4pPr marL="1523985" indent="0">
              <a:buNone/>
              <a:defRPr sz="1778" b="1"/>
            </a:lvl4pPr>
            <a:lvl5pPr marL="2031980" indent="0">
              <a:buNone/>
              <a:defRPr sz="1778" b="1"/>
            </a:lvl5pPr>
            <a:lvl6pPr marL="2539975" indent="0">
              <a:buNone/>
              <a:defRPr sz="1778" b="1"/>
            </a:lvl6pPr>
            <a:lvl7pPr marL="3047970" indent="0">
              <a:buNone/>
              <a:defRPr sz="1778" b="1"/>
            </a:lvl7pPr>
            <a:lvl8pPr marL="3555964" indent="0">
              <a:buNone/>
              <a:defRPr sz="1778" b="1"/>
            </a:lvl8pPr>
            <a:lvl9pPr marL="4063959" indent="0">
              <a:buNone/>
              <a:defRPr sz="1778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38796" y="2455334"/>
            <a:ext cx="2444064" cy="1693333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778"/>
            </a:lvl1pPr>
            <a:lvl2pPr marL="507995" indent="0">
              <a:buNone/>
              <a:defRPr sz="1778"/>
            </a:lvl2pPr>
            <a:lvl3pPr marL="1015990" indent="0">
              <a:buNone/>
              <a:defRPr sz="1778"/>
            </a:lvl3pPr>
            <a:lvl4pPr marL="1523985" indent="0">
              <a:buNone/>
              <a:defRPr sz="1778"/>
            </a:lvl4pPr>
            <a:lvl5pPr marL="2031980" indent="0">
              <a:buNone/>
              <a:defRPr sz="1778"/>
            </a:lvl5pPr>
            <a:lvl6pPr marL="2539975" indent="0">
              <a:buNone/>
              <a:defRPr sz="1778"/>
            </a:lvl6pPr>
            <a:lvl7pPr marL="3047970" indent="0">
              <a:buNone/>
              <a:defRPr sz="1778"/>
            </a:lvl7pPr>
            <a:lvl8pPr marL="3555964" indent="0">
              <a:buNone/>
              <a:defRPr sz="1778"/>
            </a:lvl8pPr>
            <a:lvl9pPr marL="4063959" indent="0">
              <a:buNone/>
              <a:defRPr sz="1778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38694" y="5363566"/>
            <a:ext cx="2447301" cy="732432"/>
          </a:xfrm>
        </p:spPr>
        <p:txBody>
          <a:bodyPr anchor="t">
            <a:normAutofit/>
          </a:bodyPr>
          <a:lstStyle>
            <a:lvl1pPr marL="0" indent="0">
              <a:buNone/>
              <a:defRPr sz="1556"/>
            </a:lvl1pPr>
            <a:lvl2pPr marL="507995" indent="0">
              <a:buNone/>
              <a:defRPr sz="1333"/>
            </a:lvl2pPr>
            <a:lvl3pPr marL="1015990" indent="0">
              <a:buNone/>
              <a:defRPr sz="1111"/>
            </a:lvl3pPr>
            <a:lvl4pPr marL="1523985" indent="0">
              <a:buNone/>
              <a:defRPr sz="1000"/>
            </a:lvl4pPr>
            <a:lvl5pPr marL="2031980" indent="0">
              <a:buNone/>
              <a:defRPr sz="1000"/>
            </a:lvl5pPr>
            <a:lvl6pPr marL="2539975" indent="0">
              <a:buNone/>
              <a:defRPr sz="1000"/>
            </a:lvl6pPr>
            <a:lvl7pPr marL="3047970" indent="0">
              <a:buNone/>
              <a:defRPr sz="1000"/>
            </a:lvl7pPr>
            <a:lvl8pPr marL="3555964" indent="0">
              <a:buNone/>
              <a:defRPr sz="1000"/>
            </a:lvl8pPr>
            <a:lvl9pPr marL="406395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105927" y="2370667"/>
            <a:ext cx="0" cy="4402667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803367" y="2370667"/>
            <a:ext cx="0" cy="4407647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6/21/2026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76003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6/21/2026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07239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21981" y="478016"/>
            <a:ext cx="1460881" cy="6473472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3861" y="859117"/>
            <a:ext cx="6187569" cy="609237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6/21/2026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94059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x" type="tx">
  <p:cSld name="tx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304800" y="304800"/>
            <a:ext cx="9550400" cy="914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buClr>
                <a:srgbClr val="FFFFFF"/>
              </a:buClr>
              <a:buSzPct val="99224"/>
              <a:buFont typeface="Comic Sans MS"/>
              <a:defRPr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>
              <a:buClr>
                <a:srgbClr val="FFFFFF"/>
              </a:buClr>
              <a:buSzPct val="99224"/>
              <a:buFont typeface="Comic Sans MS"/>
              <a:defRPr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>
              <a:buClr>
                <a:srgbClr val="FFFFFF"/>
              </a:buClr>
              <a:buSzPct val="99224"/>
              <a:buFont typeface="Comic Sans MS"/>
              <a:defRPr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>
              <a:buClr>
                <a:srgbClr val="FFFFFF"/>
              </a:buClr>
              <a:buSzPct val="99224"/>
              <a:buFont typeface="Comic Sans MS"/>
              <a:defRPr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>
              <a:buClr>
                <a:srgbClr val="FFFFFF"/>
              </a:buClr>
              <a:buSzPct val="99224"/>
              <a:buFont typeface="Comic Sans MS"/>
              <a:defRPr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>
              <a:buClr>
                <a:srgbClr val="FFFFFF"/>
              </a:buClr>
              <a:buSzPct val="99224"/>
              <a:buFont typeface="Comic Sans MS"/>
              <a:defRPr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>
              <a:buClr>
                <a:srgbClr val="FFFFFF"/>
              </a:buClr>
              <a:buSzPct val="99224"/>
              <a:buFont typeface="Comic Sans MS"/>
              <a:defRPr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>
              <a:buClr>
                <a:srgbClr val="FFFFFF"/>
              </a:buClr>
              <a:buSzPct val="99224"/>
              <a:buFont typeface="Comic Sans MS"/>
              <a:defRPr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>
              <a:buClr>
                <a:srgbClr val="FFFFFF"/>
              </a:buClr>
              <a:buSzPct val="99224"/>
              <a:buFont typeface="Comic Sans MS"/>
              <a:defRPr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body" idx="1"/>
          </p:nvPr>
        </p:nvSpPr>
        <p:spPr>
          <a:xfrm>
            <a:off x="304800" y="1828800"/>
            <a:ext cx="9550400" cy="54863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buClr>
                <a:srgbClr val="FFFFFF"/>
              </a:buClr>
              <a:buSzPct val="98765"/>
              <a:buFont typeface="Comic Sans MS"/>
              <a:defRPr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>
              <a:buClr>
                <a:srgbClr val="FFFFFF"/>
              </a:buClr>
              <a:buSzPct val="98765"/>
              <a:buFont typeface="Comic Sans MS"/>
              <a:defRPr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>
              <a:buClr>
                <a:srgbClr val="FFFFFF"/>
              </a:buClr>
              <a:buSzPct val="98765"/>
              <a:buFont typeface="Comic Sans MS"/>
              <a:defRPr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>
              <a:buClr>
                <a:srgbClr val="FFFFFF"/>
              </a:buClr>
              <a:buSzPct val="98765"/>
              <a:buFont typeface="Comic Sans MS"/>
              <a:defRPr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>
              <a:buClr>
                <a:srgbClr val="FFFFFF"/>
              </a:buClr>
              <a:buSzPct val="98765"/>
              <a:buFont typeface="Comic Sans MS"/>
              <a:defRPr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>
              <a:buClr>
                <a:srgbClr val="FFFFFF"/>
              </a:buClr>
              <a:buSzPct val="98765"/>
              <a:buFont typeface="Comic Sans MS"/>
              <a:defRPr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>
              <a:buClr>
                <a:srgbClr val="FFFFFF"/>
              </a:buClr>
              <a:buSzPct val="98765"/>
              <a:buFont typeface="Comic Sans MS"/>
              <a:defRPr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>
              <a:buClr>
                <a:srgbClr val="FFFFFF"/>
              </a:buClr>
              <a:buSzPct val="98765"/>
              <a:buFont typeface="Comic Sans MS"/>
              <a:defRPr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>
              <a:buClr>
                <a:srgbClr val="FFFFFF"/>
              </a:buClr>
              <a:buSzPct val="98765"/>
              <a:buFont typeface="Comic Sans MS"/>
              <a:defRPr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4007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6/21/2026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06442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715" y="3179705"/>
            <a:ext cx="7356630" cy="2128497"/>
          </a:xfrm>
        </p:spPr>
        <p:txBody>
          <a:bodyPr anchor="b"/>
          <a:lstStyle>
            <a:lvl1pPr algn="l">
              <a:defRPr sz="4444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2713" y="5308201"/>
            <a:ext cx="7356631" cy="956000"/>
          </a:xfrm>
        </p:spPr>
        <p:txBody>
          <a:bodyPr anchor="t"/>
          <a:lstStyle>
            <a:lvl1pPr marL="0" indent="0" algn="l">
              <a:buNone/>
              <a:defRPr sz="2222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50799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15990" indent="0">
              <a:buNone/>
              <a:defRPr sz="1778">
                <a:solidFill>
                  <a:schemeClr val="tx1">
                    <a:tint val="75000"/>
                  </a:schemeClr>
                </a:solidFill>
              </a:defRPr>
            </a:lvl3pPr>
            <a:lvl4pPr marL="1523985" indent="0">
              <a:buNone/>
              <a:defRPr sz="1556">
                <a:solidFill>
                  <a:schemeClr val="tx1">
                    <a:tint val="75000"/>
                  </a:schemeClr>
                </a:solidFill>
              </a:defRPr>
            </a:lvl4pPr>
            <a:lvl5pPr marL="2031980" indent="0">
              <a:buNone/>
              <a:defRPr sz="1556">
                <a:solidFill>
                  <a:schemeClr val="tx1">
                    <a:tint val="75000"/>
                  </a:schemeClr>
                </a:solidFill>
              </a:defRPr>
            </a:lvl5pPr>
            <a:lvl6pPr marL="2539975" indent="0">
              <a:buNone/>
              <a:defRPr sz="1556">
                <a:solidFill>
                  <a:schemeClr val="tx1">
                    <a:tint val="75000"/>
                  </a:schemeClr>
                </a:solidFill>
              </a:defRPr>
            </a:lvl6pPr>
            <a:lvl7pPr marL="3047970" indent="0">
              <a:buNone/>
              <a:defRPr sz="1556">
                <a:solidFill>
                  <a:schemeClr val="tx1">
                    <a:tint val="75000"/>
                  </a:schemeClr>
                </a:solidFill>
              </a:defRPr>
            </a:lvl7pPr>
            <a:lvl8pPr marL="3555964" indent="0">
              <a:buNone/>
              <a:defRPr sz="1556">
                <a:solidFill>
                  <a:schemeClr val="tx1">
                    <a:tint val="75000"/>
                  </a:schemeClr>
                </a:solidFill>
              </a:defRPr>
            </a:lvl8pPr>
            <a:lvl9pPr marL="4063959" indent="0">
              <a:buNone/>
              <a:defRPr sz="155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6/21/2026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8145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9667" y="2289529"/>
            <a:ext cx="3664570" cy="4661959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778"/>
            </a:lvl2pPr>
            <a:lvl3pPr>
              <a:defRPr sz="1556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3306" y="2284548"/>
            <a:ext cx="3664572" cy="4666939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778"/>
            </a:lvl2pPr>
            <a:lvl3pPr>
              <a:defRPr sz="1556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6/21/2026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19545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9667" y="2116667"/>
            <a:ext cx="3664569" cy="640291"/>
          </a:xfrm>
        </p:spPr>
        <p:txBody>
          <a:bodyPr anchor="b">
            <a:noAutofit/>
          </a:bodyPr>
          <a:lstStyle>
            <a:lvl1pPr marL="0" indent="0">
              <a:buNone/>
              <a:defRPr sz="2667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507995" indent="0">
              <a:buNone/>
              <a:defRPr sz="2222" b="1"/>
            </a:lvl2pPr>
            <a:lvl3pPr marL="1015990" indent="0">
              <a:buNone/>
              <a:defRPr sz="2000" b="1"/>
            </a:lvl3pPr>
            <a:lvl4pPr marL="1523985" indent="0">
              <a:buNone/>
              <a:defRPr sz="1778" b="1"/>
            </a:lvl4pPr>
            <a:lvl5pPr marL="2031980" indent="0">
              <a:buNone/>
              <a:defRPr sz="1778" b="1"/>
            </a:lvl5pPr>
            <a:lvl6pPr marL="2539975" indent="0">
              <a:buNone/>
              <a:defRPr sz="1778" b="1"/>
            </a:lvl6pPr>
            <a:lvl7pPr marL="3047970" indent="0">
              <a:buNone/>
              <a:defRPr sz="1778" b="1"/>
            </a:lvl7pPr>
            <a:lvl8pPr marL="3555964" indent="0">
              <a:buNone/>
              <a:defRPr sz="1778" b="1"/>
            </a:lvl8pPr>
            <a:lvl9pPr marL="4063959" indent="0">
              <a:buNone/>
              <a:defRPr sz="1778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9667" y="2794000"/>
            <a:ext cx="3664570" cy="415748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778"/>
            </a:lvl2pPr>
            <a:lvl3pPr>
              <a:defRPr sz="1556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3307" y="2116667"/>
            <a:ext cx="3664570" cy="640291"/>
          </a:xfrm>
        </p:spPr>
        <p:txBody>
          <a:bodyPr anchor="b">
            <a:noAutofit/>
          </a:bodyPr>
          <a:lstStyle>
            <a:lvl1pPr marL="0" indent="0">
              <a:buNone/>
              <a:defRPr sz="2667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507995" indent="0">
              <a:buNone/>
              <a:defRPr sz="2222" b="1"/>
            </a:lvl2pPr>
            <a:lvl3pPr marL="1015990" indent="0">
              <a:buNone/>
              <a:defRPr sz="2000" b="1"/>
            </a:lvl3pPr>
            <a:lvl4pPr marL="1523985" indent="0">
              <a:buNone/>
              <a:defRPr sz="1778" b="1"/>
            </a:lvl4pPr>
            <a:lvl5pPr marL="2031980" indent="0">
              <a:buNone/>
              <a:defRPr sz="1778" b="1"/>
            </a:lvl5pPr>
            <a:lvl6pPr marL="2539975" indent="0">
              <a:buNone/>
              <a:defRPr sz="1778" b="1"/>
            </a:lvl6pPr>
            <a:lvl7pPr marL="3047970" indent="0">
              <a:buNone/>
              <a:defRPr sz="1778" b="1"/>
            </a:lvl7pPr>
            <a:lvl8pPr marL="3555964" indent="0">
              <a:buNone/>
              <a:defRPr sz="1778" b="1"/>
            </a:lvl8pPr>
            <a:lvl9pPr marL="4063959" indent="0">
              <a:buNone/>
              <a:defRPr sz="1778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3307" y="2794000"/>
            <a:ext cx="3664570" cy="415748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778"/>
            </a:lvl2pPr>
            <a:lvl3pPr>
              <a:defRPr sz="1556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6/21/2026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8137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6/21/2026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4075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6/21/2026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94639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712" y="1608667"/>
            <a:ext cx="2834958" cy="1608667"/>
          </a:xfrm>
        </p:spPr>
        <p:txBody>
          <a:bodyPr anchor="b"/>
          <a:lstStyle>
            <a:lvl1pPr algn="l">
              <a:defRPr sz="2667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88219" y="1608667"/>
            <a:ext cx="4331126" cy="5080000"/>
          </a:xfrm>
        </p:spPr>
        <p:txBody>
          <a:bodyPr anchor="ctr">
            <a:normAutofit/>
          </a:bodyPr>
          <a:lstStyle>
            <a:lvl1pPr>
              <a:defRPr sz="2222"/>
            </a:lvl1pPr>
            <a:lvl2pPr>
              <a:defRPr sz="2000"/>
            </a:lvl2pPr>
            <a:lvl3pPr>
              <a:defRPr sz="1778"/>
            </a:lvl3pPr>
            <a:lvl4pPr>
              <a:defRPr sz="1556"/>
            </a:lvl4pPr>
            <a:lvl5pPr>
              <a:defRPr sz="1556"/>
            </a:lvl5pPr>
            <a:lvl6pPr>
              <a:defRPr sz="1556"/>
            </a:lvl6pPr>
            <a:lvl7pPr>
              <a:defRPr sz="1556"/>
            </a:lvl7pPr>
            <a:lvl8pPr>
              <a:defRPr sz="1556"/>
            </a:lvl8pPr>
            <a:lvl9pPr>
              <a:defRPr sz="155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62712" y="3476980"/>
            <a:ext cx="2834958" cy="3217332"/>
          </a:xfrm>
        </p:spPr>
        <p:txBody>
          <a:bodyPr/>
          <a:lstStyle>
            <a:lvl1pPr marL="0" indent="0">
              <a:buNone/>
              <a:defRPr sz="1556"/>
            </a:lvl1pPr>
            <a:lvl2pPr marL="507995" indent="0">
              <a:buNone/>
              <a:defRPr sz="1333"/>
            </a:lvl2pPr>
            <a:lvl3pPr marL="1015990" indent="0">
              <a:buNone/>
              <a:defRPr sz="1111"/>
            </a:lvl3pPr>
            <a:lvl4pPr marL="1523985" indent="0">
              <a:buNone/>
              <a:defRPr sz="1000"/>
            </a:lvl4pPr>
            <a:lvl5pPr marL="2031980" indent="0">
              <a:buNone/>
              <a:defRPr sz="1000"/>
            </a:lvl5pPr>
            <a:lvl6pPr marL="2539975" indent="0">
              <a:buNone/>
              <a:defRPr sz="1000"/>
            </a:lvl6pPr>
            <a:lvl7pPr marL="3047970" indent="0">
              <a:buNone/>
              <a:defRPr sz="1000"/>
            </a:lvl7pPr>
            <a:lvl8pPr marL="3555964" indent="0">
              <a:buNone/>
              <a:defRPr sz="1000"/>
            </a:lvl8pPr>
            <a:lvl9pPr marL="406395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6/21/2026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0500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1840" y="2060213"/>
            <a:ext cx="4245193" cy="1749787"/>
          </a:xfrm>
        </p:spPr>
        <p:txBody>
          <a:bodyPr anchor="b">
            <a:normAutofit/>
          </a:bodyPr>
          <a:lstStyle>
            <a:lvl1pPr algn="l"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792797" y="1270000"/>
            <a:ext cx="2667694" cy="5080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778"/>
            </a:lvl1pPr>
            <a:lvl2pPr marL="507995" indent="0">
              <a:buNone/>
              <a:defRPr sz="1778"/>
            </a:lvl2pPr>
            <a:lvl3pPr marL="1015990" indent="0">
              <a:buNone/>
              <a:defRPr sz="1778"/>
            </a:lvl3pPr>
            <a:lvl4pPr marL="1523985" indent="0">
              <a:buNone/>
              <a:defRPr sz="1778"/>
            </a:lvl4pPr>
            <a:lvl5pPr marL="2031980" indent="0">
              <a:buNone/>
              <a:defRPr sz="1778"/>
            </a:lvl5pPr>
            <a:lvl6pPr marL="2539975" indent="0">
              <a:buNone/>
              <a:defRPr sz="1778"/>
            </a:lvl6pPr>
            <a:lvl7pPr marL="3047970" indent="0">
              <a:buNone/>
              <a:defRPr sz="1778"/>
            </a:lvl7pPr>
            <a:lvl8pPr marL="3555964" indent="0">
              <a:buNone/>
              <a:defRPr sz="1778"/>
            </a:lvl8pPr>
            <a:lvl9pPr marL="4063959" indent="0">
              <a:buNone/>
              <a:defRPr sz="1778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62712" y="4064000"/>
            <a:ext cx="4238587" cy="1524000"/>
          </a:xfrm>
        </p:spPr>
        <p:txBody>
          <a:bodyPr>
            <a:normAutofit/>
          </a:bodyPr>
          <a:lstStyle>
            <a:lvl1pPr marL="0" indent="0">
              <a:buNone/>
              <a:defRPr sz="1556"/>
            </a:lvl1pPr>
            <a:lvl2pPr marL="507995" indent="0">
              <a:buNone/>
              <a:defRPr sz="1333"/>
            </a:lvl2pPr>
            <a:lvl3pPr marL="1015990" indent="0">
              <a:buNone/>
              <a:defRPr sz="1111"/>
            </a:lvl3pPr>
            <a:lvl4pPr marL="1523985" indent="0">
              <a:buNone/>
              <a:defRPr sz="1000"/>
            </a:lvl4pPr>
            <a:lvl5pPr marL="2031980" indent="0">
              <a:buNone/>
              <a:defRPr sz="1000"/>
            </a:lvl5pPr>
            <a:lvl6pPr marL="2539975" indent="0">
              <a:buNone/>
              <a:defRPr sz="1000"/>
            </a:lvl6pPr>
            <a:lvl7pPr marL="3047970" indent="0">
              <a:buNone/>
              <a:defRPr sz="1000"/>
            </a:lvl7pPr>
            <a:lvl8pPr marL="3555964" indent="0">
              <a:buNone/>
              <a:defRPr sz="1000"/>
            </a:lvl8pPr>
            <a:lvl9pPr marL="406395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6/21/2026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1954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999369" y="1862667"/>
            <a:ext cx="3132667" cy="3132667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6322036" y="-508000"/>
            <a:ext cx="1778000" cy="1778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6999369" y="6773333"/>
            <a:ext cx="1100667" cy="1100667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-171098" y="2963333"/>
            <a:ext cx="4656667" cy="4656667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-933098" y="3217333"/>
            <a:ext cx="2624667" cy="2624667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8606271" y="0"/>
            <a:ext cx="762000" cy="12216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8567" y="503020"/>
            <a:ext cx="7839311" cy="155614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9667" y="2281028"/>
            <a:ext cx="7457393" cy="46616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8327766" y="2031968"/>
            <a:ext cx="1100666" cy="254066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222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smtClean="0"/>
              <a:t>6/21/2026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925928" y="3625968"/>
            <a:ext cx="4288661" cy="2540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22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8629368" y="328596"/>
            <a:ext cx="698681" cy="85298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3112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79135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  <p:sldLayoutId id="2147483704" r:id="rId13"/>
    <p:sldLayoutId id="2147483705" r:id="rId14"/>
    <p:sldLayoutId id="2147483706" r:id="rId15"/>
    <p:sldLayoutId id="2147483707" r:id="rId16"/>
    <p:sldLayoutId id="2147483708" r:id="rId17"/>
    <p:sldLayoutId id="2147483709" r:id="rId18"/>
  </p:sldLayoutIdLst>
  <p:txStyles>
    <p:titleStyle>
      <a:lvl1pPr algn="l" defTabSz="508003" rtl="0" eaLnBrk="1" latinLnBrk="0" hangingPunct="1">
        <a:spcBef>
          <a:spcPct val="0"/>
        </a:spcBef>
        <a:buNone/>
        <a:defRPr sz="4667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81003" indent="-381003" algn="l" defTabSz="508003" rtl="0" eaLnBrk="1" latinLnBrk="0" hangingPunct="1">
        <a:spcBef>
          <a:spcPts val="1111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222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825505" indent="-317502" algn="l" defTabSz="508003" rtl="0" eaLnBrk="1" latinLnBrk="0" hangingPunct="1">
        <a:spcBef>
          <a:spcPts val="1111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270010" indent="-254002" algn="l" defTabSz="508003" rtl="0" eaLnBrk="1" latinLnBrk="0" hangingPunct="1">
        <a:spcBef>
          <a:spcPts val="1111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778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778012" indent="-254002" algn="l" defTabSz="508003" rtl="0" eaLnBrk="1" latinLnBrk="0" hangingPunct="1">
        <a:spcBef>
          <a:spcPts val="1111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556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286015" indent="-254002" algn="l" defTabSz="508003" rtl="0" eaLnBrk="1" latinLnBrk="0" hangingPunct="1">
        <a:spcBef>
          <a:spcPts val="1111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556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794019" indent="-254002" algn="l" defTabSz="508003" rtl="0" eaLnBrk="1" latinLnBrk="0" hangingPunct="1">
        <a:spcBef>
          <a:spcPts val="1111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556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3302021" indent="-254002" algn="l" defTabSz="508003" rtl="0" eaLnBrk="1" latinLnBrk="0" hangingPunct="1">
        <a:spcBef>
          <a:spcPts val="1111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556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810025" indent="-254002" algn="l" defTabSz="508003" rtl="0" eaLnBrk="1" latinLnBrk="0" hangingPunct="1">
        <a:spcBef>
          <a:spcPts val="1111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556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4318028" indent="-254002" algn="l" defTabSz="508003" rtl="0" eaLnBrk="1" latinLnBrk="0" hangingPunct="1">
        <a:spcBef>
          <a:spcPts val="1111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556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50800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8003" algn="l" defTabSz="50800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6007" algn="l" defTabSz="50800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4009" algn="l" defTabSz="50800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2014" algn="l" defTabSz="50800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40017" algn="l" defTabSz="50800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48021" algn="l" defTabSz="50800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56023" algn="l" defTabSz="50800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64027" algn="l" defTabSz="50800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s://spectrum.ieee.org/computing/networks/metcalfes-law-is-wrong" TargetMode="Externa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19"/>
          <p:cNvSpPr txBox="1">
            <a:spLocks noGrp="1"/>
          </p:cNvSpPr>
          <p:nvPr>
            <p:ph type="ctrTitle"/>
          </p:nvPr>
        </p:nvSpPr>
        <p:spPr>
          <a:xfrm>
            <a:off x="902175" y="3039650"/>
            <a:ext cx="8404050" cy="1478049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algn="ctr" rtl="0">
              <a:lnSpc>
                <a:spcPct val="10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ISNE101 – Introduction to Information Systems &amp; Network Engineering</a:t>
            </a:r>
          </a:p>
        </p:txBody>
      </p:sp>
      <p:sp>
        <p:nvSpPr>
          <p:cNvPr id="20" name="Shape 20"/>
          <p:cNvSpPr txBox="1">
            <a:spLocks noGrp="1"/>
          </p:cNvSpPr>
          <p:nvPr>
            <p:ph type="subTitle" idx="1"/>
          </p:nvPr>
        </p:nvSpPr>
        <p:spPr>
          <a:xfrm>
            <a:off x="1828800" y="4572000"/>
            <a:ext cx="6578599" cy="990599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algn="ctr" rtl="0">
              <a:lnSpc>
                <a:spcPct val="100000"/>
              </a:lnSpc>
              <a:buNone/>
            </a:pPr>
            <a:r>
              <a:rPr lang="en-US" sz="32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Week 2</a:t>
            </a:r>
          </a:p>
        </p:txBody>
      </p:sp>
    </p:spTree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 txBox="1">
            <a:spLocks noGrp="1"/>
          </p:cNvSpPr>
          <p:nvPr>
            <p:ph type="title"/>
          </p:nvPr>
        </p:nvSpPr>
        <p:spPr>
          <a:xfrm>
            <a:off x="304800" y="304800"/>
            <a:ext cx="9626599" cy="990599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It's all binary</a:t>
            </a:r>
          </a:p>
        </p:txBody>
      </p:sp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291475" y="1818250"/>
            <a:ext cx="9625474" cy="5572574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2000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Everything on a computer is in binary...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000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    </a:t>
            </a:r>
            <a:r>
              <a:rPr lang="en-US" sz="2000" dirty="0" err="1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Colour</a:t>
            </a:r>
            <a:endParaRPr lang="en-US" sz="2000" dirty="0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rtl="0">
              <a:lnSpc>
                <a:spcPct val="100000"/>
              </a:lnSpc>
              <a:buNone/>
            </a:pPr>
            <a:r>
              <a:rPr lang="en-US" sz="2000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    Sound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000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    With </a:t>
            </a:r>
            <a:r>
              <a:rPr lang="en-US" sz="2000" dirty="0" err="1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colour</a:t>
            </a:r>
            <a:r>
              <a:rPr lang="en-US" sz="2000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 we can have a picture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000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    With pictures, sound (and time) we can have a movie</a:t>
            </a:r>
          </a:p>
          <a:p>
            <a:endParaRPr lang="en-US" sz="2000" dirty="0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rtl="0">
              <a:lnSpc>
                <a:spcPct val="100000"/>
              </a:lnSpc>
              <a:buNone/>
            </a:pPr>
            <a:r>
              <a:rPr lang="en-US" sz="2000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If a </a:t>
            </a:r>
            <a:r>
              <a:rPr lang="en-US" sz="2000" dirty="0" err="1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colour</a:t>
            </a:r>
            <a:r>
              <a:rPr lang="en-US" sz="2000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 has 3bytes, then a picture with X pixels could have 3X bytes?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000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If a movie has Y pictures, we have 3XY bytes!</a:t>
            </a:r>
          </a:p>
          <a:p>
            <a:endParaRPr lang="en-US" sz="2000" dirty="0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rtl="0">
              <a:lnSpc>
                <a:spcPct val="100000"/>
              </a:lnSpc>
              <a:buNone/>
            </a:pPr>
            <a:r>
              <a:rPr lang="en-US" sz="2000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Not quite, but correct in the principle, and that is why we need bigger and bigger hard drives (and faster connections!)</a:t>
            </a:r>
          </a:p>
        </p:txBody>
      </p:sp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>
            <a:spLocks noGrp="1"/>
          </p:cNvSpPr>
          <p:nvPr>
            <p:ph type="title"/>
          </p:nvPr>
        </p:nvSpPr>
        <p:spPr>
          <a:xfrm>
            <a:off x="304800" y="304800"/>
            <a:ext cx="9626599" cy="990599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Digitisation</a:t>
            </a:r>
          </a:p>
        </p:txBody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291475" y="1818250"/>
            <a:ext cx="9625474" cy="5558700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Converting 'stuff' to binary is called digitisation.</a:t>
            </a:r>
          </a:p>
          <a:p>
            <a:endParaRPr lang="en-US" sz="2666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Discussion: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What are the effects of digitisation?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    on Form?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    on Quality?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    on Value?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    on Ownership? </a:t>
            </a:r>
          </a:p>
          <a:p>
            <a:endParaRPr lang="en-US" sz="2666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endParaRPr lang="en-US" sz="2666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 txBox="1">
            <a:spLocks noGrp="1"/>
          </p:cNvSpPr>
          <p:nvPr>
            <p:ph type="title"/>
          </p:nvPr>
        </p:nvSpPr>
        <p:spPr>
          <a:xfrm>
            <a:off x="304800" y="304800"/>
            <a:ext cx="9626599" cy="990599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Remember Morse?</a:t>
            </a:r>
          </a:p>
        </p:txBody>
      </p:sp>
      <p:sp>
        <p:nvSpPr>
          <p:cNvPr id="32" name="Shape 32"/>
          <p:cNvSpPr txBox="1">
            <a:spLocks noGrp="1"/>
          </p:cNvSpPr>
          <p:nvPr>
            <p:ph type="body" idx="1"/>
          </p:nvPr>
        </p:nvSpPr>
        <p:spPr>
          <a:xfrm>
            <a:off x="304800" y="1828800"/>
            <a:ext cx="9626599" cy="5562600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E is ".", T is "-", but Q is "--.-"</a:t>
            </a:r>
          </a:p>
          <a:p>
            <a:endParaRPr lang="en-US" sz="2666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Common letters have a short (quick!) code, while longer letters have a longer code.</a:t>
            </a:r>
          </a:p>
          <a:p>
            <a:endParaRPr lang="en-US" sz="2666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•</a:t>
            </a:r>
            <a:r>
              <a:rPr lang="en-US" sz="3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All symbols m</a:t>
            </a:r>
            <a:r>
              <a:rPr lang="en-US" sz="3200" baseline="-25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r>
              <a:rPr lang="en-US" sz="3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 forming the set M, have probabilities of occurrence P(m</a:t>
            </a:r>
            <a:r>
              <a:rPr lang="en-US" sz="3200" baseline="-25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r>
              <a:rPr lang="en-US" sz="3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) such that P(m</a:t>
            </a:r>
            <a:r>
              <a:rPr lang="en-US" sz="3200" baseline="-25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r>
              <a:rPr lang="en-US" sz="3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) + … + P(m</a:t>
            </a:r>
            <a:r>
              <a:rPr lang="en-US" sz="3200" baseline="-25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r>
              <a:rPr lang="en-US" sz="3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) =1</a:t>
            </a:r>
          </a:p>
          <a:p>
            <a:endParaRPr lang="en-US" sz="32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rtl="0">
              <a:lnSpc>
                <a:spcPct val="100000"/>
              </a:lnSpc>
              <a:buNone/>
            </a:pPr>
            <a:r>
              <a:rPr lang="en-U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Infrequently occurring symbols can be assigned a long code word, while short code words are reserved for frequent symbols.</a:t>
            </a:r>
          </a:p>
        </p:txBody>
      </p:sp>
    </p:spTree>
  </p:cSld>
  <p:clrMapOvr>
    <a:masterClrMapping/>
  </p:clrMapOvr>
  <p:transition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304800" y="304800"/>
            <a:ext cx="9626599" cy="990599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Encoding Objectives</a:t>
            </a:r>
          </a:p>
        </p:txBody>
      </p:sp>
      <p:sp>
        <p:nvSpPr>
          <p:cNvPr id="38" name="Shape 38"/>
          <p:cNvSpPr txBox="1">
            <a:spLocks noGrp="1"/>
          </p:cNvSpPr>
          <p:nvPr>
            <p:ph type="body" idx="1"/>
          </p:nvPr>
        </p:nvSpPr>
        <p:spPr>
          <a:xfrm>
            <a:off x="304800" y="1828800"/>
            <a:ext cx="9626599" cy="5562600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marL="381000" marR="0" lvl="0" indent="-34690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65355"/>
              <a:buFont typeface="Arial"/>
              <a:buChar char="•"/>
            </a:pPr>
            <a:r>
              <a:rPr lang="en-US" sz="4663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Each codeword corresponds to exactly one </a:t>
            </a:r>
            <a:r>
              <a:rPr lang="en-US" sz="4266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symbol. </a:t>
            </a:r>
          </a:p>
          <a:p>
            <a:pPr marL="381000" marR="0" lvl="0" indent="-34690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65355"/>
              <a:buFont typeface="Arial"/>
              <a:buChar char="•"/>
            </a:pPr>
            <a:r>
              <a:rPr lang="en-US" sz="4663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Decoding should not require any look ahead. 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–</a:t>
            </a:r>
            <a:r>
              <a:rPr lang="en-US" sz="2666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This is known as the ‘</a:t>
            </a:r>
            <a:r>
              <a:rPr lang="en-US" sz="2666" i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prefix</a:t>
            </a:r>
            <a:r>
              <a:rPr lang="en-US" sz="2666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’ property.</a:t>
            </a: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</a:p>
        </p:txBody>
      </p:sp>
    </p:spTree>
  </p:cSld>
  <p:clrMapOvr>
    <a:masterClrMapping/>
  </p:clrMapOvr>
  <p:transition spd="slow">
    <p:cut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 txBox="1">
            <a:spLocks noGrp="1"/>
          </p:cNvSpPr>
          <p:nvPr>
            <p:ph type="title"/>
          </p:nvPr>
        </p:nvSpPr>
        <p:spPr>
          <a:xfrm>
            <a:off x="304800" y="304800"/>
            <a:ext cx="9626599" cy="990599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Prefix Property</a:t>
            </a:r>
          </a:p>
        </p:txBody>
      </p:sp>
      <p:sp>
        <p:nvSpPr>
          <p:cNvPr id="44" name="Shape 44"/>
          <p:cNvSpPr txBox="1">
            <a:spLocks noGrp="1"/>
          </p:cNvSpPr>
          <p:nvPr>
            <p:ph type="body" idx="1"/>
          </p:nvPr>
        </p:nvSpPr>
        <p:spPr>
          <a:xfrm>
            <a:off x="304800" y="1828800"/>
            <a:ext cx="9626599" cy="5562600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3040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•</a:t>
            </a:r>
            <a:r>
              <a:rPr lang="en-US" sz="4663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Symbols: A, B, C 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3040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•</a:t>
            </a:r>
            <a:r>
              <a:rPr lang="en-US" sz="4663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Codes: 1, 0, 10 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3040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•</a:t>
            </a:r>
            <a:r>
              <a:rPr lang="en-US" sz="4663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Message: 10 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3040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•</a:t>
            </a:r>
            <a:r>
              <a:rPr lang="en-US" sz="4663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Is it ‘AB’? Is it ‘C’?</a:t>
            </a:r>
          </a:p>
          <a:p>
            <a:endParaRPr lang="en-US" sz="4663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rtl="0">
              <a:lnSpc>
                <a:spcPct val="100000"/>
              </a:lnSpc>
              <a:buNone/>
            </a:pPr>
            <a:r>
              <a:rPr lang="en-US" sz="2933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 Morse code, how do we know "--.-" is Q and not "TTET"?</a:t>
            </a:r>
          </a:p>
        </p:txBody>
      </p:sp>
    </p:spTree>
  </p:cSld>
  <p:clrMapOvr>
    <a:masterClrMapping/>
  </p:clrMapOvr>
  <p:transition spd="slow">
    <p:cut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title"/>
          </p:nvPr>
        </p:nvSpPr>
        <p:spPr>
          <a:xfrm>
            <a:off x="304800" y="304800"/>
            <a:ext cx="9626599" cy="990599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Prefix Property</a:t>
            </a:r>
          </a:p>
        </p:txBody>
      </p:sp>
      <p:sp>
        <p:nvSpPr>
          <p:cNvPr id="50" name="Shape 50"/>
          <p:cNvSpPr txBox="1">
            <a:spLocks noGrp="1"/>
          </p:cNvSpPr>
          <p:nvPr>
            <p:ph type="body" idx="1"/>
          </p:nvPr>
        </p:nvSpPr>
        <p:spPr>
          <a:xfrm>
            <a:off x="291475" y="1818250"/>
            <a:ext cx="9625474" cy="5628099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2000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•</a:t>
            </a:r>
            <a:r>
              <a:rPr lang="en-US" sz="36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Symbols: A, B, C, 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000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•</a:t>
            </a:r>
            <a:r>
              <a:rPr lang="en-US" sz="36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Codes: 1, </a:t>
            </a:r>
            <a:r>
              <a:rPr lang="en-US" sz="3600" dirty="0">
                <a:latin typeface="Arial"/>
                <a:ea typeface="Arial"/>
                <a:cs typeface="Arial"/>
                <a:sym typeface="Arial"/>
              </a:rPr>
              <a:t>00</a:t>
            </a:r>
            <a:r>
              <a:rPr lang="en-US" sz="36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, 10 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000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•</a:t>
            </a:r>
            <a:r>
              <a:rPr lang="en-US" sz="36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Message: 1000 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000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•</a:t>
            </a:r>
            <a:r>
              <a:rPr lang="en-US" sz="36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Read in 1, is it an A?  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000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•</a:t>
            </a:r>
            <a:r>
              <a:rPr lang="en-US" sz="36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Read in 0, was it a C? 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000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•</a:t>
            </a:r>
            <a:r>
              <a:rPr lang="en-US" sz="36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Read in 0, Should it be AB? 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000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•</a:t>
            </a:r>
            <a:r>
              <a:rPr lang="en-US" sz="360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Read in 0, Ah, finally we can assume it was CB.</a:t>
            </a:r>
            <a:r>
              <a:rPr lang="en-US" sz="3600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</a:p>
        </p:txBody>
      </p:sp>
    </p:spTree>
  </p:cSld>
  <p:clrMapOvr>
    <a:masterClrMapping/>
  </p:clrMapOvr>
  <p:transition spd="slow">
    <p:cut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title"/>
          </p:nvPr>
        </p:nvSpPr>
        <p:spPr>
          <a:xfrm>
            <a:off x="304800" y="304800"/>
            <a:ext cx="9626599" cy="990599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Code Optimisation</a:t>
            </a:r>
          </a:p>
        </p:txBody>
      </p:sp>
      <p:sp>
        <p:nvSpPr>
          <p:cNvPr id="56" name="Shape 56"/>
          <p:cNvSpPr txBox="1">
            <a:spLocks noGrp="1"/>
          </p:cNvSpPr>
          <p:nvPr>
            <p:ph type="body" idx="1"/>
          </p:nvPr>
        </p:nvSpPr>
        <p:spPr>
          <a:xfrm>
            <a:off x="291475" y="1818250"/>
            <a:ext cx="9625474" cy="5558700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marL="381000" marR="0" lvl="0" indent="-28786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68168"/>
              <a:buFont typeface="Arial"/>
              <a:buChar char="•"/>
            </a:pPr>
            <a:r>
              <a:rPr lang="en-US" sz="3733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length of a code for one symbol should not exceed the length of a less likely symbol;</a:t>
            </a:r>
            <a:r>
              <a:rPr lang="en-US" sz="4266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–</a:t>
            </a:r>
            <a:r>
              <a:rPr lang="en-US" sz="2666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            if P(m</a:t>
            </a:r>
            <a:r>
              <a:rPr lang="en-US" sz="2622" baseline="-25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r>
              <a:rPr lang="en-US" sz="2666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)&lt; P(m</a:t>
            </a:r>
            <a:r>
              <a:rPr lang="en-US" sz="2622" baseline="-25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j</a:t>
            </a:r>
            <a:r>
              <a:rPr lang="en-US" sz="2666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) then L(m</a:t>
            </a:r>
            <a:r>
              <a:rPr lang="en-US" sz="2622" baseline="-25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r>
              <a:rPr lang="en-US" sz="2666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) &lt; L(m</a:t>
            </a:r>
            <a:r>
              <a:rPr lang="en-US" sz="2622" baseline="-25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j</a:t>
            </a:r>
            <a:r>
              <a:rPr lang="en-US" sz="2666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) </a:t>
            </a:r>
          </a:p>
          <a:p>
            <a:endParaRPr lang="en-US" sz="2666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81000" marR="0" lvl="0" indent="-28786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68168"/>
              <a:buFont typeface="Arial"/>
              <a:buChar char="•"/>
            </a:pPr>
            <a:r>
              <a:rPr lang="en-US" sz="3733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There should be no unused short codes, either as stand alone encodings or as prefixs for longer codes.</a:t>
            </a:r>
            <a:r>
              <a:rPr lang="en-US" sz="4266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–</a:t>
            </a:r>
            <a:r>
              <a:rPr lang="en-US" sz="2666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            01, 000, 001, 100, 101 is not ideal as 11 is not used. </a:t>
            </a:r>
          </a:p>
        </p:txBody>
      </p:sp>
    </p:spTree>
  </p:cSld>
  <p:clrMapOvr>
    <a:masterClrMapping/>
  </p:clrMapOvr>
  <p:transition spd="slow">
    <p:cut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 txBox="1">
            <a:spLocks noGrp="1"/>
          </p:cNvSpPr>
          <p:nvPr>
            <p:ph type="title"/>
          </p:nvPr>
        </p:nvSpPr>
        <p:spPr>
          <a:xfrm>
            <a:off x="304800" y="304800"/>
            <a:ext cx="9626599" cy="990599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Huffman Coding</a:t>
            </a:r>
          </a:p>
        </p:txBody>
      </p:sp>
      <p:sp>
        <p:nvSpPr>
          <p:cNvPr id="62" name="Shape 62"/>
          <p:cNvSpPr txBox="1">
            <a:spLocks noGrp="1"/>
          </p:cNvSpPr>
          <p:nvPr>
            <p:ph type="body" idx="1"/>
          </p:nvPr>
        </p:nvSpPr>
        <p:spPr>
          <a:xfrm>
            <a:off x="291475" y="1818250"/>
            <a:ext cx="9625474" cy="5558700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marL="381000" marR="0" lvl="0" indent="-254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66666"/>
              <a:buFont typeface="Arial"/>
              <a:buChar char="•"/>
            </a:pPr>
            <a:r>
              <a:rPr lang="en-US" sz="3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Huffman coding is a method for choosing a representation for each symbol, resulting in a </a:t>
            </a:r>
            <a:r>
              <a:rPr lang="en-US" sz="32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prefix</a:t>
            </a:r>
            <a:r>
              <a:rPr lang="en-US" sz="3200">
                <a:solidFill>
                  <a:srgbClr val="FFFFFF"/>
                </a:solidFill>
                <a:latin typeface="Angsana New"/>
                <a:ea typeface="Angsana New"/>
                <a:cs typeface="Angsana New"/>
                <a:sym typeface="Angsana New"/>
              </a:rPr>
              <a:t>-</a:t>
            </a:r>
            <a:r>
              <a:rPr lang="en-US" sz="32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free code 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32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–</a:t>
            </a:r>
            <a:r>
              <a:rPr lang="en-US" sz="3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bit string representing some particular symbol is never a prefix of the bit string representing any other symbol</a:t>
            </a:r>
            <a:r>
              <a:rPr lang="en-US" sz="32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</a:p>
          <a:p>
            <a:pPr marL="381000" marR="0" lvl="0" indent="-254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66666"/>
              <a:buFont typeface="Arial"/>
              <a:buChar char="•"/>
            </a:pPr>
            <a:r>
              <a:rPr lang="en-US" sz="3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most common characters are expressed using shorter strings of bits than are used for less common symbols</a:t>
            </a:r>
            <a:r>
              <a:rPr lang="en-US" sz="32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.  </a:t>
            </a:r>
          </a:p>
        </p:txBody>
      </p:sp>
    </p:spTree>
  </p:cSld>
  <p:clrMapOvr>
    <a:masterClrMapping/>
  </p:clrMapOvr>
  <p:transition spd="slow">
    <p:cut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>
            <a:spLocks noGrp="1"/>
          </p:cNvSpPr>
          <p:nvPr>
            <p:ph type="title"/>
          </p:nvPr>
        </p:nvSpPr>
        <p:spPr>
          <a:xfrm>
            <a:off x="304800" y="304800"/>
            <a:ext cx="9626599" cy="990599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Huffman Coding</a:t>
            </a:r>
          </a:p>
        </p:txBody>
      </p:sp>
      <p:sp>
        <p:nvSpPr>
          <p:cNvPr id="68" name="Shape 68"/>
          <p:cNvSpPr txBox="1">
            <a:spLocks noGrp="1"/>
          </p:cNvSpPr>
          <p:nvPr>
            <p:ph type="body" idx="1"/>
          </p:nvPr>
        </p:nvSpPr>
        <p:spPr>
          <a:xfrm>
            <a:off x="304800" y="1828800"/>
            <a:ext cx="9626599" cy="5562600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Huffman creates a "Heap" based on the frequencies of each symbol.</a:t>
            </a:r>
          </a:p>
          <a:p>
            <a:endParaRPr lang="en-US" sz="2666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What is a "Heap"?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    A heap is a special kind of Binary Tree!</a:t>
            </a:r>
          </a:p>
          <a:p>
            <a:endParaRPr lang="en-US" sz="2666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Great! - What is a "Binary Tree"?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    It's a tree where each node has at most 2 children...</a:t>
            </a:r>
          </a:p>
          <a:p>
            <a:endParaRPr lang="en-US" sz="2666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Hmmm... - What is a "Tree"?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    OK, lets simplify!</a:t>
            </a:r>
          </a:p>
        </p:txBody>
      </p:sp>
    </p:spTree>
  </p:cSld>
  <p:clrMapOvr>
    <a:masterClrMapping/>
  </p:clrMapOvr>
  <p:transition spd="slow">
    <p:cut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>
            <a:spLocks noGrp="1"/>
          </p:cNvSpPr>
          <p:nvPr>
            <p:ph type="title"/>
          </p:nvPr>
        </p:nvSpPr>
        <p:spPr>
          <a:xfrm>
            <a:off x="304800" y="304800"/>
            <a:ext cx="9626599" cy="990599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A Tree</a:t>
            </a:r>
          </a:p>
        </p:txBody>
      </p:sp>
      <p:sp>
        <p:nvSpPr>
          <p:cNvPr id="74" name="Shape 74"/>
          <p:cNvSpPr/>
          <p:nvPr/>
        </p:nvSpPr>
        <p:spPr>
          <a:xfrm>
            <a:off x="914400" y="1524000"/>
            <a:ext cx="8280400" cy="51435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 txBox="1">
            <a:spLocks noGrp="1"/>
          </p:cNvSpPr>
          <p:nvPr>
            <p:ph type="title"/>
          </p:nvPr>
        </p:nvSpPr>
        <p:spPr>
          <a:xfrm>
            <a:off x="304800" y="304800"/>
            <a:ext cx="9626599" cy="990599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Last Week</a:t>
            </a:r>
          </a:p>
        </p:txBody>
      </p:sp>
      <p:sp>
        <p:nvSpPr>
          <p:cNvPr id="26" name="Shape 26"/>
          <p:cNvSpPr txBox="1">
            <a:spLocks noGrp="1"/>
          </p:cNvSpPr>
          <p:nvPr>
            <p:ph type="body" idx="1"/>
          </p:nvPr>
        </p:nvSpPr>
        <p:spPr>
          <a:xfrm>
            <a:off x="304800" y="1828800"/>
            <a:ext cx="9626599" cy="5562600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2666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Introduction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Fundamentals of Information Systems (&amp;NE)</a:t>
            </a:r>
          </a:p>
          <a:p>
            <a:endParaRPr lang="en-US" sz="2666" dirty="0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endParaRPr lang="en-US" sz="2666" dirty="0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rtl="0">
              <a:lnSpc>
                <a:spcPct val="100000"/>
              </a:lnSpc>
              <a:buNone/>
            </a:pPr>
            <a:r>
              <a:rPr lang="en-US" sz="4266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This Week</a:t>
            </a:r>
          </a:p>
          <a:p>
            <a:endParaRPr lang="en-US" sz="4266" dirty="0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rtl="0">
              <a:lnSpc>
                <a:spcPct val="100000"/>
              </a:lnSpc>
              <a:buNone/>
            </a:pPr>
            <a:r>
              <a:rPr lang="en-US" sz="2666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Looking into Digital Communication</a:t>
            </a:r>
          </a:p>
        </p:txBody>
      </p:sp>
    </p:spTree>
  </p:cSld>
  <p:clrMapOvr>
    <a:masterClrMapping/>
  </p:clrMapOvr>
  <p:transition spd="slow">
    <p:cut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>
            <a:spLocks noGrp="1"/>
          </p:cNvSpPr>
          <p:nvPr>
            <p:ph type="title"/>
          </p:nvPr>
        </p:nvSpPr>
        <p:spPr>
          <a:xfrm>
            <a:off x="304800" y="304800"/>
            <a:ext cx="9626599" cy="990599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A Binary Tree</a:t>
            </a:r>
          </a:p>
        </p:txBody>
      </p:sp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>
            <a:off x="304800" y="1828800"/>
            <a:ext cx="9626599" cy="5562600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A Tree where each node has 0,1 or 2 children.</a:t>
            </a:r>
          </a:p>
          <a:p>
            <a:endParaRPr lang="en-US" sz="2666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81" name="Shape 81"/>
          <p:cNvSpPr/>
          <p:nvPr/>
        </p:nvSpPr>
        <p:spPr>
          <a:xfrm>
            <a:off x="4375150" y="3155950"/>
            <a:ext cx="480849" cy="496050"/>
          </a:xfrm>
          <a:prstGeom prst="ellipse">
            <a:avLst/>
          </a:prstGeom>
          <a:solidFill>
            <a:srgbClr val="FFFFFF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2" name="Shape 82"/>
          <p:cNvSpPr/>
          <p:nvPr/>
        </p:nvSpPr>
        <p:spPr>
          <a:xfrm>
            <a:off x="5086350" y="4070350"/>
            <a:ext cx="480849" cy="496050"/>
          </a:xfrm>
          <a:prstGeom prst="ellipse">
            <a:avLst/>
          </a:prstGeom>
          <a:solidFill>
            <a:srgbClr val="FFFFFF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3" name="Shape 83"/>
          <p:cNvSpPr/>
          <p:nvPr/>
        </p:nvSpPr>
        <p:spPr>
          <a:xfrm>
            <a:off x="3765550" y="4171950"/>
            <a:ext cx="480849" cy="496050"/>
          </a:xfrm>
          <a:prstGeom prst="ellipse">
            <a:avLst/>
          </a:prstGeom>
          <a:solidFill>
            <a:srgbClr val="FFFFFF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4" name="Shape 84"/>
          <p:cNvSpPr/>
          <p:nvPr/>
        </p:nvSpPr>
        <p:spPr>
          <a:xfrm>
            <a:off x="4476750" y="5086350"/>
            <a:ext cx="480849" cy="496050"/>
          </a:xfrm>
          <a:prstGeom prst="ellipse">
            <a:avLst/>
          </a:prstGeom>
          <a:solidFill>
            <a:srgbClr val="FFFFFF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5" name="Shape 85"/>
          <p:cNvSpPr/>
          <p:nvPr/>
        </p:nvSpPr>
        <p:spPr>
          <a:xfrm>
            <a:off x="3155950" y="5086350"/>
            <a:ext cx="480849" cy="496050"/>
          </a:xfrm>
          <a:prstGeom prst="ellipse">
            <a:avLst/>
          </a:prstGeom>
          <a:solidFill>
            <a:srgbClr val="FFFFFF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6" name="Shape 86"/>
          <p:cNvSpPr/>
          <p:nvPr/>
        </p:nvSpPr>
        <p:spPr>
          <a:xfrm rot="10800000" flipH="1">
            <a:off x="4679950" y="3562350"/>
            <a:ext cx="526575" cy="569699"/>
          </a:xfrm>
          <a:custGeom>
            <a:avLst/>
            <a:gdLst/>
            <a:ahLst/>
            <a:cxnLst/>
            <a:rect l="0" t="0" r="0" b="0"/>
            <a:pathLst>
              <a:path w="21600" h="21600" extrusionOk="0">
                <a:moveTo>
                  <a:pt x="0" y="13287"/>
                </a:moveTo>
                <a:lnTo>
                  <a:pt x="8352" y="4934"/>
                </a:lnTo>
                <a:cubicBezTo>
                  <a:pt x="8352" y="4934"/>
                  <a:pt x="4221" y="828"/>
                  <a:pt x="4196" y="779"/>
                </a:cubicBezTo>
                <a:cubicBezTo>
                  <a:pt x="3405" y="-10"/>
                  <a:pt x="4992" y="0"/>
                  <a:pt x="4992" y="0"/>
                </a:cubicBezTo>
                <a:lnTo>
                  <a:pt x="21460" y="141"/>
                </a:lnTo>
                <a:cubicBezTo>
                  <a:pt x="21460" y="141"/>
                  <a:pt x="21582" y="16584"/>
                  <a:pt x="21600" y="16601"/>
                </a:cubicBezTo>
                <a:cubicBezTo>
                  <a:pt x="21501" y="18344"/>
                  <a:pt x="20821" y="17402"/>
                  <a:pt x="20821" y="17402"/>
                </a:cubicBezTo>
                <a:lnTo>
                  <a:pt x="16665" y="13247"/>
                </a:lnTo>
                <a:lnTo>
                  <a:pt x="8312" y="21600"/>
                </a:lnTo>
                <a:lnTo>
                  <a:pt x="0" y="13287"/>
                </a:lnTo>
                <a:close/>
              </a:path>
            </a:pathLst>
          </a:custGeom>
          <a:solidFill>
            <a:srgbClr val="FFFFFF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7" name="Shape 87"/>
          <p:cNvSpPr/>
          <p:nvPr/>
        </p:nvSpPr>
        <p:spPr>
          <a:xfrm rot="10800000" flipH="1">
            <a:off x="4070350" y="4578325"/>
            <a:ext cx="526575" cy="569699"/>
          </a:xfrm>
          <a:custGeom>
            <a:avLst/>
            <a:gdLst/>
            <a:ahLst/>
            <a:cxnLst/>
            <a:rect l="0" t="0" r="0" b="0"/>
            <a:pathLst>
              <a:path w="21600" h="21600" extrusionOk="0">
                <a:moveTo>
                  <a:pt x="0" y="13287"/>
                </a:moveTo>
                <a:lnTo>
                  <a:pt x="8352" y="4934"/>
                </a:lnTo>
                <a:cubicBezTo>
                  <a:pt x="8352" y="4934"/>
                  <a:pt x="4221" y="828"/>
                  <a:pt x="4196" y="779"/>
                </a:cubicBezTo>
                <a:cubicBezTo>
                  <a:pt x="3405" y="-10"/>
                  <a:pt x="4992" y="0"/>
                  <a:pt x="4992" y="0"/>
                </a:cubicBezTo>
                <a:lnTo>
                  <a:pt x="21460" y="141"/>
                </a:lnTo>
                <a:cubicBezTo>
                  <a:pt x="21460" y="141"/>
                  <a:pt x="21582" y="16584"/>
                  <a:pt x="21600" y="16601"/>
                </a:cubicBezTo>
                <a:cubicBezTo>
                  <a:pt x="21501" y="18344"/>
                  <a:pt x="20821" y="17402"/>
                  <a:pt x="20821" y="17402"/>
                </a:cubicBezTo>
                <a:lnTo>
                  <a:pt x="16665" y="13247"/>
                </a:lnTo>
                <a:lnTo>
                  <a:pt x="8312" y="21600"/>
                </a:lnTo>
                <a:lnTo>
                  <a:pt x="0" y="13287"/>
                </a:lnTo>
                <a:close/>
              </a:path>
            </a:pathLst>
          </a:custGeom>
          <a:solidFill>
            <a:srgbClr val="FFFFFF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8" name="Shape 88"/>
          <p:cNvSpPr/>
          <p:nvPr/>
        </p:nvSpPr>
        <p:spPr>
          <a:xfrm rot="10800000">
            <a:off x="4070350" y="3663924"/>
            <a:ext cx="473299" cy="445100"/>
          </a:xfrm>
          <a:custGeom>
            <a:avLst/>
            <a:gdLst/>
            <a:ahLst/>
            <a:cxnLst/>
            <a:rect l="0" t="0" r="0" b="0"/>
            <a:pathLst>
              <a:path w="21600" h="21600" extrusionOk="0">
                <a:moveTo>
                  <a:pt x="0" y="13287"/>
                </a:moveTo>
                <a:lnTo>
                  <a:pt x="8352" y="4934"/>
                </a:lnTo>
                <a:cubicBezTo>
                  <a:pt x="8352" y="4934"/>
                  <a:pt x="4221" y="828"/>
                  <a:pt x="4196" y="779"/>
                </a:cubicBezTo>
                <a:cubicBezTo>
                  <a:pt x="3405" y="-10"/>
                  <a:pt x="4992" y="0"/>
                  <a:pt x="4992" y="0"/>
                </a:cubicBezTo>
                <a:lnTo>
                  <a:pt x="21460" y="141"/>
                </a:lnTo>
                <a:cubicBezTo>
                  <a:pt x="21460" y="141"/>
                  <a:pt x="21582" y="16584"/>
                  <a:pt x="21600" y="16601"/>
                </a:cubicBezTo>
                <a:cubicBezTo>
                  <a:pt x="21501" y="18344"/>
                  <a:pt x="20821" y="17402"/>
                  <a:pt x="20821" y="17402"/>
                </a:cubicBezTo>
                <a:lnTo>
                  <a:pt x="16665" y="13247"/>
                </a:lnTo>
                <a:lnTo>
                  <a:pt x="8312" y="21600"/>
                </a:lnTo>
                <a:lnTo>
                  <a:pt x="0" y="13287"/>
                </a:lnTo>
                <a:close/>
              </a:path>
            </a:pathLst>
          </a:custGeom>
          <a:solidFill>
            <a:srgbClr val="FFFFFF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9" name="Shape 89"/>
          <p:cNvSpPr/>
          <p:nvPr/>
        </p:nvSpPr>
        <p:spPr>
          <a:xfrm rot="10800000">
            <a:off x="3460750" y="4578324"/>
            <a:ext cx="473299" cy="445100"/>
          </a:xfrm>
          <a:custGeom>
            <a:avLst/>
            <a:gdLst/>
            <a:ahLst/>
            <a:cxnLst/>
            <a:rect l="0" t="0" r="0" b="0"/>
            <a:pathLst>
              <a:path w="21600" h="21600" extrusionOk="0">
                <a:moveTo>
                  <a:pt x="0" y="13287"/>
                </a:moveTo>
                <a:lnTo>
                  <a:pt x="8352" y="4934"/>
                </a:lnTo>
                <a:cubicBezTo>
                  <a:pt x="8352" y="4934"/>
                  <a:pt x="4221" y="828"/>
                  <a:pt x="4196" y="779"/>
                </a:cubicBezTo>
                <a:cubicBezTo>
                  <a:pt x="3405" y="-10"/>
                  <a:pt x="4992" y="0"/>
                  <a:pt x="4992" y="0"/>
                </a:cubicBezTo>
                <a:lnTo>
                  <a:pt x="21460" y="141"/>
                </a:lnTo>
                <a:cubicBezTo>
                  <a:pt x="21460" y="141"/>
                  <a:pt x="21582" y="16584"/>
                  <a:pt x="21600" y="16601"/>
                </a:cubicBezTo>
                <a:cubicBezTo>
                  <a:pt x="21501" y="18344"/>
                  <a:pt x="20821" y="17402"/>
                  <a:pt x="20821" y="17402"/>
                </a:cubicBezTo>
                <a:lnTo>
                  <a:pt x="16665" y="13247"/>
                </a:lnTo>
                <a:lnTo>
                  <a:pt x="8312" y="21600"/>
                </a:lnTo>
                <a:lnTo>
                  <a:pt x="0" y="13287"/>
                </a:lnTo>
                <a:close/>
              </a:path>
            </a:pathLst>
          </a:custGeom>
          <a:solidFill>
            <a:srgbClr val="FFFFFF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cut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type="title"/>
          </p:nvPr>
        </p:nvSpPr>
        <p:spPr>
          <a:xfrm>
            <a:off x="304800" y="304800"/>
            <a:ext cx="9626599" cy="990599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A Heap</a:t>
            </a:r>
          </a:p>
        </p:txBody>
      </p:sp>
      <p:sp>
        <p:nvSpPr>
          <p:cNvPr id="95" name="Shape 95"/>
          <p:cNvSpPr txBox="1">
            <a:spLocks noGrp="1"/>
          </p:cNvSpPr>
          <p:nvPr>
            <p:ph type="body" idx="1"/>
          </p:nvPr>
        </p:nvSpPr>
        <p:spPr>
          <a:xfrm>
            <a:off x="304800" y="1828800"/>
            <a:ext cx="9626599" cy="5562600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A Binary Tree where the root node has the highest value, and every parent's value is greater than their children.</a:t>
            </a:r>
          </a:p>
        </p:txBody>
      </p:sp>
      <p:sp>
        <p:nvSpPr>
          <p:cNvPr id="96" name="Shape 96"/>
          <p:cNvSpPr/>
          <p:nvPr/>
        </p:nvSpPr>
        <p:spPr>
          <a:xfrm>
            <a:off x="4578350" y="3308350"/>
            <a:ext cx="480849" cy="496050"/>
          </a:xfrm>
          <a:prstGeom prst="ellipse">
            <a:avLst/>
          </a:prstGeom>
          <a:solidFill>
            <a:srgbClr val="FFFFFF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97" name="Shape 97"/>
          <p:cNvSpPr/>
          <p:nvPr/>
        </p:nvSpPr>
        <p:spPr>
          <a:xfrm>
            <a:off x="5289550" y="4222750"/>
            <a:ext cx="480849" cy="496050"/>
          </a:xfrm>
          <a:prstGeom prst="ellipse">
            <a:avLst/>
          </a:prstGeom>
          <a:solidFill>
            <a:srgbClr val="FFFFFF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98" name="Shape 98"/>
          <p:cNvSpPr/>
          <p:nvPr/>
        </p:nvSpPr>
        <p:spPr>
          <a:xfrm>
            <a:off x="3968750" y="4324350"/>
            <a:ext cx="480849" cy="496050"/>
          </a:xfrm>
          <a:prstGeom prst="ellipse">
            <a:avLst/>
          </a:prstGeom>
          <a:solidFill>
            <a:srgbClr val="FFFFFF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99" name="Shape 99"/>
          <p:cNvSpPr/>
          <p:nvPr/>
        </p:nvSpPr>
        <p:spPr>
          <a:xfrm>
            <a:off x="4679950" y="5238750"/>
            <a:ext cx="480849" cy="496050"/>
          </a:xfrm>
          <a:prstGeom prst="ellipse">
            <a:avLst/>
          </a:prstGeom>
          <a:solidFill>
            <a:srgbClr val="FFFFFF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00" name="Shape 100"/>
          <p:cNvSpPr/>
          <p:nvPr/>
        </p:nvSpPr>
        <p:spPr>
          <a:xfrm>
            <a:off x="3359150" y="5238750"/>
            <a:ext cx="480849" cy="496050"/>
          </a:xfrm>
          <a:prstGeom prst="ellipse">
            <a:avLst/>
          </a:prstGeom>
          <a:solidFill>
            <a:srgbClr val="FFFFFF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01" name="Shape 101"/>
          <p:cNvSpPr/>
          <p:nvPr/>
        </p:nvSpPr>
        <p:spPr>
          <a:xfrm rot="10800000" flipH="1">
            <a:off x="4883150" y="3714750"/>
            <a:ext cx="526575" cy="569699"/>
          </a:xfrm>
          <a:custGeom>
            <a:avLst/>
            <a:gdLst/>
            <a:ahLst/>
            <a:cxnLst/>
            <a:rect l="0" t="0" r="0" b="0"/>
            <a:pathLst>
              <a:path w="21600" h="21600" extrusionOk="0">
                <a:moveTo>
                  <a:pt x="0" y="13287"/>
                </a:moveTo>
                <a:lnTo>
                  <a:pt x="8352" y="4934"/>
                </a:lnTo>
                <a:cubicBezTo>
                  <a:pt x="8352" y="4934"/>
                  <a:pt x="4221" y="828"/>
                  <a:pt x="4196" y="779"/>
                </a:cubicBezTo>
                <a:cubicBezTo>
                  <a:pt x="3405" y="-10"/>
                  <a:pt x="4992" y="0"/>
                  <a:pt x="4992" y="0"/>
                </a:cubicBezTo>
                <a:lnTo>
                  <a:pt x="21460" y="141"/>
                </a:lnTo>
                <a:cubicBezTo>
                  <a:pt x="21460" y="141"/>
                  <a:pt x="21582" y="16584"/>
                  <a:pt x="21600" y="16601"/>
                </a:cubicBezTo>
                <a:cubicBezTo>
                  <a:pt x="21501" y="18344"/>
                  <a:pt x="20821" y="17402"/>
                  <a:pt x="20821" y="17402"/>
                </a:cubicBezTo>
                <a:lnTo>
                  <a:pt x="16665" y="13247"/>
                </a:lnTo>
                <a:lnTo>
                  <a:pt x="8312" y="21600"/>
                </a:lnTo>
                <a:lnTo>
                  <a:pt x="0" y="13287"/>
                </a:lnTo>
                <a:close/>
              </a:path>
            </a:pathLst>
          </a:custGeom>
          <a:solidFill>
            <a:srgbClr val="FFFFFF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2" name="Shape 102"/>
          <p:cNvSpPr/>
          <p:nvPr/>
        </p:nvSpPr>
        <p:spPr>
          <a:xfrm rot="10800000" flipH="1">
            <a:off x="4273550" y="4730725"/>
            <a:ext cx="526575" cy="569699"/>
          </a:xfrm>
          <a:custGeom>
            <a:avLst/>
            <a:gdLst/>
            <a:ahLst/>
            <a:cxnLst/>
            <a:rect l="0" t="0" r="0" b="0"/>
            <a:pathLst>
              <a:path w="21600" h="21600" extrusionOk="0">
                <a:moveTo>
                  <a:pt x="0" y="13287"/>
                </a:moveTo>
                <a:lnTo>
                  <a:pt x="8352" y="4934"/>
                </a:lnTo>
                <a:cubicBezTo>
                  <a:pt x="8352" y="4934"/>
                  <a:pt x="4221" y="828"/>
                  <a:pt x="4196" y="779"/>
                </a:cubicBezTo>
                <a:cubicBezTo>
                  <a:pt x="3405" y="-10"/>
                  <a:pt x="4992" y="0"/>
                  <a:pt x="4992" y="0"/>
                </a:cubicBezTo>
                <a:lnTo>
                  <a:pt x="21460" y="141"/>
                </a:lnTo>
                <a:cubicBezTo>
                  <a:pt x="21460" y="141"/>
                  <a:pt x="21582" y="16584"/>
                  <a:pt x="21600" y="16601"/>
                </a:cubicBezTo>
                <a:cubicBezTo>
                  <a:pt x="21501" y="18344"/>
                  <a:pt x="20821" y="17402"/>
                  <a:pt x="20821" y="17402"/>
                </a:cubicBezTo>
                <a:lnTo>
                  <a:pt x="16665" y="13247"/>
                </a:lnTo>
                <a:lnTo>
                  <a:pt x="8312" y="21600"/>
                </a:lnTo>
                <a:lnTo>
                  <a:pt x="0" y="13287"/>
                </a:lnTo>
                <a:close/>
              </a:path>
            </a:pathLst>
          </a:custGeom>
          <a:solidFill>
            <a:srgbClr val="FFFFFF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3" name="Shape 103"/>
          <p:cNvSpPr/>
          <p:nvPr/>
        </p:nvSpPr>
        <p:spPr>
          <a:xfrm rot="10800000">
            <a:off x="4273550" y="3816324"/>
            <a:ext cx="473299" cy="445100"/>
          </a:xfrm>
          <a:custGeom>
            <a:avLst/>
            <a:gdLst/>
            <a:ahLst/>
            <a:cxnLst/>
            <a:rect l="0" t="0" r="0" b="0"/>
            <a:pathLst>
              <a:path w="21600" h="21600" extrusionOk="0">
                <a:moveTo>
                  <a:pt x="0" y="13287"/>
                </a:moveTo>
                <a:lnTo>
                  <a:pt x="8352" y="4934"/>
                </a:lnTo>
                <a:cubicBezTo>
                  <a:pt x="8352" y="4934"/>
                  <a:pt x="4221" y="828"/>
                  <a:pt x="4196" y="779"/>
                </a:cubicBezTo>
                <a:cubicBezTo>
                  <a:pt x="3405" y="-10"/>
                  <a:pt x="4992" y="0"/>
                  <a:pt x="4992" y="0"/>
                </a:cubicBezTo>
                <a:lnTo>
                  <a:pt x="21460" y="141"/>
                </a:lnTo>
                <a:cubicBezTo>
                  <a:pt x="21460" y="141"/>
                  <a:pt x="21582" y="16584"/>
                  <a:pt x="21600" y="16601"/>
                </a:cubicBezTo>
                <a:cubicBezTo>
                  <a:pt x="21501" y="18344"/>
                  <a:pt x="20821" y="17402"/>
                  <a:pt x="20821" y="17402"/>
                </a:cubicBezTo>
                <a:lnTo>
                  <a:pt x="16665" y="13247"/>
                </a:lnTo>
                <a:lnTo>
                  <a:pt x="8312" y="21600"/>
                </a:lnTo>
                <a:lnTo>
                  <a:pt x="0" y="13287"/>
                </a:lnTo>
                <a:close/>
              </a:path>
            </a:pathLst>
          </a:custGeom>
          <a:solidFill>
            <a:srgbClr val="FFFFFF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4" name="Shape 104"/>
          <p:cNvSpPr/>
          <p:nvPr/>
        </p:nvSpPr>
        <p:spPr>
          <a:xfrm rot="10800000">
            <a:off x="3663950" y="4730724"/>
            <a:ext cx="473299" cy="445100"/>
          </a:xfrm>
          <a:custGeom>
            <a:avLst/>
            <a:gdLst/>
            <a:ahLst/>
            <a:cxnLst/>
            <a:rect l="0" t="0" r="0" b="0"/>
            <a:pathLst>
              <a:path w="21600" h="21600" extrusionOk="0">
                <a:moveTo>
                  <a:pt x="0" y="13287"/>
                </a:moveTo>
                <a:lnTo>
                  <a:pt x="8352" y="4934"/>
                </a:lnTo>
                <a:cubicBezTo>
                  <a:pt x="8352" y="4934"/>
                  <a:pt x="4221" y="828"/>
                  <a:pt x="4196" y="779"/>
                </a:cubicBezTo>
                <a:cubicBezTo>
                  <a:pt x="3405" y="-10"/>
                  <a:pt x="4992" y="0"/>
                  <a:pt x="4992" y="0"/>
                </a:cubicBezTo>
                <a:lnTo>
                  <a:pt x="21460" y="141"/>
                </a:lnTo>
                <a:cubicBezTo>
                  <a:pt x="21460" y="141"/>
                  <a:pt x="21582" y="16584"/>
                  <a:pt x="21600" y="16601"/>
                </a:cubicBezTo>
                <a:cubicBezTo>
                  <a:pt x="21501" y="18344"/>
                  <a:pt x="20821" y="17402"/>
                  <a:pt x="20821" y="17402"/>
                </a:cubicBezTo>
                <a:lnTo>
                  <a:pt x="16665" y="13247"/>
                </a:lnTo>
                <a:lnTo>
                  <a:pt x="8312" y="21600"/>
                </a:lnTo>
                <a:lnTo>
                  <a:pt x="0" y="13287"/>
                </a:lnTo>
                <a:close/>
              </a:path>
            </a:pathLst>
          </a:custGeom>
          <a:solidFill>
            <a:srgbClr val="FFFFFF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5" name="Shape 105"/>
          <p:cNvSpPr txBox="1"/>
          <p:nvPr/>
        </p:nvSpPr>
        <p:spPr>
          <a:xfrm>
            <a:off x="4572000" y="3352800"/>
            <a:ext cx="647349" cy="735925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12</a:t>
            </a:r>
          </a:p>
        </p:txBody>
      </p:sp>
      <p:sp>
        <p:nvSpPr>
          <p:cNvPr id="106" name="Shape 106"/>
          <p:cNvSpPr txBox="1"/>
          <p:nvPr/>
        </p:nvSpPr>
        <p:spPr>
          <a:xfrm>
            <a:off x="5384800" y="4253300"/>
            <a:ext cx="533624" cy="626749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8</a:t>
            </a:r>
          </a:p>
        </p:txBody>
      </p:sp>
      <p:sp>
        <p:nvSpPr>
          <p:cNvPr id="107" name="Shape 107"/>
          <p:cNvSpPr txBox="1"/>
          <p:nvPr/>
        </p:nvSpPr>
        <p:spPr>
          <a:xfrm>
            <a:off x="4064000" y="4267200"/>
            <a:ext cx="647349" cy="735925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4</a:t>
            </a:r>
          </a:p>
        </p:txBody>
      </p:sp>
      <p:sp>
        <p:nvSpPr>
          <p:cNvPr id="108" name="Shape 108"/>
          <p:cNvSpPr txBox="1"/>
          <p:nvPr/>
        </p:nvSpPr>
        <p:spPr>
          <a:xfrm>
            <a:off x="4775200" y="5181600"/>
            <a:ext cx="647349" cy="735925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3</a:t>
            </a:r>
          </a:p>
        </p:txBody>
      </p:sp>
      <p:sp>
        <p:nvSpPr>
          <p:cNvPr id="109" name="Shape 109"/>
          <p:cNvSpPr txBox="1"/>
          <p:nvPr/>
        </p:nvSpPr>
        <p:spPr>
          <a:xfrm>
            <a:off x="3454400" y="5283200"/>
            <a:ext cx="647349" cy="735925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1</a:t>
            </a:r>
          </a:p>
        </p:txBody>
      </p:sp>
    </p:spTree>
  </p:cSld>
  <p:clrMapOvr>
    <a:masterClrMapping/>
  </p:clrMapOvr>
  <p:transition spd="slow">
    <p:cut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 txBox="1">
            <a:spLocks noGrp="1"/>
          </p:cNvSpPr>
          <p:nvPr>
            <p:ph type="title"/>
          </p:nvPr>
        </p:nvSpPr>
        <p:spPr>
          <a:xfrm>
            <a:off x="304800" y="304800"/>
            <a:ext cx="9626599" cy="990599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Huffman Coding</a:t>
            </a:r>
          </a:p>
        </p:txBody>
      </p:sp>
      <p:sp>
        <p:nvSpPr>
          <p:cNvPr id="115" name="Shape 115"/>
          <p:cNvSpPr txBox="1">
            <a:spLocks noGrp="1"/>
          </p:cNvSpPr>
          <p:nvPr>
            <p:ph type="body" idx="1"/>
          </p:nvPr>
        </p:nvSpPr>
        <p:spPr>
          <a:xfrm>
            <a:off x="304800" y="1828800"/>
            <a:ext cx="9626599" cy="5562600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Begins by constructing a Heap based on the frequencies of each member of the set to be encoded.</a:t>
            </a:r>
          </a:p>
          <a:p>
            <a:endParaRPr lang="en-US" sz="2666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Each member is a leaf node, with parent nodes being the sum of their children.</a:t>
            </a:r>
          </a:p>
          <a:p>
            <a:endParaRPr lang="en-US" sz="2666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•</a:t>
            </a:r>
            <a:r>
              <a:rPr lang="en-US" sz="2666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Take the set (with corresponding occurrence frequencies out of 120); 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•</a:t>
            </a:r>
            <a:r>
              <a:rPr lang="en-US" sz="2666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A(10) B(15) C(5) D(15) E(20) F(5) G(15) H(30) I(5)</a:t>
            </a:r>
          </a:p>
        </p:txBody>
      </p:sp>
    </p:spTree>
  </p:cSld>
  <p:clrMapOvr>
    <a:masterClrMapping/>
  </p:clrMapOvr>
  <p:transition spd="slow">
    <p:cut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 txBox="1">
            <a:spLocks noGrp="1"/>
          </p:cNvSpPr>
          <p:nvPr>
            <p:ph type="title"/>
          </p:nvPr>
        </p:nvSpPr>
        <p:spPr>
          <a:xfrm>
            <a:off x="304800" y="304800"/>
            <a:ext cx="9626599" cy="990599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Huffman's Heap</a:t>
            </a:r>
          </a:p>
        </p:txBody>
      </p:sp>
      <p:sp>
        <p:nvSpPr>
          <p:cNvPr id="121" name="Shape 121"/>
          <p:cNvSpPr/>
          <p:nvPr/>
        </p:nvSpPr>
        <p:spPr>
          <a:xfrm>
            <a:off x="2133600" y="1422375"/>
            <a:ext cx="5575300" cy="5689575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cut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 txBox="1">
            <a:spLocks noGrp="1"/>
          </p:cNvSpPr>
          <p:nvPr>
            <p:ph type="title"/>
          </p:nvPr>
        </p:nvSpPr>
        <p:spPr>
          <a:xfrm>
            <a:off x="304800" y="304800"/>
            <a:ext cx="9626599" cy="990599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Huffman Coding</a:t>
            </a:r>
          </a:p>
        </p:txBody>
      </p:sp>
      <p:sp>
        <p:nvSpPr>
          <p:cNvPr id="127" name="Shape 127"/>
          <p:cNvSpPr txBox="1">
            <a:spLocks noGrp="1"/>
          </p:cNvSpPr>
          <p:nvPr>
            <p:ph type="body" idx="1"/>
          </p:nvPr>
        </p:nvSpPr>
        <p:spPr>
          <a:xfrm>
            <a:off x="304800" y="1320800"/>
            <a:ext cx="5450675" cy="5572574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Each letter's code is then read based on its position from the root - 0 for left, 1 for right.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A = 000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B = 010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C = 0010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D = 011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E = 111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F = 00110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G = 110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H = 10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I = 00111</a:t>
            </a:r>
          </a:p>
        </p:txBody>
      </p:sp>
      <p:sp>
        <p:nvSpPr>
          <p:cNvPr id="128" name="Shape 128"/>
          <p:cNvSpPr/>
          <p:nvPr/>
        </p:nvSpPr>
        <p:spPr>
          <a:xfrm>
            <a:off x="4880975" y="2339625"/>
            <a:ext cx="4587099" cy="4795625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cut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 txBox="1">
            <a:spLocks noGrp="1"/>
          </p:cNvSpPr>
          <p:nvPr>
            <p:ph type="title"/>
          </p:nvPr>
        </p:nvSpPr>
        <p:spPr>
          <a:xfrm>
            <a:off x="304800" y="304800"/>
            <a:ext cx="9626599" cy="990599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Creating the Heap?</a:t>
            </a:r>
          </a:p>
        </p:txBody>
      </p:sp>
      <p:sp>
        <p:nvSpPr>
          <p:cNvPr id="134" name="Shape 134"/>
          <p:cNvSpPr txBox="1">
            <a:spLocks noGrp="1"/>
          </p:cNvSpPr>
          <p:nvPr>
            <p:ph type="body" idx="1"/>
          </p:nvPr>
        </p:nvSpPr>
        <p:spPr>
          <a:xfrm>
            <a:off x="304800" y="1828800"/>
            <a:ext cx="9626599" cy="5562600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Based on frequencies, such as in the British National Corpus?</a:t>
            </a:r>
          </a:p>
          <a:p>
            <a:endParaRPr lang="en-US" sz="2666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Based on frequencies within the specified text (or image etc.)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    Standard Approach to Huffman</a:t>
            </a:r>
          </a:p>
          <a:p>
            <a:endParaRPr lang="en-US" sz="2666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What if we don't know the frequencies?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    Adaptive Huffman</a:t>
            </a:r>
          </a:p>
        </p:txBody>
      </p:sp>
    </p:spTree>
  </p:cSld>
  <p:clrMapOvr>
    <a:masterClrMapping/>
  </p:clrMapOvr>
  <p:transition spd="slow">
    <p:cut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 txBox="1">
            <a:spLocks noGrp="1"/>
          </p:cNvSpPr>
          <p:nvPr>
            <p:ph type="title"/>
          </p:nvPr>
        </p:nvSpPr>
        <p:spPr>
          <a:xfrm>
            <a:off x="304800" y="304800"/>
            <a:ext cx="9626599" cy="990599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Important Laws</a:t>
            </a:r>
          </a:p>
        </p:txBody>
      </p:sp>
      <p:sp>
        <p:nvSpPr>
          <p:cNvPr id="32" name="Shape 32"/>
          <p:cNvSpPr txBox="1">
            <a:spLocks noGrp="1"/>
          </p:cNvSpPr>
          <p:nvPr>
            <p:ph type="body" idx="1"/>
          </p:nvPr>
        </p:nvSpPr>
        <p:spPr>
          <a:xfrm>
            <a:off x="291475" y="1818250"/>
            <a:ext cx="9625474" cy="5558700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marL="381000" marR="0" lvl="0" indent="-28786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68168"/>
              <a:buFont typeface="Arial"/>
              <a:buChar char="•"/>
            </a:pPr>
            <a:r>
              <a:rPr lang="en-US" sz="3733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Moore’s Law </a:t>
            </a:r>
          </a:p>
          <a:p>
            <a:pPr marL="762000" marR="0" lvl="1" indent="-28786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900"/>
              <a:buFont typeface="Courier New"/>
              <a:buChar char="o"/>
            </a:pPr>
            <a:r>
              <a:rPr lang="en-US" sz="3733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Performance doubles every 18-24 months, while costs stay the same. </a:t>
            </a:r>
          </a:p>
          <a:p>
            <a:pPr marL="381000" marR="0" lvl="0" indent="-28786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68168"/>
              <a:buFont typeface="Arial"/>
              <a:buChar char="•"/>
            </a:pPr>
            <a:r>
              <a:rPr lang="en-US" sz="3733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Metcalfe’s Law </a:t>
            </a:r>
          </a:p>
          <a:p>
            <a:pPr marL="762000" marR="0" lvl="1" indent="-28786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900"/>
              <a:buFont typeface="Courier New"/>
              <a:buChar char="o"/>
            </a:pPr>
            <a:r>
              <a:rPr lang="en-US" sz="3733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The usefulness of a network increases with the square of the number of users connected to the network. </a:t>
            </a:r>
          </a:p>
        </p:txBody>
      </p:sp>
    </p:spTree>
  </p:cSld>
  <p:clrMapOvr>
    <a:masterClrMapping/>
  </p:clrMapOvr>
  <p:transition spd="slow">
    <p:cut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59F86A-8410-42AE-991B-BF2B490B1B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Metcalfe’s Law is Wrong!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23510D-1015-4A35-97BE-DC1162FE36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  <a:hlinkClick r:id="rId2"/>
              </a:rPr>
              <a:t>https://spectrum.ieee.org/computing/networks/metcalfes-law-is-wrong</a:t>
            </a:r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				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					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6BCAEB46-9398-4F21-95A0-8D071D7E85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0160000" cy="0"/>
          </a:xfrm>
          <a:prstGeom prst="rect">
            <a:avLst/>
          </a:prstGeom>
          <a:solidFill>
            <a:srgbClr val="D50F2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Roboto" panose="020F0502020204030204" pitchFamily="2" charset="0"/>
              </a:rPr>
            </a:b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Roboto" panose="020F0502020204030204" pitchFamily="2" charset="0"/>
              </a:rPr>
              <a:t>We have a winner!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rgbClr val="333333"/>
                </a:solidFill>
                <a:effectLst/>
                <a:latin typeface="Roboto" panose="020F0502020204030204" pitchFamily="2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90529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 txBox="1">
            <a:spLocks noGrp="1"/>
          </p:cNvSpPr>
          <p:nvPr>
            <p:ph type="title"/>
          </p:nvPr>
        </p:nvSpPr>
        <p:spPr>
          <a:xfrm>
            <a:off x="304800" y="304800"/>
            <a:ext cx="9626599" cy="990599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To begin with...</a:t>
            </a:r>
          </a:p>
        </p:txBody>
      </p:sp>
      <p:sp>
        <p:nvSpPr>
          <p:cNvPr id="44" name="Shape 44"/>
          <p:cNvSpPr txBox="1">
            <a:spLocks noGrp="1"/>
          </p:cNvSpPr>
          <p:nvPr>
            <p:ph type="body" idx="1"/>
          </p:nvPr>
        </p:nvSpPr>
        <p:spPr>
          <a:xfrm>
            <a:off x="304800" y="1828800"/>
            <a:ext cx="9626599" cy="5562600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Lets learn to Count!</a:t>
            </a:r>
          </a:p>
          <a:p>
            <a:endParaRPr lang="en-US" sz="2666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1,2,3,4....  What comes next?</a:t>
            </a:r>
          </a:p>
          <a:p>
            <a:endParaRPr lang="en-US" sz="2666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What happens when we reach 9?</a:t>
            </a:r>
          </a:p>
          <a:p>
            <a:endParaRPr lang="en-US" sz="2666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What if we use a different base?</a:t>
            </a:r>
          </a:p>
        </p:txBody>
      </p:sp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title"/>
          </p:nvPr>
        </p:nvSpPr>
        <p:spPr>
          <a:xfrm>
            <a:off x="304800" y="304800"/>
            <a:ext cx="9626599" cy="990599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The wonderful world of Binary</a:t>
            </a:r>
          </a:p>
        </p:txBody>
      </p:sp>
      <p:sp>
        <p:nvSpPr>
          <p:cNvPr id="50" name="Shape 50"/>
          <p:cNvSpPr txBox="1">
            <a:spLocks noGrp="1"/>
          </p:cNvSpPr>
          <p:nvPr>
            <p:ph type="body" idx="1"/>
          </p:nvPr>
        </p:nvSpPr>
        <p:spPr>
          <a:xfrm>
            <a:off x="304800" y="1828800"/>
            <a:ext cx="9626599" cy="5562600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2400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Binary is Base 2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400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0,1,10,11,100,101,110,111...</a:t>
            </a:r>
          </a:p>
          <a:p>
            <a:endParaRPr lang="en-US" sz="2400" dirty="0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rtl="0">
              <a:lnSpc>
                <a:spcPct val="100000"/>
              </a:lnSpc>
              <a:buNone/>
            </a:pPr>
            <a:r>
              <a:rPr lang="en-US" sz="2400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A '0' or a '1' is a binary digit, or 'bit'.</a:t>
            </a:r>
          </a:p>
          <a:p>
            <a:endParaRPr lang="en-US" sz="2400" dirty="0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rtl="0">
              <a:lnSpc>
                <a:spcPct val="100000"/>
              </a:lnSpc>
              <a:buNone/>
            </a:pPr>
            <a:r>
              <a:rPr lang="en-US" sz="2400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Computers only use Binary, where each bit can have 2 states. The state of a bit can be stored as;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400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    On/Off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400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    Direction of magnetism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400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    Different voltages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400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    Different levels of light intensity</a:t>
            </a:r>
          </a:p>
        </p:txBody>
      </p:sp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title"/>
          </p:nvPr>
        </p:nvSpPr>
        <p:spPr>
          <a:xfrm>
            <a:off x="304800" y="304800"/>
            <a:ext cx="9626599" cy="990599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Every Base is Base 10!</a:t>
            </a:r>
          </a:p>
        </p:txBody>
      </p:sp>
      <p:sp>
        <p:nvSpPr>
          <p:cNvPr id="56" name="Shape 56"/>
          <p:cNvSpPr/>
          <p:nvPr/>
        </p:nvSpPr>
        <p:spPr>
          <a:xfrm>
            <a:off x="1625600" y="1524000"/>
            <a:ext cx="6871949" cy="53173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 txBox="1">
            <a:spLocks noGrp="1"/>
          </p:cNvSpPr>
          <p:nvPr>
            <p:ph type="title"/>
          </p:nvPr>
        </p:nvSpPr>
        <p:spPr>
          <a:xfrm>
            <a:off x="304800" y="304800"/>
            <a:ext cx="9626599" cy="990599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How about Morse Code?</a:t>
            </a:r>
          </a:p>
        </p:txBody>
      </p:sp>
      <p:sp>
        <p:nvSpPr>
          <p:cNvPr id="62" name="Shape 62"/>
          <p:cNvSpPr txBox="1">
            <a:spLocks noGrp="1"/>
          </p:cNvSpPr>
          <p:nvPr>
            <p:ph type="body" idx="1"/>
          </p:nvPr>
        </p:nvSpPr>
        <p:spPr>
          <a:xfrm>
            <a:off x="304800" y="1828800"/>
            <a:ext cx="9626599" cy="5562600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2400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5 Elements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400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    Dots 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400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    Dashes 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400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    Intra-character gap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400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    Short gap (between letters)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400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    Long gap (between words)</a:t>
            </a:r>
          </a:p>
          <a:p>
            <a:endParaRPr lang="en-US" sz="2400" dirty="0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rtl="0">
              <a:lnSpc>
                <a:spcPct val="100000"/>
              </a:lnSpc>
              <a:buNone/>
            </a:pPr>
            <a:r>
              <a:rPr lang="en-US" sz="2400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"..."  =  S        "---"  =  O        "... --- ..."  =  ???</a:t>
            </a:r>
          </a:p>
          <a:p>
            <a:endParaRPr lang="en-US" sz="2400" dirty="0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rtl="0">
              <a:lnSpc>
                <a:spcPct val="100000"/>
              </a:lnSpc>
              <a:buNone/>
            </a:pPr>
            <a:r>
              <a:rPr lang="en-US" sz="2400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"."  =  E          "-"  =  T            "--.-"  =  Q (not TTET!)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400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Why?</a:t>
            </a:r>
          </a:p>
        </p:txBody>
      </p:sp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>
            <a:spLocks noGrp="1"/>
          </p:cNvSpPr>
          <p:nvPr>
            <p:ph type="title"/>
          </p:nvPr>
        </p:nvSpPr>
        <p:spPr>
          <a:xfrm>
            <a:off x="304800" y="304800"/>
            <a:ext cx="9626599" cy="990599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Back to Binary</a:t>
            </a:r>
          </a:p>
        </p:txBody>
      </p:sp>
      <p:sp>
        <p:nvSpPr>
          <p:cNvPr id="68" name="Shape 68"/>
          <p:cNvSpPr txBox="1">
            <a:spLocks noGrp="1"/>
          </p:cNvSpPr>
          <p:nvPr>
            <p:ph type="body" idx="1"/>
          </p:nvPr>
        </p:nvSpPr>
        <p:spPr>
          <a:xfrm>
            <a:off x="304800" y="1828800"/>
            <a:ext cx="9626599" cy="5562600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2 Elements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    0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    1</a:t>
            </a:r>
          </a:p>
          <a:p>
            <a:endParaRPr lang="en-US" sz="2666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There are no gaps, so 'gaps' would have to be represented by 0's and 1's.</a:t>
            </a:r>
          </a:p>
          <a:p>
            <a:endParaRPr lang="en-US" sz="2666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In the same way as Morse Code we can 'encode' each character of the alphabet in 0's and 1's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 </a:t>
            </a:r>
          </a:p>
          <a:p>
            <a:endParaRPr lang="en-US" sz="2666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>
            <a:spLocks noGrp="1"/>
          </p:cNvSpPr>
          <p:nvPr>
            <p:ph type="title"/>
          </p:nvPr>
        </p:nvSpPr>
        <p:spPr>
          <a:xfrm>
            <a:off x="304800" y="304800"/>
            <a:ext cx="9626599" cy="990599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Binary Encoding</a:t>
            </a:r>
          </a:p>
        </p:txBody>
      </p:sp>
      <p:sp>
        <p:nvSpPr>
          <p:cNvPr id="74" name="Shape 74"/>
          <p:cNvSpPr txBox="1">
            <a:spLocks noGrp="1"/>
          </p:cNvSpPr>
          <p:nvPr>
            <p:ph type="body" idx="1"/>
          </p:nvPr>
        </p:nvSpPr>
        <p:spPr>
          <a:xfrm>
            <a:off x="291475" y="1818250"/>
            <a:ext cx="9625474" cy="5572574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2666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0000 = A                0001 = B                0010 = C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0011 = D                 0100 = E                0101 = F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0110 = G                 0111 = H                1000 = I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1001 = J                 1010 = K                1011 = L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1100 = M                1101 = N                1110 = O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1111 = P                ...</a:t>
            </a:r>
            <a:r>
              <a:rPr lang="en-US" sz="2666" dirty="0" err="1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uhoh</a:t>
            </a:r>
            <a:r>
              <a:rPr lang="en-US" sz="2666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!</a:t>
            </a:r>
          </a:p>
          <a:p>
            <a:endParaRPr lang="en-US" sz="2666" dirty="0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rtl="0">
              <a:lnSpc>
                <a:spcPct val="100000"/>
              </a:lnSpc>
              <a:buNone/>
            </a:pPr>
            <a:r>
              <a:rPr lang="en-US" sz="2666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11101110011111011110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1101111000100000110100111110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101001001101001110000011000100000011</a:t>
            </a:r>
          </a:p>
          <a:p>
            <a:endParaRPr lang="en-US" sz="2666" dirty="0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rtl="0">
              <a:lnSpc>
                <a:spcPct val="100000"/>
              </a:lnSpc>
              <a:buNone/>
            </a:pPr>
            <a:r>
              <a:rPr lang="en-US" sz="2666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11101010</a:t>
            </a:r>
          </a:p>
        </p:txBody>
      </p:sp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>
            <a:spLocks noGrp="1"/>
          </p:cNvSpPr>
          <p:nvPr>
            <p:ph type="title"/>
          </p:nvPr>
        </p:nvSpPr>
        <p:spPr>
          <a:xfrm>
            <a:off x="304800" y="304800"/>
            <a:ext cx="9626599" cy="990599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A Byte</a:t>
            </a:r>
          </a:p>
        </p:txBody>
      </p:sp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>
            <a:off x="304800" y="1828800"/>
            <a:ext cx="9626599" cy="5562600"/>
          </a:xfrm>
          <a:prstGeom prst="rect">
            <a:avLst/>
          </a:prstGeom>
        </p:spPr>
        <p:txBody>
          <a:bodyPr lIns="38100" tIns="38100" rIns="38100" b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lang="en-US" sz="2666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A series of 4 bits (a nibble) isn't enough to encode all the capital letters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There are 16 different variations 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    Which is a single hexadecimal character!</a:t>
            </a:r>
          </a:p>
          <a:p>
            <a:endParaRPr lang="en-US" sz="2666" dirty="0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rtl="0">
              <a:lnSpc>
                <a:spcPct val="100000"/>
              </a:lnSpc>
              <a:buNone/>
            </a:pPr>
            <a:r>
              <a:rPr lang="en-US" sz="2666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In computing we generally store things in Bytes - a sequence of 8 bits.</a:t>
            </a:r>
          </a:p>
          <a:p>
            <a:pPr rtl="0">
              <a:lnSpc>
                <a:spcPct val="100000"/>
              </a:lnSpc>
              <a:buNone/>
            </a:pPr>
            <a:r>
              <a:rPr lang="en-US" sz="2666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That gives 256 different combinations</a:t>
            </a:r>
          </a:p>
          <a:p>
            <a:endParaRPr lang="en-US" sz="2666" dirty="0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rtl="0">
              <a:lnSpc>
                <a:spcPct val="100000"/>
              </a:lnSpc>
              <a:buNone/>
            </a:pPr>
            <a:r>
              <a:rPr lang="en-US" sz="2666" dirty="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Enough for every small letter, capital letter, punctuation, number...</a:t>
            </a:r>
          </a:p>
        </p:txBody>
      </p:sp>
    </p:spTree>
  </p:cSld>
  <p:clrMapOvr>
    <a:masterClrMapping/>
  </p:clrMapOvr>
  <p:transition spd="slow">
    <p:cut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11173</TotalTime>
  <Words>1220</Words>
  <Application>Microsoft Office PowerPoint</Application>
  <PresentationFormat>Custom</PresentationFormat>
  <Paragraphs>193</Paragraphs>
  <Slides>27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6" baseType="lpstr">
      <vt:lpstr>Angsana New</vt:lpstr>
      <vt:lpstr>Arial</vt:lpstr>
      <vt:lpstr>Century Gothic</vt:lpstr>
      <vt:lpstr>Comic Sans MS</vt:lpstr>
      <vt:lpstr>Courier New</vt:lpstr>
      <vt:lpstr>Roboto</vt:lpstr>
      <vt:lpstr>Verdana</vt:lpstr>
      <vt:lpstr>Wingdings 3</vt:lpstr>
      <vt:lpstr>Ion</vt:lpstr>
      <vt:lpstr>ISNE101 – Introduction to Information Systems &amp; Network Engineering</vt:lpstr>
      <vt:lpstr>Last Week</vt:lpstr>
      <vt:lpstr>To begin with...</vt:lpstr>
      <vt:lpstr>The wonderful world of Binary</vt:lpstr>
      <vt:lpstr>Every Base is Base 10!</vt:lpstr>
      <vt:lpstr>How about Morse Code?</vt:lpstr>
      <vt:lpstr>Back to Binary</vt:lpstr>
      <vt:lpstr>Binary Encoding</vt:lpstr>
      <vt:lpstr>A Byte</vt:lpstr>
      <vt:lpstr>It's all binary</vt:lpstr>
      <vt:lpstr>Digitisation</vt:lpstr>
      <vt:lpstr>Remember Morse?</vt:lpstr>
      <vt:lpstr>Encoding Objectives</vt:lpstr>
      <vt:lpstr>Prefix Property</vt:lpstr>
      <vt:lpstr>Prefix Property</vt:lpstr>
      <vt:lpstr>Code Optimisation</vt:lpstr>
      <vt:lpstr>Huffman Coding</vt:lpstr>
      <vt:lpstr>Huffman Coding</vt:lpstr>
      <vt:lpstr>A Tree</vt:lpstr>
      <vt:lpstr>A Binary Tree</vt:lpstr>
      <vt:lpstr>A Heap</vt:lpstr>
      <vt:lpstr>Huffman Coding</vt:lpstr>
      <vt:lpstr>Huffman's Heap</vt:lpstr>
      <vt:lpstr>Huffman Coding</vt:lpstr>
      <vt:lpstr>Creating the Heap?</vt:lpstr>
      <vt:lpstr>Important Laws</vt:lpstr>
      <vt:lpstr>Metcalfe’s Law is Wrong!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IGE105 - Communication Technology in a Changing World</dc:title>
  <dc:creator>Admin</dc:creator>
  <cp:lastModifiedBy>KENNETH COSH</cp:lastModifiedBy>
  <cp:revision>7</cp:revision>
  <dcterms:modified xsi:type="dcterms:W3CDTF">2026-06-27T04:56:15Z</dcterms:modified>
</cp:coreProperties>
</file>