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</p:sldMasterIdLst>
  <p:notesMasterIdLst>
    <p:notesMasterId r:id="rId52"/>
  </p:notesMasterIdLst>
  <p:sldIdLst>
    <p:sldId id="256" r:id="rId2"/>
    <p:sldId id="257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6" r:id="rId39"/>
    <p:sldId id="277" r:id="rId40"/>
    <p:sldId id="278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</p:sldIdLst>
  <p:sldSz cx="10160000" cy="7620000"/>
  <p:notesSz cx="7620000" cy="10160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8373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6019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8369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1958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376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9293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4588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9630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7984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22613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704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470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38404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64488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06490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9508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67631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94691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5865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7998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50757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12917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38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22579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37471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13024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85197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1234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8803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97040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74814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2467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63525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0688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0164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55397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9094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85511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91554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09447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90290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9636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8210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9447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1703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8436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666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7911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31200" cy="1219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02399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399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399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400" cy="60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902175" y="3039650"/>
            <a:ext cx="8404050" cy="13253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algn="ctr" rtl="0">
              <a:lnSpc>
                <a:spcPct val="100000"/>
              </a:lnSpc>
              <a:buNone/>
            </a:pPr>
            <a:r>
              <a:rPr lang="en-US" sz="34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ISNE 101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78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algn="ctr"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Week </a:t>
            </a:r>
            <a:r>
              <a:rPr lang="en-US" dirty="0"/>
              <a:t>3</a:t>
            </a:r>
            <a:endParaRPr lang="en-US" sz="32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rtl="0">
              <a:lnSpc>
                <a:spcPct val="100000"/>
              </a:lnSpc>
              <a:buNone/>
            </a:pPr>
            <a:r>
              <a:rPr lang="en-US" dirty="0"/>
              <a:t>Dr. Ken </a:t>
            </a:r>
            <a:r>
              <a:rPr lang="en-US" dirty="0" err="1"/>
              <a:t>Cosh</a:t>
            </a:r>
            <a:endParaRPr lang="en-US" sz="32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Spreading the Word</a:t>
            </a:r>
          </a:p>
        </p:txBody>
      </p:sp>
      <p:sp>
        <p:nvSpPr>
          <p:cNvPr id="83" name="Shape 83"/>
          <p:cNvSpPr/>
          <p:nvPr/>
        </p:nvSpPr>
        <p:spPr>
          <a:xfrm>
            <a:off x="1524000" y="1524000"/>
            <a:ext cx="7086600" cy="53085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67740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Greeks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Vowels were a hindrance when writing in Pheonician, (as well as Egyptian / Hebrew).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in Greek they were essential, and afforded equal status as consonants.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Together with the "Latins" (Romans) the alphabet evolved into this!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Other tribes evolved their alphabets differently, but most stem from the Proto-Sinaitic.</a:t>
            </a:r>
          </a:p>
        </p:txBody>
      </p:sp>
    </p:spTree>
    <p:extLst>
      <p:ext uri="{BB962C8B-B14F-4D97-AF65-F5344CB8AC3E}">
        <p14:creationId xmlns:p14="http://schemas.microsoft.com/office/powerpoint/2010/main" val="3538294343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Communication Technology?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technology have we discussed so far?</a:t>
            </a:r>
          </a:p>
        </p:txBody>
      </p:sp>
    </p:spTree>
    <p:extLst>
      <p:ext uri="{BB962C8B-B14F-4D97-AF65-F5344CB8AC3E}">
        <p14:creationId xmlns:p14="http://schemas.microsoft.com/office/powerpoint/2010/main" val="982198819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Printing Press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105AD - Chinese invent paper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The Chinese also developed wood-block printing, and books with hard covers and movable type (circa. 1041).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However, Chinese has thousands of characters, so traditional block printing was still preferred.</a:t>
            </a:r>
          </a:p>
          <a:p>
            <a:pPr rtl="0">
              <a:lnSpc>
                <a:spcPct val="100000"/>
              </a:lnSpc>
              <a:buNone/>
            </a:pPr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~1440 - </a:t>
            </a:r>
            <a:r>
              <a:rPr lang="en-US" sz="2666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Gutenburg</a:t>
            </a: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'invented' the printing press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Ability to mass print books.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Whereas before it could take a monk 20 years to transcribe the bible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</a:t>
            </a:r>
            <a:r>
              <a:rPr lang="en-US" sz="2666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Gutenburg</a:t>
            </a: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combined a variety of mechanical technologies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perfect his invention.</a:t>
            </a:r>
          </a:p>
        </p:txBody>
      </p:sp>
    </p:spTree>
    <p:extLst>
      <p:ext uri="{BB962C8B-B14F-4D97-AF65-F5344CB8AC3E}">
        <p14:creationId xmlns:p14="http://schemas.microsoft.com/office/powerpoint/2010/main" val="227205976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Printing Press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Gutenburg was named #1 person of the millennium by A&amp;E Network &amp; Time Life.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Ahead of;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Christopher Columbus            Freud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Galileo Galilei                         Einstein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Shakespeare                          Lincoln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Newton                                  Darwin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Da Vinci                                 Beethoven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 did this technology invention have such a great impact?</a:t>
            </a:r>
          </a:p>
        </p:txBody>
      </p:sp>
    </p:spTree>
    <p:extLst>
      <p:ext uri="{BB962C8B-B14F-4D97-AF65-F5344CB8AC3E}">
        <p14:creationId xmlns:p14="http://schemas.microsoft.com/office/powerpoint/2010/main" val="2934560898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Telecommunication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Transmission of signals over a distance, for the purpose of communication.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Visual, Audio (and later electronic)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Fires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Beacons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Smoke Signals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Drums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Horns</a:t>
            </a:r>
          </a:p>
        </p:txBody>
      </p:sp>
    </p:spTree>
    <p:extLst>
      <p:ext uri="{BB962C8B-B14F-4D97-AF65-F5344CB8AC3E}">
        <p14:creationId xmlns:p14="http://schemas.microsoft.com/office/powerpoint/2010/main" val="823089953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Telecommunication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Problem: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do we use fires / beacons / smoke signals to send a message;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Consider the fire beacons in Lord of the Rings.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N0 FIRE = No Problem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FIRE = Problem!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Solution: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Semaphore</a:t>
            </a:r>
          </a:p>
        </p:txBody>
      </p:sp>
    </p:spTree>
    <p:extLst>
      <p:ext uri="{BB962C8B-B14F-4D97-AF65-F5344CB8AC3E}">
        <p14:creationId xmlns:p14="http://schemas.microsoft.com/office/powerpoint/2010/main" val="3076747159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Hydraulic Telegraph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Circa 400BC</a:t>
            </a:r>
          </a:p>
        </p:txBody>
      </p:sp>
      <p:sp>
        <p:nvSpPr>
          <p:cNvPr id="126" name="Shape 126"/>
          <p:cNvSpPr/>
          <p:nvPr/>
        </p:nvSpPr>
        <p:spPr>
          <a:xfrm>
            <a:off x="4165600" y="1117600"/>
            <a:ext cx="5359749" cy="61010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7" name="Shape 127"/>
          <p:cNvSpPr/>
          <p:nvPr/>
        </p:nvSpPr>
        <p:spPr>
          <a:xfrm>
            <a:off x="3048000" y="5283200"/>
            <a:ext cx="1905000" cy="1905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47647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Semaphore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France 1792.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2*2m long arms with 7 positions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1*cross bar with 4 angles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7*7*4 = 196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196 different symbols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556 stations following line of sight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Total distance 4,800km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Paris to Lille = 15 stations / ~32 mins</a:t>
            </a:r>
          </a:p>
        </p:txBody>
      </p:sp>
      <p:sp>
        <p:nvSpPr>
          <p:cNvPr id="134" name="Shape 134"/>
          <p:cNvSpPr/>
          <p:nvPr/>
        </p:nvSpPr>
        <p:spPr>
          <a:xfrm>
            <a:off x="6096000" y="4165600"/>
            <a:ext cx="3796575" cy="3135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5" name="Shape 135"/>
          <p:cNvSpPr/>
          <p:nvPr/>
        </p:nvSpPr>
        <p:spPr>
          <a:xfrm>
            <a:off x="6400800" y="304800"/>
            <a:ext cx="2794000" cy="4013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77849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Semaphore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        Sweden --&gt;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UK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                 Germany --&gt;</a:t>
            </a:r>
          </a:p>
        </p:txBody>
      </p:sp>
      <p:sp>
        <p:nvSpPr>
          <p:cNvPr id="142" name="Shape 142"/>
          <p:cNvSpPr/>
          <p:nvPr/>
        </p:nvSpPr>
        <p:spPr>
          <a:xfrm>
            <a:off x="4572000" y="507975"/>
            <a:ext cx="5154525" cy="376382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3" name="Shape 143"/>
          <p:cNvSpPr/>
          <p:nvPr/>
        </p:nvSpPr>
        <p:spPr>
          <a:xfrm>
            <a:off x="304800" y="2539975"/>
            <a:ext cx="5195250" cy="25630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4" name="Shape 144"/>
          <p:cNvSpPr/>
          <p:nvPr/>
        </p:nvSpPr>
        <p:spPr>
          <a:xfrm>
            <a:off x="5486400" y="3352800"/>
            <a:ext cx="3270574" cy="3993974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09363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Recap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Last week we talked about binary.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hence encoding things into a binary form - digitisation!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Remember Huffman?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3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 Week</a:t>
            </a:r>
          </a:p>
          <a:p>
            <a:pPr rtl="0">
              <a:lnSpc>
                <a:spcPct val="100000"/>
              </a:lnSpc>
              <a:buNone/>
            </a:pPr>
            <a:b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Communication and Networks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Electrical Telegraph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presence and flow of charge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Electrons &amp; Protons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Very Fast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Early versions used a grid like this-&gt;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Later Morse invented his code.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 pre-dates Optical Semaphore</a:t>
            </a:r>
          </a:p>
        </p:txBody>
      </p:sp>
      <p:sp>
        <p:nvSpPr>
          <p:cNvPr id="151" name="Shape 151"/>
          <p:cNvSpPr/>
          <p:nvPr/>
        </p:nvSpPr>
        <p:spPr>
          <a:xfrm>
            <a:off x="6299200" y="1727175"/>
            <a:ext cx="3213100" cy="53085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18908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Electrical Telegraph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Requires 'wires', which is a problem particularly at wartime.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Maxwell: "We have strong reason to conclude that light itself is an electromagnetic disturbance in the form of waves propagated through the electromagnetic field."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Marconi demonstrated that communication is possible wirelessly</a:t>
            </a:r>
          </a:p>
        </p:txBody>
      </p:sp>
    </p:spTree>
    <p:extLst>
      <p:ext uri="{BB962C8B-B14F-4D97-AF65-F5344CB8AC3E}">
        <p14:creationId xmlns:p14="http://schemas.microsoft.com/office/powerpoint/2010/main" val="2601636727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Telephone, Television...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1876: Bell demonstrated the telephone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Now the wires can talk.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Combine this with Marconi, and the airwaves start to sing - we have radio.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Add some pictures &amp; we have a TV.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96002981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Telecommunication Systems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9312"/>
              <a:buFont typeface="Arial"/>
              <a:buChar char="•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Comprised of Hardware and Software arranged to transmit data from one location to another.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Establish interface between sender and receiver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Routes messages (packets) along most efficient paths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Basic information processing to make sure the right message gets to the right receiver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Basic editorial tasks, rearranging format, checking for transmission errors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Converts message speeds (from slower cable to speed of computer).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Controls flow of information through a network.</a:t>
            </a: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Packet Transfer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507550" y="1828450"/>
            <a:ext cx="9202199" cy="544424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To improve the efficiency of a network, data streams are broken into packets. </a:t>
            </a:r>
          </a:p>
          <a:p>
            <a:pPr rtl="0">
              <a:lnSpc>
                <a:spcPct val="100000"/>
              </a:lnSpc>
              <a:buNone/>
            </a:pPr>
            <a:b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Packets are smaller bundles of data. </a:t>
            </a:r>
          </a:p>
          <a:p>
            <a:pPr rtl="0">
              <a:lnSpc>
                <a:spcPct val="100000"/>
              </a:lnSpc>
              <a:buNone/>
            </a:pPr>
            <a:b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Packets are different sizes dependent on the protocol or standard being used – the X.25 packet switching standard uses packets sized 128bytes.</a:t>
            </a:r>
            <a:r>
              <a:rPr lang="en-US" sz="437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Packet Switching</a:t>
            </a:r>
          </a:p>
        </p:txBody>
      </p:sp>
      <p:sp>
        <p:nvSpPr>
          <p:cNvPr id="56" name="Shape 56"/>
          <p:cNvSpPr/>
          <p:nvPr/>
        </p:nvSpPr>
        <p:spPr>
          <a:xfrm>
            <a:off x="508000" y="1828800"/>
            <a:ext cx="9143999" cy="49582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Protocols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With telecommunications systems using a wide variety of diverse devices, a common set of rules are needed to enable them to ‘talk’ to each other.  </a:t>
            </a:r>
          </a:p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 set of rules is called a </a:t>
            </a:r>
            <a:r>
              <a:rPr lang="en-US" sz="2400" b="1" i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Protocol</a:t>
            </a: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TCP/IP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FTP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WAP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HTTP</a:t>
            </a:r>
          </a:p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Each device identifies the receivers protocol so they can send data in the right way, and to check it arrived without problem.</a:t>
            </a: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Layered Protocols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TCP/IP consists of many protocols, which are divided into layers;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Application Layer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Includes things like </a:t>
            </a:r>
            <a:r>
              <a:rPr lang="en-US" sz="2666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Bittorrent</a:t>
            </a: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, DNS...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Transport Layer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Primarily tasked with forming data packets, adding      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header information etc.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Internet Layer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Includes IP, functions such as addressing / routing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Link Layer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Deals with actual data exchange, error checking, Bit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Rate etc.</a:t>
            </a: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Internet Protocol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Every PC / Printer etc. has a unique IP address.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IP addresses represent a 32 bit word </a:t>
            </a:r>
          </a:p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But, this is translated to ‘decimal-dot’ notation to make life easier! – More like a phone number.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172.17.28.143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Each number is between 0 and 255 (i.e. an 8 bit number in binary) </a:t>
            </a:r>
          </a:p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Totally 256*256*256*256 different IP addresses = 4.3 Billion! </a:t>
            </a:r>
          </a:p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Is that enough? </a:t>
            </a:r>
          </a:p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Do we still need to remember the 4 numbers?</a:t>
            </a: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Internet Protocol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There aren’t enough unique addresses!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Various clever ways have been developed to get around this…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Static vs Dynamic IP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NAT – hiding many IP addresses behind one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IPv6 – The latest version of IP </a:t>
            </a:r>
          </a:p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 can’t remember my IP address!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 DNS means we don’t need to…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Domain Name Server / Service (DNS)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 further translation of the IP address into Natural Language </a:t>
            </a:r>
          </a:p>
          <a:p>
            <a:pPr marL="1524000" marR="0" lvl="3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BELTA or KCOSH or Kitchen PC or www.bbc.co.uk 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Evolution of Communication</a:t>
            </a:r>
          </a:p>
        </p:txBody>
      </p:sp>
      <p:sp>
        <p:nvSpPr>
          <p:cNvPr id="38" name="Shape 38"/>
          <p:cNvSpPr/>
          <p:nvPr/>
        </p:nvSpPr>
        <p:spPr>
          <a:xfrm>
            <a:off x="1117600" y="1727175"/>
            <a:ext cx="7759700" cy="51308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00130"/>
      </p:ext>
    </p:extLst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Twisted Pair Wire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+ Thin &amp; Flexible cable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+ Cheaper than other cables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3454400" y="3149575"/>
            <a:ext cx="4445000" cy="36195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Coaxial Cable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Commonly used for Video links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Semi conductor surrounds copper wire to protect signal strength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2946400" y="2844775"/>
            <a:ext cx="4572000" cy="4572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Fibre Optics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Uses medium of light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Very fast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Flexible, but comparatively expensive</a:t>
            </a:r>
          </a:p>
        </p:txBody>
      </p:sp>
      <p:sp>
        <p:nvSpPr>
          <p:cNvPr id="101" name="Shape 101"/>
          <p:cNvSpPr/>
          <p:nvPr/>
        </p:nvSpPr>
        <p:spPr>
          <a:xfrm>
            <a:off x="508000" y="3352800"/>
            <a:ext cx="8864600" cy="36703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Network Topology 1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9312"/>
              <a:buFont typeface="Arial"/>
              <a:buChar char="•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Centralised Network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Close control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Inefficient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Single point of failure </a:t>
            </a:r>
          </a:p>
          <a:p>
            <a:pPr marL="762000" marR="0" lvl="1" indent="-1862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587"/>
              <a:buFont typeface="Courier New"/>
              <a:buChar char="o"/>
            </a:pPr>
            <a:r>
              <a:rPr lang="en-US" sz="21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Limited by central node capacity </a:t>
            </a:r>
          </a:p>
        </p:txBody>
      </p:sp>
      <p:sp>
        <p:nvSpPr>
          <p:cNvPr id="108" name="Shape 108"/>
          <p:cNvSpPr/>
          <p:nvPr/>
        </p:nvSpPr>
        <p:spPr>
          <a:xfrm>
            <a:off x="5883350" y="2239625"/>
            <a:ext cx="3802700" cy="48815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Network Topology 2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Decentralised Network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Greater Admin Burden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Weakened Control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Greater Efficiency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Robust </a:t>
            </a:r>
          </a:p>
        </p:txBody>
      </p:sp>
      <p:sp>
        <p:nvSpPr>
          <p:cNvPr id="115" name="Shape 115"/>
          <p:cNvSpPr/>
          <p:nvPr/>
        </p:nvSpPr>
        <p:spPr>
          <a:xfrm>
            <a:off x="3556000" y="3556000"/>
            <a:ext cx="2794000" cy="38353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6" name="Shape 116"/>
          <p:cNvSpPr/>
          <p:nvPr/>
        </p:nvSpPr>
        <p:spPr>
          <a:xfrm>
            <a:off x="6502400" y="388625"/>
            <a:ext cx="3287725" cy="40566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Network Topology 3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Distributed Network (P2P)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Shortest Route Efficiency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Multiple Route Efficiency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Infinitely Scalable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Robust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Congestion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Backbone capacity </a:t>
            </a:r>
          </a:p>
          <a:p>
            <a:pPr marL="762000" marR="0" lvl="1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urier New"/>
              <a:buChar char="o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Admin Difficulties </a:t>
            </a:r>
          </a:p>
          <a:p>
            <a:pPr marL="1143000" marR="0" lvl="2" indent="-20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Wingdings"/>
              <a:buChar char="§"/>
            </a:pPr>
            <a:r>
              <a:rPr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Standards and Policies </a:t>
            </a:r>
          </a:p>
        </p:txBody>
      </p:sp>
      <p:sp>
        <p:nvSpPr>
          <p:cNvPr id="123" name="Shape 123"/>
          <p:cNvSpPr/>
          <p:nvPr/>
        </p:nvSpPr>
        <p:spPr>
          <a:xfrm>
            <a:off x="6003175" y="1934425"/>
            <a:ext cx="3735875" cy="48675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Increasing Network Bandwidth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286375" y="1816775"/>
            <a:ext cx="6117075" cy="49794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370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582"/>
              <a:buFont typeface="Arial"/>
              <a:buChar char="•"/>
            </a:pP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Reliance on the backbone – the red lines. </a:t>
            </a:r>
          </a:p>
          <a:p>
            <a:pPr marL="381000" marR="0" lvl="0" indent="-2370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582"/>
              <a:buFont typeface="Arial"/>
              <a:buChar char="•"/>
            </a:pP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Focus on Improving the speed, capacity and quality of network backbone </a:t>
            </a:r>
          </a:p>
          <a:p>
            <a:pPr marL="762000" marR="0" lvl="1" indent="-2370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149"/>
              <a:buFont typeface="Courier New"/>
              <a:buChar char="o"/>
            </a:pP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 example; </a:t>
            </a:r>
          </a:p>
          <a:p>
            <a:pPr marL="1143000" marR="0" lvl="2" indent="-2370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149"/>
              <a:buFont typeface="Wingdings"/>
              <a:buChar char="§"/>
            </a:pPr>
            <a:r>
              <a:rPr lang="en-US" sz="29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Trans Atlantic, connecting Europe with US. </a:t>
            </a:r>
          </a:p>
        </p:txBody>
      </p:sp>
      <p:sp>
        <p:nvSpPr>
          <p:cNvPr id="130" name="Shape 130"/>
          <p:cNvSpPr/>
          <p:nvPr/>
        </p:nvSpPr>
        <p:spPr>
          <a:xfrm>
            <a:off x="6908800" y="2133600"/>
            <a:ext cx="2794000" cy="38353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Wireless Connection?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Still a need for Fibre optics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Wireless connection connects to another machine which is part of the network.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WIFI, Bluetooth </a:t>
            </a:r>
          </a:p>
          <a:p>
            <a:pPr marL="1143000" marR="0" lvl="2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Wingdings"/>
              <a:buChar char="§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Use Radio transmission to connect to an antennae – like a walkie talkie! </a:t>
            </a:r>
          </a:p>
          <a:p>
            <a:pPr marL="1143000" marR="0" lvl="2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Wingdings"/>
              <a:buChar char="§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 antennae connects through a router to the network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IrDA </a:t>
            </a:r>
          </a:p>
          <a:p>
            <a:pPr marL="1143000" marR="0" lvl="2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Wingdings"/>
              <a:buChar char="§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Uses infra red to transmit between equipment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 receiver then connects to the rest of the internet. </a:t>
            </a:r>
          </a:p>
        </p:txBody>
      </p:sp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Routing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709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5079"/>
              <a:buFont typeface="Arial"/>
              <a:buChar char="•"/>
            </a:pPr>
            <a:r>
              <a:rPr lang="en-US" sz="3466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Router </a:t>
            </a:r>
          </a:p>
          <a:p>
            <a:pPr marL="762000" marR="0" lvl="1" indent="-2709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9047"/>
              <a:buFont typeface="Courier New"/>
              <a:buChar char="o"/>
            </a:pPr>
            <a:r>
              <a:rPr lang="en-US" sz="3466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Chooses the best route through the network for each data stream to take. </a:t>
            </a:r>
          </a:p>
          <a:p>
            <a:pPr marL="762000" marR="0" lvl="1" indent="-2709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9047"/>
              <a:buFont typeface="Courier New"/>
              <a:buChar char="o"/>
            </a:pPr>
            <a:r>
              <a:rPr lang="en-US" sz="3466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Different packets can take different routes. </a:t>
            </a:r>
          </a:p>
          <a:p>
            <a:pPr marL="381000" marR="0" lvl="0" indent="-2709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5079"/>
              <a:buFont typeface="Arial"/>
              <a:buChar char="•"/>
            </a:pPr>
            <a:r>
              <a:rPr lang="en-US" sz="3466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We can use Tracert to find out which route we are taking</a:t>
            </a:r>
          </a:p>
        </p:txBody>
      </p:sp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Caching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2666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Caching developed to speed information transfer.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If I want to download the football scores from BBC website.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Maybe so does my friend John etc.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Rather than us all connecting to BBC, via US, once I’ve downloaded the information, we can share it. </a:t>
            </a:r>
          </a:p>
          <a:p>
            <a:pPr marL="762000" marR="0" lvl="1" indent="-22013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8765"/>
              <a:buFont typeface="Courier New"/>
              <a:buChar char="o"/>
            </a:pPr>
            <a:r>
              <a:rPr lang="en-US" sz="2666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It is stored in a cache 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Earliest Communication</a:t>
            </a:r>
          </a:p>
        </p:txBody>
      </p:sp>
      <p:sp>
        <p:nvSpPr>
          <p:cNvPr id="44" name="Shape 44"/>
          <p:cNvSpPr/>
          <p:nvPr/>
        </p:nvSpPr>
        <p:spPr>
          <a:xfrm>
            <a:off x="409350" y="1219350"/>
            <a:ext cx="5375400" cy="51294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Shape 45"/>
          <p:cNvSpPr/>
          <p:nvPr/>
        </p:nvSpPr>
        <p:spPr>
          <a:xfrm>
            <a:off x="5994400" y="2438400"/>
            <a:ext cx="3730849" cy="472907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69064"/>
      </p:ext>
    </p:extLst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Future?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616150" y="1209750"/>
            <a:ext cx="8150600" cy="60055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853" dirty="0" err="1">
                <a:solidFill>
                  <a:srgbClr val="CC0000"/>
                </a:solidFill>
                <a:latin typeface="Wingdings"/>
                <a:ea typeface="Wingdings"/>
                <a:cs typeface="Wingdings"/>
                <a:sym typeface="Wingdings"/>
              </a:rPr>
              <a:t>o</a:t>
            </a:r>
            <a:r>
              <a:rPr lang="en-US" sz="437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Faster</a:t>
            </a:r>
            <a:r>
              <a:rPr lang="en-US" sz="437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cables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853" dirty="0" err="1">
                <a:solidFill>
                  <a:srgbClr val="CC0000"/>
                </a:solidFill>
                <a:latin typeface="Wingdings"/>
                <a:ea typeface="Wingdings"/>
                <a:cs typeface="Wingdings"/>
                <a:sym typeface="Wingdings"/>
              </a:rPr>
              <a:t>o</a:t>
            </a:r>
            <a:r>
              <a:rPr lang="en-US" sz="437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More</a:t>
            </a:r>
            <a:r>
              <a:rPr lang="en-US" sz="437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371" dirty="0">
                <a:latin typeface="Verdana"/>
                <a:ea typeface="Verdana"/>
                <a:cs typeface="Verdana"/>
                <a:sym typeface="Verdana"/>
              </a:rPr>
              <a:t>c</a:t>
            </a:r>
            <a:r>
              <a:rPr lang="en-US" sz="437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onnections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853" dirty="0" err="1">
                <a:solidFill>
                  <a:srgbClr val="CC0000"/>
                </a:solidFill>
                <a:latin typeface="Wingdings"/>
                <a:ea typeface="Wingdings"/>
                <a:cs typeface="Wingdings"/>
                <a:sym typeface="Wingdings"/>
              </a:rPr>
              <a:t>o</a:t>
            </a:r>
            <a:r>
              <a:rPr lang="en-US" sz="437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More</a:t>
            </a:r>
            <a:r>
              <a:rPr lang="en-US" sz="437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interfaces / devices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853" dirty="0" err="1">
                <a:solidFill>
                  <a:srgbClr val="CC0000"/>
                </a:solidFill>
                <a:latin typeface="Wingdings"/>
                <a:ea typeface="Wingdings"/>
                <a:cs typeface="Wingdings"/>
                <a:sym typeface="Wingdings"/>
              </a:rPr>
              <a:t>o</a:t>
            </a:r>
            <a:r>
              <a:rPr lang="en-US" sz="437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Cheaper</a:t>
            </a:r>
            <a:r>
              <a:rPr lang="en-US" sz="437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connections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853" dirty="0" err="1">
                <a:solidFill>
                  <a:srgbClr val="CC0000"/>
                </a:solidFill>
                <a:latin typeface="Wingdings"/>
                <a:ea typeface="Wingdings"/>
                <a:cs typeface="Wingdings"/>
                <a:sym typeface="Wingdings"/>
              </a:rPr>
              <a:t>o</a:t>
            </a:r>
            <a:r>
              <a:rPr lang="en-US" sz="4371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Better</a:t>
            </a:r>
            <a:r>
              <a:rPr lang="en-US" sz="437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reliability </a:t>
            </a:r>
          </a:p>
        </p:txBody>
      </p:sp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85505-E402-D0D9-A467-9D88A4C1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52CA8-69FB-320B-8CEF-5F66072753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1.0</a:t>
            </a:r>
          </a:p>
          <a:p>
            <a:r>
              <a:rPr lang="en-US" dirty="0"/>
              <a:t>	The Information Web</a:t>
            </a:r>
          </a:p>
          <a:p>
            <a:r>
              <a:rPr lang="en-US" dirty="0"/>
              <a:t>Web 2.0</a:t>
            </a:r>
          </a:p>
          <a:p>
            <a:r>
              <a:rPr lang="en-US" dirty="0"/>
              <a:t>	The Social Web</a:t>
            </a:r>
          </a:p>
          <a:p>
            <a:r>
              <a:rPr lang="en-US" dirty="0"/>
              <a:t>Web 3.0</a:t>
            </a:r>
          </a:p>
          <a:p>
            <a:r>
              <a:rPr lang="en-US" dirty="0"/>
              <a:t>	The Intelligent Web</a:t>
            </a:r>
          </a:p>
        </p:txBody>
      </p:sp>
    </p:spTree>
    <p:extLst>
      <p:ext uri="{BB962C8B-B14F-4D97-AF65-F5344CB8AC3E}">
        <p14:creationId xmlns:p14="http://schemas.microsoft.com/office/powerpoint/2010/main" val="20325166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Web 1.0 View</a:t>
            </a:r>
          </a:p>
        </p:txBody>
      </p:sp>
      <p:sp>
        <p:nvSpPr>
          <p:cNvPr id="68" name="Shape 68"/>
          <p:cNvSpPr/>
          <p:nvPr/>
        </p:nvSpPr>
        <p:spPr>
          <a:xfrm>
            <a:off x="711200" y="1219200"/>
            <a:ext cx="8839200" cy="596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dirty="0"/>
              <a:t>Web 2.0 </a:t>
            </a:r>
            <a:r>
              <a:rPr lang="en-US" sz="42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View</a:t>
            </a:r>
          </a:p>
        </p:txBody>
      </p:sp>
      <p:sp>
        <p:nvSpPr>
          <p:cNvPr id="74" name="Shape 74"/>
          <p:cNvSpPr/>
          <p:nvPr/>
        </p:nvSpPr>
        <p:spPr>
          <a:xfrm>
            <a:off x="609600" y="1320800"/>
            <a:ext cx="8839200" cy="596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nature of information changed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
Information R/Evolution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Mwesch</a:t>
            </a:r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http://www.youtube.com/watch?v=-4CV05HyAbM</a:t>
            </a:r>
          </a:p>
        </p:txBody>
      </p:sp>
    </p:spTree>
  </p:cSld>
  <p:clrMapOvr>
    <a:masterClrMapping/>
  </p:clrMapOvr>
  <p:transition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00575" y="300575"/>
            <a:ext cx="9619975" cy="16092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Characteristics of Information   OR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Assumptions about Information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*It is a thing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*It has a logical place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*Where it can be found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On a Shelf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In a File System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In a Category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*Managing Information is Managing Categories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*It Requires Experts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*And is still hard to find.</a:t>
            </a:r>
          </a:p>
          <a:p>
            <a:endParaRPr lang="en-US" sz="24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! ! ! Digital Information is Different ! ! !</a:t>
            </a:r>
          </a:p>
        </p:txBody>
      </p:sp>
    </p:spTree>
  </p:cSld>
  <p:clrMapOvr>
    <a:masterClrMapping/>
  </p:clrMapOvr>
  <p:transition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It's an Information Revolution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responsibility to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Harness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Create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Critique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</a:t>
            </a:r>
            <a:r>
              <a:rPr lang="en-US" sz="2666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Organise</a:t>
            </a:r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Understand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on Us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the world ready?    </a:t>
            </a:r>
          </a:p>
        </p:txBody>
      </p:sp>
    </p:spTree>
  </p:cSld>
  <p:clrMapOvr>
    <a:masterClrMapping/>
  </p:clrMapOvr>
  <p:transition spd="slow"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Information is Changing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Machine is Us/ing Us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Mwesch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http://www.youtube.com/watch?v=NLlGopyXT_g</a:t>
            </a:r>
          </a:p>
        </p:txBody>
      </p:sp>
    </p:spTree>
  </p:cSld>
  <p:clrMapOvr>
    <a:masterClrMapping/>
  </p:clrMapOvr>
  <p:transition spd="slow"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did it happen?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XML Separates Form from Content</a:t>
            </a:r>
          </a:p>
          <a:p>
            <a:endParaRPr lang="en-US" sz="20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 Form separated from Content, users did not need to know complicated code to upload content to the web.</a:t>
            </a:r>
          </a:p>
          <a:p>
            <a:endParaRPr lang="en-US" sz="20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need to rethink a few things...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copyright                governance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authorship              privacy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identity                   commerce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ethics                      love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       aesthetics               family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    rhetorics                 ourselves</a:t>
            </a:r>
          </a:p>
          <a:p>
            <a:pPr rtl="0">
              <a:lnSpc>
                <a:spcPct val="100000"/>
              </a:lnSpc>
              <a:buNone/>
            </a:pPr>
            <a:endParaRPr lang="en-US" sz="2000" dirty="0"/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about in Web 3.0?</a:t>
            </a:r>
          </a:p>
        </p:txBody>
      </p:sp>
    </p:spTree>
  </p:cSld>
  <p:clrMapOvr>
    <a:masterClrMapping/>
  </p:clrMapOvr>
  <p:transition spd="slow"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F8BA8-DD92-79E1-74A2-DD48841DB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B5116-0C99-4DF4-48D1-183FE4BE06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has Web 2.0, and how is Web 3.0 affecting the way we think about </a:t>
            </a:r>
            <a:r>
              <a:rPr lang="en-US" sz="2800" dirty="0"/>
              <a:t>copyright, governance, authorship, privacy, identity, commerce, ethics, love, aesthetics, family, rhetorics, ourselves?</a:t>
            </a:r>
          </a:p>
          <a:p>
            <a:endParaRPr lang="en-US" dirty="0"/>
          </a:p>
          <a:p>
            <a:r>
              <a:rPr lang="en-US" dirty="0"/>
              <a:t>Group A: 				Group B: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Group C: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EE5296-387E-1821-3FC6-AE71BDD9A8E0}"/>
              </a:ext>
            </a:extLst>
          </p:cNvPr>
          <p:cNvSpPr txBox="1"/>
          <p:nvPr/>
        </p:nvSpPr>
        <p:spPr>
          <a:xfrm>
            <a:off x="520065" y="4472939"/>
            <a:ext cx="332803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RACHATAYOT 	WANGSAMER</a:t>
            </a:r>
          </a:p>
          <a:p>
            <a:r>
              <a:rPr lang="en-US" dirty="0">
                <a:solidFill>
                  <a:schemeClr val="bg1"/>
                </a:solidFill>
              </a:rPr>
              <a:t>RAPHEEPHAT 	AEIPHINGCHAI</a:t>
            </a:r>
          </a:p>
          <a:p>
            <a:r>
              <a:rPr lang="en-US" dirty="0">
                <a:solidFill>
                  <a:schemeClr val="bg1"/>
                </a:solidFill>
              </a:rPr>
              <a:t>PUNN 	LAOWATCHARA</a:t>
            </a:r>
          </a:p>
          <a:p>
            <a:r>
              <a:rPr lang="en-US" dirty="0">
                <a:solidFill>
                  <a:schemeClr val="bg1"/>
                </a:solidFill>
              </a:rPr>
              <a:t>NATANON 	SOMBOON</a:t>
            </a:r>
          </a:p>
          <a:p>
            <a:r>
              <a:rPr lang="en-US" dirty="0">
                <a:solidFill>
                  <a:schemeClr val="bg1"/>
                </a:solidFill>
              </a:rPr>
              <a:t>PIYACHAT 	KAMKLAT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36CA6-CAB2-F026-F13E-7157299E24C9}"/>
              </a:ext>
            </a:extLst>
          </p:cNvPr>
          <p:cNvSpPr txBox="1"/>
          <p:nvPr/>
        </p:nvSpPr>
        <p:spPr>
          <a:xfrm>
            <a:off x="4776470" y="4472939"/>
            <a:ext cx="364363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JITTIPAT 	KAEWIJIT</a:t>
            </a:r>
          </a:p>
          <a:p>
            <a:r>
              <a:rPr lang="en-US" dirty="0">
                <a:solidFill>
                  <a:schemeClr val="bg1"/>
                </a:solidFill>
              </a:rPr>
              <a:t>PAKAWAT 	SANGCHANTRA</a:t>
            </a:r>
          </a:p>
          <a:p>
            <a:r>
              <a:rPr lang="en-US" dirty="0">
                <a:solidFill>
                  <a:schemeClr val="bg1"/>
                </a:solidFill>
              </a:rPr>
              <a:t>PHUTAWAN 	MUEANGMA</a:t>
            </a:r>
          </a:p>
          <a:p>
            <a:r>
              <a:rPr lang="en-US" dirty="0">
                <a:solidFill>
                  <a:schemeClr val="bg1"/>
                </a:solidFill>
              </a:rPr>
              <a:t>NOP 	SUSRI</a:t>
            </a:r>
          </a:p>
          <a:p>
            <a:r>
              <a:rPr lang="en-US" dirty="0">
                <a:solidFill>
                  <a:schemeClr val="bg1"/>
                </a:solidFill>
              </a:rPr>
              <a:t>NATTAPON 	SUKKEAW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4035A-06FA-EAC7-1E32-2EC6AAFE53E7}"/>
              </a:ext>
            </a:extLst>
          </p:cNvPr>
          <p:cNvSpPr txBox="1"/>
          <p:nvPr/>
        </p:nvSpPr>
        <p:spPr>
          <a:xfrm>
            <a:off x="520065" y="6044625"/>
            <a:ext cx="50815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TUNSIRIVUT 	THOSSAROST</a:t>
            </a:r>
          </a:p>
          <a:p>
            <a:r>
              <a:rPr lang="en-US" dirty="0">
                <a:solidFill>
                  <a:schemeClr val="bg1"/>
                </a:solidFill>
              </a:rPr>
              <a:t>THINNAPOP 	SRISOMBOON</a:t>
            </a:r>
          </a:p>
          <a:p>
            <a:r>
              <a:rPr lang="en-US" dirty="0">
                <a:solidFill>
                  <a:schemeClr val="bg1"/>
                </a:solidFill>
              </a:rPr>
              <a:t>RANTICHA 	CHUMJAI</a:t>
            </a:r>
          </a:p>
          <a:p>
            <a:r>
              <a:rPr lang="en-US" dirty="0">
                <a:solidFill>
                  <a:schemeClr val="bg1"/>
                </a:solidFill>
              </a:rPr>
              <a:t>KAUNG KHANT 	KYAW</a:t>
            </a:r>
          </a:p>
          <a:p>
            <a:r>
              <a:rPr lang="en-US" dirty="0">
                <a:solidFill>
                  <a:schemeClr val="bg1"/>
                </a:solidFill>
              </a:rPr>
              <a:t>HTOO EAIN Y 	</a:t>
            </a:r>
          </a:p>
        </p:txBody>
      </p:sp>
    </p:spTree>
    <p:extLst>
      <p:ext uri="{BB962C8B-B14F-4D97-AF65-F5344CB8AC3E}">
        <p14:creationId xmlns:p14="http://schemas.microsoft.com/office/powerpoint/2010/main" val="1713827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Speech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3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Sets Humans apart from animals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Estimated 1.5million-200,000 years ago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</a:t>
            </a: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Mutation of the FOXP2 gene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Facilitated transfer of knowledge through generations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Forms the basis of written languages.</a:t>
            </a:r>
          </a:p>
          <a:p>
            <a:endParaRPr lang="en-US" sz="3733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3733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09981326"/>
      </p:ext>
    </p:extLst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5DD44-2AD1-DB1A-3779-047CFB904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A9C2B-8451-E687-2821-D817113E4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072574"/>
            <a:ext cx="9550400" cy="6242625"/>
          </a:xfrm>
        </p:spPr>
        <p:txBody>
          <a:bodyPr/>
          <a:lstStyle/>
          <a:p>
            <a:r>
              <a:rPr lang="en-US" dirty="0"/>
              <a:t>Group D				Group 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Group F				Group 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Group H				Group I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Group J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FFC7E2-5E8B-F47B-8364-E83E7D684DBB}"/>
              </a:ext>
            </a:extLst>
          </p:cNvPr>
          <p:cNvSpPr txBox="1"/>
          <p:nvPr/>
        </p:nvSpPr>
        <p:spPr>
          <a:xfrm>
            <a:off x="388144" y="1544211"/>
            <a:ext cx="50815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THANT THUTA NAING 	</a:t>
            </a:r>
          </a:p>
          <a:p>
            <a:r>
              <a:rPr lang="en-US" dirty="0">
                <a:solidFill>
                  <a:schemeClr val="bg1"/>
                </a:solidFill>
              </a:rPr>
              <a:t>YANG 	YAOJIE</a:t>
            </a:r>
          </a:p>
          <a:p>
            <a:r>
              <a:rPr lang="en-US" dirty="0">
                <a:solidFill>
                  <a:schemeClr val="bg1"/>
                </a:solidFill>
              </a:rPr>
              <a:t>AUNG KAUNG KHANT 	</a:t>
            </a:r>
          </a:p>
          <a:p>
            <a:r>
              <a:rPr lang="en-US" dirty="0">
                <a:solidFill>
                  <a:schemeClr val="bg1"/>
                </a:solidFill>
              </a:rPr>
              <a:t>WARINTORN 	LADLOM</a:t>
            </a:r>
          </a:p>
          <a:p>
            <a:r>
              <a:rPr lang="en-US" dirty="0">
                <a:solidFill>
                  <a:schemeClr val="bg1"/>
                </a:solidFill>
              </a:rPr>
              <a:t>ONG-ARCH 	SUPARATSAMEE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93A8A-1D4B-3F5D-75B3-FA3662E0DAE3}"/>
              </a:ext>
            </a:extLst>
          </p:cNvPr>
          <p:cNvSpPr txBox="1"/>
          <p:nvPr/>
        </p:nvSpPr>
        <p:spPr>
          <a:xfrm>
            <a:off x="4856958" y="1596165"/>
            <a:ext cx="50815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YIXUAN 	PAN</a:t>
            </a:r>
          </a:p>
          <a:p>
            <a:r>
              <a:rPr lang="en-US" dirty="0">
                <a:solidFill>
                  <a:schemeClr val="bg1"/>
                </a:solidFill>
              </a:rPr>
              <a:t>PIMCHANOK 	PANYAPING</a:t>
            </a:r>
          </a:p>
          <a:p>
            <a:r>
              <a:rPr lang="en-US" dirty="0">
                <a:solidFill>
                  <a:schemeClr val="bg1"/>
                </a:solidFill>
              </a:rPr>
              <a:t>DU 	JIAHAO</a:t>
            </a:r>
          </a:p>
          <a:p>
            <a:r>
              <a:rPr lang="en-US" dirty="0">
                <a:solidFill>
                  <a:schemeClr val="bg1"/>
                </a:solidFill>
              </a:rPr>
              <a:t>PANISARA 	JANKASEM</a:t>
            </a:r>
          </a:p>
          <a:p>
            <a:r>
              <a:rPr lang="en-US" dirty="0">
                <a:solidFill>
                  <a:schemeClr val="bg1"/>
                </a:solidFill>
              </a:rPr>
              <a:t>CLIVE HUMPHREY	NTAMBI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8A96EF-37CE-4E8F-8A6F-8164E7DAEF00}"/>
              </a:ext>
            </a:extLst>
          </p:cNvPr>
          <p:cNvSpPr txBox="1"/>
          <p:nvPr/>
        </p:nvSpPr>
        <p:spPr>
          <a:xfrm>
            <a:off x="388144" y="3225224"/>
            <a:ext cx="50815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SAW AW MOO DAY CHAN 	</a:t>
            </a:r>
          </a:p>
          <a:p>
            <a:r>
              <a:rPr lang="en-US" dirty="0">
                <a:solidFill>
                  <a:schemeClr val="bg1"/>
                </a:solidFill>
              </a:rPr>
              <a:t>PATTARAKORN 	KAEWSAI</a:t>
            </a:r>
          </a:p>
          <a:p>
            <a:r>
              <a:rPr lang="en-US" dirty="0">
                <a:solidFill>
                  <a:schemeClr val="bg1"/>
                </a:solidFill>
              </a:rPr>
              <a:t>KOONTHAWEE 	KHUEANKAEW</a:t>
            </a:r>
          </a:p>
          <a:p>
            <a:r>
              <a:rPr lang="en-US" dirty="0">
                <a:solidFill>
                  <a:schemeClr val="bg1"/>
                </a:solidFill>
              </a:rPr>
              <a:t>MAY THU KYWEL 	</a:t>
            </a:r>
          </a:p>
          <a:p>
            <a:r>
              <a:rPr lang="en-US" dirty="0">
                <a:solidFill>
                  <a:schemeClr val="bg1"/>
                </a:solidFill>
              </a:rPr>
              <a:t>HKUN DU 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4D35FB-C950-8D8C-CA06-5C4E83727A7A}"/>
              </a:ext>
            </a:extLst>
          </p:cNvPr>
          <p:cNvSpPr txBox="1"/>
          <p:nvPr/>
        </p:nvSpPr>
        <p:spPr>
          <a:xfrm>
            <a:off x="4856958" y="3225223"/>
            <a:ext cx="50815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ZUNG MYAW 	</a:t>
            </a:r>
          </a:p>
          <a:p>
            <a:r>
              <a:rPr lang="en-US" dirty="0">
                <a:solidFill>
                  <a:schemeClr val="bg1"/>
                </a:solidFill>
              </a:rPr>
              <a:t>LI 	JIAHONG</a:t>
            </a:r>
          </a:p>
          <a:p>
            <a:r>
              <a:rPr lang="en-US" dirty="0">
                <a:solidFill>
                  <a:schemeClr val="bg1"/>
                </a:solidFill>
              </a:rPr>
              <a:t>ATIKAN 	JAI - ON</a:t>
            </a:r>
          </a:p>
          <a:p>
            <a:r>
              <a:rPr lang="en-US" dirty="0">
                <a:solidFill>
                  <a:schemeClr val="bg1"/>
                </a:solidFill>
              </a:rPr>
              <a:t>CHAWISA 	PIENRAKKARN</a:t>
            </a:r>
          </a:p>
          <a:p>
            <a:r>
              <a:rPr lang="en-US" dirty="0">
                <a:solidFill>
                  <a:schemeClr val="bg1"/>
                </a:solidFill>
              </a:rPr>
              <a:t>PUTTHAKUN 	PINGMUEANG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393CB9-02DC-A764-73BB-A4EDC369D71E}"/>
              </a:ext>
            </a:extLst>
          </p:cNvPr>
          <p:cNvSpPr txBox="1"/>
          <p:nvPr/>
        </p:nvSpPr>
        <p:spPr>
          <a:xfrm>
            <a:off x="388144" y="4854281"/>
            <a:ext cx="50815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TEETAWAT 	SAENYEE</a:t>
            </a:r>
          </a:p>
          <a:p>
            <a:r>
              <a:rPr lang="en-US" dirty="0">
                <a:solidFill>
                  <a:schemeClr val="bg1"/>
                </a:solidFill>
              </a:rPr>
              <a:t>NATTAWAT 	PETCHARAK</a:t>
            </a:r>
          </a:p>
          <a:p>
            <a:r>
              <a:rPr lang="en-US" dirty="0">
                <a:solidFill>
                  <a:schemeClr val="bg1"/>
                </a:solidFill>
              </a:rPr>
              <a:t>ANDAMAN 	NIWORRANUSIT</a:t>
            </a:r>
          </a:p>
          <a:p>
            <a:r>
              <a:rPr lang="en-US" dirty="0">
                <a:solidFill>
                  <a:schemeClr val="bg1"/>
                </a:solidFill>
              </a:rPr>
              <a:t>MAREEN 	JAITHAM</a:t>
            </a:r>
          </a:p>
          <a:p>
            <a:r>
              <a:rPr lang="en-US" dirty="0">
                <a:solidFill>
                  <a:schemeClr val="bg1"/>
                </a:solidFill>
              </a:rPr>
              <a:t>KANOK 	SUKSOMPHONG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8C70078-0056-6A85-A113-56E816A283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264102"/>
              </p:ext>
            </p:extLst>
          </p:nvPr>
        </p:nvGraphicFramePr>
        <p:xfrm>
          <a:off x="5080000" y="4906236"/>
          <a:ext cx="3429000" cy="1409700"/>
        </p:xfrm>
        <a:graphic>
          <a:graphicData uri="http://schemas.openxmlformats.org/drawingml/2006/table">
            <a:tbl>
              <a:tblPr/>
              <a:tblGrid>
                <a:gridCol w="1714500">
                  <a:extLst>
                    <a:ext uri="{9D8B030D-6E8A-4147-A177-3AD203B41FA5}">
                      <a16:colId xmlns:a16="http://schemas.microsoft.com/office/drawing/2014/main" val="1308017127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807742228"/>
                    </a:ext>
                  </a:extLst>
                </a:gridCol>
              </a:tblGrid>
              <a:tr h="233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JA SENG MAI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595418"/>
                  </a:ext>
                </a:extLst>
              </a:tr>
              <a:tr h="233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NYAN THIT SOE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3693711"/>
                  </a:ext>
                </a:extLst>
              </a:tr>
              <a:tr h="233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PUVIS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BOONPRAMOOK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28317"/>
                  </a:ext>
                </a:extLst>
              </a:tr>
              <a:tr h="233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PEERANAT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KAEOCHINGDUANG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52779"/>
                  </a:ext>
                </a:extLst>
              </a:tr>
              <a:tr h="233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PUNNAVIT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LUANGSUPHA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6122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BBF1C2C5-DF48-B06C-5298-0FEDA27D5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559486"/>
              </p:ext>
            </p:extLst>
          </p:nvPr>
        </p:nvGraphicFramePr>
        <p:xfrm>
          <a:off x="1651000" y="6258666"/>
          <a:ext cx="3429000" cy="1127760"/>
        </p:xfrm>
        <a:graphic>
          <a:graphicData uri="http://schemas.openxmlformats.org/drawingml/2006/table">
            <a:tbl>
              <a:tblPr/>
              <a:tblGrid>
                <a:gridCol w="1714500">
                  <a:extLst>
                    <a:ext uri="{9D8B030D-6E8A-4147-A177-3AD203B41FA5}">
                      <a16:colId xmlns:a16="http://schemas.microsoft.com/office/drawing/2014/main" val="190341826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921696287"/>
                    </a:ext>
                  </a:extLst>
                </a:gridCol>
              </a:tblGrid>
              <a:tr h="225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WIRA LINN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512951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PONGBORDIN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NGARMPRASIT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036252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PHONGPANOT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KLEEBBAI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714816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KYI HSOUNG HAY THI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500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655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Progress towards Writing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6672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Symbols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Allow message longevity but represent speech acts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Cave Paintings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Oldest date from around 30,000 BC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Petroglyphs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Around 10,000 BC carving developed to make incisions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into rock surface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Pictograms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While Petroglyphs show a single scene, Pictograms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narate a story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Ideogram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Ideograms represent concepts such as emotions</a:t>
            </a:r>
          </a:p>
        </p:txBody>
      </p:sp>
    </p:spTree>
    <p:extLst>
      <p:ext uri="{BB962C8B-B14F-4D97-AF65-F5344CB8AC3E}">
        <p14:creationId xmlns:p14="http://schemas.microsoft.com/office/powerpoint/2010/main" val="3982727218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Writing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Around 2-3,000 BC the Sumerians developed the first writing system.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Evolved from Pictograms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Developed into Cuneiform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Around 1,000 characters -&gt; 400 characters (Hittite        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Cuneiform)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Symbols pressed into clay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Egyptian Hieroglyphs were derived from Sumerian writing.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i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"It is a complex system, writing figurative, symbolic, and phonetic all at once, in the same text, the same phrase, I would almost say in the same word." (Champollion)</a:t>
            </a:r>
          </a:p>
        </p:txBody>
      </p:sp>
    </p:spTree>
    <p:extLst>
      <p:ext uri="{BB962C8B-B14F-4D97-AF65-F5344CB8AC3E}">
        <p14:creationId xmlns:p14="http://schemas.microsoft.com/office/powerpoint/2010/main" val="630013462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Developing an Alphabet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Egyptian Hieroglyphics were logosyllabic, i.e. symbols stand for;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Words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Sounds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or to place a word in a category    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Phonetic components of Hieroglyphs were crucial to developing an alphabet.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Egyptians developed a set of 22-24 Hieroglyphs which were used to record foreign names etc.</a:t>
            </a:r>
          </a:p>
        </p:txBody>
      </p:sp>
    </p:spTree>
    <p:extLst>
      <p:ext uri="{BB962C8B-B14F-4D97-AF65-F5344CB8AC3E}">
        <p14:creationId xmlns:p14="http://schemas.microsoft.com/office/powerpoint/2010/main" val="2807356599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Proto-Sinaitic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Also known as Proto-Canaanite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Around 2,000-1,700 BC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Migrant workers translated Egyptian Hieroglyphs into the Canaanite language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E.g. The Egyptian "Pr" (or Per), meant house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(or Floorplan).  This became "bayt", which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was Canaanite for house.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Acrophony is when a letters name begins with the letter itself.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    Bayt ---&gt;  "Bet" ---&gt; "Beta" ---&gt; "B"</a:t>
            </a:r>
          </a:p>
        </p:txBody>
      </p:sp>
      <p:sp>
        <p:nvSpPr>
          <p:cNvPr id="76" name="Shape 76"/>
          <p:cNvSpPr/>
          <p:nvPr/>
        </p:nvSpPr>
        <p:spPr>
          <a:xfrm>
            <a:off x="7727950" y="4070350"/>
            <a:ext cx="1702599" cy="13061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7" name="Shape 77"/>
          <p:cNvSpPr/>
          <p:nvPr/>
        </p:nvSpPr>
        <p:spPr>
          <a:xfrm>
            <a:off x="7924800" y="4267200"/>
            <a:ext cx="1300874" cy="9109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36473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>
  <a:themeElements>
    <a:clrScheme name="chalkboard">
      <a:dk1>
        <a:srgbClr val="000000"/>
      </a:dk1>
      <a:lt1>
        <a:srgbClr val="FFFFFF"/>
      </a:lt1>
      <a:dk2>
        <a:srgbClr val="282828"/>
      </a:dk2>
      <a:lt2>
        <a:srgbClr val="C7C7C7"/>
      </a:lt2>
      <a:accent1>
        <a:srgbClr val="3A2B17"/>
      </a:accent1>
      <a:accent2>
        <a:srgbClr val="614D2B"/>
      </a:accent2>
      <a:accent3>
        <a:srgbClr val="886E3E"/>
      </a:accent3>
      <a:accent4>
        <a:srgbClr val="AC8B47"/>
      </a:accent4>
      <a:accent5>
        <a:srgbClr val="CFA74F"/>
      </a:accent5>
      <a:accent6>
        <a:srgbClr val="E4C26B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64058</TotalTime>
  <Words>2037</Words>
  <Application>Microsoft Office PowerPoint</Application>
  <PresentationFormat>Custom</PresentationFormat>
  <Paragraphs>408</Paragraphs>
  <Slides>50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Angsana New</vt:lpstr>
      <vt:lpstr>Arial</vt:lpstr>
      <vt:lpstr>Comic Sans MS</vt:lpstr>
      <vt:lpstr>Courier New</vt:lpstr>
      <vt:lpstr>trebuchet ms</vt:lpstr>
      <vt:lpstr>Verdana</vt:lpstr>
      <vt:lpstr>Wingdings</vt:lpstr>
      <vt:lpstr/>
      <vt:lpstr>ISNE 101</vt:lpstr>
      <vt:lpstr>Recap</vt:lpstr>
      <vt:lpstr>The Evolution of Communication</vt:lpstr>
      <vt:lpstr>Earliest Communication</vt:lpstr>
      <vt:lpstr>Speech</vt:lpstr>
      <vt:lpstr>Progress towards Writing</vt:lpstr>
      <vt:lpstr>Writing</vt:lpstr>
      <vt:lpstr>Developing an Alphabet</vt:lpstr>
      <vt:lpstr>Proto-Sinaitic</vt:lpstr>
      <vt:lpstr>Spreading the Word</vt:lpstr>
      <vt:lpstr>The Greeks</vt:lpstr>
      <vt:lpstr>Communication Technology?</vt:lpstr>
      <vt:lpstr>The Printing Press</vt:lpstr>
      <vt:lpstr>The Printing Press</vt:lpstr>
      <vt:lpstr>Telecommunication</vt:lpstr>
      <vt:lpstr>Telecommunication</vt:lpstr>
      <vt:lpstr>Hydraulic Telegraph</vt:lpstr>
      <vt:lpstr>Semaphore</vt:lpstr>
      <vt:lpstr>Semaphore</vt:lpstr>
      <vt:lpstr>Electrical Telegraph</vt:lpstr>
      <vt:lpstr>Electrical Telegraph</vt:lpstr>
      <vt:lpstr>Telephone, Television...</vt:lpstr>
      <vt:lpstr>Telecommunication Systems</vt:lpstr>
      <vt:lpstr>Packet Transfer</vt:lpstr>
      <vt:lpstr>Packet Switching</vt:lpstr>
      <vt:lpstr>Protocols</vt:lpstr>
      <vt:lpstr>Layered Protocols</vt:lpstr>
      <vt:lpstr>Internet Protocol</vt:lpstr>
      <vt:lpstr>Internet Protocol</vt:lpstr>
      <vt:lpstr>Twisted Pair Wire</vt:lpstr>
      <vt:lpstr>Coaxial Cable</vt:lpstr>
      <vt:lpstr>Fibre Optics</vt:lpstr>
      <vt:lpstr>Network Topology 1</vt:lpstr>
      <vt:lpstr>Network Topology 2</vt:lpstr>
      <vt:lpstr>Network Topology 3</vt:lpstr>
      <vt:lpstr>Increasing Network Bandwidth</vt:lpstr>
      <vt:lpstr>Wireless Connection?</vt:lpstr>
      <vt:lpstr>Routing</vt:lpstr>
      <vt:lpstr>Caching</vt:lpstr>
      <vt:lpstr>The Future?</vt:lpstr>
      <vt:lpstr>The Internet</vt:lpstr>
      <vt:lpstr>Web 1.0 View</vt:lpstr>
      <vt:lpstr>Web 2.0 View</vt:lpstr>
      <vt:lpstr>The nature of information changed</vt:lpstr>
      <vt:lpstr>Characteristics of Information   OR Assumptions about Information</vt:lpstr>
      <vt:lpstr>It's an Information Revolution</vt:lpstr>
      <vt:lpstr>Information is Changing</vt:lpstr>
      <vt:lpstr>How did it happen?</vt:lpstr>
      <vt:lpstr>Assignment #1</vt:lpstr>
      <vt:lpstr>Assignment #1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ISNE 101</dc:title>
  <dc:creator>Admin</dc:creator>
  <cp:lastModifiedBy>KENNETH COSH</cp:lastModifiedBy>
  <cp:revision>25</cp:revision>
  <dcterms:modified xsi:type="dcterms:W3CDTF">2026-07-04T01:35:14Z</dcterms:modified>
</cp:coreProperties>
</file>