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85" r:id="rId3"/>
    <p:sldId id="257" r:id="rId4"/>
    <p:sldId id="262" r:id="rId5"/>
    <p:sldId id="259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5" r:id="rId15"/>
    <p:sldId id="276" r:id="rId16"/>
    <p:sldId id="277" r:id="rId17"/>
    <p:sldId id="278" r:id="rId18"/>
    <p:sldId id="279" r:id="rId19"/>
    <p:sldId id="280" r:id="rId20"/>
    <p:sldId id="286" r:id="rId21"/>
    <p:sldId id="281" r:id="rId22"/>
    <p:sldId id="31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319" r:id="rId31"/>
    <p:sldId id="320" r:id="rId32"/>
    <p:sldId id="321" r:id="rId33"/>
    <p:sldId id="322" r:id="rId34"/>
    <p:sldId id="323" r:id="rId35"/>
    <p:sldId id="317" r:id="rId36"/>
    <p:sldId id="318" r:id="rId37"/>
    <p:sldId id="294" r:id="rId38"/>
    <p:sldId id="295" r:id="rId39"/>
    <p:sldId id="297" r:id="rId40"/>
    <p:sldId id="271" r:id="rId41"/>
    <p:sldId id="272" r:id="rId42"/>
    <p:sldId id="273" r:id="rId43"/>
    <p:sldId id="274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89" d="100"/>
          <a:sy n="89" d="100"/>
        </p:scale>
        <p:origin x="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5EEDA-012B-4754-ACA1-2F148647755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74ED0-2B60-4CED-B8F3-9C98B35F9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4238" y="4635500"/>
            <a:ext cx="4860925" cy="41100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166" tIns="43801" rIns="89166" bIns="43801"/>
          <a:lstStyle/>
          <a:p>
            <a:endParaRPr lang="th-TH"/>
          </a:p>
        </p:txBody>
      </p:sp>
      <p:sp>
        <p:nvSpPr>
          <p:cNvPr id="100355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0988" y="852488"/>
            <a:ext cx="6067425" cy="34131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3883115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4238" y="4635500"/>
            <a:ext cx="4860925" cy="41100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166" tIns="43801" rIns="89166" bIns="43801"/>
          <a:lstStyle/>
          <a:p>
            <a:endParaRPr lang="th-TH"/>
          </a:p>
        </p:txBody>
      </p:sp>
      <p:sp>
        <p:nvSpPr>
          <p:cNvPr id="102403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0988" y="852488"/>
            <a:ext cx="6067425" cy="34131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1202889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4238" y="4635500"/>
            <a:ext cx="4860925" cy="41100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166" tIns="43801" rIns="89166" bIns="43801"/>
          <a:lstStyle/>
          <a:p>
            <a:endParaRPr lang="th-TH"/>
          </a:p>
        </p:txBody>
      </p:sp>
      <p:sp>
        <p:nvSpPr>
          <p:cNvPr id="106499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0988" y="852488"/>
            <a:ext cx="6067425" cy="34131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152734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7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3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47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81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3910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88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7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1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6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4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0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3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3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9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4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0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5966B-D331-4EFC-A8EB-CC06923597B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F8AD684-E567-4697-8AF2-5B0B155BF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ISNE101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Ken </a:t>
            </a:r>
            <a:r>
              <a:rPr lang="en-US" dirty="0" err="1"/>
              <a:t>Cosh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3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Waterfall Model Problems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Inflexible partitioning of the project into distinct stages</a:t>
            </a:r>
          </a:p>
          <a:p>
            <a:r>
              <a:rPr lang="en-GB" sz="2400" dirty="0"/>
              <a:t>This makes it difficult to respond to changing customer requirements</a:t>
            </a:r>
          </a:p>
          <a:p>
            <a:r>
              <a:rPr lang="en-GB" sz="2400" dirty="0"/>
              <a:t>Therefore, this model is only appropriate when the requirements are well-understood</a:t>
            </a:r>
          </a:p>
        </p:txBody>
      </p:sp>
    </p:spTree>
    <p:extLst>
      <p:ext uri="{BB962C8B-B14F-4D97-AF65-F5344CB8AC3E}">
        <p14:creationId xmlns:p14="http://schemas.microsoft.com/office/powerpoint/2010/main" val="9868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Evolutionary Development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lIns="90803" tIns="44605" rIns="90803" bIns="44605" rtlCol="0">
            <a:normAutofit/>
          </a:bodyPr>
          <a:lstStyle/>
          <a:p>
            <a:r>
              <a:rPr lang="en-GB" sz="2400" dirty="0"/>
              <a:t>Exploratory development </a:t>
            </a:r>
          </a:p>
          <a:p>
            <a:pPr lvl="1"/>
            <a:r>
              <a:rPr lang="en-GB" sz="2000" dirty="0"/>
              <a:t>Objective is to work with customers and to evolve a final system from an initial outline specification. Should start with well-understood requirements </a:t>
            </a:r>
          </a:p>
          <a:p>
            <a:r>
              <a:rPr lang="en-GB" sz="2400" dirty="0"/>
              <a:t>Throw-away prototyping</a:t>
            </a:r>
          </a:p>
          <a:p>
            <a:pPr lvl="1"/>
            <a:r>
              <a:rPr lang="en-GB" sz="2000" dirty="0"/>
              <a:t>Objective is to understand the system requirements. Should start with poorly understood requirements</a:t>
            </a:r>
          </a:p>
        </p:txBody>
      </p:sp>
    </p:spTree>
    <p:extLst>
      <p:ext uri="{BB962C8B-B14F-4D97-AF65-F5344CB8AC3E}">
        <p14:creationId xmlns:p14="http://schemas.microsoft.com/office/powerpoint/2010/main" val="7416702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Evolutionary Development</a:t>
            </a:r>
          </a:p>
        </p:txBody>
      </p:sp>
      <p:pic>
        <p:nvPicPr>
          <p:cNvPr id="107523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614985"/>
            <a:ext cx="8602775" cy="441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70693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6949" y="262912"/>
            <a:ext cx="8548598" cy="1109007"/>
          </a:xfrm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Evolutionary Development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lIns="90803" tIns="44605" rIns="90803" bIns="44605" rtlCol="0">
            <a:normAutofit/>
          </a:bodyPr>
          <a:lstStyle/>
          <a:p>
            <a:r>
              <a:rPr lang="en-GB" sz="2400" dirty="0"/>
              <a:t>Problems</a:t>
            </a:r>
          </a:p>
          <a:p>
            <a:pPr lvl="1"/>
            <a:r>
              <a:rPr lang="en-GB" sz="2000" dirty="0"/>
              <a:t>Lack of process visibility</a:t>
            </a:r>
          </a:p>
          <a:p>
            <a:pPr lvl="1"/>
            <a:r>
              <a:rPr lang="en-GB" sz="2000" dirty="0"/>
              <a:t>Systems are often poorly structured</a:t>
            </a:r>
          </a:p>
          <a:p>
            <a:pPr lvl="1"/>
            <a:r>
              <a:rPr lang="en-GB" sz="2000" dirty="0"/>
              <a:t>Special skills (e.g. in languages for rapid prototyping) may be required</a:t>
            </a:r>
          </a:p>
          <a:p>
            <a:r>
              <a:rPr lang="en-GB" sz="2400" dirty="0"/>
              <a:t>Applicability</a:t>
            </a:r>
          </a:p>
          <a:p>
            <a:pPr lvl="1"/>
            <a:r>
              <a:rPr lang="en-GB" sz="2000" dirty="0"/>
              <a:t>For small or medium-size interactive systems</a:t>
            </a:r>
          </a:p>
          <a:p>
            <a:pPr lvl="1"/>
            <a:r>
              <a:rPr lang="en-GB" sz="2000" dirty="0"/>
              <a:t>For parts of large systems (e.g. the user interface)</a:t>
            </a:r>
          </a:p>
          <a:p>
            <a:pPr lvl="1"/>
            <a:r>
              <a:rPr lang="en-GB" sz="2000" dirty="0"/>
              <a:t>For short-lifetime systems</a:t>
            </a:r>
          </a:p>
        </p:txBody>
      </p:sp>
    </p:spTree>
    <p:extLst>
      <p:ext uri="{BB962C8B-B14F-4D97-AF65-F5344CB8AC3E}">
        <p14:creationId xmlns:p14="http://schemas.microsoft.com/office/powerpoint/2010/main" val="255028317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Reuse-oriented Development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Based on systematic reuse where systems are integrated from existing components or COTS (Commercial-off-the-shelf) systems</a:t>
            </a:r>
          </a:p>
          <a:p>
            <a:r>
              <a:rPr lang="en-GB" sz="2400" dirty="0"/>
              <a:t>Process stages</a:t>
            </a:r>
          </a:p>
          <a:p>
            <a:pPr lvl="1"/>
            <a:r>
              <a:rPr lang="en-GB" sz="2000" dirty="0"/>
              <a:t>Component analysis</a:t>
            </a:r>
          </a:p>
          <a:p>
            <a:pPr lvl="1"/>
            <a:r>
              <a:rPr lang="en-GB" sz="2000" dirty="0"/>
              <a:t>Requirements modification</a:t>
            </a:r>
          </a:p>
          <a:p>
            <a:pPr lvl="1"/>
            <a:r>
              <a:rPr lang="en-GB" sz="2000" dirty="0"/>
              <a:t>System design with reuse</a:t>
            </a:r>
          </a:p>
          <a:p>
            <a:pPr lvl="1"/>
            <a:r>
              <a:rPr lang="en-GB" sz="2000" dirty="0"/>
              <a:t>Development and integration</a:t>
            </a:r>
          </a:p>
        </p:txBody>
      </p:sp>
    </p:spTree>
    <p:extLst>
      <p:ext uri="{BB962C8B-B14F-4D97-AF65-F5344CB8AC3E}">
        <p14:creationId xmlns:p14="http://schemas.microsoft.com/office/powerpoint/2010/main" val="94344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Reuse-oriented Development</a:t>
            </a:r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88" y="2844395"/>
            <a:ext cx="8413160" cy="195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079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Process Iteration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System requirements ALWAYS evolve in the course of a project so process iteration where earlier stages are reworked is always part of the process for large systems</a:t>
            </a:r>
          </a:p>
          <a:p>
            <a:r>
              <a:rPr lang="en-GB" sz="2400" dirty="0"/>
              <a:t>Iteration can be applied to any of the generic process models</a:t>
            </a:r>
          </a:p>
        </p:txBody>
      </p:sp>
    </p:spTree>
    <p:extLst>
      <p:ext uri="{BB962C8B-B14F-4D97-AF65-F5344CB8AC3E}">
        <p14:creationId xmlns:p14="http://schemas.microsoft.com/office/powerpoint/2010/main" val="1682089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Incremental Development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334" y="1606149"/>
            <a:ext cx="9414917" cy="4130097"/>
          </a:xfrm>
        </p:spPr>
        <p:txBody>
          <a:bodyPr>
            <a:normAutofit/>
          </a:bodyPr>
          <a:lstStyle/>
          <a:p>
            <a:r>
              <a:rPr lang="en-GB" sz="2400" dirty="0"/>
              <a:t>Development and delivery is broken down into increments with each increment delivering part of the required functionality</a:t>
            </a:r>
          </a:p>
          <a:p>
            <a:r>
              <a:rPr lang="en-GB" sz="2400" dirty="0"/>
              <a:t>User requirements are prioritised and the highest priority requirements are included in early increments</a:t>
            </a:r>
          </a:p>
          <a:p>
            <a:r>
              <a:rPr lang="en-GB" sz="2400" dirty="0"/>
              <a:t>Once the development of an increment is started, the requirements are frozen though requirements for later increments can continue to evolve</a:t>
            </a:r>
          </a:p>
        </p:txBody>
      </p:sp>
    </p:spTree>
    <p:extLst>
      <p:ext uri="{BB962C8B-B14F-4D97-AF65-F5344CB8AC3E}">
        <p14:creationId xmlns:p14="http://schemas.microsoft.com/office/powerpoint/2010/main" val="4066422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Incremental Development</a:t>
            </a:r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70" y="2335262"/>
            <a:ext cx="8336677" cy="252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677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Incremental Development Advantages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Customer value can be delivered with each increment so system functionality is available earlier</a:t>
            </a:r>
          </a:p>
          <a:p>
            <a:r>
              <a:rPr lang="en-GB" sz="2400" dirty="0"/>
              <a:t>Early increments act as a prototype to help elicit requirements for later increments</a:t>
            </a:r>
          </a:p>
          <a:p>
            <a:r>
              <a:rPr lang="en-GB" sz="2400" dirty="0"/>
              <a:t>Lower risk of overall project failure</a:t>
            </a:r>
          </a:p>
          <a:p>
            <a:r>
              <a:rPr lang="en-GB" sz="2400" dirty="0"/>
              <a:t>The highest priority system services tend to receive the most testing</a:t>
            </a:r>
          </a:p>
        </p:txBody>
      </p:sp>
    </p:spTree>
    <p:extLst>
      <p:ext uri="{BB962C8B-B14F-4D97-AF65-F5344CB8AC3E}">
        <p14:creationId xmlns:p14="http://schemas.microsoft.com/office/powerpoint/2010/main" val="348037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been talking about Software…</a:t>
            </a:r>
          </a:p>
          <a:p>
            <a:pPr lvl="1"/>
            <a:r>
              <a:rPr lang="en-US" dirty="0"/>
              <a:t>Application </a:t>
            </a:r>
            <a:r>
              <a:rPr lang="en-US" dirty="0" err="1"/>
              <a:t>vs</a:t>
            </a:r>
            <a:r>
              <a:rPr lang="en-US" dirty="0"/>
              <a:t> System Software</a:t>
            </a:r>
          </a:p>
          <a:p>
            <a:r>
              <a:rPr lang="en-US" dirty="0"/>
              <a:t>Programming Languages</a:t>
            </a:r>
          </a:p>
          <a:p>
            <a:pPr lvl="1"/>
            <a:r>
              <a:rPr lang="en-US" dirty="0" err="1"/>
              <a:t>Vs</a:t>
            </a:r>
            <a:r>
              <a:rPr lang="en-US" dirty="0"/>
              <a:t> Natural Languages</a:t>
            </a:r>
          </a:p>
          <a:p>
            <a:pPr lvl="1"/>
            <a:r>
              <a:rPr lang="en-US" dirty="0"/>
              <a:t>Syntax, Semantics &amp;&amp; Ambiguity!</a:t>
            </a:r>
          </a:p>
          <a:p>
            <a:endParaRPr lang="en-US" dirty="0"/>
          </a:p>
          <a:p>
            <a:r>
              <a:rPr lang="en-US" dirty="0"/>
              <a:t>This week</a:t>
            </a:r>
          </a:p>
          <a:p>
            <a:pPr lvl="1"/>
            <a:r>
              <a:rPr lang="en-US" dirty="0"/>
              <a:t>Systems / Software Engineering</a:t>
            </a:r>
          </a:p>
          <a:p>
            <a:pPr lvl="1"/>
            <a:r>
              <a:rPr lang="en-US" dirty="0"/>
              <a:t>A bit on People, and a bit on Data</a:t>
            </a:r>
          </a:p>
        </p:txBody>
      </p:sp>
    </p:spTree>
    <p:extLst>
      <p:ext uri="{BB962C8B-B14F-4D97-AF65-F5344CB8AC3E}">
        <p14:creationId xmlns:p14="http://schemas.microsoft.com/office/powerpoint/2010/main" val="684078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B666B-0B39-7213-80C4-BBABD0CE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34234-8638-6C09-223C-C32AC312C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Scrum process diagram">
            <a:extLst>
              <a:ext uri="{FF2B5EF4-FFF2-40B4-BE49-F238E27FC236}">
                <a16:creationId xmlns:a16="http://schemas.microsoft.com/office/drawing/2014/main" id="{5ABF72E2-C17B-FBF2-7A73-11ED82180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35" y="816638"/>
            <a:ext cx="11430000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308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Extreme Programming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/>
              <a:t>Development based on the development and delivery of very small increments of functionality</a:t>
            </a:r>
          </a:p>
          <a:p>
            <a:pPr lvl="0"/>
            <a:r>
              <a:rPr lang="en-US" sz="2200" dirty="0" err="1"/>
              <a:t>Emphasises</a:t>
            </a:r>
            <a:r>
              <a:rPr lang="en-US" sz="2200" dirty="0"/>
              <a:t> continuous feedback, close collaboration with customers/users, and rapid adaptation to changing requirements. </a:t>
            </a:r>
          </a:p>
          <a:p>
            <a:pPr lvl="0"/>
            <a:r>
              <a:rPr lang="en-US" sz="2200" dirty="0"/>
              <a:t>Promotes continuous refactoring and improvement of the code. </a:t>
            </a:r>
          </a:p>
          <a:p>
            <a:pPr lvl="1"/>
            <a:r>
              <a:rPr lang="en-US" sz="2200" dirty="0"/>
              <a:t>Pair programming </a:t>
            </a:r>
          </a:p>
          <a:p>
            <a:pPr lvl="1"/>
            <a:r>
              <a:rPr lang="en-US" sz="2200" dirty="0"/>
              <a:t>Test-driven development (TDD) </a:t>
            </a:r>
          </a:p>
          <a:p>
            <a:pPr lvl="1"/>
            <a:r>
              <a:rPr lang="en-US" sz="2200" dirty="0"/>
              <a:t>Continuous integration </a:t>
            </a:r>
          </a:p>
          <a:p>
            <a:pPr lvl="1"/>
            <a:r>
              <a:rPr lang="en-US" sz="2200" dirty="0"/>
              <a:t>Small, frequent releases </a:t>
            </a:r>
          </a:p>
          <a:p>
            <a:pPr lvl="1"/>
            <a:r>
              <a:rPr lang="en-US" sz="2200" dirty="0"/>
              <a:t>Collective code ownership </a:t>
            </a:r>
          </a:p>
          <a:p>
            <a:pPr lvl="1"/>
            <a:r>
              <a:rPr lang="en-US" sz="2200" dirty="0"/>
              <a:t>Simple design</a:t>
            </a:r>
          </a:p>
        </p:txBody>
      </p:sp>
    </p:spTree>
    <p:extLst>
      <p:ext uri="{BB962C8B-B14F-4D97-AF65-F5344CB8AC3E}">
        <p14:creationId xmlns:p14="http://schemas.microsoft.com/office/powerpoint/2010/main" val="2549565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2006-DC1C-66F9-0124-0CBF49E4A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Beginning a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1A89E-AC83-479C-3582-6D03006D8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each of these methods, the project begins with some kind of outline</a:t>
            </a:r>
          </a:p>
          <a:p>
            <a:r>
              <a:rPr lang="en-US" dirty="0"/>
              <a:t>Often involves getting together a group of the key project stakeholders, to discuss and define the project goals.</a:t>
            </a:r>
          </a:p>
          <a:p>
            <a:pPr lvl="1"/>
            <a:r>
              <a:rPr lang="en-US" i="1" dirty="0"/>
              <a:t>“The Loftier the Building, the deeper the foundation must be laid” </a:t>
            </a:r>
            <a:r>
              <a:rPr lang="en-US" dirty="0"/>
              <a:t>Kempis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955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Process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28801"/>
            <a:ext cx="8001000" cy="406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41989" y="2784389"/>
            <a:ext cx="1276865" cy="2553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1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Dictionary.com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Capable of being done, effected, or accomplished </a:t>
            </a:r>
          </a:p>
          <a:p>
            <a:pPr>
              <a:lnSpc>
                <a:spcPct val="90000"/>
              </a:lnSpc>
            </a:pPr>
            <a:r>
              <a:rPr lang="en-US" sz="2800"/>
              <a:t>But just because we are capable of doing something doesn’t mean we should necessarily do it!</a:t>
            </a:r>
          </a:p>
          <a:p>
            <a:pPr>
              <a:lnSpc>
                <a:spcPct val="90000"/>
              </a:lnSpc>
            </a:pPr>
            <a:r>
              <a:rPr lang="en-US" sz="2800"/>
              <a:t>WordNet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Capable of being done with means at hand and circumstances as they are</a:t>
            </a:r>
          </a:p>
          <a:p>
            <a:pPr>
              <a:lnSpc>
                <a:spcPct val="90000"/>
              </a:lnSpc>
            </a:pPr>
            <a:r>
              <a:rPr lang="en-US" sz="2800"/>
              <a:t>That’s a bit better, but still not ideal.</a:t>
            </a:r>
          </a:p>
        </p:txBody>
      </p:sp>
    </p:spTree>
    <p:extLst>
      <p:ext uri="{BB962C8B-B14F-4D97-AF65-F5344CB8AC3E}">
        <p14:creationId xmlns:p14="http://schemas.microsoft.com/office/powerpoint/2010/main" val="2468654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Studies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The first step in the Requirements Process</a:t>
            </a:r>
          </a:p>
          <a:p>
            <a:pPr>
              <a:lnSpc>
                <a:spcPct val="90000"/>
              </a:lnSpc>
            </a:pPr>
            <a:r>
              <a:rPr lang="en-US" sz="2800"/>
              <a:t>Questions: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Is it possible to do this?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Is it worthwhile to do this?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Does it make economic sense?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What risks are involved?</a:t>
            </a:r>
          </a:p>
          <a:p>
            <a:pPr>
              <a:lnSpc>
                <a:spcPct val="90000"/>
              </a:lnSpc>
            </a:pPr>
            <a:r>
              <a:rPr lang="en-US" sz="2800"/>
              <a:t>But, it is pretty difficult to answer those questions without some understanding of the requirements!</a:t>
            </a:r>
          </a:p>
        </p:txBody>
      </p:sp>
    </p:spTree>
    <p:extLst>
      <p:ext uri="{BB962C8B-B14F-4D97-AF65-F5344CB8AC3E}">
        <p14:creationId xmlns:p14="http://schemas.microsoft.com/office/powerpoint/2010/main" val="3719140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Study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Actually the Feasibility Study is designed to answer one question;</a:t>
            </a:r>
          </a:p>
          <a:p>
            <a:pPr lvl="1"/>
            <a:r>
              <a:rPr lang="en-US" dirty="0"/>
              <a:t>To Go or Not To Go?</a:t>
            </a:r>
          </a:p>
          <a:p>
            <a:r>
              <a:rPr lang="en-US" dirty="0"/>
              <a:t>And you might not be the one to answer that question.</a:t>
            </a:r>
          </a:p>
          <a:p>
            <a:pPr lvl="1"/>
            <a:r>
              <a:rPr lang="en-US" dirty="0"/>
              <a:t>To answer that question, we need to estimate the answer to many other questions.</a:t>
            </a:r>
          </a:p>
          <a:p>
            <a:pPr lvl="2"/>
            <a:r>
              <a:rPr lang="en-US" dirty="0"/>
              <a:t>Scoping</a:t>
            </a:r>
          </a:p>
          <a:p>
            <a:pPr lvl="2"/>
            <a:r>
              <a:rPr lang="en-US" dirty="0"/>
              <a:t>Stakeholder Identification</a:t>
            </a:r>
          </a:p>
          <a:p>
            <a:pPr lvl="2"/>
            <a:r>
              <a:rPr lang="en-US" dirty="0"/>
              <a:t>Cost / Benefit Assessment</a:t>
            </a:r>
          </a:p>
          <a:p>
            <a:pPr lvl="2"/>
            <a:r>
              <a:rPr lang="en-US" dirty="0"/>
              <a:t>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1984063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Analysis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find the answers to those questions;</a:t>
            </a:r>
          </a:p>
          <a:p>
            <a:pPr lvl="1"/>
            <a:r>
              <a:rPr lang="en-US" dirty="0"/>
              <a:t>Scoping</a:t>
            </a:r>
          </a:p>
          <a:p>
            <a:pPr lvl="1"/>
            <a:r>
              <a:rPr lang="en-US" dirty="0"/>
              <a:t>Stakeholder Identification</a:t>
            </a:r>
          </a:p>
          <a:p>
            <a:pPr lvl="1"/>
            <a:r>
              <a:rPr lang="en-US" dirty="0"/>
              <a:t>Cost / Benefit Assessment</a:t>
            </a:r>
          </a:p>
          <a:p>
            <a:pPr lvl="1"/>
            <a:r>
              <a:rPr lang="en-US" dirty="0"/>
              <a:t>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4010786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- Scoping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big is the project?</a:t>
            </a:r>
          </a:p>
          <a:p>
            <a:r>
              <a:rPr lang="en-US" dirty="0"/>
              <a:t>Which systems / products will we replace?</a:t>
            </a:r>
          </a:p>
          <a:p>
            <a:r>
              <a:rPr lang="en-US" dirty="0"/>
              <a:t>Which other systems / products will we interrelate with?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The scope is the business area affected by the product.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Where does the product fit, and what other products does it interrelate with?</a:t>
            </a:r>
          </a:p>
          <a:p>
            <a:pPr>
              <a:lnSpc>
                <a:spcPct val="90000"/>
              </a:lnSpc>
            </a:pPr>
            <a:r>
              <a:rPr lang="en-US" dirty="0"/>
              <a:t>This defines what “work” we will study, and what work we will NOT study.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41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- Stakeholders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Once you have the scope, you can identify stakeholders.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Simple – Holders of Stake, i.e. people with an interest in the project.</a:t>
            </a:r>
          </a:p>
          <a:p>
            <a:pPr>
              <a:lnSpc>
                <a:spcPct val="90000"/>
              </a:lnSpc>
            </a:pPr>
            <a:r>
              <a:rPr lang="en-US" sz="2800"/>
              <a:t>Potentially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Managers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Employees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Customers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810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study about Software?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4513"/>
            <a:ext cx="9010130" cy="475315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400" dirty="0"/>
              <a:t>Modern economies are critically dependent on software. </a:t>
            </a:r>
          </a:p>
          <a:p>
            <a:pPr lvl="0"/>
            <a:r>
              <a:rPr lang="en-US" sz="2400" dirty="0"/>
              <a:t>Software controls an increasing proportion of physical and digital systems. </a:t>
            </a:r>
          </a:p>
          <a:p>
            <a:pPr lvl="0"/>
            <a:r>
              <a:rPr lang="en-US" sz="2400" dirty="0"/>
              <a:t>Software and software-related activities represent a substantial part of economic activity in developed countries. </a:t>
            </a:r>
          </a:p>
          <a:p>
            <a:pPr lvl="0"/>
            <a:r>
              <a:rPr lang="en-US" sz="2400" dirty="0"/>
              <a:t>In many complex systems, software is a major — and sometimes dominant — component of total system cost. </a:t>
            </a:r>
          </a:p>
          <a:p>
            <a:pPr lvl="0"/>
            <a:r>
              <a:rPr lang="en-US" sz="2400" dirty="0"/>
              <a:t>The lifetime cost of software often greatly exceeds its initial development cost. </a:t>
            </a:r>
          </a:p>
          <a:p>
            <a:pPr lvl="0"/>
            <a:r>
              <a:rPr lang="en-US" sz="2400" dirty="0"/>
              <a:t>Long-lived software requires continual maintenance and adaptation as its environment, requirements and threats change.</a:t>
            </a:r>
          </a:p>
          <a:p>
            <a:pPr lvl="1"/>
            <a:r>
              <a:rPr lang="en-US" sz="2400" dirty="0"/>
              <a:t>AI-assisted programming may reduce the cost of initial development without necessarily reducing the lifetime cost of software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23365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Important Stakeholders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important stakeholders include;</a:t>
            </a:r>
          </a:p>
          <a:p>
            <a:pPr lvl="1"/>
            <a:r>
              <a:rPr lang="en-US" dirty="0"/>
              <a:t>The Client</a:t>
            </a:r>
          </a:p>
          <a:p>
            <a:pPr lvl="1"/>
            <a:r>
              <a:rPr lang="en-US" dirty="0"/>
              <a:t>The Customer</a:t>
            </a:r>
          </a:p>
          <a:p>
            <a:pPr lvl="1"/>
            <a:r>
              <a:rPr lang="en-US" dirty="0"/>
              <a:t>The Users</a:t>
            </a:r>
          </a:p>
        </p:txBody>
      </p:sp>
    </p:spTree>
    <p:extLst>
      <p:ext uri="{BB962C8B-B14F-4D97-AF65-F5344CB8AC3E}">
        <p14:creationId xmlns:p14="http://schemas.microsoft.com/office/powerpoint/2010/main" val="1519821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Client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 me the money!</a:t>
            </a:r>
          </a:p>
          <a:p>
            <a:r>
              <a:rPr lang="en-US"/>
              <a:t>People are going to work on this project.  Who is going to pay for their time?  Somebody has to pay for it, and that person is the Client.</a:t>
            </a:r>
          </a:p>
          <a:p>
            <a:pPr lvl="1"/>
            <a:r>
              <a:rPr lang="en-US"/>
              <a:t>As the client is probably paying for your time, it’s probably a good idea to keep them happy!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68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Customer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Customers buy the product once its developed.  (Note the difference between client and customer).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Customers might walk out of a shop with your product in the future.</a:t>
            </a:r>
          </a:p>
          <a:p>
            <a:pPr>
              <a:lnSpc>
                <a:spcPct val="90000"/>
              </a:lnSpc>
            </a:pPr>
            <a:r>
              <a:rPr lang="en-US" sz="2400"/>
              <a:t>You may know the names of your customers in advance, or you may not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Either way you need to understand your potential customers very well.</a:t>
            </a:r>
          </a:p>
          <a:p>
            <a:pPr>
              <a:lnSpc>
                <a:spcPct val="90000"/>
              </a:lnSpc>
            </a:pPr>
            <a:r>
              <a:rPr lang="en-US" sz="2400"/>
              <a:t>You need </a:t>
            </a:r>
            <a:r>
              <a:rPr lang="en-US" sz="2400" b="1" i="1"/>
              <a:t>at least</a:t>
            </a:r>
            <a:r>
              <a:rPr lang="en-US" sz="2400"/>
              <a:t> a representative from your potential customers to be part of your stakeholders.</a:t>
            </a:r>
          </a:p>
        </p:txBody>
      </p:sp>
    </p:spTree>
    <p:extLst>
      <p:ext uri="{BB962C8B-B14F-4D97-AF65-F5344CB8AC3E}">
        <p14:creationId xmlns:p14="http://schemas.microsoft.com/office/powerpoint/2010/main" val="876222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Users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Those who are going to operate your product.</a:t>
            </a:r>
          </a:p>
          <a:p>
            <a:pPr lvl="1"/>
            <a:r>
              <a:rPr lang="en-US"/>
              <a:t>Perhaps people who work for your client?</a:t>
            </a:r>
          </a:p>
          <a:p>
            <a:pPr lvl="1"/>
            <a:r>
              <a:rPr lang="en-US"/>
              <a:t>Perhaps the same people as your customers?</a:t>
            </a:r>
          </a:p>
          <a:p>
            <a:r>
              <a:rPr lang="en-US"/>
              <a:t>It’s important to get to know your users.</a:t>
            </a:r>
          </a:p>
        </p:txBody>
      </p:sp>
    </p:spTree>
    <p:extLst>
      <p:ext uri="{BB962C8B-B14F-4D97-AF65-F5344CB8AC3E}">
        <p14:creationId xmlns:p14="http://schemas.microsoft.com/office/powerpoint/2010/main" val="35049285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Users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There are many different types of user, so getting to know them is difficult!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Experience Level?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Intellectual Capability?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Linguistic Skills?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Disabilities?</a:t>
            </a:r>
          </a:p>
          <a:p>
            <a:pPr>
              <a:lnSpc>
                <a:spcPct val="90000"/>
              </a:lnSpc>
            </a:pPr>
            <a:r>
              <a:rPr lang="en-US" sz="2400"/>
              <a:t>There are many usability issues, which I am sure you will encounter in other courses!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Also remember that people other than the intended users may end up using the product.  So identifying superfluous users could be beneficial!</a:t>
            </a:r>
          </a:p>
        </p:txBody>
      </p:sp>
    </p:spTree>
    <p:extLst>
      <p:ext uri="{BB962C8B-B14F-4D97-AF65-F5344CB8AC3E}">
        <p14:creationId xmlns:p14="http://schemas.microsoft.com/office/powerpoint/2010/main" val="1913895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/>
              <a:t>Once Stakeholders are identified, the goals of the project may change significantly!</a:t>
            </a:r>
          </a:p>
          <a:p>
            <a:r>
              <a:rPr lang="en-US" sz="2800"/>
              <a:t>If the goals of the project change, then surely the scope of the project will change!</a:t>
            </a:r>
          </a:p>
          <a:p>
            <a:r>
              <a:rPr lang="en-US" sz="2800"/>
              <a:t>If the scope of the project changes, then surely the stakeholders will change!</a:t>
            </a:r>
          </a:p>
          <a:p>
            <a:r>
              <a:rPr lang="en-US" sz="2800"/>
              <a:t>And if the Stakeholders change then….</a:t>
            </a:r>
          </a:p>
          <a:p>
            <a:pPr lvl="1"/>
            <a:r>
              <a:rPr lang="en-US" sz="2400"/>
              <a:t>Somebody stop this madness!!!</a:t>
            </a:r>
          </a:p>
        </p:txBody>
      </p:sp>
    </p:spTree>
    <p:extLst>
      <p:ext uri="{BB962C8B-B14F-4D97-AF65-F5344CB8AC3E}">
        <p14:creationId xmlns:p14="http://schemas.microsoft.com/office/powerpoint/2010/main" val="230205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Goals, Scope and Stakeholders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6D6CDE-AE31-D1A7-1282-C89CDD4D2D49}"/>
              </a:ext>
            </a:extLst>
          </p:cNvPr>
          <p:cNvGrpSpPr/>
          <p:nvPr/>
        </p:nvGrpSpPr>
        <p:grpSpPr>
          <a:xfrm>
            <a:off x="2835276" y="1771651"/>
            <a:ext cx="4467225" cy="3194049"/>
            <a:chOff x="2835276" y="1771651"/>
            <a:chExt cx="4467225" cy="3194049"/>
          </a:xfrm>
        </p:grpSpPr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835276" y="3087689"/>
              <a:ext cx="93647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Goals</a:t>
              </a:r>
            </a:p>
          </p:txBody>
        </p:sp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5680076" y="1771651"/>
              <a:ext cx="98937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/>
                <a:t>Scope</a:t>
              </a:r>
            </a:p>
          </p:txBody>
        </p: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5337176" y="4508500"/>
              <a:ext cx="19653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Stakeholders</a:t>
              </a:r>
            </a:p>
          </p:txBody>
        </p:sp>
        <p:cxnSp>
          <p:nvCxnSpPr>
            <p:cNvPr id="17415" name="AutoShape 7"/>
            <p:cNvCxnSpPr>
              <a:cxnSpLocks noChangeShapeType="1"/>
              <a:stCxn id="17412" idx="0"/>
              <a:endCxn id="17413" idx="1"/>
            </p:cNvCxnSpPr>
            <p:nvPr/>
          </p:nvCxnSpPr>
          <p:spPr bwMode="auto">
            <a:xfrm rot="5400000" flipH="1" flipV="1">
              <a:off x="3949193" y="1356805"/>
              <a:ext cx="1085205" cy="2376562"/>
            </a:xfrm>
            <a:prstGeom prst="curvedConnector2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6" name="AutoShape 8"/>
            <p:cNvCxnSpPr>
              <a:cxnSpLocks noChangeShapeType="1"/>
              <a:stCxn id="17413" idx="3"/>
              <a:endCxn id="17414" idx="3"/>
            </p:cNvCxnSpPr>
            <p:nvPr/>
          </p:nvCxnSpPr>
          <p:spPr bwMode="auto">
            <a:xfrm>
              <a:off x="6669448" y="2002484"/>
              <a:ext cx="633052" cy="2734617"/>
            </a:xfrm>
            <a:prstGeom prst="curvedConnector3">
              <a:avLst>
                <a:gd name="adj1" fmla="val 383356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7" name="AutoShape 9"/>
            <p:cNvCxnSpPr>
              <a:cxnSpLocks noChangeShapeType="1"/>
              <a:stCxn id="17414" idx="1"/>
              <a:endCxn id="17412" idx="2"/>
            </p:cNvCxnSpPr>
            <p:nvPr/>
          </p:nvCxnSpPr>
          <p:spPr bwMode="auto">
            <a:xfrm rot="10800000">
              <a:off x="3303513" y="3549355"/>
              <a:ext cx="2033662" cy="1187747"/>
            </a:xfrm>
            <a:prstGeom prst="curvedConnector2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032282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Cost / Benefit Assessment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Tricky!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Many costs are hidden, and many benefits are hidden too.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Many costs are unquantifiable, and many benefits are unquantifiable too.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Many analysts are too inexperienced to assess costs and benefits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If we knew what it would cost, we have already done it before, so we wouldn’t need to do it again!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Many projects end up over time and over budget, because of failures at this stage.</a:t>
            </a:r>
          </a:p>
        </p:txBody>
      </p:sp>
    </p:spTree>
    <p:extLst>
      <p:ext uri="{BB962C8B-B14F-4D97-AF65-F5344CB8AC3E}">
        <p14:creationId xmlns:p14="http://schemas.microsoft.com/office/powerpoint/2010/main" val="2019813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Assessment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risks are involved in doing this project?</a:t>
            </a:r>
          </a:p>
          <a:p>
            <a:r>
              <a:rPr lang="en-US" dirty="0"/>
              <a:t>How probable are they?</a:t>
            </a:r>
          </a:p>
          <a:p>
            <a:r>
              <a:rPr lang="en-US" dirty="0"/>
              <a:t>How damaging are they?</a:t>
            </a:r>
          </a:p>
          <a:p>
            <a:r>
              <a:rPr lang="en-US" dirty="0"/>
              <a:t>What can we do to reduce the probability,  or reduce the effect, of the risk? Or can we build in a contingency plan?</a:t>
            </a:r>
          </a:p>
        </p:txBody>
      </p:sp>
    </p:spTree>
    <p:extLst>
      <p:ext uri="{BB962C8B-B14F-4D97-AF65-F5344CB8AC3E}">
        <p14:creationId xmlns:p14="http://schemas.microsoft.com/office/powerpoint/2010/main" val="4208583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Requirements Elicitation and Analysis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Here we gather requirements from a variety of sources;</a:t>
            </a:r>
          </a:p>
          <a:p>
            <a:pPr lvl="1">
              <a:lnSpc>
                <a:spcPct val="90000"/>
              </a:lnSpc>
            </a:pPr>
            <a:r>
              <a:rPr lang="en-US"/>
              <a:t>Stakeholders (identified previously)</a:t>
            </a:r>
          </a:p>
          <a:p>
            <a:pPr lvl="1">
              <a:lnSpc>
                <a:spcPct val="90000"/>
              </a:lnSpc>
            </a:pPr>
            <a:r>
              <a:rPr lang="en-US"/>
              <a:t>Existing Systems</a:t>
            </a:r>
          </a:p>
          <a:p>
            <a:pPr lvl="1">
              <a:lnSpc>
                <a:spcPct val="90000"/>
              </a:lnSpc>
            </a:pPr>
            <a:r>
              <a:rPr lang="en-US"/>
              <a:t>Legal Documents</a:t>
            </a:r>
          </a:p>
          <a:p>
            <a:pPr lvl="1">
              <a:lnSpc>
                <a:spcPct val="90000"/>
              </a:lnSpc>
            </a:pPr>
            <a:r>
              <a:rPr lang="en-US"/>
              <a:t>Competing Systems</a:t>
            </a:r>
          </a:p>
          <a:p>
            <a:pPr>
              <a:lnSpc>
                <a:spcPct val="90000"/>
              </a:lnSpc>
            </a:pPr>
            <a:r>
              <a:rPr lang="en-US"/>
              <a:t>How could we go about getting Requirements?</a:t>
            </a:r>
          </a:p>
        </p:txBody>
      </p:sp>
    </p:spTree>
    <p:extLst>
      <p:ext uri="{BB962C8B-B14F-4D97-AF65-F5344CB8AC3E}">
        <p14:creationId xmlns:p14="http://schemas.microsoft.com/office/powerpoint/2010/main" val="326855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are the Attributes of Good Software?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334" y="1930400"/>
            <a:ext cx="9644367" cy="3576396"/>
          </a:xfrm>
        </p:spPr>
        <p:txBody>
          <a:bodyPr>
            <a:noAutofit/>
          </a:bodyPr>
          <a:lstStyle/>
          <a:p>
            <a:r>
              <a:rPr lang="en-GB" sz="2400" dirty="0"/>
              <a:t>Deliver required functionality and performance to user, and be maintainable, dependable, usable</a:t>
            </a:r>
          </a:p>
          <a:p>
            <a:pPr>
              <a:spcBef>
                <a:spcPct val="10000"/>
              </a:spcBef>
            </a:pPr>
            <a:r>
              <a:rPr lang="en-GB" sz="2400" dirty="0"/>
              <a:t>Maintainability</a:t>
            </a:r>
          </a:p>
          <a:p>
            <a:pPr lvl="1"/>
            <a:r>
              <a:rPr lang="en-GB" sz="2000" dirty="0"/>
              <a:t>Software must evolve to meet changing needs</a:t>
            </a:r>
          </a:p>
          <a:p>
            <a:pPr>
              <a:spcBef>
                <a:spcPct val="10000"/>
              </a:spcBef>
            </a:pPr>
            <a:r>
              <a:rPr lang="en-GB" sz="2400" dirty="0"/>
              <a:t>Dependability</a:t>
            </a:r>
          </a:p>
          <a:p>
            <a:pPr lvl="1"/>
            <a:r>
              <a:rPr lang="en-GB" sz="2000" dirty="0"/>
              <a:t>Software must be reliable, available, secure and safe</a:t>
            </a:r>
          </a:p>
          <a:p>
            <a:pPr>
              <a:spcBef>
                <a:spcPct val="10000"/>
              </a:spcBef>
            </a:pPr>
            <a:r>
              <a:rPr lang="en-GB" sz="2400" dirty="0"/>
              <a:t>Efficiency</a:t>
            </a:r>
          </a:p>
          <a:p>
            <a:pPr lvl="1"/>
            <a:r>
              <a:rPr lang="en-GB" sz="2000" dirty="0"/>
              <a:t>Software should avoid wasting system resources</a:t>
            </a:r>
          </a:p>
          <a:p>
            <a:pPr>
              <a:spcBef>
                <a:spcPct val="10000"/>
              </a:spcBef>
            </a:pPr>
            <a:r>
              <a:rPr lang="en-GB" sz="2400" dirty="0"/>
              <a:t>Usability</a:t>
            </a:r>
          </a:p>
          <a:p>
            <a:pPr lvl="1"/>
            <a:r>
              <a:rPr lang="en-GB" sz="2000" dirty="0"/>
              <a:t>Software must be usable by the users for which it was designed</a:t>
            </a:r>
          </a:p>
        </p:txBody>
      </p:sp>
    </p:spTree>
    <p:extLst>
      <p:ext uri="{BB962C8B-B14F-4D97-AF65-F5344CB8AC3E}">
        <p14:creationId xmlns:p14="http://schemas.microsoft.com/office/powerpoint/2010/main" val="168552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Techniques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Interviews</a:t>
            </a:r>
          </a:p>
          <a:p>
            <a:r>
              <a:rPr lang="en-US"/>
              <a:t>Facilitated Meetings</a:t>
            </a:r>
          </a:p>
          <a:p>
            <a:r>
              <a:rPr lang="en-US"/>
              <a:t>Ethnography</a:t>
            </a:r>
          </a:p>
          <a:p>
            <a:r>
              <a:rPr lang="en-US"/>
              <a:t>Scenarios</a:t>
            </a:r>
          </a:p>
          <a:p>
            <a:r>
              <a:rPr lang="en-US"/>
              <a:t>Prototypes</a:t>
            </a:r>
          </a:p>
        </p:txBody>
      </p:sp>
    </p:spTree>
    <p:extLst>
      <p:ext uri="{BB962C8B-B14F-4D97-AF65-F5344CB8AC3E}">
        <p14:creationId xmlns:p14="http://schemas.microsoft.com/office/powerpoint/2010/main" val="3368375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Interviews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Durrrh!</a:t>
            </a:r>
          </a:p>
          <a:p>
            <a:pPr>
              <a:lnSpc>
                <a:spcPct val="90000"/>
              </a:lnSpc>
            </a:pPr>
            <a:r>
              <a:rPr lang="en-US"/>
              <a:t>Why not ask people what they require?</a:t>
            </a:r>
          </a:p>
          <a:p>
            <a:pPr>
              <a:lnSpc>
                <a:spcPct val="90000"/>
              </a:lnSpc>
            </a:pPr>
            <a:r>
              <a:rPr lang="en-US"/>
              <a:t>Well, it’s a good starting point, but,</a:t>
            </a:r>
          </a:p>
          <a:p>
            <a:pPr lvl="1">
              <a:lnSpc>
                <a:spcPct val="90000"/>
              </a:lnSpc>
            </a:pPr>
            <a:r>
              <a:rPr lang="en-US"/>
              <a:t>People might not know what they want.</a:t>
            </a:r>
          </a:p>
          <a:p>
            <a:pPr lvl="1">
              <a:lnSpc>
                <a:spcPct val="90000"/>
              </a:lnSpc>
            </a:pPr>
            <a:r>
              <a:rPr lang="en-US"/>
              <a:t>Different stakeholders have different “Views” of the problem.</a:t>
            </a:r>
          </a:p>
          <a:p>
            <a:pPr lvl="1">
              <a:lnSpc>
                <a:spcPct val="90000"/>
              </a:lnSpc>
            </a:pPr>
            <a:r>
              <a:rPr lang="en-US"/>
              <a:t>People are busy.</a:t>
            </a:r>
          </a:p>
          <a:p>
            <a:pPr lvl="2">
              <a:lnSpc>
                <a:spcPct val="90000"/>
              </a:lnSpc>
            </a:pPr>
            <a:r>
              <a:rPr lang="en-US"/>
              <a:t>Particularly if a “systems analyst” comes around!</a:t>
            </a:r>
          </a:p>
        </p:txBody>
      </p:sp>
    </p:spTree>
    <p:extLst>
      <p:ext uri="{BB962C8B-B14F-4D97-AF65-F5344CB8AC3E}">
        <p14:creationId xmlns:p14="http://schemas.microsoft.com/office/powerpoint/2010/main" val="2409105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Facilitated Meetings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Get people together to talk about their requirements!</a:t>
            </a:r>
          </a:p>
          <a:p>
            <a:pPr>
              <a:lnSpc>
                <a:spcPct val="90000"/>
              </a:lnSpc>
            </a:pPr>
            <a:r>
              <a:rPr lang="en-US"/>
              <a:t>Good, now we can resolve any conflicts, but,</a:t>
            </a:r>
          </a:p>
          <a:p>
            <a:pPr lvl="1">
              <a:lnSpc>
                <a:spcPct val="90000"/>
              </a:lnSpc>
            </a:pPr>
            <a:r>
              <a:rPr lang="en-US"/>
              <a:t>Again, people might not know what they want or do…</a:t>
            </a:r>
          </a:p>
          <a:p>
            <a:pPr lvl="1">
              <a:lnSpc>
                <a:spcPct val="90000"/>
              </a:lnSpc>
            </a:pPr>
            <a:r>
              <a:rPr lang="en-US"/>
              <a:t>Who’s going to argue with the boss?</a:t>
            </a:r>
          </a:p>
          <a:p>
            <a:pPr lvl="1">
              <a:lnSpc>
                <a:spcPct val="90000"/>
              </a:lnSpc>
            </a:pPr>
            <a:r>
              <a:rPr lang="en-US"/>
              <a:t>People are busy!</a:t>
            </a:r>
          </a:p>
        </p:txBody>
      </p:sp>
    </p:spTree>
    <p:extLst>
      <p:ext uri="{BB962C8B-B14F-4D97-AF65-F5344CB8AC3E}">
        <p14:creationId xmlns:p14="http://schemas.microsoft.com/office/powerpoint/2010/main" val="13147177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Ethnography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/>
              <a:t>Observation!</a:t>
            </a:r>
          </a:p>
          <a:p>
            <a:r>
              <a:rPr lang="en-US" sz="2800"/>
              <a:t>If people don’t know what they want or do, why not watch them doing it?  But,</a:t>
            </a:r>
          </a:p>
          <a:p>
            <a:pPr lvl="1"/>
            <a:r>
              <a:rPr lang="en-US" sz="2400"/>
              <a:t>Ethnographers are usually sociologists (not computer scientists).</a:t>
            </a:r>
          </a:p>
          <a:p>
            <a:pPr lvl="2"/>
            <a:r>
              <a:rPr lang="en-US" sz="2000"/>
              <a:t>Which means they have a tendency to write very long and boring documents!</a:t>
            </a:r>
          </a:p>
          <a:p>
            <a:pPr lvl="1"/>
            <a:r>
              <a:rPr lang="en-US" sz="2400"/>
              <a:t>When people are being watched, they have a tendency to do things differently…</a:t>
            </a:r>
          </a:p>
        </p:txBody>
      </p:sp>
    </p:spTree>
    <p:extLst>
      <p:ext uri="{BB962C8B-B14F-4D97-AF65-F5344CB8AC3E}">
        <p14:creationId xmlns:p14="http://schemas.microsoft.com/office/powerpoint/2010/main" val="159172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Scenarios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So, propose a scenario to people, and ask what the system should do in that situation.</a:t>
            </a:r>
          </a:p>
          <a:p>
            <a:pPr lvl="1"/>
            <a:r>
              <a:rPr lang="en-US"/>
              <a:t>But, it’s a bit difficult to cover every eventuality.</a:t>
            </a:r>
          </a:p>
        </p:txBody>
      </p:sp>
    </p:spTree>
    <p:extLst>
      <p:ext uri="{BB962C8B-B14F-4D97-AF65-F5344CB8AC3E}">
        <p14:creationId xmlns:p14="http://schemas.microsoft.com/office/powerpoint/2010/main" val="35212284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Prototypes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Build a Prototype, and see if that would satisfy people?</a:t>
            </a:r>
          </a:p>
          <a:p>
            <a:pPr lvl="1"/>
            <a:r>
              <a:rPr lang="en-US"/>
              <a:t>But, users tend to get carried away by how it looks, rather than what it does…</a:t>
            </a:r>
          </a:p>
          <a:p>
            <a:pPr lvl="1"/>
            <a:r>
              <a:rPr lang="en-US"/>
              <a:t>“Can We have it in Blue?”</a:t>
            </a:r>
          </a:p>
        </p:txBody>
      </p:sp>
    </p:spTree>
    <p:extLst>
      <p:ext uri="{BB962C8B-B14F-4D97-AF65-F5344CB8AC3E}">
        <p14:creationId xmlns:p14="http://schemas.microsoft.com/office/powerpoint/2010/main" val="27854778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Requirements Elicitation and Analysis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We’ve just touched the subject here, and we’ll go into it in much more detail, but needless to say, it isn’t as easy as you might think.</a:t>
            </a:r>
          </a:p>
          <a:p>
            <a:r>
              <a:rPr lang="en-US" sz="2800"/>
              <a:t>To be thorough, we have to use all the techniques at our disposal.</a:t>
            </a:r>
          </a:p>
          <a:p>
            <a:r>
              <a:rPr lang="en-US" sz="2800"/>
              <a:t>And then build some system models as a visual indication of what the system should do.</a:t>
            </a:r>
          </a:p>
        </p:txBody>
      </p:sp>
    </p:spTree>
    <p:extLst>
      <p:ext uri="{BB962C8B-B14F-4D97-AF65-F5344CB8AC3E}">
        <p14:creationId xmlns:p14="http://schemas.microsoft.com/office/powerpoint/2010/main" val="3568349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Specification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/>
              <a:t>Once we’ve gathered and analysed the requirements, the next job is to specify them.</a:t>
            </a:r>
          </a:p>
          <a:p>
            <a:pPr>
              <a:lnSpc>
                <a:spcPct val="80000"/>
              </a:lnSpc>
            </a:pPr>
            <a:r>
              <a:rPr lang="en-US" sz="2800"/>
              <a:t>Writing requirements is not trivial.</a:t>
            </a:r>
          </a:p>
          <a:p>
            <a:pPr>
              <a:lnSpc>
                <a:spcPct val="80000"/>
              </a:lnSpc>
            </a:pPr>
            <a:r>
              <a:rPr lang="en-US" sz="2800"/>
              <a:t>They should be;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Complete,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Unambiguous,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Measurable,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Consistent,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Precise,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431173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Requirement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Functional Requirements</a:t>
            </a:r>
          </a:p>
          <a:p>
            <a:r>
              <a:rPr lang="en-US"/>
              <a:t>Non-Functional Requirements</a:t>
            </a:r>
          </a:p>
          <a:p>
            <a:pPr lvl="1"/>
            <a:r>
              <a:rPr lang="en-US"/>
              <a:t>Constraints</a:t>
            </a:r>
          </a:p>
        </p:txBody>
      </p:sp>
    </p:spTree>
    <p:extLst>
      <p:ext uri="{BB962C8B-B14F-4D97-AF65-F5344CB8AC3E}">
        <p14:creationId xmlns:p14="http://schemas.microsoft.com/office/powerpoint/2010/main" val="1954002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Functional Requirements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Functional Requirements are things that the product must do.</a:t>
            </a:r>
          </a:p>
          <a:p>
            <a:pPr lvl="1"/>
            <a:r>
              <a:rPr lang="en-US" sz="2400"/>
              <a:t>i.e. functions that the product must be able to perform.</a:t>
            </a:r>
          </a:p>
          <a:p>
            <a:r>
              <a:rPr lang="en-US" sz="2800"/>
              <a:t>E.g.</a:t>
            </a:r>
          </a:p>
          <a:p>
            <a:pPr lvl="1"/>
            <a:r>
              <a:rPr lang="en-US" sz="2400"/>
              <a:t>The system should produce a daily sales report.</a:t>
            </a:r>
          </a:p>
          <a:p>
            <a:pPr lvl="1"/>
            <a:r>
              <a:rPr lang="en-US" sz="2400"/>
              <a:t>The system shall produce an amended delivery schedule when a delivery truck is in maintenance.</a:t>
            </a:r>
          </a:p>
        </p:txBody>
      </p:sp>
    </p:spTree>
    <p:extLst>
      <p:ext uri="{BB962C8B-B14F-4D97-AF65-F5344CB8AC3E}">
        <p14:creationId xmlns:p14="http://schemas.microsoft.com/office/powerpoint/2010/main" val="45253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Software Engineering?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Software engineering is an engineering discipline which is concerned with all aspects of software production</a:t>
            </a:r>
          </a:p>
          <a:p>
            <a:r>
              <a:rPr lang="en-GB" sz="2400" dirty="0"/>
              <a:t>Software engineers should adopt a </a:t>
            </a:r>
            <a:r>
              <a:rPr lang="en-GB" sz="2400" b="1" dirty="0"/>
              <a:t>systematic</a:t>
            </a:r>
            <a:r>
              <a:rPr lang="en-GB" sz="2400" dirty="0"/>
              <a:t> and </a:t>
            </a:r>
            <a:r>
              <a:rPr lang="en-GB" sz="2400" b="1" dirty="0"/>
              <a:t>organised</a:t>
            </a:r>
            <a:r>
              <a:rPr lang="en-GB" sz="2400" dirty="0"/>
              <a:t> approach to their work and use appropriate </a:t>
            </a:r>
            <a:r>
              <a:rPr lang="en-GB" sz="2400" b="1" dirty="0"/>
              <a:t>tools</a:t>
            </a:r>
            <a:r>
              <a:rPr lang="en-GB" sz="2400" dirty="0"/>
              <a:t> and </a:t>
            </a:r>
            <a:r>
              <a:rPr lang="en-GB" sz="2400" b="1" dirty="0"/>
              <a:t>techniques</a:t>
            </a:r>
            <a:r>
              <a:rPr lang="en-GB" sz="2400" dirty="0"/>
              <a:t> depending on the problem to be solved, the development constraints and the resources available</a:t>
            </a:r>
          </a:p>
        </p:txBody>
      </p:sp>
    </p:spTree>
    <p:extLst>
      <p:ext uri="{BB962C8B-B14F-4D97-AF65-F5344CB8AC3E}">
        <p14:creationId xmlns:p14="http://schemas.microsoft.com/office/powerpoint/2010/main" val="2909824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Non-Functional Requirements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Non-Functional Requirements are properties or qualities that the system should have.</a:t>
            </a:r>
          </a:p>
          <a:p>
            <a:pPr lvl="1"/>
            <a:r>
              <a:rPr lang="en-US" sz="2400"/>
              <a:t>i.e. not things it should be doing.</a:t>
            </a:r>
          </a:p>
          <a:p>
            <a:r>
              <a:rPr lang="en-US" sz="2800"/>
              <a:t>E.g.</a:t>
            </a:r>
          </a:p>
          <a:p>
            <a:pPr lvl="1"/>
            <a:r>
              <a:rPr lang="en-US" sz="2400"/>
              <a:t>Registered Users should be authenticated within 0.25 seconds.</a:t>
            </a:r>
          </a:p>
          <a:p>
            <a:pPr lvl="1"/>
            <a:r>
              <a:rPr lang="en-US" sz="2400"/>
              <a:t>Inexperienced users should be able to use the system within 3 days of training.</a:t>
            </a:r>
          </a:p>
        </p:txBody>
      </p:sp>
    </p:spTree>
    <p:extLst>
      <p:ext uri="{BB962C8B-B14F-4D97-AF65-F5344CB8AC3E}">
        <p14:creationId xmlns:p14="http://schemas.microsoft.com/office/powerpoint/2010/main" val="18419805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Types of Non-Functional Requirements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4" y="1844675"/>
            <a:ext cx="7646987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5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Validation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Before we finish our requirements analysis, we need to validate the requirements.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Is it complete?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Are they all testable?</a:t>
            </a:r>
          </a:p>
          <a:p>
            <a:pPr>
              <a:lnSpc>
                <a:spcPct val="90000"/>
              </a:lnSpc>
            </a:pPr>
            <a:r>
              <a:rPr lang="en-US" sz="2800"/>
              <a:t>This topic includes;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Requirement Reviews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Often Prototyping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Model Validations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Acceptance Tests</a:t>
            </a:r>
          </a:p>
        </p:txBody>
      </p:sp>
    </p:spTree>
    <p:extLst>
      <p:ext uri="{BB962C8B-B14F-4D97-AF65-F5344CB8AC3E}">
        <p14:creationId xmlns:p14="http://schemas.microsoft.com/office/powerpoint/2010/main" val="10912909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Development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7881" y="2108886"/>
            <a:ext cx="9181404" cy="3550876"/>
          </a:xfrm>
        </p:spPr>
        <p:txBody>
          <a:bodyPr/>
          <a:lstStyle/>
          <a:p>
            <a:r>
              <a:rPr lang="en-GB" dirty="0"/>
              <a:t>Software Design and Implementation</a:t>
            </a:r>
          </a:p>
          <a:p>
            <a:pPr lvl="1"/>
            <a:r>
              <a:rPr lang="en-GB" dirty="0"/>
              <a:t>The process of converting the system specification into an executable system</a:t>
            </a:r>
          </a:p>
          <a:p>
            <a:pPr lvl="1"/>
            <a:r>
              <a:rPr lang="en-GB" dirty="0"/>
              <a:t>Software design</a:t>
            </a:r>
          </a:p>
          <a:p>
            <a:pPr lvl="2"/>
            <a:r>
              <a:rPr lang="en-GB" dirty="0"/>
              <a:t>Design a software structure that realises the specification</a:t>
            </a:r>
          </a:p>
          <a:p>
            <a:pPr lvl="1"/>
            <a:r>
              <a:rPr lang="en-GB" dirty="0"/>
              <a:t>Implementation</a:t>
            </a:r>
          </a:p>
          <a:p>
            <a:pPr lvl="2"/>
            <a:r>
              <a:rPr lang="en-GB" dirty="0"/>
              <a:t>Translate this structure into an executable program</a:t>
            </a:r>
          </a:p>
          <a:p>
            <a:pPr lvl="1"/>
            <a:r>
              <a:rPr lang="en-GB" dirty="0"/>
              <a:t>The activities of design and implementation are closely related and may be inter-leaved</a:t>
            </a:r>
          </a:p>
        </p:txBody>
      </p:sp>
    </p:spTree>
    <p:extLst>
      <p:ext uri="{BB962C8B-B14F-4D97-AF65-F5344CB8AC3E}">
        <p14:creationId xmlns:p14="http://schemas.microsoft.com/office/powerpoint/2010/main" val="10173833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Design Process Activities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Architectural design</a:t>
            </a:r>
          </a:p>
          <a:p>
            <a:r>
              <a:rPr lang="en-GB"/>
              <a:t>Abstract specification</a:t>
            </a:r>
          </a:p>
          <a:p>
            <a:r>
              <a:rPr lang="en-GB"/>
              <a:t>Interface design</a:t>
            </a:r>
          </a:p>
          <a:p>
            <a:r>
              <a:rPr lang="en-GB"/>
              <a:t>Component design</a:t>
            </a:r>
          </a:p>
          <a:p>
            <a:r>
              <a:rPr lang="en-GB"/>
              <a:t>Data structure design</a:t>
            </a:r>
          </a:p>
          <a:p>
            <a:r>
              <a:rPr lang="en-GB"/>
              <a:t>Algorithm design</a:t>
            </a:r>
          </a:p>
        </p:txBody>
      </p:sp>
    </p:spTree>
    <p:extLst>
      <p:ext uri="{BB962C8B-B14F-4D97-AF65-F5344CB8AC3E}">
        <p14:creationId xmlns:p14="http://schemas.microsoft.com/office/powerpoint/2010/main" val="3804325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Software Design Process</a:t>
            </a:r>
          </a:p>
        </p:txBody>
      </p:sp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574" y="2141531"/>
            <a:ext cx="8642610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703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Design Methods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Systematic approaches to developing a software design</a:t>
            </a:r>
          </a:p>
          <a:p>
            <a:r>
              <a:rPr lang="en-GB"/>
              <a:t>The design is usually documented as a set of graphical models</a:t>
            </a:r>
          </a:p>
          <a:p>
            <a:r>
              <a:rPr lang="en-GB"/>
              <a:t>Possible models</a:t>
            </a:r>
          </a:p>
          <a:p>
            <a:pPr lvl="1"/>
            <a:r>
              <a:rPr lang="en-GB"/>
              <a:t>Data-flow model</a:t>
            </a:r>
          </a:p>
          <a:p>
            <a:pPr lvl="1"/>
            <a:r>
              <a:rPr lang="en-GB"/>
              <a:t>Entity-relation-attribute model</a:t>
            </a:r>
          </a:p>
          <a:p>
            <a:pPr lvl="1"/>
            <a:r>
              <a:rPr lang="en-GB"/>
              <a:t>Structural model</a:t>
            </a:r>
          </a:p>
          <a:p>
            <a:pPr lvl="1"/>
            <a:r>
              <a:rPr lang="en-GB"/>
              <a:t>Object models</a:t>
            </a:r>
          </a:p>
        </p:txBody>
      </p:sp>
    </p:spTree>
    <p:extLst>
      <p:ext uri="{BB962C8B-B14F-4D97-AF65-F5344CB8AC3E}">
        <p14:creationId xmlns:p14="http://schemas.microsoft.com/office/powerpoint/2010/main" val="570016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information to be valuable it should have the following characteristics:-</a:t>
            </a:r>
          </a:p>
          <a:p>
            <a:pPr lvl="1"/>
            <a:r>
              <a:rPr lang="en-US" dirty="0"/>
              <a:t>Accurate</a:t>
            </a:r>
          </a:p>
          <a:p>
            <a:pPr lvl="1"/>
            <a:r>
              <a:rPr lang="en-US" dirty="0"/>
              <a:t>Verifiable</a:t>
            </a:r>
          </a:p>
          <a:p>
            <a:pPr lvl="1"/>
            <a:r>
              <a:rPr lang="en-US" dirty="0"/>
              <a:t>Timely</a:t>
            </a:r>
          </a:p>
          <a:p>
            <a:pPr lvl="1"/>
            <a:r>
              <a:rPr lang="en-US" dirty="0" err="1"/>
              <a:t>Organised</a:t>
            </a:r>
            <a:endParaRPr lang="en-US" dirty="0"/>
          </a:p>
          <a:p>
            <a:pPr lvl="1"/>
            <a:r>
              <a:rPr lang="en-US" dirty="0"/>
              <a:t>Accessible</a:t>
            </a:r>
          </a:p>
          <a:p>
            <a:pPr lvl="1"/>
            <a:r>
              <a:rPr lang="en-US" dirty="0"/>
              <a:t>Useful</a:t>
            </a:r>
          </a:p>
          <a:p>
            <a:pPr lvl="1"/>
            <a:r>
              <a:rPr lang="en-US" dirty="0"/>
              <a:t>Cost-Effective</a:t>
            </a:r>
          </a:p>
          <a:p>
            <a:r>
              <a:rPr lang="en-US" dirty="0"/>
              <a:t>Garbage IN – Garbage OUT</a:t>
            </a:r>
          </a:p>
        </p:txBody>
      </p:sp>
    </p:spTree>
    <p:extLst>
      <p:ext uri="{BB962C8B-B14F-4D97-AF65-F5344CB8AC3E}">
        <p14:creationId xmlns:p14="http://schemas.microsoft.com/office/powerpoint/2010/main" val="35831837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Processing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File processing systems, are systems where data is stored in files, using approaches like that discussed above. There are several challenges to managing file processing systems!</a:t>
            </a:r>
          </a:p>
          <a:p>
            <a:pPr lvl="1"/>
            <a:r>
              <a:rPr lang="en-US" b="1" dirty="0"/>
              <a:t>Data Redundancy </a:t>
            </a:r>
            <a:r>
              <a:rPr lang="en-US" dirty="0"/>
              <a:t>– each department has their own files, and so the same data may exist in more than one place – while duplicating data can be a benefit (in terms of back ups), it is largely a hindrance (it wastes space, it is harder to maintain consistency).</a:t>
            </a:r>
          </a:p>
          <a:p>
            <a:pPr lvl="1"/>
            <a:r>
              <a:rPr lang="en-US" b="1" dirty="0"/>
              <a:t>Isolated Data </a:t>
            </a:r>
            <a:r>
              <a:rPr lang="en-US" dirty="0"/>
              <a:t>– data isn’t related in convenient ways – if we store the list of students in the class in one file, and then information about each student in other files, we have a complicated task to send an email to each student about a class change.</a:t>
            </a:r>
          </a:p>
          <a:p>
            <a:r>
              <a:rPr lang="en-US" dirty="0"/>
              <a:t>Today many systems use a database to store data, and make use of a DBMS (Database Management System) to help maintain the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242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Hierarchy of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can be considered in a series of layers:-</a:t>
            </a:r>
          </a:p>
          <a:p>
            <a:pPr lvl="1"/>
            <a:r>
              <a:rPr lang="en-US" dirty="0"/>
              <a:t>Characters – single bytes of data – i.e. a single letter, number, etc.</a:t>
            </a:r>
          </a:p>
          <a:p>
            <a:pPr lvl="1"/>
            <a:r>
              <a:rPr lang="en-US" dirty="0"/>
              <a:t>Field – combination of related characters</a:t>
            </a:r>
          </a:p>
          <a:p>
            <a:pPr lvl="2"/>
            <a:r>
              <a:rPr lang="en-US" dirty="0"/>
              <a:t>Fields are given a name and a type (like with variables), and also a size.</a:t>
            </a:r>
          </a:p>
          <a:p>
            <a:pPr lvl="1"/>
            <a:r>
              <a:rPr lang="en-US" dirty="0"/>
              <a:t>Record – combination of related fields</a:t>
            </a:r>
          </a:p>
          <a:p>
            <a:pPr lvl="2"/>
            <a:r>
              <a:rPr lang="en-US" dirty="0"/>
              <a:t>Records have a primary key to uniquely identify each record</a:t>
            </a:r>
          </a:p>
          <a:p>
            <a:pPr lvl="1"/>
            <a:r>
              <a:rPr lang="en-US" dirty="0"/>
              <a:t>File – A collection of related records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186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Software Process?</a:t>
            </a:r>
          </a:p>
        </p:txBody>
      </p:sp>
      <p:sp>
        <p:nvSpPr>
          <p:cNvPr id="747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77334" y="1682632"/>
            <a:ext cx="9414917" cy="4130097"/>
          </a:xfrm>
        </p:spPr>
        <p:txBody>
          <a:bodyPr>
            <a:normAutofit/>
          </a:bodyPr>
          <a:lstStyle/>
          <a:p>
            <a:r>
              <a:rPr lang="en-GB" sz="2400" dirty="0"/>
              <a:t>Set of activities whose goal is the development or evolution of software</a:t>
            </a:r>
          </a:p>
          <a:p>
            <a:r>
              <a:rPr lang="en-GB" sz="2400" dirty="0"/>
              <a:t>Generic activities in all software processes are:</a:t>
            </a:r>
          </a:p>
          <a:p>
            <a:pPr lvl="1"/>
            <a:r>
              <a:rPr lang="en-GB" sz="2000" dirty="0"/>
              <a:t>Specification - what the system should do and its development constraints</a:t>
            </a:r>
          </a:p>
          <a:p>
            <a:pPr lvl="1"/>
            <a:r>
              <a:rPr lang="en-GB" sz="2000" dirty="0"/>
              <a:t>Development - production of the software system</a:t>
            </a:r>
          </a:p>
          <a:p>
            <a:pPr lvl="1"/>
            <a:r>
              <a:rPr lang="en-GB" sz="2000" dirty="0"/>
              <a:t>Validation - checking that the software is what the customer wants</a:t>
            </a:r>
          </a:p>
          <a:p>
            <a:pPr lvl="1"/>
            <a:r>
              <a:rPr lang="en-GB" sz="2000" dirty="0"/>
              <a:t>Evolution - changing the software in response to changing demands</a:t>
            </a:r>
          </a:p>
        </p:txBody>
      </p:sp>
    </p:spTree>
    <p:extLst>
      <p:ext uri="{BB962C8B-B14F-4D97-AF65-F5344CB8AC3E}">
        <p14:creationId xmlns:p14="http://schemas.microsoft.com/office/powerpoint/2010/main" val="38665024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several different DBMS’s, but the objective is to provide ways to maintain and retrieve data from a database</a:t>
            </a:r>
          </a:p>
          <a:p>
            <a:pPr lvl="1"/>
            <a:r>
              <a:rPr lang="en-US" dirty="0"/>
              <a:t>Normally through a query language, such as “SQL” or Structured Query Language. </a:t>
            </a:r>
          </a:p>
          <a:p>
            <a:r>
              <a:rPr lang="en-US" dirty="0"/>
              <a:t>The DBMS also handles security, ensuring only authorized users can access data at permitted times, and it also performs tasks such as back ups and recovery.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95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modern databases are ‘Relational Databases’, where data is related; </a:t>
            </a:r>
          </a:p>
          <a:p>
            <a:pPr lvl="1"/>
            <a:r>
              <a:rPr lang="en-US" dirty="0"/>
              <a:t>for example the data about a student will be related to the data about which courses they are studying and the data about their teachers. </a:t>
            </a:r>
          </a:p>
          <a:p>
            <a:r>
              <a:rPr lang="en-US" dirty="0"/>
              <a:t>This enables the querying language to make more sophisticated queries quickly, while removing the need for duplicate data.</a:t>
            </a:r>
          </a:p>
          <a:p>
            <a:r>
              <a:rPr lang="en-US" dirty="0"/>
              <a:t>In a relational database, data is stored in tables, where each column represents a field (or particular piece of data), and each row stores the data about a particular entity (or record) – much like in an excel spreadsheet. Each table will have a primary key, normally an ID, which uniquely identifies each record. This primary key can then be used as a foreign key in a different table to relate the data. For instance, in the table storing data about the grades for a course, the id for each student can be used as a reference.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924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6949" y="262912"/>
            <a:ext cx="8548598" cy="1109007"/>
          </a:xfrm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Generic Software Process Models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1143" y="1453182"/>
            <a:ext cx="8778142" cy="4130097"/>
          </a:xfrm>
          <a:noFill/>
          <a:ln/>
        </p:spPr>
        <p:txBody>
          <a:bodyPr vert="horz" lIns="90803" tIns="44605" rIns="90803" bIns="44605" rtlCol="0">
            <a:noAutofit/>
          </a:bodyPr>
          <a:lstStyle/>
          <a:p>
            <a:r>
              <a:rPr lang="en-GB" sz="2400" dirty="0"/>
              <a:t>The </a:t>
            </a:r>
            <a:r>
              <a:rPr lang="en-GB" sz="2400" b="1" dirty="0"/>
              <a:t>Waterfall</a:t>
            </a:r>
            <a:r>
              <a:rPr lang="en-GB" sz="2400" dirty="0"/>
              <a:t> model</a:t>
            </a:r>
          </a:p>
          <a:p>
            <a:pPr lvl="1"/>
            <a:r>
              <a:rPr lang="en-GB" sz="2000" dirty="0"/>
              <a:t>Separate and distinct phases of specification and development</a:t>
            </a:r>
          </a:p>
          <a:p>
            <a:r>
              <a:rPr lang="en-GB" sz="2400" b="1" dirty="0"/>
              <a:t>Evolutionary</a:t>
            </a:r>
            <a:r>
              <a:rPr lang="en-GB" sz="2400" dirty="0"/>
              <a:t> development</a:t>
            </a:r>
          </a:p>
          <a:p>
            <a:pPr lvl="1"/>
            <a:r>
              <a:rPr lang="en-GB" sz="2000" dirty="0"/>
              <a:t>Specification and development are interleaved</a:t>
            </a:r>
          </a:p>
          <a:p>
            <a:r>
              <a:rPr lang="en-GB" sz="2400" b="1" dirty="0"/>
              <a:t>Reuse</a:t>
            </a:r>
            <a:r>
              <a:rPr lang="en-GB" sz="2400" dirty="0"/>
              <a:t>-based development</a:t>
            </a:r>
          </a:p>
          <a:p>
            <a:pPr lvl="1"/>
            <a:r>
              <a:rPr lang="en-GB" sz="2000" dirty="0"/>
              <a:t>The system is assembled from existing components</a:t>
            </a:r>
          </a:p>
        </p:txBody>
      </p:sp>
    </p:spTree>
    <p:extLst>
      <p:ext uri="{BB962C8B-B14F-4D97-AF65-F5344CB8AC3E}">
        <p14:creationId xmlns:p14="http://schemas.microsoft.com/office/powerpoint/2010/main" val="7152690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Waterfall Model</a:t>
            </a:r>
          </a:p>
        </p:txBody>
      </p:sp>
      <p:pic>
        <p:nvPicPr>
          <p:cNvPr id="10137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20" y="1555160"/>
            <a:ext cx="8336677" cy="490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80657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0803" tIns="44605" rIns="90803" bIns="44605" rtlCol="0" anchor="t">
            <a:normAutofit/>
          </a:bodyPr>
          <a:lstStyle/>
          <a:p>
            <a:r>
              <a:rPr lang="en-GB"/>
              <a:t>Waterfall Model Phases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lIns="90803" tIns="44605" rIns="90803" bIns="44605" rtlCol="0">
            <a:normAutofit/>
          </a:bodyPr>
          <a:lstStyle/>
          <a:p>
            <a:r>
              <a:rPr lang="en-GB" sz="2400" dirty="0"/>
              <a:t>Requirements analysis and definition</a:t>
            </a:r>
          </a:p>
          <a:p>
            <a:r>
              <a:rPr lang="en-GB" sz="2400" dirty="0"/>
              <a:t>System and software design</a:t>
            </a:r>
          </a:p>
          <a:p>
            <a:r>
              <a:rPr lang="en-GB" sz="2400" dirty="0"/>
              <a:t>Implementation and unit testing</a:t>
            </a:r>
          </a:p>
          <a:p>
            <a:r>
              <a:rPr lang="en-GB" sz="2400" dirty="0"/>
              <a:t>Integration and system testing</a:t>
            </a:r>
          </a:p>
          <a:p>
            <a:r>
              <a:rPr lang="en-GB" sz="2400" dirty="0"/>
              <a:t>Operation and maintenance</a:t>
            </a:r>
          </a:p>
          <a:p>
            <a:endParaRPr lang="en-GB" sz="2400" dirty="0"/>
          </a:p>
          <a:p>
            <a:r>
              <a:rPr lang="en-GB" sz="2400" dirty="0"/>
              <a:t>The drawback of the waterfall model is the difficulty of accommodating change after the process is underway</a:t>
            </a:r>
          </a:p>
        </p:txBody>
      </p:sp>
    </p:spTree>
    <p:extLst>
      <p:ext uri="{BB962C8B-B14F-4D97-AF65-F5344CB8AC3E}">
        <p14:creationId xmlns:p14="http://schemas.microsoft.com/office/powerpoint/2010/main" val="30060954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7165</TotalTime>
  <Words>2708</Words>
  <Application>Microsoft Office PowerPoint</Application>
  <PresentationFormat>Widescreen</PresentationFormat>
  <Paragraphs>344</Paragraphs>
  <Slides>61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Trebuchet MS</vt:lpstr>
      <vt:lpstr>Wingdings 3</vt:lpstr>
      <vt:lpstr>Facet</vt:lpstr>
      <vt:lpstr>ISNE101</vt:lpstr>
      <vt:lpstr>Recap</vt:lpstr>
      <vt:lpstr>Why study about Software?</vt:lpstr>
      <vt:lpstr>What are the Attributes of Good Software?</vt:lpstr>
      <vt:lpstr>What is Software Engineering?</vt:lpstr>
      <vt:lpstr>What is a Software Process?</vt:lpstr>
      <vt:lpstr>Generic Software Process Models</vt:lpstr>
      <vt:lpstr>Waterfall Model</vt:lpstr>
      <vt:lpstr>Waterfall Model Phases</vt:lpstr>
      <vt:lpstr>Waterfall Model Problems</vt:lpstr>
      <vt:lpstr>Evolutionary Development</vt:lpstr>
      <vt:lpstr>Evolutionary Development</vt:lpstr>
      <vt:lpstr>Evolutionary Development</vt:lpstr>
      <vt:lpstr>Reuse-oriented Development</vt:lpstr>
      <vt:lpstr>Reuse-oriented Development</vt:lpstr>
      <vt:lpstr>Process Iteration</vt:lpstr>
      <vt:lpstr>Incremental Development</vt:lpstr>
      <vt:lpstr>Incremental Development</vt:lpstr>
      <vt:lpstr>Incremental Development Advantages</vt:lpstr>
      <vt:lpstr>PowerPoint Presentation</vt:lpstr>
      <vt:lpstr>Extreme Programming</vt:lpstr>
      <vt:lpstr>Beginning a Project</vt:lpstr>
      <vt:lpstr>Requirements Process</vt:lpstr>
      <vt:lpstr>Feasibility</vt:lpstr>
      <vt:lpstr>Feasibility Studies</vt:lpstr>
      <vt:lpstr>Feasibility Study</vt:lpstr>
      <vt:lpstr>Feasibility Analysis</vt:lpstr>
      <vt:lpstr>Feasibility - Scoping</vt:lpstr>
      <vt:lpstr>Feasibility - Stakeholders</vt:lpstr>
      <vt:lpstr>Important Stakeholders</vt:lpstr>
      <vt:lpstr>The Client</vt:lpstr>
      <vt:lpstr>The Customer</vt:lpstr>
      <vt:lpstr>The Users</vt:lpstr>
      <vt:lpstr>The Users</vt:lpstr>
      <vt:lpstr>Goals</vt:lpstr>
      <vt:lpstr>Goals, Scope and Stakeholders</vt:lpstr>
      <vt:lpstr>Cost / Benefit Assessment</vt:lpstr>
      <vt:lpstr>Risk Assessment</vt:lpstr>
      <vt:lpstr>Requirements Elicitation and Analysis</vt:lpstr>
      <vt:lpstr>Requirements Techniques</vt:lpstr>
      <vt:lpstr>Interviews</vt:lpstr>
      <vt:lpstr>Facilitated Meetings</vt:lpstr>
      <vt:lpstr>Ethnography</vt:lpstr>
      <vt:lpstr>Scenarios</vt:lpstr>
      <vt:lpstr>Prototypes</vt:lpstr>
      <vt:lpstr>Requirements Elicitation and Analysis</vt:lpstr>
      <vt:lpstr>Requirements Specification</vt:lpstr>
      <vt:lpstr>Types of Requirement</vt:lpstr>
      <vt:lpstr>Functional Requirements</vt:lpstr>
      <vt:lpstr>Non-Functional Requirements</vt:lpstr>
      <vt:lpstr>Types of Non-Functional Requirements</vt:lpstr>
      <vt:lpstr>Requirements Validation</vt:lpstr>
      <vt:lpstr>Software Development</vt:lpstr>
      <vt:lpstr>Design Process Activities</vt:lpstr>
      <vt:lpstr>The Software Design Process</vt:lpstr>
      <vt:lpstr>Design Methods</vt:lpstr>
      <vt:lpstr>Data Design</vt:lpstr>
      <vt:lpstr>File Processing Systems</vt:lpstr>
      <vt:lpstr>Hierarchy of Data</vt:lpstr>
      <vt:lpstr>DBMS</vt:lpstr>
      <vt:lpstr>Relational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KENNETH COSH</cp:lastModifiedBy>
  <cp:revision>17</cp:revision>
  <dcterms:created xsi:type="dcterms:W3CDTF">2013-08-15T11:03:42Z</dcterms:created>
  <dcterms:modified xsi:type="dcterms:W3CDTF">2026-08-01T04:55:41Z</dcterms:modified>
</cp:coreProperties>
</file>