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72" r:id="rId1"/>
  </p:sldMasterIdLst>
  <p:sldIdLst>
    <p:sldId id="256" r:id="rId2"/>
    <p:sldId id="257" r:id="rId3"/>
    <p:sldId id="259" r:id="rId4"/>
    <p:sldId id="260" r:id="rId5"/>
    <p:sldId id="263" r:id="rId6"/>
    <p:sldId id="262" r:id="rId7"/>
    <p:sldId id="264" r:id="rId8"/>
    <p:sldId id="26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47" autoAdjust="0"/>
    <p:restoredTop sz="94660"/>
  </p:normalViewPr>
  <p:slideViewPr>
    <p:cSldViewPr snapToGrid="0">
      <p:cViewPr varScale="1">
        <p:scale>
          <a:sx n="54" d="100"/>
          <a:sy n="54" d="100"/>
        </p:scale>
        <p:origin x="96" y="5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651696A-9E2F-42AE-8F1B-8F9954F9CD69}" type="datetimeFigureOut">
              <a:rPr lang="en-US" smtClean="0"/>
              <a:t>7/21/2016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15A412-31B7-4B5A-9ED7-B776DE1FEAED}"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6721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651696A-9E2F-42AE-8F1B-8F9954F9CD69}" type="datetimeFigureOut">
              <a:rPr lang="en-US" smtClean="0"/>
              <a:t>7/21/2016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15A412-31B7-4B5A-9ED7-B776DE1FEAED}" type="slidenum">
              <a:rPr lang="en-US" smtClean="0"/>
              <a:t>‹#›</a:t>
            </a:fld>
            <a:endParaRPr lang="en-US"/>
          </a:p>
        </p:txBody>
      </p:sp>
    </p:spTree>
    <p:extLst>
      <p:ext uri="{BB962C8B-B14F-4D97-AF65-F5344CB8AC3E}">
        <p14:creationId xmlns:p14="http://schemas.microsoft.com/office/powerpoint/2010/main" val="39148959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651696A-9E2F-42AE-8F1B-8F9954F9CD69}" type="datetimeFigureOut">
              <a:rPr lang="en-US" smtClean="0"/>
              <a:t>7/21/2016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15A412-31B7-4B5A-9ED7-B776DE1FEAED}" type="slidenum">
              <a:rPr lang="en-US" smtClean="0"/>
              <a:t>‹#›</a:t>
            </a:fld>
            <a:endParaRPr lang="en-US"/>
          </a:p>
        </p:txBody>
      </p:sp>
    </p:spTree>
    <p:extLst>
      <p:ext uri="{BB962C8B-B14F-4D97-AF65-F5344CB8AC3E}">
        <p14:creationId xmlns:p14="http://schemas.microsoft.com/office/powerpoint/2010/main" val="42633448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651696A-9E2F-42AE-8F1B-8F9954F9CD69}" type="datetimeFigureOut">
              <a:rPr lang="en-US" smtClean="0"/>
              <a:t>7/21/2016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15A412-31B7-4B5A-9ED7-B776DE1FEAED}" type="slidenum">
              <a:rPr lang="en-US" smtClean="0"/>
              <a:t>‹#›</a:t>
            </a:fld>
            <a:endParaRPr lang="en-US"/>
          </a:p>
        </p:txBody>
      </p:sp>
    </p:spTree>
    <p:extLst>
      <p:ext uri="{BB962C8B-B14F-4D97-AF65-F5344CB8AC3E}">
        <p14:creationId xmlns:p14="http://schemas.microsoft.com/office/powerpoint/2010/main" val="38185240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651696A-9E2F-42AE-8F1B-8F9954F9CD69}" type="datetimeFigureOut">
              <a:rPr lang="en-US" smtClean="0"/>
              <a:t>7/21/2016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15A412-31B7-4B5A-9ED7-B776DE1FEAED}"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77414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651696A-9E2F-42AE-8F1B-8F9954F9CD69}" type="datetimeFigureOut">
              <a:rPr lang="en-US" smtClean="0"/>
              <a:t>7/21/2016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15A412-31B7-4B5A-9ED7-B776DE1FEAED}" type="slidenum">
              <a:rPr lang="en-US" smtClean="0"/>
              <a:t>‹#›</a:t>
            </a:fld>
            <a:endParaRPr lang="en-US"/>
          </a:p>
        </p:txBody>
      </p:sp>
    </p:spTree>
    <p:extLst>
      <p:ext uri="{BB962C8B-B14F-4D97-AF65-F5344CB8AC3E}">
        <p14:creationId xmlns:p14="http://schemas.microsoft.com/office/powerpoint/2010/main" val="3340661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651696A-9E2F-42AE-8F1B-8F9954F9CD69}" type="datetimeFigureOut">
              <a:rPr lang="en-US" smtClean="0"/>
              <a:t>7/21/2016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015A412-31B7-4B5A-9ED7-B776DE1FEAED}" type="slidenum">
              <a:rPr lang="en-US" smtClean="0"/>
              <a:t>‹#›</a:t>
            </a:fld>
            <a:endParaRPr lang="en-US"/>
          </a:p>
        </p:txBody>
      </p:sp>
    </p:spTree>
    <p:extLst>
      <p:ext uri="{BB962C8B-B14F-4D97-AF65-F5344CB8AC3E}">
        <p14:creationId xmlns:p14="http://schemas.microsoft.com/office/powerpoint/2010/main" val="22980827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651696A-9E2F-42AE-8F1B-8F9954F9CD69}" type="datetimeFigureOut">
              <a:rPr lang="en-US" smtClean="0"/>
              <a:t>7/21/2016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015A412-31B7-4B5A-9ED7-B776DE1FEAED}" type="slidenum">
              <a:rPr lang="en-US" smtClean="0"/>
              <a:t>‹#›</a:t>
            </a:fld>
            <a:endParaRPr lang="en-US"/>
          </a:p>
        </p:txBody>
      </p:sp>
    </p:spTree>
    <p:extLst>
      <p:ext uri="{BB962C8B-B14F-4D97-AF65-F5344CB8AC3E}">
        <p14:creationId xmlns:p14="http://schemas.microsoft.com/office/powerpoint/2010/main" val="25772768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651696A-9E2F-42AE-8F1B-8F9954F9CD69}" type="datetimeFigureOut">
              <a:rPr lang="en-US" smtClean="0"/>
              <a:t>7/21/2016</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5015A412-31B7-4B5A-9ED7-B776DE1FEAED}" type="slidenum">
              <a:rPr lang="en-US" smtClean="0"/>
              <a:t>‹#›</a:t>
            </a:fld>
            <a:endParaRPr lang="en-US"/>
          </a:p>
        </p:txBody>
      </p:sp>
    </p:spTree>
    <p:extLst>
      <p:ext uri="{BB962C8B-B14F-4D97-AF65-F5344CB8AC3E}">
        <p14:creationId xmlns:p14="http://schemas.microsoft.com/office/powerpoint/2010/main" val="17062059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F651696A-9E2F-42AE-8F1B-8F9954F9CD69}" type="datetimeFigureOut">
              <a:rPr lang="en-US" smtClean="0"/>
              <a:t>7/21/2016</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015A412-31B7-4B5A-9ED7-B776DE1FEAED}" type="slidenum">
              <a:rPr lang="en-US" smtClean="0"/>
              <a:t>‹#›</a:t>
            </a:fld>
            <a:endParaRPr lang="en-US"/>
          </a:p>
        </p:txBody>
      </p:sp>
    </p:spTree>
    <p:extLst>
      <p:ext uri="{BB962C8B-B14F-4D97-AF65-F5344CB8AC3E}">
        <p14:creationId xmlns:p14="http://schemas.microsoft.com/office/powerpoint/2010/main" val="40474103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51696A-9E2F-42AE-8F1B-8F9954F9CD69}" type="datetimeFigureOut">
              <a:rPr lang="en-US" smtClean="0"/>
              <a:t>7/21/2016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15A412-31B7-4B5A-9ED7-B776DE1FEAED}" type="slidenum">
              <a:rPr lang="en-US" smtClean="0"/>
              <a:t>‹#›</a:t>
            </a:fld>
            <a:endParaRPr lang="en-US"/>
          </a:p>
        </p:txBody>
      </p:sp>
    </p:spTree>
    <p:extLst>
      <p:ext uri="{BB962C8B-B14F-4D97-AF65-F5344CB8AC3E}">
        <p14:creationId xmlns:p14="http://schemas.microsoft.com/office/powerpoint/2010/main" val="37866409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F651696A-9E2F-42AE-8F1B-8F9954F9CD69}" type="datetimeFigureOut">
              <a:rPr lang="en-US" smtClean="0"/>
              <a:t>7/21/2016</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5015A412-31B7-4B5A-9ED7-B776DE1FEAED}"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298476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github.com/drkencosh/listexercise1"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Information Systems and Network Engineering Laboratory II</a:t>
            </a:r>
            <a:endParaRPr lang="en-US" dirty="0"/>
          </a:p>
        </p:txBody>
      </p:sp>
      <p:sp>
        <p:nvSpPr>
          <p:cNvPr id="3" name="Subtitle 2"/>
          <p:cNvSpPr>
            <a:spLocks noGrp="1"/>
          </p:cNvSpPr>
          <p:nvPr>
            <p:ph type="subTitle" idx="1"/>
          </p:nvPr>
        </p:nvSpPr>
        <p:spPr/>
        <p:txBody>
          <a:bodyPr/>
          <a:lstStyle/>
          <a:p>
            <a:r>
              <a:rPr lang="en-US" dirty="0" smtClean="0"/>
              <a:t>Dr. Ken </a:t>
            </a:r>
            <a:r>
              <a:rPr lang="en-US" dirty="0" err="1" smtClean="0"/>
              <a:t>Cosh</a:t>
            </a:r>
            <a:endParaRPr lang="en-US" dirty="0" smtClean="0"/>
          </a:p>
          <a:p>
            <a:r>
              <a:rPr lang="en-US" dirty="0" smtClean="0"/>
              <a:t>Week 1</a:t>
            </a:r>
            <a:endParaRPr lang="en-US" dirty="0"/>
          </a:p>
        </p:txBody>
      </p:sp>
    </p:spTree>
    <p:extLst>
      <p:ext uri="{BB962C8B-B14F-4D97-AF65-F5344CB8AC3E}">
        <p14:creationId xmlns:p14="http://schemas.microsoft.com/office/powerpoint/2010/main" val="38283654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ISNE201</a:t>
            </a:r>
            <a:endParaRPr lang="en-US" dirty="0"/>
          </a:p>
        </p:txBody>
      </p:sp>
      <p:sp>
        <p:nvSpPr>
          <p:cNvPr id="3" name="Content Placeholder 2"/>
          <p:cNvSpPr>
            <a:spLocks noGrp="1"/>
          </p:cNvSpPr>
          <p:nvPr>
            <p:ph idx="1"/>
          </p:nvPr>
        </p:nvSpPr>
        <p:spPr/>
        <p:txBody>
          <a:bodyPr>
            <a:normAutofit/>
          </a:bodyPr>
          <a:lstStyle/>
          <a:p>
            <a:r>
              <a:rPr lang="en-US" sz="3200" dirty="0" smtClean="0"/>
              <a:t>List stack and queue data structure applications, tree and binary tree applications, hashing applications, priority queue and heap applications, sorting algorithm applications, searching algorithm applications</a:t>
            </a:r>
            <a:endParaRPr lang="en-US" sz="3200" dirty="0"/>
          </a:p>
        </p:txBody>
      </p:sp>
    </p:spTree>
    <p:extLst>
      <p:ext uri="{BB962C8B-B14F-4D97-AF65-F5344CB8AC3E}">
        <p14:creationId xmlns:p14="http://schemas.microsoft.com/office/powerpoint/2010/main" val="32185787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Week 1 Project</a:t>
            </a:r>
            <a:endParaRPr lang="en-US" dirty="0"/>
          </a:p>
        </p:txBody>
      </p:sp>
      <p:sp>
        <p:nvSpPr>
          <p:cNvPr id="3" name="Content Placeholder 2"/>
          <p:cNvSpPr>
            <a:spLocks noGrp="1"/>
          </p:cNvSpPr>
          <p:nvPr>
            <p:ph idx="1"/>
          </p:nvPr>
        </p:nvSpPr>
        <p:spPr/>
        <p:txBody>
          <a:bodyPr/>
          <a:lstStyle/>
          <a:p>
            <a:r>
              <a:rPr lang="en-US" dirty="0" smtClean="0"/>
              <a:t>A List Library application for testing palindromes.</a:t>
            </a:r>
          </a:p>
          <a:p>
            <a:r>
              <a:rPr lang="en-US" dirty="0" smtClean="0"/>
              <a:t>Use the 3 files provided:-</a:t>
            </a:r>
          </a:p>
          <a:p>
            <a:r>
              <a:rPr lang="en-US" dirty="0">
                <a:hlinkClick r:id="rId2"/>
              </a:rPr>
              <a:t>https://</a:t>
            </a:r>
            <a:r>
              <a:rPr lang="en-US" dirty="0" smtClean="0">
                <a:hlinkClick r:id="rId2"/>
              </a:rPr>
              <a:t>github.com/drkencosh/listexercise1</a:t>
            </a:r>
            <a:endParaRPr lang="en-US" dirty="0" smtClean="0"/>
          </a:p>
          <a:p>
            <a:endParaRPr lang="en-US" dirty="0"/>
          </a:p>
          <a:p>
            <a:r>
              <a:rPr lang="en-US" dirty="0" smtClean="0"/>
              <a:t>Finish the code!</a:t>
            </a:r>
            <a:endParaRPr lang="en-US" dirty="0"/>
          </a:p>
        </p:txBody>
      </p:sp>
    </p:spTree>
    <p:extLst>
      <p:ext uri="{BB962C8B-B14F-4D97-AF65-F5344CB8AC3E}">
        <p14:creationId xmlns:p14="http://schemas.microsoft.com/office/powerpoint/2010/main" val="17988434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Github</a:t>
            </a:r>
            <a:r>
              <a:rPr lang="en-US" dirty="0" smtClean="0"/>
              <a:t>?</a:t>
            </a:r>
            <a:endParaRPr lang="en-US" dirty="0"/>
          </a:p>
        </p:txBody>
      </p:sp>
      <p:sp>
        <p:nvSpPr>
          <p:cNvPr id="3" name="Content Placeholder 2"/>
          <p:cNvSpPr>
            <a:spLocks noGrp="1"/>
          </p:cNvSpPr>
          <p:nvPr>
            <p:ph idx="1"/>
          </p:nvPr>
        </p:nvSpPr>
        <p:spPr/>
        <p:txBody>
          <a:bodyPr/>
          <a:lstStyle/>
          <a:p>
            <a:r>
              <a:rPr lang="en-US" dirty="0" smtClean="0"/>
              <a:t>Distributed Revision Control!</a:t>
            </a:r>
          </a:p>
          <a:p>
            <a:r>
              <a:rPr lang="en-US" dirty="0" smtClean="0"/>
              <a:t>Source Code Management!</a:t>
            </a:r>
          </a:p>
          <a:p>
            <a:r>
              <a:rPr lang="en-US" dirty="0" smtClean="0"/>
              <a:t>Support for Distributed Non-Linear Workflows!</a:t>
            </a:r>
          </a:p>
          <a:p>
            <a:endParaRPr lang="en-US" dirty="0" smtClean="0"/>
          </a:p>
          <a:p>
            <a:endParaRPr lang="en-US" dirty="0"/>
          </a:p>
          <a:p>
            <a:endParaRPr lang="en-US" dirty="0"/>
          </a:p>
        </p:txBody>
      </p:sp>
    </p:spTree>
    <p:extLst>
      <p:ext uri="{BB962C8B-B14F-4D97-AF65-F5344CB8AC3E}">
        <p14:creationId xmlns:p14="http://schemas.microsoft.com/office/powerpoint/2010/main" val="42396504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Using </a:t>
            </a:r>
            <a:r>
              <a:rPr lang="en-US" dirty="0" err="1" smtClean="0"/>
              <a:t>Git</a:t>
            </a:r>
            <a:endParaRPr lang="en-US" dirty="0"/>
          </a:p>
        </p:txBody>
      </p:sp>
      <p:sp>
        <p:nvSpPr>
          <p:cNvPr id="3" name="Content Placeholder 2"/>
          <p:cNvSpPr>
            <a:spLocks noGrp="1"/>
          </p:cNvSpPr>
          <p:nvPr>
            <p:ph idx="1"/>
          </p:nvPr>
        </p:nvSpPr>
        <p:spPr/>
        <p:txBody>
          <a:bodyPr/>
          <a:lstStyle/>
          <a:p>
            <a:pPr fontAlgn="base"/>
            <a:r>
              <a:rPr lang="en-US" b="1" dirty="0"/>
              <a:t>Repository</a:t>
            </a:r>
          </a:p>
          <a:p>
            <a:pPr fontAlgn="base"/>
            <a:r>
              <a:rPr lang="en-US" dirty="0"/>
              <a:t>A repository is the most basic element of </a:t>
            </a:r>
            <a:r>
              <a:rPr lang="en-US" dirty="0" err="1"/>
              <a:t>GitHub</a:t>
            </a:r>
            <a:r>
              <a:rPr lang="en-US" dirty="0"/>
              <a:t>. They're easiest to imagine as a project's folder. A repository contains all of the project files (including documentation), and stores each file's revision history. Repositories can have multiple collaborators and can be either public or private.</a:t>
            </a:r>
          </a:p>
          <a:p>
            <a:pPr fontAlgn="base"/>
            <a:r>
              <a:rPr lang="en-US" b="1" dirty="0"/>
              <a:t>Remote</a:t>
            </a:r>
          </a:p>
          <a:p>
            <a:pPr fontAlgn="base"/>
            <a:r>
              <a:rPr lang="en-US" dirty="0"/>
              <a:t>This is the version of something that is hosted on a server, </a:t>
            </a:r>
            <a:r>
              <a:rPr lang="en-US" dirty="0" smtClean="0"/>
              <a:t>like GitHub.com or </a:t>
            </a:r>
            <a:r>
              <a:rPr lang="en-US" dirty="0" err="1" smtClean="0"/>
              <a:t>bitbucket</a:t>
            </a:r>
            <a:r>
              <a:rPr lang="en-US" dirty="0" smtClean="0"/>
              <a:t>. </a:t>
            </a:r>
            <a:r>
              <a:rPr lang="en-US" dirty="0"/>
              <a:t>It can be connected to local clones so that changes can be synced.</a:t>
            </a:r>
          </a:p>
          <a:p>
            <a:endParaRPr lang="en-US" dirty="0"/>
          </a:p>
        </p:txBody>
      </p:sp>
    </p:spTree>
    <p:extLst>
      <p:ext uri="{BB962C8B-B14F-4D97-AF65-F5344CB8AC3E}">
        <p14:creationId xmlns:p14="http://schemas.microsoft.com/office/powerpoint/2010/main" val="32315089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Using </a:t>
            </a:r>
            <a:r>
              <a:rPr lang="en-US" dirty="0" err="1" smtClean="0"/>
              <a:t>Git</a:t>
            </a:r>
            <a:endParaRPr lang="en-US" dirty="0"/>
          </a:p>
        </p:txBody>
      </p:sp>
      <p:sp>
        <p:nvSpPr>
          <p:cNvPr id="4" name="Rectangle 1"/>
          <p:cNvSpPr>
            <a:spLocks noGrp="1" noChangeArrowheads="1"/>
          </p:cNvSpPr>
          <p:nvPr>
            <p:ph idx="1"/>
          </p:nvPr>
        </p:nvSpPr>
        <p:spPr bwMode="auto">
          <a:xfrm>
            <a:off x="1097281" y="1833783"/>
            <a:ext cx="10058399" cy="404726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dirty="0" smtClean="0">
                <a:ln>
                  <a:noFill/>
                </a:ln>
                <a:solidFill>
                  <a:srgbClr val="333333"/>
                </a:solidFill>
                <a:effectLst/>
                <a:latin typeface="helvetica" panose="020B0604020202020204" pitchFamily="34" charset="0"/>
              </a:rPr>
              <a:t>Branch</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smtClean="0">
                <a:ln>
                  <a:noFill/>
                </a:ln>
                <a:solidFill>
                  <a:srgbClr val="333333"/>
                </a:solidFill>
                <a:effectLst/>
                <a:latin typeface="helvetica" panose="020B0604020202020204" pitchFamily="34" charset="0"/>
              </a:rPr>
              <a:t>A branch is a parallel version of repository. It is contained within the repository, but does not affect the primary or </a:t>
            </a:r>
            <a:r>
              <a:rPr kumimoji="0" lang="en-US" altLang="en-US" sz="1600" b="0" i="0" u="none" strike="noStrike" cap="none" normalizeH="0" baseline="0" dirty="0" smtClean="0">
                <a:ln>
                  <a:noFill/>
                </a:ln>
                <a:solidFill>
                  <a:srgbClr val="666666"/>
                </a:solidFill>
                <a:effectLst/>
                <a:latin typeface="Monaco"/>
              </a:rPr>
              <a:t>master</a:t>
            </a:r>
            <a:r>
              <a:rPr kumimoji="0" lang="en-US" altLang="en-US" sz="1600" b="0" i="0" u="none" strike="noStrike" cap="none" normalizeH="0" baseline="0" dirty="0" smtClean="0">
                <a:ln>
                  <a:noFill/>
                </a:ln>
                <a:solidFill>
                  <a:srgbClr val="333333"/>
                </a:solidFill>
                <a:effectLst/>
                <a:latin typeface="helvetica" panose="020B0604020202020204" pitchFamily="34" charset="0"/>
              </a:rPr>
              <a:t> branch allowing you to work freely without disrupting the "live" version. When you've made the changes you want to make, you can merge your branch back into the </a:t>
            </a:r>
            <a:r>
              <a:rPr kumimoji="0" lang="en-US" altLang="en-US" sz="1600" b="0" i="0" u="none" strike="noStrike" cap="none" normalizeH="0" baseline="0" dirty="0" smtClean="0">
                <a:ln>
                  <a:noFill/>
                </a:ln>
                <a:solidFill>
                  <a:srgbClr val="666666"/>
                </a:solidFill>
                <a:effectLst/>
                <a:latin typeface="Monaco"/>
              </a:rPr>
              <a:t>master </a:t>
            </a:r>
            <a:r>
              <a:rPr kumimoji="0" lang="en-US" altLang="en-US" sz="1600" b="0" i="0" u="none" strike="noStrike" cap="none" normalizeH="0" baseline="0" dirty="0" smtClean="0">
                <a:ln>
                  <a:noFill/>
                </a:ln>
                <a:solidFill>
                  <a:srgbClr val="333333"/>
                </a:solidFill>
                <a:effectLst/>
                <a:latin typeface="helvetica" panose="020B0604020202020204" pitchFamily="34" charset="0"/>
              </a:rPr>
              <a:t>branch to publish your changes.</a:t>
            </a:r>
            <a:endParaRPr kumimoji="0" lang="en-US" altLang="en-US" sz="1600" b="1" i="0" u="none" strike="noStrike" cap="none" normalizeH="0" baseline="0" dirty="0" smtClean="0">
              <a:ln>
                <a:noFill/>
              </a:ln>
              <a:solidFill>
                <a:srgbClr val="333333"/>
              </a:solidFill>
              <a:effectLst/>
              <a:latin typeface="helvetica"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dirty="0" smtClean="0">
                <a:ln>
                  <a:noFill/>
                </a:ln>
                <a:solidFill>
                  <a:srgbClr val="333333"/>
                </a:solidFill>
                <a:effectLst/>
                <a:latin typeface="helvetica" panose="020B0604020202020204" pitchFamily="34" charset="0"/>
              </a:rPr>
              <a:t>Clone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smtClean="0">
                <a:ln>
                  <a:noFill/>
                </a:ln>
                <a:solidFill>
                  <a:srgbClr val="333333"/>
                </a:solidFill>
                <a:effectLst/>
                <a:latin typeface="helvetica" panose="020B0604020202020204" pitchFamily="34" charset="0"/>
              </a:rPr>
              <a:t>A clone is a copy of a repository that lives on your computer instead of on a website's server somewhere, or the act of making that copy. With your clone you can edit the files in your preferred editor and use </a:t>
            </a:r>
            <a:r>
              <a:rPr kumimoji="0" lang="en-US" altLang="en-US" sz="1600" b="0" i="0" u="none" strike="noStrike" cap="none" normalizeH="0" baseline="0" dirty="0" err="1" smtClean="0">
                <a:ln>
                  <a:noFill/>
                </a:ln>
                <a:solidFill>
                  <a:srgbClr val="333333"/>
                </a:solidFill>
                <a:effectLst/>
                <a:latin typeface="helvetica" panose="020B0604020202020204" pitchFamily="34" charset="0"/>
              </a:rPr>
              <a:t>Git</a:t>
            </a:r>
            <a:r>
              <a:rPr kumimoji="0" lang="en-US" altLang="en-US" sz="1600" b="0" i="0" u="none" strike="noStrike" cap="none" normalizeH="0" baseline="0" dirty="0" smtClean="0">
                <a:ln>
                  <a:noFill/>
                </a:ln>
                <a:solidFill>
                  <a:srgbClr val="333333"/>
                </a:solidFill>
                <a:effectLst/>
                <a:latin typeface="helvetica" panose="020B0604020202020204" pitchFamily="34" charset="0"/>
              </a:rPr>
              <a:t> to keep track of your changes without having to be online. It is, however, connected to the remote version so that changes can be synced between the two. You can push your local changes to the </a:t>
            </a:r>
            <a:r>
              <a:rPr kumimoji="0" lang="en-US" altLang="en-US" sz="1600" b="0" i="0" u="none" strike="noStrike" cap="none" normalizeH="0" baseline="0" dirty="0" smtClean="0">
                <a:ln>
                  <a:noFill/>
                </a:ln>
                <a:effectLst/>
                <a:latin typeface="inherit"/>
              </a:rPr>
              <a:t>remote</a:t>
            </a:r>
            <a:r>
              <a:rPr kumimoji="0" lang="en-US" altLang="en-US" sz="1600" b="0" i="0" u="none" strike="noStrike" cap="none" normalizeH="0" baseline="0" dirty="0" smtClean="0">
                <a:ln>
                  <a:noFill/>
                </a:ln>
                <a:solidFill>
                  <a:srgbClr val="333333"/>
                </a:solidFill>
                <a:effectLst/>
                <a:latin typeface="helvetica" panose="020B0604020202020204" pitchFamily="34" charset="0"/>
              </a:rPr>
              <a:t> to keep them synced when you're online.</a:t>
            </a:r>
          </a:p>
          <a:p>
            <a:r>
              <a:rPr lang="en-US" sz="1800" b="1" dirty="0"/>
              <a:t>Fork</a:t>
            </a:r>
          </a:p>
          <a:p>
            <a:r>
              <a:rPr lang="en-US" sz="1600" dirty="0"/>
              <a:t>A fork is a personal copy of another user's repository that lives on your account. Forks allow you to freely make changes to a project without affecting the original. Forks remain attached to the original, allowing you to submit a pull request to the original's author to update with your changes. You can also keep your fork up to date by pulling in updates from the original.</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2664465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Using </a:t>
            </a:r>
            <a:r>
              <a:rPr lang="en-US" dirty="0" err="1" smtClean="0"/>
              <a:t>Git</a:t>
            </a:r>
            <a:endParaRPr lang="en-US" dirty="0"/>
          </a:p>
        </p:txBody>
      </p:sp>
      <p:sp>
        <p:nvSpPr>
          <p:cNvPr id="3" name="Content Placeholder 2"/>
          <p:cNvSpPr>
            <a:spLocks noGrp="1"/>
          </p:cNvSpPr>
          <p:nvPr>
            <p:ph idx="1"/>
          </p:nvPr>
        </p:nvSpPr>
        <p:spPr>
          <a:xfrm>
            <a:off x="1097280" y="1845733"/>
            <a:ext cx="10058400" cy="4266743"/>
          </a:xfrm>
        </p:spPr>
        <p:txBody>
          <a:bodyPr>
            <a:normAutofit lnSpcReduction="10000"/>
          </a:bodyPr>
          <a:lstStyle/>
          <a:p>
            <a:pPr fontAlgn="base"/>
            <a:r>
              <a:rPr lang="en-US" b="1" dirty="0"/>
              <a:t>Commit</a:t>
            </a:r>
          </a:p>
          <a:p>
            <a:pPr fontAlgn="base"/>
            <a:r>
              <a:rPr lang="en-US" dirty="0"/>
              <a:t>A commit, or "revision", is an individual change to a file (or set of files). It's like when you </a:t>
            </a:r>
            <a:r>
              <a:rPr lang="en-US" i="1" dirty="0"/>
              <a:t>save</a:t>
            </a:r>
            <a:r>
              <a:rPr lang="en-US" dirty="0"/>
              <a:t> a file, except with </a:t>
            </a:r>
            <a:r>
              <a:rPr lang="en-US" dirty="0" err="1"/>
              <a:t>Git</a:t>
            </a:r>
            <a:r>
              <a:rPr lang="en-US" dirty="0"/>
              <a:t>, every time you save it creates a unique ID (a.k.a. the "SHA" or "hash") that allows you to keep record of what changes were made when and by who. Commits usually contain a commit message which is a brief description of what changes were made.</a:t>
            </a:r>
          </a:p>
          <a:p>
            <a:pPr fontAlgn="base"/>
            <a:r>
              <a:rPr lang="en-US" b="1" dirty="0"/>
              <a:t>Pull</a:t>
            </a:r>
          </a:p>
          <a:p>
            <a:pPr fontAlgn="base"/>
            <a:r>
              <a:rPr lang="en-US" dirty="0"/>
              <a:t>Pull refers to when you are fetching </a:t>
            </a:r>
            <a:r>
              <a:rPr lang="en-US" i="1" dirty="0"/>
              <a:t>in</a:t>
            </a:r>
            <a:r>
              <a:rPr lang="en-US" dirty="0"/>
              <a:t> changes </a:t>
            </a:r>
            <a:r>
              <a:rPr lang="en-US" i="1" dirty="0"/>
              <a:t>and</a:t>
            </a:r>
            <a:r>
              <a:rPr lang="en-US" dirty="0"/>
              <a:t> merging them. For instance, if someone has edited the remote file you're both working on, you'll want to </a:t>
            </a:r>
            <a:r>
              <a:rPr lang="en-US" i="1" dirty="0"/>
              <a:t>pull</a:t>
            </a:r>
            <a:r>
              <a:rPr lang="en-US" dirty="0"/>
              <a:t> in those changes to your local copy so that it's up to date.</a:t>
            </a:r>
          </a:p>
          <a:p>
            <a:pPr fontAlgn="base"/>
            <a:r>
              <a:rPr lang="en-US" b="1" dirty="0"/>
              <a:t>Push</a:t>
            </a:r>
          </a:p>
          <a:p>
            <a:pPr fontAlgn="base"/>
            <a:r>
              <a:rPr lang="en-US" dirty="0"/>
              <a:t>Pushing refers to sending your committed changes to a remote repository such as GitHub.com. For instance, if you change something locally, you'd want to then </a:t>
            </a:r>
            <a:r>
              <a:rPr lang="en-US" i="1" dirty="0"/>
              <a:t>push</a:t>
            </a:r>
            <a:r>
              <a:rPr lang="en-US" dirty="0"/>
              <a:t> those changes so that others may access them.</a:t>
            </a:r>
          </a:p>
          <a:p>
            <a:endParaRPr lang="en-US" dirty="0"/>
          </a:p>
        </p:txBody>
      </p:sp>
    </p:spTree>
    <p:extLst>
      <p:ext uri="{BB962C8B-B14F-4D97-AF65-F5344CB8AC3E}">
        <p14:creationId xmlns:p14="http://schemas.microsoft.com/office/powerpoint/2010/main" val="17143175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Using </a:t>
            </a:r>
            <a:r>
              <a:rPr lang="en-US" dirty="0" err="1" smtClean="0"/>
              <a:t>Git</a:t>
            </a:r>
            <a:endParaRPr lang="en-US" dirty="0"/>
          </a:p>
        </p:txBody>
      </p:sp>
      <p:sp>
        <p:nvSpPr>
          <p:cNvPr id="3" name="Content Placeholder 2"/>
          <p:cNvSpPr>
            <a:spLocks noGrp="1"/>
          </p:cNvSpPr>
          <p:nvPr>
            <p:ph idx="1"/>
          </p:nvPr>
        </p:nvSpPr>
        <p:spPr/>
        <p:txBody>
          <a:bodyPr>
            <a:normAutofit fontScale="92500" lnSpcReduction="10000"/>
          </a:bodyPr>
          <a:lstStyle/>
          <a:p>
            <a:pPr fontAlgn="base"/>
            <a:r>
              <a:rPr lang="en-US" b="1" dirty="0"/>
              <a:t>Merge</a:t>
            </a:r>
          </a:p>
          <a:p>
            <a:pPr fontAlgn="base"/>
            <a:r>
              <a:rPr lang="en-US" dirty="0"/>
              <a:t>Merging takes the changes from one branch (in the same repository or from a fork), and applies them into another. This often happens as a Pull Request (which can be thought of as a request to merge), or via the command line. A merge can be done automatically via a Pull Request via the GitHub.com web interface if there are no conflicting changes, or can always be done via the command line. </a:t>
            </a:r>
            <a:endParaRPr lang="en-US" dirty="0" smtClean="0"/>
          </a:p>
          <a:p>
            <a:pPr fontAlgn="base"/>
            <a:r>
              <a:rPr lang="en-US" b="1" dirty="0"/>
              <a:t>Diff</a:t>
            </a:r>
          </a:p>
          <a:p>
            <a:pPr fontAlgn="base"/>
            <a:r>
              <a:rPr lang="en-US" dirty="0"/>
              <a:t>A diff is the </a:t>
            </a:r>
            <a:r>
              <a:rPr lang="en-US" i="1" dirty="0"/>
              <a:t>difference</a:t>
            </a:r>
            <a:r>
              <a:rPr lang="en-US" dirty="0"/>
              <a:t> in changes between two commits, or saved changes. The diff will visually describe what was added or removed from a file since its last commit.</a:t>
            </a:r>
          </a:p>
          <a:p>
            <a:pPr fontAlgn="base"/>
            <a:r>
              <a:rPr lang="en-US" b="1" dirty="0"/>
              <a:t>Blame</a:t>
            </a:r>
          </a:p>
          <a:p>
            <a:pPr fontAlgn="base"/>
            <a:r>
              <a:rPr lang="en-US" dirty="0"/>
              <a:t>The "blame" feature in </a:t>
            </a:r>
            <a:r>
              <a:rPr lang="en-US" dirty="0" err="1"/>
              <a:t>Git</a:t>
            </a:r>
            <a:r>
              <a:rPr lang="en-US" dirty="0"/>
              <a:t> describes the last modification to each line of a file, which generally displays the revision, author and time. This is helpful, for example, in tracking down when a feature was added, or which commit led to a particular bug</a:t>
            </a:r>
            <a:r>
              <a:rPr lang="en-US" dirty="0" smtClean="0"/>
              <a:t>.</a:t>
            </a:r>
            <a:endParaRPr lang="en-US" dirty="0"/>
          </a:p>
        </p:txBody>
      </p:sp>
    </p:spTree>
    <p:extLst>
      <p:ext uri="{BB962C8B-B14F-4D97-AF65-F5344CB8AC3E}">
        <p14:creationId xmlns:p14="http://schemas.microsoft.com/office/powerpoint/2010/main" val="172717074"/>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126</TotalTime>
  <Words>312</Words>
  <Application>Microsoft Office PowerPoint</Application>
  <PresentationFormat>Widescreen</PresentationFormat>
  <Paragraphs>42</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Calibri Light</vt:lpstr>
      <vt:lpstr>helvetica</vt:lpstr>
      <vt:lpstr>inherit</vt:lpstr>
      <vt:lpstr>Monaco</vt:lpstr>
      <vt:lpstr>Retrospect</vt:lpstr>
      <vt:lpstr>Information Systems and Network Engineering Laboratory II</vt:lpstr>
      <vt:lpstr>ISNE201</vt:lpstr>
      <vt:lpstr>Week 1 Project</vt:lpstr>
      <vt:lpstr>Github?</vt:lpstr>
      <vt:lpstr>Using Git</vt:lpstr>
      <vt:lpstr>Using Git</vt:lpstr>
      <vt:lpstr>Using Git</vt:lpstr>
      <vt:lpstr>Using Git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Information Systems and Network Engineering Laboratory II</dc:title>
  <dc:creator>Admin</dc:creator>
  <cp:lastModifiedBy>Admin</cp:lastModifiedBy>
  <cp:revision>7</cp:revision>
  <dcterms:created xsi:type="dcterms:W3CDTF">2014-07-28T05:47:47Z</dcterms:created>
  <dcterms:modified xsi:type="dcterms:W3CDTF">2016-07-21T05:14:51Z</dcterms:modified>
</cp:coreProperties>
</file>