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8" r:id="rId3"/>
    <p:sldId id="305" r:id="rId4"/>
    <p:sldId id="319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7" r:id="rId22"/>
    <p:sldId id="308" r:id="rId23"/>
    <p:sldId id="309" r:id="rId24"/>
    <p:sldId id="310" r:id="rId25"/>
    <p:sldId id="311" r:id="rId26"/>
    <p:sldId id="306" r:id="rId27"/>
    <p:sldId id="312" r:id="rId28"/>
    <p:sldId id="320" r:id="rId29"/>
    <p:sldId id="313" r:id="rId30"/>
    <p:sldId id="314" r:id="rId31"/>
    <p:sldId id="315" r:id="rId32"/>
    <p:sldId id="316" r:id="rId33"/>
    <p:sldId id="317" r:id="rId34"/>
    <p:sldId id="318" r:id="rId35"/>
    <p:sldId id="287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30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491" y="1828800"/>
            <a:ext cx="8231744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490" y="4800600"/>
            <a:ext cx="8231744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8685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2EA96-3A20-4EA2-A87E-7F54BF2A95D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7B435-7AEB-4411-9999-6596F6D9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60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891" y="2514600"/>
            <a:ext cx="8694663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491" y="5410201"/>
            <a:ext cx="8689596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2EA96-3A20-4EA2-A87E-7F54BF2A95D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7B435-7AEB-4411-9999-6596F6D9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52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5174" y="1905001"/>
            <a:ext cx="442075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06" y="1905001"/>
            <a:ext cx="4420751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2EA96-3A20-4EA2-A87E-7F54BF2A95D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7B435-7AEB-4411-9999-6596F6D9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93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08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808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1489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1489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2EA96-3A20-4EA2-A87E-7F54BF2A95D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7B435-7AEB-4411-9999-6596F6D9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6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2EA96-3A20-4EA2-A87E-7F54BF2A95D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7B435-7AEB-4411-9999-6596F6D9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2EA96-3A20-4EA2-A87E-7F54BF2A95D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7B435-7AEB-4411-9999-6596F6D9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43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2704" y="685800"/>
            <a:ext cx="6402467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2EA96-3A20-4EA2-A87E-7F54BF2A95D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7B435-7AEB-4411-9999-6596F6D9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41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2704" y="685800"/>
            <a:ext cx="6402466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2EA96-3A20-4EA2-A87E-7F54BF2A95D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7B435-7AEB-4411-9999-6596F6D9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1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2EA96-3A20-4EA2-A87E-7F54BF2A95D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7B435-7AEB-4411-9999-6596F6D9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2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794" y="381001"/>
            <a:ext cx="1524398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809" y="381001"/>
            <a:ext cx="7393324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2EA96-3A20-4EA2-A87E-7F54BF2A95D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7B435-7AEB-4411-9999-6596F6D9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02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10" y="1904999"/>
            <a:ext cx="913677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810" y="6400800"/>
            <a:ext cx="6554906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565" y="6400800"/>
            <a:ext cx="1449767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2EA96-3A20-4EA2-A87E-7F54BF2A95D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30772" y="6400800"/>
            <a:ext cx="83841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7B435-7AEB-4411-9999-6596F6D9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2327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56664-C2B5-439F-B7DD-1296B0BA64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Web Programming Language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815748-9280-4BD8-8FB8-F4D29C2065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Week 10</a:t>
            </a:r>
          </a:p>
          <a:p>
            <a:r>
              <a:rPr lang="en-US" dirty="0"/>
              <a:t>Getting Started with REACT</a:t>
            </a:r>
          </a:p>
        </p:txBody>
      </p:sp>
    </p:spTree>
    <p:extLst>
      <p:ext uri="{BB962C8B-B14F-4D97-AF65-F5344CB8AC3E}">
        <p14:creationId xmlns:p14="http://schemas.microsoft.com/office/powerpoint/2010/main" val="59464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E81F5-21F8-6BB1-3F1F-7C79E1FC5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Started with React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6E08A1-5158-A4CA-48BD-530649CC4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New Project</a:t>
            </a:r>
          </a:p>
          <a:p>
            <a:r>
              <a:rPr lang="en-US" dirty="0"/>
              <a:t>JSX</a:t>
            </a:r>
          </a:p>
          <a:p>
            <a:r>
              <a:rPr lang="en-US" dirty="0"/>
              <a:t>Components</a:t>
            </a:r>
          </a:p>
          <a:p>
            <a:r>
              <a:rPr lang="en-US" dirty="0"/>
              <a:t>props</a:t>
            </a:r>
          </a:p>
          <a:p>
            <a:r>
              <a:rPr lang="en-US" dirty="0"/>
              <a:t>Event handlers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86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2E367-D21B-C56D-9910-650455C3A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Web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66913-B37B-0E5F-4BF5-946591D0E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Choices</a:t>
            </a:r>
          </a:p>
          <a:p>
            <a:pPr lvl="1"/>
            <a:r>
              <a:rPr lang="en-US" dirty="0"/>
              <a:t>Angular</a:t>
            </a:r>
          </a:p>
          <a:p>
            <a:pPr lvl="1"/>
            <a:r>
              <a:rPr lang="en-US" dirty="0"/>
              <a:t>React</a:t>
            </a:r>
          </a:p>
          <a:p>
            <a:pPr lvl="1"/>
            <a:r>
              <a:rPr lang="en-US" dirty="0"/>
              <a:t>Vue</a:t>
            </a:r>
          </a:p>
          <a:p>
            <a:pPr lvl="1"/>
            <a:r>
              <a:rPr lang="en-US" dirty="0"/>
              <a:t>Svelte</a:t>
            </a:r>
          </a:p>
        </p:txBody>
      </p:sp>
    </p:spTree>
    <p:extLst>
      <p:ext uri="{BB962C8B-B14F-4D97-AF65-F5344CB8AC3E}">
        <p14:creationId xmlns:p14="http://schemas.microsoft.com/office/powerpoint/2010/main" val="378595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93A2E-A757-5393-DD2D-2E1347347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062D0-B340-15BE-A186-B191657B7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JavaScript library for building user interfaces</a:t>
            </a:r>
          </a:p>
        </p:txBody>
      </p:sp>
    </p:spTree>
    <p:extLst>
      <p:ext uri="{BB962C8B-B14F-4D97-AF65-F5344CB8AC3E}">
        <p14:creationId xmlns:p14="http://schemas.microsoft.com/office/powerpoint/2010/main" val="190218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2ABDF-7D23-FD86-995A-D152DDB4A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 Set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9ED3E-1D7D-319E-56C3-82387D034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Recent version of Node</a:t>
            </a:r>
          </a:p>
          <a:p>
            <a:r>
              <a:rPr lang="en-US" dirty="0"/>
              <a:t>Editor - </a:t>
            </a:r>
            <a:r>
              <a:rPr lang="en-US" dirty="0" err="1"/>
              <a:t>VSCode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9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287BE-82E4-A6FF-1D0D-4C577A6E6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 new app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BDB08-A030-3E16-8178-F0865057DD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Node to set up your first react project</a:t>
            </a:r>
          </a:p>
          <a:p>
            <a:r>
              <a:rPr lang="en-US" dirty="0"/>
              <a:t>In terminal type:-</a:t>
            </a:r>
          </a:p>
          <a:p>
            <a:pPr marL="231775" lvl="1" indent="0">
              <a:buNone/>
            </a:pPr>
            <a:r>
              <a:rPr lang="en-US" dirty="0"/>
              <a:t>	</a:t>
            </a:r>
            <a:r>
              <a:rPr lang="en-US" dirty="0" err="1"/>
              <a:t>npm</a:t>
            </a:r>
            <a:r>
              <a:rPr lang="en-US" dirty="0"/>
              <a:t> create </a:t>
            </a:r>
            <a:r>
              <a:rPr lang="en-US" dirty="0" err="1"/>
              <a:t>vite@latest</a:t>
            </a:r>
            <a:r>
              <a:rPr lang="en-US" dirty="0"/>
              <a:t> my-app -- --template react</a:t>
            </a:r>
          </a:p>
          <a:p>
            <a:pPr marL="231775" lvl="1" indent="0">
              <a:buNone/>
            </a:pPr>
            <a:r>
              <a:rPr lang="en-US" dirty="0"/>
              <a:t>	</a:t>
            </a:r>
          </a:p>
          <a:p>
            <a:pPr lvl="1"/>
            <a:r>
              <a:rPr lang="en-US" dirty="0"/>
              <a:t>“Ok to Proceed? (y)”</a:t>
            </a:r>
          </a:p>
          <a:p>
            <a:pPr lvl="1"/>
            <a:endParaRPr lang="en-US" dirty="0"/>
          </a:p>
          <a:p>
            <a:pPr marL="231775" lvl="1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22328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90966-3894-9C5F-EE84-0C577FEA7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Set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42CD7-2505-AECD-DE46-F4559375E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node_modules</a:t>
            </a:r>
            <a:endParaRPr lang="en-US" dirty="0"/>
          </a:p>
          <a:p>
            <a:pPr lvl="1"/>
            <a:r>
              <a:rPr lang="en-US" dirty="0"/>
              <a:t>All the dependencies that have just been installed</a:t>
            </a:r>
          </a:p>
          <a:p>
            <a:r>
              <a:rPr lang="en-US" dirty="0"/>
              <a:t>public folder</a:t>
            </a:r>
          </a:p>
          <a:p>
            <a:r>
              <a:rPr lang="en-US" dirty="0" err="1"/>
              <a:t>src</a:t>
            </a:r>
            <a:r>
              <a:rPr lang="en-US" dirty="0"/>
              <a:t> folder</a:t>
            </a:r>
          </a:p>
          <a:p>
            <a:pPr lvl="1"/>
            <a:r>
              <a:rPr lang="en-US" dirty="0"/>
              <a:t>The source, where we will do most of our  work</a:t>
            </a:r>
          </a:p>
          <a:p>
            <a:r>
              <a:rPr lang="en-US" dirty="0"/>
              <a:t>index.html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B892F0-4210-7E1C-97E5-E490DC4D0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6702" y="1237944"/>
            <a:ext cx="3515216" cy="438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03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5AD8C-8B1D-DCA4-A382-94932EE49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index.html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3B607-E5AE-6AC5-734C-B63945A98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much to see here, but notice the single div;</a:t>
            </a:r>
          </a:p>
          <a:p>
            <a:pPr marL="231775" lvl="1" indent="0">
              <a:buNone/>
            </a:pPr>
            <a:r>
              <a:rPr lang="en-US" dirty="0"/>
              <a:t>&lt;div id=“root”&gt;&lt;/div&gt;</a:t>
            </a:r>
          </a:p>
          <a:p>
            <a:r>
              <a:rPr lang="en-US" dirty="0"/>
              <a:t>This is where the react app will be injected.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368D5E-331A-0D15-54C0-3185CE258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896" y="3429000"/>
            <a:ext cx="7805120" cy="318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67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F117C-7ED0-E545-4CDD-DD00F513B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src</a:t>
            </a:r>
            <a:r>
              <a:rPr lang="en-US" dirty="0"/>
              <a:t> folder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C0A8D-62B9-DB20-F932-BFAF8F0F49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App.css</a:t>
            </a:r>
          </a:p>
          <a:p>
            <a:r>
              <a:rPr lang="en-US" dirty="0" err="1"/>
              <a:t>App.jsx</a:t>
            </a:r>
            <a:endParaRPr lang="en-US" dirty="0"/>
          </a:p>
          <a:p>
            <a:r>
              <a:rPr lang="en-US" dirty="0"/>
              <a:t>index.css</a:t>
            </a:r>
          </a:p>
          <a:p>
            <a:r>
              <a:rPr lang="en-US" dirty="0" err="1"/>
              <a:t>main.jsx</a:t>
            </a:r>
            <a:endParaRPr lang="en-US" dirty="0"/>
          </a:p>
          <a:p>
            <a:r>
              <a:rPr lang="en-US" dirty="0"/>
              <a:t>&amp; a logo</a:t>
            </a:r>
          </a:p>
        </p:txBody>
      </p:sp>
    </p:spTree>
    <p:extLst>
      <p:ext uri="{BB962C8B-B14F-4D97-AF65-F5344CB8AC3E}">
        <p14:creationId xmlns:p14="http://schemas.microsoft.com/office/powerpoint/2010/main" val="32518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1E10B-0FD0-011F-3468-BA0BE397C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main.jsx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B9145-CEAC-FF3F-B696-A4E045F71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904999"/>
            <a:ext cx="9136770" cy="4572001"/>
          </a:xfrm>
        </p:spPr>
        <p:txBody>
          <a:bodyPr>
            <a:normAutofit/>
          </a:bodyPr>
          <a:lstStyle/>
          <a:p>
            <a:r>
              <a:rPr lang="en-US" dirty="0"/>
              <a:t>The file has some imports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This is where the App gets rendered to that root div.</a:t>
            </a:r>
          </a:p>
          <a:p>
            <a:pPr lvl="1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CB5467-DED3-1547-182C-DCEC08A2A8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2939" y="2603787"/>
            <a:ext cx="5744377" cy="285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148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DA625-1429-6C80-4E1D-3BF68EFBD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 it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93BBF-AAE3-49B4-47D1-5B4415ECA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904999"/>
            <a:ext cx="4707168" cy="4114801"/>
          </a:xfrm>
        </p:spPr>
        <p:txBody>
          <a:bodyPr/>
          <a:lstStyle/>
          <a:p>
            <a:r>
              <a:rPr lang="en-US" dirty="0"/>
              <a:t>Open your browser to http://localhost:5173/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048CBA-02E8-C5F6-61BE-A5CA3028FF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181" y="2092060"/>
            <a:ext cx="6660759" cy="46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67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2A2ED-6C37-A9D6-7967-586307265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App.jsx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2BD65-AB20-A8F0-41D5-5B7B1DCEF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function called App(), which appears to contain html</a:t>
            </a:r>
          </a:p>
          <a:p>
            <a:pPr lvl="1"/>
            <a:r>
              <a:rPr lang="en-US" dirty="0"/>
              <a:t>Actually it is JSX code</a:t>
            </a:r>
          </a:p>
          <a:p>
            <a:r>
              <a:rPr lang="en-US" dirty="0"/>
              <a:t>Try editing it, and see what happens in your browser!</a:t>
            </a:r>
          </a:p>
        </p:txBody>
      </p:sp>
    </p:spTree>
    <p:extLst>
      <p:ext uri="{BB962C8B-B14F-4D97-AF65-F5344CB8AC3E}">
        <p14:creationId xmlns:p14="http://schemas.microsoft.com/office/powerpoint/2010/main" val="276677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E8C67-98A6-EB06-1AD5-73C528C19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JSX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2ADA1-F0B3-F20C-A21C-C976AFCF9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JSX is JavaScript XML</a:t>
            </a:r>
          </a:p>
          <a:p>
            <a:pPr lvl="1"/>
            <a:r>
              <a:rPr lang="en-US" dirty="0"/>
              <a:t>Lets us write HTML in React (in </a:t>
            </a:r>
            <a:r>
              <a:rPr lang="en-US" dirty="0" err="1"/>
              <a:t>js</a:t>
            </a:r>
            <a:r>
              <a:rPr lang="en-US" dirty="0"/>
              <a:t> files)</a:t>
            </a:r>
          </a:p>
          <a:p>
            <a:r>
              <a:rPr lang="en-US" dirty="0"/>
              <a:t>JSX converts HTML tags into react elements</a:t>
            </a:r>
          </a:p>
          <a:p>
            <a:pPr lvl="1"/>
            <a:r>
              <a:rPr lang="en-US" dirty="0"/>
              <a:t>Traditional JS would mean using </a:t>
            </a:r>
            <a:r>
              <a:rPr lang="en-US" dirty="0" err="1"/>
              <a:t>createElement</a:t>
            </a:r>
            <a:r>
              <a:rPr lang="en-US" dirty="0"/>
              <a:t>() and or </a:t>
            </a:r>
            <a:r>
              <a:rPr lang="en-US" dirty="0" err="1"/>
              <a:t>appendChild</a:t>
            </a:r>
            <a:r>
              <a:rPr lang="en-US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3178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C24FC-9A6D-F953-0BA1-8C30A96EA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Expressions in JSX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EDD49-07D6-16FA-1939-850B86C43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904999"/>
            <a:ext cx="9515304" cy="4114801"/>
          </a:xfrm>
        </p:spPr>
        <p:txBody>
          <a:bodyPr/>
          <a:lstStyle/>
          <a:p>
            <a:r>
              <a:rPr lang="en-US" dirty="0"/>
              <a:t>We can write expressions inside braces {}</a:t>
            </a:r>
          </a:p>
          <a:p>
            <a:pPr marL="231775" lvl="1" indent="0">
              <a:buNone/>
            </a:pPr>
            <a:r>
              <a:rPr lang="en-US" dirty="0"/>
              <a:t>	const </a:t>
            </a:r>
            <a:r>
              <a:rPr lang="en-US" dirty="0" err="1"/>
              <a:t>myElement</a:t>
            </a:r>
            <a:r>
              <a:rPr lang="en-US" dirty="0"/>
              <a:t> = &lt;p&gt;5 * 5 = {5*5}&lt;/p&gt;;</a:t>
            </a:r>
          </a:p>
          <a:p>
            <a:r>
              <a:rPr lang="en-US" dirty="0"/>
              <a:t>Notice in </a:t>
            </a:r>
            <a:r>
              <a:rPr lang="en-US" dirty="0" err="1"/>
              <a:t>App.jsx</a:t>
            </a:r>
            <a:endParaRPr lang="en-US" dirty="0"/>
          </a:p>
          <a:p>
            <a:r>
              <a:rPr lang="en-US" dirty="0"/>
              <a:t>	 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={</a:t>
            </a:r>
            <a:r>
              <a:rPr lang="en-US" dirty="0" err="1"/>
              <a:t>reactLogo</a:t>
            </a:r>
            <a:r>
              <a:rPr lang="en-US" dirty="0"/>
              <a:t>} </a:t>
            </a:r>
            <a:r>
              <a:rPr lang="en-US" dirty="0" err="1"/>
              <a:t>className</a:t>
            </a:r>
            <a:r>
              <a:rPr lang="en-US" dirty="0"/>
              <a:t>="framework" alt="React logo" /&gt;</a:t>
            </a:r>
          </a:p>
          <a:p>
            <a:pPr marL="0" indent="0">
              <a:buNone/>
            </a:pPr>
            <a:endParaRPr lang="en-US" sz="20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07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CAFF6-2034-FF29-F313-F6FC94B33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Lines of HTML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520E3-3B69-D101-06EB-F513597A8E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be in brackets;</a:t>
            </a:r>
          </a:p>
          <a:p>
            <a:pPr marL="0" indent="0">
              <a:buNone/>
            </a:pPr>
            <a:r>
              <a:rPr lang="en-US" dirty="0"/>
              <a:t>	const </a:t>
            </a:r>
            <a:r>
              <a:rPr lang="en-US" dirty="0" err="1"/>
              <a:t>myElement</a:t>
            </a:r>
            <a:r>
              <a:rPr lang="en-US" dirty="0"/>
              <a:t> = (</a:t>
            </a:r>
            <a:br>
              <a:rPr lang="en-US" dirty="0"/>
            </a:br>
            <a:r>
              <a:rPr lang="en-US" dirty="0"/>
              <a:t>		&lt;</a:t>
            </a:r>
            <a:r>
              <a:rPr lang="en-US" dirty="0" err="1"/>
              <a:t>ul</a:t>
            </a:r>
            <a:r>
              <a:rPr lang="en-US" dirty="0"/>
              <a:t>&gt;</a:t>
            </a:r>
            <a:br>
              <a:rPr lang="en-US" dirty="0"/>
            </a:br>
            <a:r>
              <a:rPr lang="en-US" dirty="0"/>
              <a:t>			&lt;li&gt;Dogs&lt;/li&gt;</a:t>
            </a:r>
            <a:br>
              <a:rPr lang="en-US" dirty="0"/>
            </a:br>
            <a:r>
              <a:rPr lang="en-US" dirty="0"/>
              <a:t>			&lt;li&gt;Cats&lt;/li&gt;</a:t>
            </a:r>
            <a:br>
              <a:rPr lang="en-US" dirty="0"/>
            </a:br>
            <a:r>
              <a:rPr lang="en-US" dirty="0"/>
              <a:t>			&lt;li&gt;Fish&lt;/li&gt;</a:t>
            </a:r>
            <a:br>
              <a:rPr lang="en-US" dirty="0"/>
            </a:br>
            <a:r>
              <a:rPr lang="en-US" dirty="0"/>
              <a:t>		&lt;/</a:t>
            </a:r>
            <a:r>
              <a:rPr lang="en-US" dirty="0" err="1"/>
              <a:t>ul</a:t>
            </a:r>
            <a:r>
              <a:rPr lang="en-US" dirty="0"/>
              <a:t>&gt;</a:t>
            </a:r>
            <a:br>
              <a:rPr lang="en-US" dirty="0"/>
            </a:br>
            <a:r>
              <a:rPr lang="en-US" dirty="0"/>
              <a:t>	);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09554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08F98-3B7E-99BA-063C-1FFCA26BC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Top Level Element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6423D-03D9-FAC2-35CE-EF3DB200B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HTML must be wrapped into a single parent, such as a &lt;div&gt;</a:t>
            </a:r>
          </a:p>
          <a:p>
            <a:pPr marL="0" indent="0">
              <a:buNone/>
            </a:pPr>
            <a:r>
              <a:rPr lang="en-US" dirty="0"/>
              <a:t>	const </a:t>
            </a:r>
            <a:r>
              <a:rPr lang="en-US" dirty="0" err="1"/>
              <a:t>myElement</a:t>
            </a:r>
            <a:r>
              <a:rPr lang="en-US" dirty="0"/>
              <a:t> = (</a:t>
            </a:r>
            <a:br>
              <a:rPr lang="en-US" dirty="0"/>
            </a:br>
            <a:r>
              <a:rPr lang="en-US" dirty="0"/>
              <a:t>		&lt;div&gt;</a:t>
            </a:r>
            <a:br>
              <a:rPr lang="en-US" dirty="0"/>
            </a:br>
            <a:r>
              <a:rPr lang="en-US" dirty="0"/>
              <a:t>			&lt;p&gt;Paragraph 1&lt;/p&gt;</a:t>
            </a:r>
            <a:br>
              <a:rPr lang="en-US" dirty="0"/>
            </a:br>
            <a:r>
              <a:rPr lang="en-US" dirty="0"/>
              <a:t>			&lt;p&gt;Paragraph 2&lt;/p&gt;</a:t>
            </a:r>
            <a:br>
              <a:rPr lang="en-US" dirty="0"/>
            </a:br>
            <a:r>
              <a:rPr lang="en-US" dirty="0"/>
              <a:t>		&lt;/div&gt;</a:t>
            </a:r>
            <a:br>
              <a:rPr lang="en-US" dirty="0"/>
            </a:br>
            <a:r>
              <a:rPr lang="en-US" dirty="0"/>
              <a:t>	);</a:t>
            </a:r>
          </a:p>
          <a:p>
            <a:r>
              <a:rPr lang="en-US" dirty="0"/>
              <a:t>Or a Fragment</a:t>
            </a:r>
          </a:p>
          <a:p>
            <a:pPr marL="0" indent="0">
              <a:buNone/>
            </a:pPr>
            <a:r>
              <a:rPr lang="en-US" dirty="0"/>
              <a:t>	const </a:t>
            </a:r>
            <a:r>
              <a:rPr lang="en-US" dirty="0" err="1"/>
              <a:t>myElement</a:t>
            </a:r>
            <a:r>
              <a:rPr lang="en-US" dirty="0"/>
              <a:t> = (</a:t>
            </a:r>
            <a:br>
              <a:rPr lang="en-US" dirty="0"/>
            </a:br>
            <a:r>
              <a:rPr lang="en-US" dirty="0"/>
              <a:t>		&lt;&gt;</a:t>
            </a:r>
            <a:br>
              <a:rPr lang="en-US" dirty="0"/>
            </a:br>
            <a:r>
              <a:rPr lang="en-US" dirty="0"/>
              <a:t>			&lt;p&gt;Paragraph 1&lt;/p&gt;</a:t>
            </a:r>
            <a:br>
              <a:rPr lang="en-US" dirty="0"/>
            </a:br>
            <a:r>
              <a:rPr lang="en-US" dirty="0"/>
              <a:t>			&lt;p&gt;Paragraph 2&lt;/p&gt;</a:t>
            </a:r>
            <a:br>
              <a:rPr lang="en-US" dirty="0"/>
            </a:br>
            <a:r>
              <a:rPr lang="en-US" dirty="0"/>
              <a:t>		&lt;/&gt;</a:t>
            </a:r>
            <a:br>
              <a:rPr lang="en-US" dirty="0"/>
            </a:br>
            <a:r>
              <a:rPr lang="en-US" dirty="0"/>
              <a:t>	);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78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D25B5-4CD3-612F-6917-6A3BFA880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B6290-417D-88E8-A541-7F281140C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904999"/>
            <a:ext cx="9487312" cy="4114801"/>
          </a:xfrm>
        </p:spPr>
        <p:txBody>
          <a:bodyPr/>
          <a:lstStyle/>
          <a:p>
            <a:r>
              <a:rPr lang="en-US" dirty="0"/>
              <a:t>All elements in JSX must be properly closed!</a:t>
            </a:r>
          </a:p>
          <a:p>
            <a:pPr marL="0" indent="0">
              <a:buNone/>
            </a:pPr>
            <a:r>
              <a:rPr lang="en-US" dirty="0"/>
              <a:t>	const </a:t>
            </a:r>
            <a:r>
              <a:rPr lang="en-US" dirty="0" err="1"/>
              <a:t>myElement</a:t>
            </a:r>
            <a:r>
              <a:rPr lang="en-US" dirty="0"/>
              <a:t> = &lt;input type=“text” /&gt;;</a:t>
            </a:r>
          </a:p>
          <a:p>
            <a:r>
              <a:rPr lang="en-US" dirty="0"/>
              <a:t>Notice in App.js</a:t>
            </a:r>
          </a:p>
          <a:p>
            <a:pPr marL="0" indent="0">
              <a:buNone/>
            </a:pPr>
            <a:r>
              <a:rPr lang="en-US" dirty="0"/>
              <a:t>	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={</a:t>
            </a:r>
            <a:r>
              <a:rPr lang="en-US" dirty="0" err="1"/>
              <a:t>reactLogo</a:t>
            </a:r>
            <a:r>
              <a:rPr lang="en-US" dirty="0"/>
              <a:t>} </a:t>
            </a:r>
            <a:r>
              <a:rPr lang="en-US" dirty="0" err="1"/>
              <a:t>className</a:t>
            </a:r>
            <a:r>
              <a:rPr lang="en-US" dirty="0"/>
              <a:t>="framework" alt="React logo" /&gt;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47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18411-97E9-7655-CFE1-E9BDEAB2A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= </a:t>
            </a:r>
            <a:r>
              <a:rPr lang="en-US" dirty="0" err="1"/>
              <a:t>className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8D2D2-2037-991D-8C38-BCCB59574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904999"/>
            <a:ext cx="9421998" cy="4114801"/>
          </a:xfrm>
        </p:spPr>
        <p:txBody>
          <a:bodyPr/>
          <a:lstStyle/>
          <a:p>
            <a:r>
              <a:rPr lang="en-US" dirty="0"/>
              <a:t>The word ‘class’ is a reserved word in JavaScript, so we can’t use it in JSX</a:t>
            </a:r>
          </a:p>
          <a:p>
            <a:r>
              <a:rPr lang="en-US" dirty="0"/>
              <a:t>Use </a:t>
            </a:r>
            <a:r>
              <a:rPr lang="en-US" dirty="0" err="1"/>
              <a:t>className</a:t>
            </a:r>
            <a:r>
              <a:rPr lang="en-US" dirty="0"/>
              <a:t> instead</a:t>
            </a:r>
          </a:p>
          <a:p>
            <a:pPr marL="0" indent="0">
              <a:buNone/>
            </a:pPr>
            <a:r>
              <a:rPr lang="en-US" dirty="0"/>
              <a:t>	const </a:t>
            </a:r>
            <a:r>
              <a:rPr lang="en-US" dirty="0" err="1"/>
              <a:t>myElement</a:t>
            </a:r>
            <a:r>
              <a:rPr lang="en-US" dirty="0"/>
              <a:t> = &lt;p </a:t>
            </a:r>
            <a:r>
              <a:rPr lang="en-US" dirty="0" err="1"/>
              <a:t>className</a:t>
            </a:r>
            <a:r>
              <a:rPr lang="en-US" dirty="0"/>
              <a:t>=“</a:t>
            </a:r>
            <a:r>
              <a:rPr lang="en-US" dirty="0" err="1"/>
              <a:t>myClass</a:t>
            </a:r>
            <a:r>
              <a:rPr lang="en-US" dirty="0"/>
              <a:t>”&gt;Hello&lt;/p&gt;</a:t>
            </a:r>
          </a:p>
          <a:p>
            <a:r>
              <a:rPr lang="en-US" dirty="0"/>
              <a:t>Notice in App.js</a:t>
            </a:r>
          </a:p>
          <a:p>
            <a:pPr marL="0" indent="0">
              <a:buNone/>
            </a:pPr>
            <a:r>
              <a:rPr lang="en-US" dirty="0"/>
              <a:t>	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={</a:t>
            </a:r>
            <a:r>
              <a:rPr lang="en-US" dirty="0" err="1"/>
              <a:t>reactLogo</a:t>
            </a:r>
            <a:r>
              <a:rPr lang="en-US" dirty="0"/>
              <a:t>} </a:t>
            </a:r>
            <a:r>
              <a:rPr lang="en-US" dirty="0" err="1"/>
              <a:t>className</a:t>
            </a:r>
            <a:r>
              <a:rPr lang="en-US" dirty="0"/>
              <a:t>="framework" alt="React logo" /&gt;</a:t>
            </a:r>
          </a:p>
        </p:txBody>
      </p:sp>
    </p:spTree>
    <p:extLst>
      <p:ext uri="{BB962C8B-B14F-4D97-AF65-F5344CB8AC3E}">
        <p14:creationId xmlns:p14="http://schemas.microsoft.com/office/powerpoint/2010/main" val="225039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04D38-77E6-8A99-66C6-4ED0C10C4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6AE23-CEDA-7224-DF1F-999330487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statements are supported in react, but not in JSX…</a:t>
            </a:r>
          </a:p>
          <a:p>
            <a:pPr marL="0" indent="0">
              <a:buNone/>
            </a:pPr>
            <a:r>
              <a:rPr lang="en-US" dirty="0"/>
              <a:t>	const x=5;</a:t>
            </a:r>
            <a:br>
              <a:rPr lang="en-US" dirty="0"/>
            </a:br>
            <a:r>
              <a:rPr lang="en-US" dirty="0"/>
              <a:t>	let size;</a:t>
            </a:r>
            <a:br>
              <a:rPr lang="en-US" dirty="0"/>
            </a:br>
            <a:r>
              <a:rPr lang="en-US" dirty="0"/>
              <a:t>	if(x&gt;10) {size = “Big”;}</a:t>
            </a:r>
            <a:br>
              <a:rPr lang="en-US" dirty="0"/>
            </a:br>
            <a:r>
              <a:rPr lang="en-US" dirty="0"/>
              <a:t>	else {size = “Small”;}</a:t>
            </a:r>
            <a:br>
              <a:rPr lang="en-US" dirty="0"/>
            </a:br>
            <a:r>
              <a:rPr lang="en-US" dirty="0"/>
              <a:t>	const </a:t>
            </a:r>
            <a:r>
              <a:rPr lang="en-US" dirty="0" err="1"/>
              <a:t>myElement</a:t>
            </a:r>
            <a:r>
              <a:rPr lang="en-US" dirty="0"/>
              <a:t> = &lt;p&gt;{size}&lt;/p&gt;</a:t>
            </a:r>
          </a:p>
          <a:p>
            <a:r>
              <a:rPr lang="en-US" dirty="0"/>
              <a:t>Or, use the ternary operator</a:t>
            </a:r>
          </a:p>
          <a:p>
            <a:pPr marL="0" indent="0">
              <a:buNone/>
            </a:pPr>
            <a:r>
              <a:rPr lang="en-US" dirty="0"/>
              <a:t>	const x=5;</a:t>
            </a:r>
            <a:br>
              <a:rPr lang="en-US" dirty="0"/>
            </a:br>
            <a:r>
              <a:rPr lang="en-US" dirty="0"/>
              <a:t>	const </a:t>
            </a:r>
            <a:r>
              <a:rPr lang="en-US" dirty="0" err="1"/>
              <a:t>myElement</a:t>
            </a:r>
            <a:r>
              <a:rPr lang="en-US" dirty="0"/>
              <a:t> = &lt;p&gt;{(x)&gt;10 ? “Big” : “Small” }&lt;/p&gt;;</a:t>
            </a:r>
          </a:p>
        </p:txBody>
      </p:sp>
    </p:spTree>
    <p:extLst>
      <p:ext uri="{BB962C8B-B14F-4D97-AF65-F5344CB8AC3E}">
        <p14:creationId xmlns:p14="http://schemas.microsoft.com/office/powerpoint/2010/main" val="223926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2384F-46EA-E00F-A101-86D7EB74E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A8140-205E-31F2-EE86-20A34239D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handleNameChange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names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=[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'Ken'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'Matty'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'Danny</a:t>
            </a:r>
            <a:r>
              <a:rPr lang="en-US" dirty="0">
                <a:solidFill>
                  <a:srgbClr val="CE9178"/>
                </a:solidFill>
                <a:latin typeface="Consolas" panose="020B0609020204030204" pitchFamily="49" charset="0"/>
              </a:rPr>
              <a:t>'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Math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floor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Math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random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 * 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 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names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 }</a:t>
            </a:r>
          </a:p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  return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 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className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"App"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 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Hello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handleNameChange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 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 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69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3B4B4-27DA-A348-C392-3E6DF9714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React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90D34-6E07-5610-0F3B-F4F37E721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page is composed of a variety of components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47E029-5E33-BB10-1531-7AD44C163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496" y="2464236"/>
            <a:ext cx="8463379" cy="424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29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129A2-6211-882D-4FA8-2BF50BEC3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React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41716-F6DD-999C-9509-EDF04EF70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Component is comp0sed of components</a:t>
            </a:r>
          </a:p>
          <a:p>
            <a:r>
              <a:rPr lang="en-US" dirty="0"/>
              <a:t>Which can then be reused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108E70-569D-D87D-3D0B-ED2194DE0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759" y="457200"/>
            <a:ext cx="2774625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73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E1598-A61A-210E-8F07-280DC8993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components/</a:t>
            </a:r>
            <a:r>
              <a:rPr lang="en-US" dirty="0" err="1"/>
              <a:t>Tweet.jsx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35D2E-7E8A-98F6-5760-8731486A8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'./Tweet.css’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endParaRPr lang="en-US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className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"Tweet"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h1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Title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h1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Content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Likes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endParaRPr lang="en-US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default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8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225E9-068D-6D44-C213-12DF4793C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components/Tweet.css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3690A4-4700-6A9F-8E4E-BC026BE5D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dirty="0">
                <a:solidFill>
                  <a:srgbClr val="D7BA7D"/>
                </a:solidFill>
                <a:effectLst/>
                <a:latin typeface="Consolas" panose="020B0609020204030204" pitchFamily="49" charset="0"/>
              </a:rPr>
              <a:t>.Tweet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text-align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center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border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1px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solid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black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width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400px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57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252FB-1701-4958-02E6-D578CD548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App.jsx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93AD9-FC66-BA68-C5E6-62A246D033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'./App.css’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'./components/Tweet’</a:t>
            </a:r>
            <a:b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</a:br>
            <a:b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default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40996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9F014-B6B4-2793-CB63-EBDA0D97F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46FA8-1514-ACEA-331F-31E58FBDE0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props are properties that can be sent to a function component.</a:t>
            </a:r>
          </a:p>
          <a:p>
            <a:pPr marL="0" indent="0">
              <a:buNone/>
            </a:pP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props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className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"Tweet"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h1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props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title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h1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props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content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Likes: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props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likes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52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87D0B-DF2F-881F-A801-3C1828B85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Sending props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7AC80-0EE9-758F-2D8F-0B168C434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title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"My First Tweet"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content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"Awesome!"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likes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"3"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title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"Hello World"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content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"Welcome to my world"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likes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"2"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title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"Nice Day"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content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"For learning React"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likes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"10"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85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B3923-D925-6491-A5CC-0899E8EC3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props </a:t>
            </a:r>
            <a:r>
              <a:rPr lang="en-US" dirty="0" err="1"/>
              <a:t>destructured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3B99A-9175-107A-84C0-AAE94A2AD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const Tweet = ({title, content, likes}) =&gt; {</a:t>
            </a:r>
          </a:p>
          <a:p>
            <a:pPr marL="0" indent="0">
              <a:buNone/>
            </a:pPr>
            <a:r>
              <a:rPr lang="en-US" dirty="0"/>
              <a:t>     return (</a:t>
            </a:r>
          </a:p>
          <a:p>
            <a:pPr marL="0" indent="0">
              <a:buNone/>
            </a:pPr>
            <a:r>
              <a:rPr lang="en-US" dirty="0"/>
              <a:t>        &lt;div </a:t>
            </a:r>
            <a:r>
              <a:rPr lang="en-US" dirty="0" err="1"/>
              <a:t>className</a:t>
            </a:r>
            <a:r>
              <a:rPr lang="en-US" dirty="0"/>
              <a:t>="Tweet"&gt;</a:t>
            </a:r>
          </a:p>
          <a:p>
            <a:pPr marL="0" indent="0">
              <a:buNone/>
            </a:pPr>
            <a:r>
              <a:rPr lang="en-US" dirty="0"/>
              <a:t>           &lt;h1&gt;{title}&lt;/h1&gt;</a:t>
            </a:r>
          </a:p>
          <a:p>
            <a:pPr marL="0" indent="0">
              <a:buNone/>
            </a:pPr>
            <a:r>
              <a:rPr lang="en-US" dirty="0"/>
              <a:t>            &lt;p&gt;{content}&lt;/p&gt;</a:t>
            </a:r>
          </a:p>
          <a:p>
            <a:pPr marL="0" indent="0">
              <a:buNone/>
            </a:pPr>
            <a:r>
              <a:rPr lang="en-US" dirty="0"/>
              <a:t>            &lt;p&gt;Likes: {likes}&lt;/p&gt;</a:t>
            </a:r>
          </a:p>
          <a:p>
            <a:pPr marL="0" indent="0">
              <a:buNone/>
            </a:pPr>
            <a:r>
              <a:rPr lang="en-US" dirty="0"/>
              <a:t>        &lt;/div&gt;</a:t>
            </a:r>
          </a:p>
          <a:p>
            <a:pPr marL="0" indent="0">
              <a:buNone/>
            </a:pPr>
            <a:r>
              <a:rPr lang="en-US" dirty="0"/>
              <a:t>    );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87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9260C-3986-0D86-C968-71338E429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Snippets!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C5515-F6DE-E314-7F2D-38A802B4C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</a:t>
            </a:r>
            <a:r>
              <a:rPr lang="en-US" dirty="0" err="1"/>
              <a:t>VSCode</a:t>
            </a:r>
            <a:r>
              <a:rPr lang="en-US" dirty="0"/>
              <a:t> you can add the following extension</a:t>
            </a:r>
          </a:p>
          <a:p>
            <a:pPr lvl="1"/>
            <a:r>
              <a:rPr lang="en-US" dirty="0"/>
              <a:t>ES7 React/Redux… Snippets</a:t>
            </a:r>
          </a:p>
          <a:p>
            <a:r>
              <a:rPr lang="en-US" dirty="0"/>
              <a:t>Then when you create a new component (in windows)</a:t>
            </a:r>
          </a:p>
          <a:p>
            <a:pPr lvl="1"/>
            <a:r>
              <a:rPr lang="en-US" dirty="0"/>
              <a:t>Type </a:t>
            </a:r>
            <a:r>
              <a:rPr lang="en-US" dirty="0" err="1"/>
              <a:t>Ctrl+Alt+R</a:t>
            </a:r>
            <a:endParaRPr lang="en-US" dirty="0"/>
          </a:p>
          <a:p>
            <a:pPr lvl="1"/>
            <a:r>
              <a:rPr lang="en-US" dirty="0"/>
              <a:t>Then type ‘</a:t>
            </a:r>
            <a:r>
              <a:rPr lang="en-US" dirty="0" err="1"/>
              <a:t>rafce</a:t>
            </a:r>
            <a:r>
              <a:rPr lang="en-US" dirty="0"/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33378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DB248-F96E-E131-EEF8-F1EF5A0BC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Footer?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CAFD9-D8CB-DBAF-35EB-F66749091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React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'react’</a:t>
            </a:r>
            <a:br>
              <a:rPr lang="en-US" sz="2000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br>
              <a:rPr lang="en-US" sz="2000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Footer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()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today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Date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();</a:t>
            </a:r>
            <a:b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footer</a:t>
            </a:r>
            <a:r>
              <a:rPr lang="en-US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Copyright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&amp;copy;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sz="2000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today</a:t>
            </a:r>
            <a:r>
              <a:rPr lang="en-US" sz="2000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getFullYear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sz="2000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footer</a:t>
            </a:r>
            <a:r>
              <a:rPr lang="en-US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)</a:t>
            </a:r>
            <a:b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b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default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Footer</a:t>
            </a:r>
            <a:endParaRPr lang="en-US" sz="20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4854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163EE-06CA-C26B-F621-2C733395E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B0823-6994-7E5A-EA3A-2D5D63A65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 build event handlers in React to handle things like ‘click’</a:t>
            </a:r>
          </a:p>
          <a:p>
            <a:pPr lvl="1"/>
            <a:r>
              <a:rPr lang="en-US" dirty="0"/>
              <a:t>The same events as in HTML</a:t>
            </a:r>
          </a:p>
          <a:p>
            <a:r>
              <a:rPr lang="en-US" dirty="0"/>
              <a:t>Events are written in camelCase</a:t>
            </a:r>
          </a:p>
          <a:p>
            <a:pPr lvl="1"/>
            <a:r>
              <a:rPr lang="en-US" dirty="0" err="1"/>
              <a:t>onClick</a:t>
            </a:r>
            <a:r>
              <a:rPr lang="en-US" dirty="0"/>
              <a:t> rather than onclick</a:t>
            </a:r>
          </a:p>
          <a:p>
            <a:r>
              <a:rPr lang="en-US" dirty="0"/>
              <a:t>Event handlers are in braces </a:t>
            </a:r>
          </a:p>
          <a:p>
            <a:pPr lvl="1"/>
            <a:r>
              <a:rPr lang="en-US" dirty="0" err="1"/>
              <a:t>onClick</a:t>
            </a:r>
            <a:r>
              <a:rPr lang="en-US" dirty="0"/>
              <a:t>={action} rather than </a:t>
            </a:r>
            <a:r>
              <a:rPr lang="en-US" dirty="0" err="1"/>
              <a:t>onClick</a:t>
            </a:r>
            <a:r>
              <a:rPr lang="en-US" dirty="0"/>
              <a:t>=“action()”</a:t>
            </a:r>
          </a:p>
        </p:txBody>
      </p:sp>
    </p:spTree>
    <p:extLst>
      <p:ext uri="{BB962C8B-B14F-4D97-AF65-F5344CB8AC3E}">
        <p14:creationId xmlns:p14="http://schemas.microsoft.com/office/powerpoint/2010/main" val="2698418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25277-A592-D26F-8290-4E5F02029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08288-1F1E-4200-4E03-2704BBF0B8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 the handler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action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				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console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log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"Tweet!"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r>
              <a:rPr lang="en-US" dirty="0"/>
              <a:t>Add the call</a:t>
            </a:r>
          </a:p>
          <a:p>
            <a:pPr marL="458787" lvl="2" indent="0">
              <a:buNone/>
            </a:pPr>
            <a:r>
              <a:rPr lang="en-US" sz="24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24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h1</a:t>
            </a:r>
            <a:r>
              <a:rPr lang="en-US" sz="24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onClick</a:t>
            </a:r>
            <a:r>
              <a:rPr lang="en-US" sz="24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sz="24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action</a:t>
            </a:r>
            <a:r>
              <a:rPr lang="en-US" sz="24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sz="24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24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sz="24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props</a:t>
            </a:r>
            <a:r>
              <a:rPr lang="en-US" sz="2400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4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title</a:t>
            </a:r>
            <a:r>
              <a:rPr lang="en-US" sz="24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sz="24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sz="24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h1</a:t>
            </a:r>
            <a:r>
              <a:rPr lang="en-US" sz="24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n-US" sz="24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31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73F56-D6CC-661C-587E-0E8B28CB6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Arguments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5036AE-751A-0560-424F-28E0317A3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Using an anonymous function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action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console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log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r>
              <a:rPr lang="en-US" dirty="0"/>
              <a:t>And</a:t>
            </a:r>
          </a:p>
          <a:p>
            <a:pPr marL="0" indent="0">
              <a:buNone/>
            </a:pP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	</a:t>
            </a:r>
            <a:r>
              <a:rPr lang="en-US" sz="1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h1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onClick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 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action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"Tweet Again!"</a:t>
            </a:r>
            <a:r>
              <a:rPr lang="en-US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sz="1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sz="1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props</a:t>
            </a:r>
            <a:r>
              <a:rPr lang="en-US" sz="1800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1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title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sz="1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h1</a:t>
            </a:r>
            <a:r>
              <a:rPr lang="en-US" sz="18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n-US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103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CDA48-4701-872E-7F7B-768DDAA81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Event Object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50AFA-3C0C-DC8B-B427-DDF55B3AB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 pass the Event Object</a:t>
            </a:r>
          </a:p>
          <a:p>
            <a:pPr marL="0" indent="0">
              <a:buNone/>
            </a:pPr>
            <a:r>
              <a:rPr lang="pt-BR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	</a:t>
            </a:r>
            <a:r>
              <a:rPr lang="pt-BR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pt-BR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h1</a:t>
            </a:r>
            <a:r>
              <a:rPr lang="pt-B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pt-BR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onClick</a:t>
            </a:r>
            <a:r>
              <a:rPr lang="pt-B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pt-BR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pt-B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pt-BR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pt-B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pt-BR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pt-B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pt-BR" sz="20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action</a:t>
            </a:r>
            <a:r>
              <a:rPr lang="pt-B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pt-BR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pt-B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pt-BR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pt-BR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pt-BR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pt-BR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props</a:t>
            </a:r>
            <a:r>
              <a:rPr lang="pt-B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pt-BR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title</a:t>
            </a:r>
            <a:r>
              <a:rPr lang="pt-BR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pt-BR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pt-BR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h1</a:t>
            </a:r>
            <a:r>
              <a:rPr lang="pt-BR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pt-BR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r>
              <a:rPr lang="en-US" dirty="0"/>
              <a:t>(Console log to see what </a:t>
            </a:r>
            <a:r>
              <a:rPr lang="en-US"/>
              <a:t>information it </a:t>
            </a:r>
            <a:r>
              <a:rPr lang="en-US" dirty="0"/>
              <a:t>contains!)</a:t>
            </a:r>
          </a:p>
          <a:p>
            <a:r>
              <a:rPr lang="en-US" dirty="0"/>
              <a:t>For example;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action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console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log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target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innerHTML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23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E2121-10C5-4A53-A43C-2148CEB4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0C45C-7210-4283-8651-42B2DD8D5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React is a JavaScript Library for building user interfaces</a:t>
            </a:r>
          </a:p>
          <a:p>
            <a:r>
              <a:rPr lang="en-US" dirty="0"/>
              <a:t>JSX is used to write HTML in React</a:t>
            </a:r>
          </a:p>
          <a:p>
            <a:pPr lvl="1"/>
            <a:r>
              <a:rPr lang="en-US" dirty="0"/>
              <a:t>With a few minor differences</a:t>
            </a:r>
          </a:p>
          <a:p>
            <a:r>
              <a:rPr lang="en-US" dirty="0"/>
              <a:t>React can be used to create function components for different parts of the interface</a:t>
            </a:r>
          </a:p>
          <a:p>
            <a:r>
              <a:rPr lang="en-US" dirty="0"/>
              <a:t>We can send props (properties) to different components</a:t>
            </a:r>
          </a:p>
          <a:p>
            <a:r>
              <a:rPr lang="en-US" dirty="0"/>
              <a:t>We can create Event handlers to handle events such as clicks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62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eme1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0272A8E7-A343-428D-A8B1-A51E5041A0E1}" vid="{A8B9B1ED-DE8D-43F6-A341-9AEC8D0BBD3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43821</TotalTime>
  <Words>1536</Words>
  <Application>Microsoft Office PowerPoint</Application>
  <PresentationFormat>Widescreen</PresentationFormat>
  <Paragraphs>166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Consolas</vt:lpstr>
      <vt:lpstr>Corbel</vt:lpstr>
      <vt:lpstr>Theme1</vt:lpstr>
      <vt:lpstr>Web Programming Language</vt:lpstr>
      <vt:lpstr>Getting Started with React</vt:lpstr>
      <vt:lpstr>Modern Web Development</vt:lpstr>
      <vt:lpstr>React</vt:lpstr>
      <vt:lpstr>Environment Set Up</vt:lpstr>
      <vt:lpstr>Create a new app</vt:lpstr>
      <vt:lpstr>Initial Set Up</vt:lpstr>
      <vt:lpstr>index.html</vt:lpstr>
      <vt:lpstr>src folder</vt:lpstr>
      <vt:lpstr>main.jsx</vt:lpstr>
      <vt:lpstr>Start it up</vt:lpstr>
      <vt:lpstr>App.jsx</vt:lpstr>
      <vt:lpstr>JSX</vt:lpstr>
      <vt:lpstr>Expressions in JSX</vt:lpstr>
      <vt:lpstr>Multiple Lines of HTML</vt:lpstr>
      <vt:lpstr>One Top Level Element</vt:lpstr>
      <vt:lpstr>Close Elements</vt:lpstr>
      <vt:lpstr>class = className</vt:lpstr>
      <vt:lpstr>if</vt:lpstr>
      <vt:lpstr>Example</vt:lpstr>
      <vt:lpstr>React Components</vt:lpstr>
      <vt:lpstr>React Components</vt:lpstr>
      <vt:lpstr>components/Tweet.jsx</vt:lpstr>
      <vt:lpstr>components/Tweet.css</vt:lpstr>
      <vt:lpstr>App.jsx</vt:lpstr>
      <vt:lpstr>props</vt:lpstr>
      <vt:lpstr>Sending props</vt:lpstr>
      <vt:lpstr>props destructured</vt:lpstr>
      <vt:lpstr>Snippets!</vt:lpstr>
      <vt:lpstr>A Footer?</vt:lpstr>
      <vt:lpstr>Events</vt:lpstr>
      <vt:lpstr>Event Example</vt:lpstr>
      <vt:lpstr>Passing Arguments</vt:lpstr>
      <vt:lpstr>The Event Object</vt:lpstr>
      <vt:lpstr>Key Points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Programming Language</dc:title>
  <dc:creator>Admin</dc:creator>
  <cp:lastModifiedBy>KENNETH COSH</cp:lastModifiedBy>
  <cp:revision>47</cp:revision>
  <dcterms:created xsi:type="dcterms:W3CDTF">2018-10-09T13:58:01Z</dcterms:created>
  <dcterms:modified xsi:type="dcterms:W3CDTF">2026-09-05T04:17:31Z</dcterms:modified>
</cp:coreProperties>
</file>