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2" r:id="rId9"/>
    <p:sldId id="283" r:id="rId10"/>
    <p:sldId id="284" r:id="rId11"/>
    <p:sldId id="285" r:id="rId12"/>
    <p:sldId id="286" r:id="rId13"/>
    <p:sldId id="288" r:id="rId14"/>
    <p:sldId id="290" r:id="rId15"/>
    <p:sldId id="291" r:id="rId16"/>
    <p:sldId id="289" r:id="rId17"/>
    <p:sldId id="292" r:id="rId18"/>
    <p:sldId id="293" r:id="rId19"/>
    <p:sldId id="294" r:id="rId20"/>
    <p:sldId id="295" r:id="rId21"/>
    <p:sldId id="296" r:id="rId22"/>
    <p:sldId id="299" r:id="rId23"/>
    <p:sldId id="298" r:id="rId24"/>
    <p:sldId id="297" r:id="rId25"/>
    <p:sldId id="300" r:id="rId26"/>
    <p:sldId id="301" r:id="rId27"/>
    <p:sldId id="287" r:id="rId28"/>
    <p:sldId id="274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18479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71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1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8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65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29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093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2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7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055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19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6D4E64-F3C7-48AF-BD0C-99989686B66D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1F4ABA-C594-480F-83EA-E521B7EF0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320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55A7A-3C30-4C8A-86B9-83D7B0525B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Programming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0661CE-B057-4C98-B48B-E0D64D01BB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Week </a:t>
            </a:r>
            <a:r>
              <a:rPr lang="en-US" dirty="0"/>
              <a:t>11</a:t>
            </a:r>
          </a:p>
          <a:p>
            <a:r>
              <a:rPr lang="en-US" dirty="0"/>
              <a:t>Managing State in </a:t>
            </a:r>
            <a:r>
              <a:rPr lang="en-US" dirty="0" err="1"/>
              <a:t>REact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81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9B6A7-F845-90C6-0554-11D19B066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State in React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3CD59-118B-0B8D-0AE1-5EF474A94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Hooks</a:t>
            </a:r>
          </a:p>
          <a:p>
            <a:pPr lvl="1"/>
            <a:r>
              <a:rPr lang="en-US" dirty="0" err="1"/>
              <a:t>useState</a:t>
            </a:r>
            <a:endParaRPr lang="en-US" dirty="0"/>
          </a:p>
          <a:p>
            <a:pPr lvl="1"/>
            <a:r>
              <a:rPr lang="en-US" dirty="0" err="1"/>
              <a:t>useContext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517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DCFC9-3712-6D49-E6E4-FAEC1EFE6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Hooks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F9E7C6-B2D1-38AE-A519-083559726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Hooks allow function components to have access to state amongst other React features.</a:t>
            </a:r>
          </a:p>
          <a:p>
            <a:pPr lvl="1"/>
            <a:r>
              <a:rPr lang="en-US" dirty="0"/>
              <a:t>Previously React used class components, but now function components (as we saw last week) are more popular.</a:t>
            </a:r>
          </a:p>
          <a:p>
            <a:r>
              <a:rPr lang="en-US" dirty="0"/>
              <a:t>Hooks</a:t>
            </a:r>
          </a:p>
          <a:p>
            <a:pPr lvl="1"/>
            <a:r>
              <a:rPr lang="en-US" dirty="0" err="1"/>
              <a:t>useState</a:t>
            </a:r>
            <a:endParaRPr lang="en-US" dirty="0"/>
          </a:p>
          <a:p>
            <a:pPr lvl="1"/>
            <a:r>
              <a:rPr lang="en-US" dirty="0" err="1"/>
              <a:t>useEffect</a:t>
            </a:r>
            <a:endParaRPr lang="en-US" dirty="0"/>
          </a:p>
          <a:p>
            <a:pPr lvl="1"/>
            <a:r>
              <a:rPr lang="en-US" dirty="0" err="1"/>
              <a:t>useContext</a:t>
            </a:r>
            <a:endParaRPr lang="en-US" dirty="0"/>
          </a:p>
          <a:p>
            <a:pPr lvl="1"/>
            <a:r>
              <a:rPr lang="en-US" dirty="0" err="1"/>
              <a:t>useRef</a:t>
            </a:r>
            <a:endParaRPr lang="en-US" dirty="0"/>
          </a:p>
          <a:p>
            <a:pPr lvl="1"/>
            <a:r>
              <a:rPr lang="en-US" dirty="0" err="1"/>
              <a:t>useReducer</a:t>
            </a:r>
            <a:endParaRPr lang="en-US" dirty="0"/>
          </a:p>
          <a:p>
            <a:pPr lvl="1"/>
            <a:r>
              <a:rPr lang="en-US" dirty="0" err="1"/>
              <a:t>useCallback</a:t>
            </a:r>
            <a:endParaRPr lang="en-US" dirty="0"/>
          </a:p>
          <a:p>
            <a:pPr lvl="1"/>
            <a:r>
              <a:rPr lang="en-US" dirty="0" err="1"/>
              <a:t>useMemo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63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1E154-14C1-7410-8162-EA6632027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useState</a:t>
            </a:r>
            <a:r>
              <a:rPr lang="en-US" dirty="0"/>
              <a:t> Hook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B6C8B-1B0D-0D22-00EA-A2F336164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Keeps track of the state of a function component</a:t>
            </a:r>
          </a:p>
          <a:p>
            <a:pPr lvl="1"/>
            <a:r>
              <a:rPr lang="en-US" dirty="0"/>
              <a:t>State refers to data or properties</a:t>
            </a:r>
          </a:p>
          <a:p>
            <a:pPr lvl="1"/>
            <a:r>
              <a:rPr lang="en-US" dirty="0"/>
              <a:t>Perhaps the number of times a tweet has been liked!</a:t>
            </a:r>
          </a:p>
          <a:p>
            <a:r>
              <a:rPr lang="en-US" dirty="0"/>
              <a:t>First step is to import </a:t>
            </a:r>
            <a:r>
              <a:rPr lang="en-US" dirty="0" err="1"/>
              <a:t>useState</a:t>
            </a:r>
            <a:r>
              <a:rPr lang="en-US" dirty="0"/>
              <a:t> into the component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9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CC5E6-9A80-C954-6880-02274D854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Initialising</a:t>
            </a:r>
            <a:r>
              <a:rPr lang="en-US" dirty="0"/>
              <a:t>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E3DC63-DA9D-DB2F-48BF-2568D925DA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initialize the state using </a:t>
            </a:r>
            <a:r>
              <a:rPr lang="en-US" dirty="0" err="1"/>
              <a:t>useState</a:t>
            </a:r>
            <a:endParaRPr lang="en-US" dirty="0"/>
          </a:p>
          <a:p>
            <a:pPr lvl="1"/>
            <a:r>
              <a:rPr lang="en-US" dirty="0" err="1"/>
              <a:t>useState</a:t>
            </a:r>
            <a:r>
              <a:rPr lang="en-US" dirty="0"/>
              <a:t> accepts an initial state and returns 2 values;</a:t>
            </a:r>
          </a:p>
          <a:p>
            <a:pPr lvl="2"/>
            <a:r>
              <a:rPr lang="en-US" dirty="0"/>
              <a:t>The current state</a:t>
            </a:r>
          </a:p>
          <a:p>
            <a:pPr lvl="2"/>
            <a:r>
              <a:rPr lang="en-US" dirty="0"/>
              <a:t>A function to update the state</a:t>
            </a:r>
          </a:p>
          <a:p>
            <a:pPr marL="0" indent="0">
              <a:buNone/>
            </a:pP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	…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756D5F3-A04A-C65E-73B6-2C32073C9BBB}"/>
              </a:ext>
            </a:extLst>
          </p:cNvPr>
          <p:cNvCxnSpPr/>
          <p:nvPr/>
        </p:nvCxnSpPr>
        <p:spPr>
          <a:xfrm flipV="1">
            <a:off x="3080551" y="4323425"/>
            <a:ext cx="461639" cy="1012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BBDA3D16-FB21-92CF-86F6-0DB6D3D9890D}"/>
              </a:ext>
            </a:extLst>
          </p:cNvPr>
          <p:cNvSpPr txBox="1"/>
          <p:nvPr/>
        </p:nvSpPr>
        <p:spPr>
          <a:xfrm>
            <a:off x="2183906" y="5303213"/>
            <a:ext cx="1469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Current State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338CA7C-528C-7882-B919-97470D70770C}"/>
              </a:ext>
            </a:extLst>
          </p:cNvPr>
          <p:cNvCxnSpPr/>
          <p:nvPr/>
        </p:nvCxnSpPr>
        <p:spPr>
          <a:xfrm flipH="1" flipV="1">
            <a:off x="5246703" y="4323425"/>
            <a:ext cx="763480" cy="1012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1FB701A-6C39-AAA5-042A-5B643CDF214B}"/>
              </a:ext>
            </a:extLst>
          </p:cNvPr>
          <p:cNvSpPr txBox="1"/>
          <p:nvPr/>
        </p:nvSpPr>
        <p:spPr>
          <a:xfrm>
            <a:off x="5024762" y="5295814"/>
            <a:ext cx="2523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Function to update state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819AC80-6160-34E4-695E-50C8BA4D21C5}"/>
              </a:ext>
            </a:extLst>
          </p:cNvPr>
          <p:cNvCxnSpPr/>
          <p:nvPr/>
        </p:nvCxnSpPr>
        <p:spPr>
          <a:xfrm flipH="1">
            <a:off x="8158579" y="3275860"/>
            <a:ext cx="727969" cy="612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C3F4CC1-7A08-6707-1B6D-BB1E1D27E530}"/>
              </a:ext>
            </a:extLst>
          </p:cNvPr>
          <p:cNvSpPr txBox="1"/>
          <p:nvPr/>
        </p:nvSpPr>
        <p:spPr>
          <a:xfrm>
            <a:off x="8780016" y="3124940"/>
            <a:ext cx="12722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Initial State</a:t>
            </a:r>
          </a:p>
        </p:txBody>
      </p:sp>
    </p:spTree>
    <p:extLst>
      <p:ext uri="{BB962C8B-B14F-4D97-AF65-F5344CB8AC3E}">
        <p14:creationId xmlns:p14="http://schemas.microsoft.com/office/powerpoint/2010/main" val="4281136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8EAC5-DEB2-E217-5D40-3ACFF56E2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Using the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7A38D-C130-C6AF-96CA-4B31E4EE8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Now the state can be used anywhere within the component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Likes: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6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8A197-F497-8B19-025E-0A44B340A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the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CC90BE-BC4F-95CF-C535-2C816818FD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could add an event, perhaps a button click;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handleLike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Like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And then implement the handler which will call the update function</a:t>
            </a:r>
          </a:p>
          <a:p>
            <a:pPr marL="0" indent="0">
              <a:buNone/>
            </a:pP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   </a:t>
            </a:r>
            <a:r>
              <a:rPr lang="nb-NO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b-NO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handleLike</a:t>
            </a: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nb-NO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nb-NO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setLikes</a:t>
            </a: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b-NO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nb-NO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nb-NO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67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AFFB18-68CE-75E9-355B-2A06EB57BD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the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A3624-F2E1-0F6A-AA0D-F3F419CD2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Currently we have the ‘State’ stored in App.js</a:t>
            </a:r>
          </a:p>
          <a:p>
            <a:pPr lvl="1"/>
            <a:r>
              <a:rPr lang="en-US" dirty="0"/>
              <a:t>It is then accessed by other components using props</a:t>
            </a:r>
          </a:p>
          <a:p>
            <a:r>
              <a:rPr lang="en-US" dirty="0"/>
              <a:t>“Prop Drilling”</a:t>
            </a:r>
          </a:p>
          <a:p>
            <a:pPr lvl="1"/>
            <a:r>
              <a:rPr lang="en-US" dirty="0"/>
              <a:t>When state is passed down a tree of components, potentially passing through multiple nested components</a:t>
            </a:r>
          </a:p>
          <a:p>
            <a:r>
              <a:rPr lang="en-US" dirty="0"/>
              <a:t>Problems</a:t>
            </a:r>
          </a:p>
          <a:p>
            <a:pPr lvl="1"/>
            <a:r>
              <a:rPr lang="en-US" dirty="0"/>
              <a:t>The data may not be needed at each level</a:t>
            </a:r>
          </a:p>
          <a:p>
            <a:pPr lvl="1"/>
            <a:r>
              <a:rPr lang="en-US" dirty="0"/>
              <a:t>Is the App.js really the place to store the state?</a:t>
            </a:r>
          </a:p>
        </p:txBody>
      </p:sp>
    </p:spTree>
    <p:extLst>
      <p:ext uri="{BB962C8B-B14F-4D97-AF65-F5344CB8AC3E}">
        <p14:creationId xmlns:p14="http://schemas.microsoft.com/office/powerpoint/2010/main" val="19315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7B9E1-E29B-497B-1A34-E84E3A103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586666"/>
          </a:xfrm>
        </p:spPr>
        <p:txBody>
          <a:bodyPr/>
          <a:lstStyle/>
          <a:p>
            <a:r>
              <a:rPr lang="en-US" dirty="0" err="1"/>
              <a:t>TweetList.jsx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FF0403-7DBE-ACB3-93AC-EFF93AAA8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905" y="967666"/>
            <a:ext cx="11301274" cy="567283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'./Tweet'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'Hello’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'React!’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2,</a:t>
            </a:r>
            <a:b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},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'2nd Tweet’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'What a world!’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6 ,</a:t>
            </a:r>
            <a:b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B5CEA8"/>
                </a:solidFill>
                <a:latin typeface="Consolas" panose="020B0609020204030204" pitchFamily="49" charset="0"/>
              </a:rPr>
              <a:t>1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},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'Feeling Good’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'Loving life’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9 ,</a:t>
            </a:r>
            <a:b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dirty="0">
                <a:solidFill>
                  <a:srgbClr val="B5CEA8"/>
                </a:solidFill>
                <a:latin typeface="Consolas" panose="020B0609020204030204" pitchFamily="49" charset="0"/>
              </a:rPr>
              <a:t>2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 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))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TweetList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3215130-DC7A-6D5E-6078-FA634F81E748}"/>
              </a:ext>
            </a:extLst>
          </p:cNvPr>
          <p:cNvCxnSpPr/>
          <p:nvPr/>
        </p:nvCxnSpPr>
        <p:spPr>
          <a:xfrm flipH="1">
            <a:off x="4033649" y="1686757"/>
            <a:ext cx="3107185" cy="639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92451B5-5F92-7957-2954-99CAC098C42F}"/>
              </a:ext>
            </a:extLst>
          </p:cNvPr>
          <p:cNvSpPr txBox="1"/>
          <p:nvPr/>
        </p:nvSpPr>
        <p:spPr>
          <a:xfrm>
            <a:off x="7057748" y="1502091"/>
            <a:ext cx="2347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Array of Tweet Objects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6672BD0-CEFB-CCAE-0F55-AB83CAB160D4}"/>
              </a:ext>
            </a:extLst>
          </p:cNvPr>
          <p:cNvCxnSpPr/>
          <p:nvPr/>
        </p:nvCxnSpPr>
        <p:spPr>
          <a:xfrm flipH="1">
            <a:off x="9661288" y="4057095"/>
            <a:ext cx="370479" cy="878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800E970-872C-8B6C-06A4-01B9B6AD6458}"/>
              </a:ext>
            </a:extLst>
          </p:cNvPr>
          <p:cNvSpPr txBox="1"/>
          <p:nvPr/>
        </p:nvSpPr>
        <p:spPr>
          <a:xfrm>
            <a:off x="9011437" y="3701962"/>
            <a:ext cx="2804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Unique key needed for map</a:t>
            </a:r>
          </a:p>
        </p:txBody>
      </p:sp>
    </p:spTree>
    <p:extLst>
      <p:ext uri="{BB962C8B-B14F-4D97-AF65-F5344CB8AC3E}">
        <p14:creationId xmlns:p14="http://schemas.microsoft.com/office/powerpoint/2010/main" val="3673013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D2141-4CC5-3E80-F05F-A637C3CE7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Tweet.jsx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0C466-C0B2-4E8A-DFD8-87B72B6CE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'./Tweet.css’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handleLike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+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"Tweet"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h1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Likes: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onClick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handleLike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Like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CE7F03C-5DB9-7472-E370-EDBFA7262381}"/>
              </a:ext>
            </a:extLst>
          </p:cNvPr>
          <p:cNvCxnSpPr>
            <a:cxnSpLocks/>
          </p:cNvCxnSpPr>
          <p:nvPr/>
        </p:nvCxnSpPr>
        <p:spPr>
          <a:xfrm flipH="1">
            <a:off x="8229600" y="1535837"/>
            <a:ext cx="1305017" cy="8966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97091519-287A-E780-DB3F-BEF90F31EA9E}"/>
              </a:ext>
            </a:extLst>
          </p:cNvPr>
          <p:cNvSpPr txBox="1"/>
          <p:nvPr/>
        </p:nvSpPr>
        <p:spPr>
          <a:xfrm>
            <a:off x="8882108" y="1166505"/>
            <a:ext cx="2644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Get initial likes from State</a:t>
            </a:r>
          </a:p>
        </p:txBody>
      </p:sp>
    </p:spTree>
    <p:extLst>
      <p:ext uri="{BB962C8B-B14F-4D97-AF65-F5344CB8AC3E}">
        <p14:creationId xmlns:p14="http://schemas.microsoft.com/office/powerpoint/2010/main" val="3604213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430547-347A-C7FD-70B6-0AF304FBD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Lets add a ‘Nav’ component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012F9-A7AC-FAF6-1C24-BA6BC29F3E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Nav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h3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Profile: Ken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h3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Number of Tweets: ?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Nav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09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F127E-79FC-F0A1-51C6-42FA5D9C9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it to the </a:t>
            </a:r>
            <a:r>
              <a:rPr lang="en-US" dirty="0" err="1"/>
              <a:t>App.jsx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E3F073-BBFD-C089-B92A-7C67E1FB9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'./Nav’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Nav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235DE17-FEB8-5E7E-BCED-78ADF18740F1}"/>
              </a:ext>
            </a:extLst>
          </p:cNvPr>
          <p:cNvCxnSpPr/>
          <p:nvPr/>
        </p:nvCxnSpPr>
        <p:spPr>
          <a:xfrm flipH="1" flipV="1">
            <a:off x="3835153" y="3941685"/>
            <a:ext cx="3852909" cy="2308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6E792E-A615-2531-4D4A-EB7EF269009B}"/>
              </a:ext>
            </a:extLst>
          </p:cNvPr>
          <p:cNvSpPr txBox="1"/>
          <p:nvPr/>
        </p:nvSpPr>
        <p:spPr>
          <a:xfrm>
            <a:off x="7688062" y="3987839"/>
            <a:ext cx="405008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But… how can it get access to the State?</a:t>
            </a:r>
            <a:br>
              <a:rPr lang="en-US" dirty="0"/>
            </a:br>
            <a:r>
              <a:rPr lang="en-US" dirty="0"/>
              <a:t>i.e. number of Tweets</a:t>
            </a:r>
          </a:p>
        </p:txBody>
      </p:sp>
    </p:spTree>
    <p:extLst>
      <p:ext uri="{BB962C8B-B14F-4D97-AF65-F5344CB8AC3E}">
        <p14:creationId xmlns:p14="http://schemas.microsoft.com/office/powerpoint/2010/main" val="87144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AAE7C-0A82-582D-B904-0ED190DDB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useContext</a:t>
            </a:r>
            <a:r>
              <a:rPr lang="en-US" dirty="0"/>
              <a:t> Hook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D4897-C8C1-8D7F-0EC3-4E2B093C4B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Context allows values to be shared with components without passing them through props.</a:t>
            </a:r>
          </a:p>
          <a:p>
            <a:pPr lvl="1"/>
            <a:r>
              <a:rPr lang="en-US" dirty="0" err="1"/>
              <a:t>useState</a:t>
            </a:r>
            <a:r>
              <a:rPr lang="en-US" dirty="0"/>
              <a:t> manages the state; </a:t>
            </a:r>
            <a:r>
              <a:rPr lang="en-US" dirty="0" err="1"/>
              <a:t>useContext</a:t>
            </a:r>
            <a:r>
              <a:rPr lang="en-US" dirty="0"/>
              <a:t> provides access to it.</a:t>
            </a:r>
          </a:p>
          <a:p>
            <a:r>
              <a:rPr lang="en-US" dirty="0"/>
              <a:t>Share state between deeply nested components more conveniently than using </a:t>
            </a:r>
            <a:r>
              <a:rPr lang="en-US" dirty="0" err="1"/>
              <a:t>useState</a:t>
            </a:r>
            <a:endParaRPr lang="en-US" dirty="0"/>
          </a:p>
          <a:p>
            <a:r>
              <a:rPr lang="en-US" dirty="0"/>
              <a:t>Involves;</a:t>
            </a:r>
          </a:p>
          <a:p>
            <a:pPr lvl="1"/>
            <a:r>
              <a:rPr lang="en-US" dirty="0" err="1"/>
              <a:t>createContext</a:t>
            </a:r>
            <a:endParaRPr lang="en-US" dirty="0"/>
          </a:p>
          <a:p>
            <a:pPr lvl="1"/>
            <a:r>
              <a:rPr lang="en-US" dirty="0" err="1"/>
              <a:t>Context.Provider</a:t>
            </a:r>
            <a:endParaRPr lang="en-US" dirty="0"/>
          </a:p>
          <a:p>
            <a:pPr lvl="1"/>
            <a:r>
              <a:rPr lang="en-US" dirty="0" err="1"/>
              <a:t>useContext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231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CD47-D056-A2A0-D319-12FD78C0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TweetContext.jsx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7A87E-8230-1323-CFA5-407CD1A637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Begin by importing </a:t>
            </a:r>
            <a:r>
              <a:rPr lang="en-US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 &amp; </a:t>
            </a:r>
            <a:r>
              <a:rPr lang="en-US" b="0" dirty="0" err="1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createContext</a:t>
            </a:r>
            <a:endParaRPr lang="en-US" dirty="0">
              <a:solidFill>
                <a:srgbClr val="C586C0"/>
              </a:solidFill>
              <a:latin typeface="Consolas" panose="020B0609020204030204" pitchFamily="49" charset="0"/>
            </a:endParaRPr>
          </a:p>
          <a:p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</a:t>
            </a:r>
            <a:r>
              <a:rPr lang="en-US" dirty="0">
                <a:solidFill>
                  <a:srgbClr val="C586C0"/>
                </a:solidFill>
                <a:latin typeface="Consolas" panose="020B0609020204030204" pitchFamily="49" charset="0"/>
              </a:rPr>
              <a:t>t the </a:t>
            </a:r>
            <a:r>
              <a:rPr lang="en-US" dirty="0" err="1">
                <a:solidFill>
                  <a:srgbClr val="C586C0"/>
                </a:solidFill>
                <a:latin typeface="Consolas" panose="020B0609020204030204" pitchFamily="49" charset="0"/>
              </a:rPr>
              <a:t>TweetContext</a:t>
            </a:r>
            <a:endParaRPr lang="en-US" dirty="0">
              <a:solidFill>
                <a:srgbClr val="C586C0"/>
              </a:solidFill>
              <a:latin typeface="Consolas" panose="020B0609020204030204" pitchFamily="49" charset="0"/>
            </a:endParaRPr>
          </a:p>
          <a:p>
            <a:pPr marL="0" indent="0">
              <a:buNone/>
            </a:pPr>
            <a:endParaRPr lang="en-US" b="0" dirty="0">
              <a:solidFill>
                <a:srgbClr val="C586C0"/>
              </a:solidFill>
              <a:effectLst/>
              <a:latin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createContext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'react'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createContext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62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84B2E-1DF0-BD92-6083-A6BE2033D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04421"/>
          </a:xfrm>
        </p:spPr>
        <p:txBody>
          <a:bodyPr/>
          <a:lstStyle/>
          <a:p>
            <a:r>
              <a:rPr lang="en-US" dirty="0" err="1"/>
              <a:t>TweetContext.jsx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34DB8-2E6D-7509-1252-FE5EE2912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40" y="1127465"/>
            <a:ext cx="10277840" cy="534953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Add the State</a:t>
            </a:r>
          </a:p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([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'Hello’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'React!’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},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'2nd Tweet’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'What a world!’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6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1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} 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TweetContext.Provider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children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TweetContext.Provider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D85C790-8FCC-90AE-8407-CA49A8318378}"/>
              </a:ext>
            </a:extLst>
          </p:cNvPr>
          <p:cNvCxnSpPr/>
          <p:nvPr/>
        </p:nvCxnSpPr>
        <p:spPr>
          <a:xfrm flipH="1">
            <a:off x="6427433" y="1819922"/>
            <a:ext cx="2689934" cy="9144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E1D7468-D99E-5D72-2A44-B3B700FC538F}"/>
              </a:ext>
            </a:extLst>
          </p:cNvPr>
          <p:cNvSpPr txBox="1"/>
          <p:nvPr/>
        </p:nvSpPr>
        <p:spPr>
          <a:xfrm>
            <a:off x="9277165" y="1686757"/>
            <a:ext cx="1922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Contains the state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8994A7C-7BA0-CD79-DB86-DF46139F4148}"/>
              </a:ext>
            </a:extLst>
          </p:cNvPr>
          <p:cNvCxnSpPr>
            <a:cxnSpLocks/>
            <a:stCxn id="10" idx="1"/>
          </p:cNvCxnSpPr>
          <p:nvPr/>
        </p:nvCxnSpPr>
        <p:spPr>
          <a:xfrm flipH="1" flipV="1">
            <a:off x="4607511" y="5548544"/>
            <a:ext cx="3860167" cy="370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F3FF95E3-2006-9A28-1362-99C900398813}"/>
              </a:ext>
            </a:extLst>
          </p:cNvPr>
          <p:cNvSpPr txBox="1"/>
          <p:nvPr/>
        </p:nvSpPr>
        <p:spPr>
          <a:xfrm>
            <a:off x="8467678" y="5734436"/>
            <a:ext cx="33425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Passes state to child components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39F54B2-C142-3567-F6A1-5ACD415AAF9E}"/>
              </a:ext>
            </a:extLst>
          </p:cNvPr>
          <p:cNvCxnSpPr/>
          <p:nvPr/>
        </p:nvCxnSpPr>
        <p:spPr>
          <a:xfrm flipH="1">
            <a:off x="6214369" y="4518734"/>
            <a:ext cx="1864311" cy="6391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4AD9B60-5CA0-DEA3-5143-61F59DA504C6}"/>
              </a:ext>
            </a:extLst>
          </p:cNvPr>
          <p:cNvSpPr txBox="1"/>
          <p:nvPr/>
        </p:nvSpPr>
        <p:spPr>
          <a:xfrm>
            <a:off x="8078680" y="4334068"/>
            <a:ext cx="28696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Provides the array of Tweets</a:t>
            </a:r>
          </a:p>
        </p:txBody>
      </p:sp>
    </p:spTree>
    <p:extLst>
      <p:ext uri="{BB962C8B-B14F-4D97-AF65-F5344CB8AC3E}">
        <p14:creationId xmlns:p14="http://schemas.microsoft.com/office/powerpoint/2010/main" val="400444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A93C0-CE15-F0C0-A786-4CA3BAAE0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251" y="185691"/>
            <a:ext cx="9146383" cy="524522"/>
          </a:xfrm>
        </p:spPr>
        <p:txBody>
          <a:bodyPr>
            <a:normAutofit fontScale="90000"/>
          </a:bodyPr>
          <a:lstStyle/>
          <a:p>
            <a:r>
              <a:rPr lang="en-US" dirty="0"/>
              <a:t>Remove State from </a:t>
            </a:r>
            <a:r>
              <a:rPr lang="en-US" dirty="0" err="1"/>
              <a:t>TweetList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AF014-9BBE-2AEE-D1DF-3C2C29CF8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1" y="1904999"/>
            <a:ext cx="11523215" cy="443365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'./Tweet’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key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))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TweetList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71DE6AE-839F-BFC3-DA2D-61D01E0FD140}"/>
              </a:ext>
            </a:extLst>
          </p:cNvPr>
          <p:cNvCxnSpPr/>
          <p:nvPr/>
        </p:nvCxnSpPr>
        <p:spPr>
          <a:xfrm flipH="1">
            <a:off x="5483442" y="1216241"/>
            <a:ext cx="793071" cy="6125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9C82DFDA-4E6E-7602-BDDE-F5E9CCF94F4B}"/>
              </a:ext>
            </a:extLst>
          </p:cNvPr>
          <p:cNvSpPr txBox="1"/>
          <p:nvPr/>
        </p:nvSpPr>
        <p:spPr>
          <a:xfrm>
            <a:off x="6365289" y="1031575"/>
            <a:ext cx="20120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Adding </a:t>
            </a:r>
            <a:r>
              <a:rPr lang="en-US" dirty="0" err="1"/>
              <a:t>useContext</a:t>
            </a:r>
            <a:endParaRPr lang="en-US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928E3B0-9C98-5DC5-1062-85D7685A74A1}"/>
              </a:ext>
            </a:extLst>
          </p:cNvPr>
          <p:cNvCxnSpPr/>
          <p:nvPr/>
        </p:nvCxnSpPr>
        <p:spPr>
          <a:xfrm flipH="1">
            <a:off x="7945515" y="2352583"/>
            <a:ext cx="1757778" cy="6480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D3EECC22-F847-865D-3B87-8403EB89A865}"/>
              </a:ext>
            </a:extLst>
          </p:cNvPr>
          <p:cNvSpPr txBox="1"/>
          <p:nvPr/>
        </p:nvSpPr>
        <p:spPr>
          <a:xfrm>
            <a:off x="9703293" y="1917550"/>
            <a:ext cx="20241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Specify the Context we want to use</a:t>
            </a:r>
          </a:p>
        </p:txBody>
      </p:sp>
    </p:spTree>
    <p:extLst>
      <p:ext uri="{BB962C8B-B14F-4D97-AF65-F5344CB8AC3E}">
        <p14:creationId xmlns:p14="http://schemas.microsoft.com/office/powerpoint/2010/main" val="2381697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778B5-0AB7-ABAE-09CA-ACE54A22F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693198"/>
          </a:xfrm>
        </p:spPr>
        <p:txBody>
          <a:bodyPr/>
          <a:lstStyle/>
          <a:p>
            <a:r>
              <a:rPr lang="en-US" dirty="0"/>
              <a:t>Wrap the App in the </a:t>
            </a:r>
            <a:r>
              <a:rPr lang="en-US" dirty="0" err="1"/>
              <a:t>TweetProvider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762EE7-E67A-FC07-3DE5-93A69B7EF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'./App.css’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'./components/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'./components/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function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TweetProvider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className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"App"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TweetList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TweetProvider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App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E0492ED-4245-0D8A-86F7-135AE4C6FAB1}"/>
              </a:ext>
            </a:extLst>
          </p:cNvPr>
          <p:cNvCxnSpPr/>
          <p:nvPr/>
        </p:nvCxnSpPr>
        <p:spPr>
          <a:xfrm flipH="1">
            <a:off x="4953740" y="1447060"/>
            <a:ext cx="1287262" cy="692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6396BAC-4D60-2589-DE9A-E3345E2856E0}"/>
              </a:ext>
            </a:extLst>
          </p:cNvPr>
          <p:cNvSpPr txBox="1"/>
          <p:nvPr/>
        </p:nvSpPr>
        <p:spPr>
          <a:xfrm>
            <a:off x="6241002" y="1262394"/>
            <a:ext cx="3809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(Braces because it isn’t default export)</a:t>
            </a:r>
          </a:p>
        </p:txBody>
      </p:sp>
    </p:spTree>
    <p:extLst>
      <p:ext uri="{BB962C8B-B14F-4D97-AF65-F5344CB8AC3E}">
        <p14:creationId xmlns:p14="http://schemas.microsoft.com/office/powerpoint/2010/main" val="19925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B24D7-542D-5412-E7B4-82F63100F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Now the state can be available in the Nav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E7E4B-EEA9-07A1-B580-65FAADE22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Nav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setTweets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h3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Profile: Ken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h3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Number of Tweets: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length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p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div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Nav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90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EA3B8-5DD3-1796-9B8B-9CA50BB21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useContext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4291A3-781B-E5ED-ABD8-C11FFE700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useContext</a:t>
            </a:r>
            <a:r>
              <a:rPr lang="en-US" dirty="0"/>
              <a:t> allows the state of the app to be available across any components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321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1DEB7-3162-2800-8138-2EA97D370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Tweets?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E6B7C3-1AFF-C782-8A13-4AA25EFB3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create a Form component</a:t>
            </a:r>
          </a:p>
          <a:p>
            <a:r>
              <a:rPr lang="en-US" dirty="0"/>
              <a:t>Give it access to the state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10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31C5B-3E20-78A0-BB16-CDC7B85CE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3197" y="189390"/>
            <a:ext cx="9146383" cy="648810"/>
          </a:xfrm>
        </p:spPr>
        <p:txBody>
          <a:bodyPr/>
          <a:lstStyle/>
          <a:p>
            <a:r>
              <a:rPr lang="en-US" dirty="0"/>
              <a:t>AddTweet.js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CA1CC-D637-088F-BF4D-50220D2DB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840" y="1225118"/>
            <a:ext cx="11381173" cy="5087645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React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'react’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import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}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from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'./</a:t>
            </a:r>
            <a:r>
              <a:rPr lang="en-US" b="0" dirty="0" err="1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‘’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‘’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TweetContext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updateTitle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    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updateContent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target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preventDefault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prevTweets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[...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prevTweets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length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}])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form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onSubmit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addTweet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"text"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"title"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onChange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updateTitle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input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type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"text"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name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"content"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onChange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updateContent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/&gt;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Submit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button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form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dirty="0">
                <a:solidFill>
                  <a:srgbClr val="D4D4D4"/>
                </a:solidFill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AddTweet</a:t>
            </a:r>
            <a:endParaRPr lang="en-US" b="0" dirty="0">
              <a:solidFill>
                <a:srgbClr val="D4D4D4"/>
              </a:solidFill>
              <a:effectLst/>
              <a:latin typeface="Consolas" panose="020B0609020204030204" pitchFamily="49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37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7C21B-BCBA-6A97-32A2-B49BBF9F8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EAA85A-126E-FD67-D647-425765A462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happens when we refresh the page?</a:t>
            </a:r>
          </a:p>
          <a:p>
            <a:pPr lvl="1"/>
            <a:r>
              <a:rPr lang="en-US" dirty="0"/>
              <a:t>The state returns to the default state</a:t>
            </a:r>
          </a:p>
          <a:p>
            <a:pPr lvl="1"/>
            <a:endParaRPr lang="en-US" dirty="0"/>
          </a:p>
          <a:p>
            <a:r>
              <a:rPr lang="en-US" dirty="0"/>
              <a:t>We aren’t storing the data anywhere!</a:t>
            </a:r>
          </a:p>
          <a:p>
            <a:pPr lvl="1"/>
            <a:r>
              <a:rPr lang="en-US" dirty="0"/>
              <a:t>Of course storing data on a server makes sense, but for now we can consider storing data in the browser, in </a:t>
            </a:r>
            <a:r>
              <a:rPr lang="en-US" dirty="0" err="1"/>
              <a:t>localStorage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65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59E6-9896-4AEE-B835-F6D54E2A1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BEDC5-0660-474D-9E59-767CA8CCA3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2" y="1852657"/>
            <a:ext cx="9134391" cy="411372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 </a:t>
            </a:r>
            <a:r>
              <a:rPr lang="en-US" dirty="0" err="1"/>
              <a:t>localStorage</a:t>
            </a:r>
            <a:r>
              <a:rPr lang="en-US"/>
              <a:t> object allows you to save key/value pairs in the browser</a:t>
            </a:r>
          </a:p>
          <a:p>
            <a:r>
              <a:rPr lang="en-US"/>
              <a:t>&lt;</a:t>
            </a:r>
            <a:r>
              <a:rPr lang="en-US" dirty="0"/>
              <a:t>div id='set'&gt;Set&lt;/div&gt;</a:t>
            </a:r>
            <a:br>
              <a:rPr lang="en-US" dirty="0"/>
            </a:br>
            <a:r>
              <a:rPr lang="en-US" dirty="0"/>
              <a:t>&lt;div id='unset'&gt;Unset&lt;/div&gt;</a:t>
            </a:r>
            <a:br>
              <a:rPr lang="en-US" dirty="0"/>
            </a:br>
            <a:r>
              <a:rPr lang="en-US" dirty="0"/>
              <a:t>&lt;script&gt;</a:t>
            </a:r>
            <a:br>
              <a:rPr lang="en-US" dirty="0"/>
            </a:br>
            <a:r>
              <a:rPr lang="en-US" dirty="0"/>
              <a:t>  $(document).ready(function(){	</a:t>
            </a:r>
            <a:br>
              <a:rPr lang="en-US" dirty="0"/>
            </a:br>
            <a:r>
              <a:rPr lang="en-US" dirty="0"/>
              <a:t>  $("#set").click(function() {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localStorage.setItem</a:t>
            </a:r>
            <a:r>
              <a:rPr lang="en-US" dirty="0"/>
              <a:t>(‘theme', ‘dark')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/>
              <a:t>  $("#unset").click(function() {</a:t>
            </a:r>
            <a:br>
              <a:rPr lang="en-US" dirty="0"/>
            </a:br>
            <a:r>
              <a:rPr lang="en-US" dirty="0"/>
              <a:t>      </a:t>
            </a:r>
            <a:r>
              <a:rPr lang="en-US" dirty="0" err="1"/>
              <a:t>localStorage.removeItem</a:t>
            </a:r>
            <a:r>
              <a:rPr lang="en-US" dirty="0"/>
              <a:t>(‘theme')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/>
              <a:t>&lt;/script&gt;);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8001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82F28-FFD4-ADA8-E2F5-37969592E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Editing </a:t>
            </a:r>
            <a:r>
              <a:rPr lang="en-US" dirty="0" err="1"/>
              <a:t>addTweet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C541E-806A-382A-D9EB-AEE61BAE7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005" y="2290439"/>
            <a:ext cx="10928411" cy="3729361"/>
          </a:xfrm>
        </p:spPr>
        <p:txBody>
          <a:bodyPr/>
          <a:lstStyle/>
          <a:p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D4D4D4"/>
                </a:solidFill>
                <a:effectLst/>
              </a:rPr>
              <a:t>We could set the tweets state to </a:t>
            </a:r>
            <a:r>
              <a:rPr lang="en-US" b="0" dirty="0" err="1">
                <a:solidFill>
                  <a:srgbClr val="D4D4D4"/>
                </a:solidFill>
                <a:effectLst/>
              </a:rPr>
              <a:t>localStorage</a:t>
            </a:r>
            <a:r>
              <a:rPr lang="en-US" b="0" dirty="0">
                <a:solidFill>
                  <a:srgbClr val="D4D4D4"/>
                </a:solidFill>
                <a:effectLst/>
              </a:rPr>
              <a:t> when a new tweet is added</a:t>
            </a:r>
          </a:p>
          <a:p>
            <a:pPr marL="0" indent="0">
              <a:buNone/>
            </a:pP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addTweet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sz="20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preventDefault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prevTweets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[...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prevTweets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sz="2000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sz="2000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sz="2000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sz="2000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sz="20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length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}]);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localStorage</a:t>
            </a:r>
            <a:r>
              <a:rPr lang="en-US" sz="20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setItem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'tweets'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sz="2000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sz="2000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sz="2000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stringify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sz="2000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));</a:t>
            </a:r>
            <a:b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sz="2000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r>
              <a:rPr lang="en-US" dirty="0"/>
              <a:t>What happens?</a:t>
            </a:r>
          </a:p>
        </p:txBody>
      </p:sp>
    </p:spTree>
    <p:extLst>
      <p:ext uri="{BB962C8B-B14F-4D97-AF65-F5344CB8AC3E}">
        <p14:creationId xmlns:p14="http://schemas.microsoft.com/office/powerpoint/2010/main" val="3874968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96EDB-6B32-2203-378D-CF33079CC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586666"/>
          </a:xfrm>
        </p:spPr>
        <p:txBody>
          <a:bodyPr/>
          <a:lstStyle/>
          <a:p>
            <a:r>
              <a:rPr lang="en-US" dirty="0"/>
              <a:t>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5303D6-1DFD-8A8C-190B-86F0321CF5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797" y="1100831"/>
            <a:ext cx="11549849" cy="5477522"/>
          </a:xfrm>
        </p:spPr>
        <p:txBody>
          <a:bodyPr>
            <a:normAutofit/>
          </a:bodyPr>
          <a:lstStyle/>
          <a:p>
            <a:r>
              <a:rPr lang="en-US" dirty="0"/>
              <a:t>Even though we “changed” the state using </a:t>
            </a:r>
            <a:r>
              <a:rPr lang="en-US" dirty="0" err="1"/>
              <a:t>setTweet</a:t>
            </a:r>
            <a:r>
              <a:rPr lang="en-US" dirty="0"/>
              <a:t>, the state of the tweet object remains as it was at start of the function!</a:t>
            </a:r>
          </a:p>
          <a:p>
            <a:pPr lvl="1"/>
            <a:r>
              <a:rPr lang="en-US" dirty="0"/>
              <a:t>“Gotcha”</a:t>
            </a:r>
          </a:p>
          <a:p>
            <a:r>
              <a:rPr lang="en-US" dirty="0"/>
              <a:t>Hack around (#2)</a:t>
            </a:r>
          </a:p>
          <a:p>
            <a:pPr marL="0" indent="0">
              <a:buNone/>
            </a:pP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addTweet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preventDefault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prevTweets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[...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prevTweets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length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}]);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nl-NL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l-NL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allTweets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l-NL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nl-NL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nl-NL" b="0" dirty="0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map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nl-NL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nl-NL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nl-NL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tweet</a:t>
            </a:r>
            <a:r>
              <a:rPr lang="nl-NL" b="0" dirty="0">
                <a:solidFill>
                  <a:srgbClr val="CCCCCC"/>
                </a:solidFill>
                <a:effectLst/>
                <a:latin typeface="Consolas" panose="020B0609020204030204" pitchFamily="49" charset="0"/>
              </a:rPr>
              <a:t>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allTweets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push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({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title: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title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content: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content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likes:</a:t>
            </a:r>
            <a:r>
              <a:rPr lang="en-US" b="0" dirty="0">
                <a:solidFill>
                  <a:srgbClr val="B5CEA8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id: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length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localStorage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'tweets'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stringify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allTweets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}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16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6113B-1873-DEF8-B4B5-CA95316B2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Retrieving from </a:t>
            </a:r>
            <a:r>
              <a:rPr lang="en-US" dirty="0" err="1"/>
              <a:t>LocalStorage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C9F3D5-A93F-8145-BF46-2CA2EC8E4D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739" y="1904999"/>
            <a:ext cx="11310151" cy="411480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export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TweetProvider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= (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=&gt;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{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const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 =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useState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JSON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parse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localStorage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getItem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(</a:t>
            </a:r>
            <a:r>
              <a:rPr lang="en-US" b="0" dirty="0">
                <a:solidFill>
                  <a:srgbClr val="CE9178"/>
                </a:solidFill>
                <a:effectLst/>
                <a:latin typeface="Consolas" panose="020B0609020204030204" pitchFamily="49" charset="0"/>
              </a:rPr>
              <a:t>'tweets'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)));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</a:t>
            </a:r>
            <a:r>
              <a:rPr lang="en-US" b="0" dirty="0">
                <a:solidFill>
                  <a:srgbClr val="C586C0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(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TweetContext.Provider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lang="en-US" b="0" dirty="0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value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=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[</a:t>
            </a:r>
            <a:r>
              <a:rPr lang="en-US" b="0" dirty="0">
                <a:solidFill>
                  <a:srgbClr val="4FC1FF"/>
                </a:solidFill>
                <a:effectLst/>
                <a:latin typeface="Consolas" panose="020B0609020204030204" pitchFamily="49" charset="0"/>
              </a:rPr>
              <a:t>tweets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, </a:t>
            </a:r>
            <a:r>
              <a:rPr lang="en-US" b="0" dirty="0" err="1">
                <a:solidFill>
                  <a:srgbClr val="DCDCAA"/>
                </a:solidFill>
                <a:effectLst/>
                <a:latin typeface="Consolas" panose="020B0609020204030204" pitchFamily="49" charset="0"/>
              </a:rPr>
              <a:t>setTweet</a:t>
            </a: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]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    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{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props</a:t>
            </a:r>
            <a:r>
              <a:rPr lang="en-US" b="0" dirty="0" err="1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.</a:t>
            </a:r>
            <a:r>
              <a:rPr lang="en-US" b="0" dirty="0" err="1">
                <a:solidFill>
                  <a:srgbClr val="9CDCFE"/>
                </a:solidFill>
                <a:effectLst/>
                <a:latin typeface="Consolas" panose="020B0609020204030204" pitchFamily="49" charset="0"/>
              </a:rPr>
              <a:t>children</a:t>
            </a:r>
            <a: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  <a:t>}</a:t>
            </a:r>
            <a:br>
              <a:rPr lang="en-US" b="0" dirty="0">
                <a:solidFill>
                  <a:srgbClr val="569CD6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  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lang="en-US" b="0" dirty="0" err="1">
                <a:solidFill>
                  <a:srgbClr val="4EC9B0"/>
                </a:solidFill>
                <a:effectLst/>
                <a:latin typeface="Consolas" panose="020B0609020204030204" pitchFamily="49" charset="0"/>
              </a:rPr>
              <a:t>TweetContext.Provider</a:t>
            </a:r>
            <a: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  <a:t>&gt;</a:t>
            </a:r>
            <a:br>
              <a:rPr lang="en-US" b="0" dirty="0">
                <a:solidFill>
                  <a:srgbClr val="808080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  )</a:t>
            </a:r>
            <a:b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</a:br>
            <a:r>
              <a:rPr lang="en-US" b="0" dirty="0">
                <a:solidFill>
                  <a:srgbClr val="D4D4D4"/>
                </a:solidFill>
                <a:effectLst/>
                <a:latin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59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53164-7F57-22F5-DD14-DD44F93D2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Recommended on YouTube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E5FB8D-7277-CF98-F215-8C7236394A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https://www.youtube.com/watch?v=35lXWvCuM8o</a:t>
            </a:r>
          </a:p>
        </p:txBody>
      </p:sp>
    </p:spTree>
    <p:extLst>
      <p:ext uri="{BB962C8B-B14F-4D97-AF65-F5344CB8AC3E}">
        <p14:creationId xmlns:p14="http://schemas.microsoft.com/office/powerpoint/2010/main" val="115102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D4AE-8E20-4B51-873F-F4C95E42D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EB244-A114-4FBA-B556-E606D3FE2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Managing State in React</a:t>
            </a:r>
          </a:p>
          <a:p>
            <a:r>
              <a:rPr lang="en-US" dirty="0" err="1"/>
              <a:t>useState</a:t>
            </a:r>
            <a:endParaRPr lang="en-US" dirty="0"/>
          </a:p>
          <a:p>
            <a:r>
              <a:rPr lang="en-US" dirty="0" err="1"/>
              <a:t>useContext</a:t>
            </a:r>
            <a:endParaRPr lang="en-US" dirty="0"/>
          </a:p>
          <a:p>
            <a:r>
              <a:rPr lang="en-US" dirty="0" err="1"/>
              <a:t>localStorage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9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272A8E7-A343-428D-A8B1-A51E5041A0E1}" vid="{A8B9B1ED-DE8D-43F6-A341-9AEC8D0BBD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20578</TotalTime>
  <Words>2061</Words>
  <Application>Microsoft Office PowerPoint</Application>
  <PresentationFormat>Widescreen</PresentationFormat>
  <Paragraphs>125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Arial</vt:lpstr>
      <vt:lpstr>Consolas</vt:lpstr>
      <vt:lpstr>Corbel</vt:lpstr>
      <vt:lpstr>Theme1</vt:lpstr>
      <vt:lpstr>Web Programming Language</vt:lpstr>
      <vt:lpstr>Managing State in React</vt:lpstr>
      <vt:lpstr>Hooks</vt:lpstr>
      <vt:lpstr>useState Hook</vt:lpstr>
      <vt:lpstr>Initialising State</vt:lpstr>
      <vt:lpstr>Using the state</vt:lpstr>
      <vt:lpstr>Updating the State</vt:lpstr>
      <vt:lpstr>Managing the State</vt:lpstr>
      <vt:lpstr>TweetList.jsx</vt:lpstr>
      <vt:lpstr>Tweet.jsx</vt:lpstr>
      <vt:lpstr>Lets add a ‘Nav’ component</vt:lpstr>
      <vt:lpstr>Add it to the App.jsx</vt:lpstr>
      <vt:lpstr>useContext Hook</vt:lpstr>
      <vt:lpstr>TweetContext.jsx</vt:lpstr>
      <vt:lpstr>TweetContext.jsx</vt:lpstr>
      <vt:lpstr>Remove State from TweetList</vt:lpstr>
      <vt:lpstr>Wrap the App in the TweetProvider</vt:lpstr>
      <vt:lpstr>Now the state can be available in the Nav</vt:lpstr>
      <vt:lpstr>useContext</vt:lpstr>
      <vt:lpstr>New Tweets?</vt:lpstr>
      <vt:lpstr>AddTweet.js</vt:lpstr>
      <vt:lpstr>Problem</vt:lpstr>
      <vt:lpstr>Local Storage</vt:lpstr>
      <vt:lpstr>Editing addTweet</vt:lpstr>
      <vt:lpstr>State</vt:lpstr>
      <vt:lpstr>Retrieving from LocalStorage</vt:lpstr>
      <vt:lpstr>Recommended on YouTube</vt:lpstr>
      <vt:lpstr>Key Points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Programming Language</dc:title>
  <dc:creator>Admin</dc:creator>
  <cp:lastModifiedBy>KENNETH COSH</cp:lastModifiedBy>
  <cp:revision>36</cp:revision>
  <dcterms:created xsi:type="dcterms:W3CDTF">2018-10-16T11:37:12Z</dcterms:created>
  <dcterms:modified xsi:type="dcterms:W3CDTF">2026-09-12T08:17:48Z</dcterms:modified>
</cp:coreProperties>
</file>