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65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</p:sldIdLst>
  <p:sldSz cx="12188825" cy="6858000"/>
  <p:notesSz cx="6858000" cy="9144000"/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29" autoAdjust="0"/>
  </p:normalViewPr>
  <p:slideViewPr>
    <p:cSldViewPr showGuides="1">
      <p:cViewPr varScale="1">
        <p:scale>
          <a:sx n="89" d="100"/>
          <a:sy n="89" d="100"/>
        </p:scale>
        <p:origin x="307" y="72"/>
      </p:cViewPr>
      <p:guideLst>
        <p:guide pos="383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88EAF-6ECA-4616-85EF-35AA19C641F3}" type="datetimeFigureOut">
              <a:rPr lang="en-US"/>
              <a:t>6/27/2026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912AB-2776-42F2-A957-313FC7EFEDB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206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en-US"/>
              <a:t>6/27/2026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5214" y="1828800"/>
            <a:ext cx="8229600" cy="289560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5213" y="4800600"/>
            <a:ext cx="8229600" cy="1219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6/27/2026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2412" y="381001"/>
            <a:ext cx="1524001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2412" y="381001"/>
            <a:ext cx="7391399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6/27/2026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6/27/2026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614" y="2514600"/>
            <a:ext cx="8692399" cy="28194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3" y="5410200"/>
            <a:ext cx="8687333" cy="6096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6/27/2026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04781" y="1905001"/>
            <a:ext cx="4419599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29183" y="1905001"/>
            <a:ext cx="4419600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6/27/2026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1" y="1905000"/>
            <a:ext cx="441655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1" y="2743201"/>
            <a:ext cx="441655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9861" y="1905000"/>
            <a:ext cx="441655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9861" y="2743201"/>
            <a:ext cx="441655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6/27/2026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6/27/2026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6/27/2026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b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1414" y="685800"/>
            <a:ext cx="6400800" cy="5334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6/27/2026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b="0" i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951414" y="685800"/>
            <a:ext cx="6400799" cy="5334000"/>
          </a:xfrm>
          <a:solidFill>
            <a:schemeClr val="bg2"/>
          </a:solidFill>
          <a:ln w="76200">
            <a:solidFill>
              <a:schemeClr val="tx1"/>
            </a:solidFill>
            <a:miter lim="800000"/>
          </a:ln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pPr/>
              <a:t>6/27/2026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1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1904999"/>
            <a:ext cx="9134391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413" y="6400800"/>
            <a:ext cx="655319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6422" y="6400800"/>
            <a:ext cx="144938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en-US" smtClean="0"/>
              <a:pPr/>
              <a:t>6/27/2026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8211" y="6400800"/>
            <a:ext cx="838201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3550" indent="-231775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1907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0288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Web Programming Language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Week 2</a:t>
            </a:r>
          </a:p>
          <a:p>
            <a:r>
              <a:rPr lang="it-IT"/>
              <a:t>CSS for Styles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95DBE-D5B7-452F-A6A8-BA7C2C32D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395561-BAF0-4282-81CD-16B17CAADD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HTML Selectors</a:t>
            </a:r>
          </a:p>
          <a:p>
            <a:pPr lvl="1"/>
            <a:r>
              <a:rPr lang="en-US" dirty="0"/>
              <a:t>Redefine the style of existing HTML  Tags</a:t>
            </a:r>
          </a:p>
          <a:p>
            <a:r>
              <a:rPr lang="en-US" dirty="0"/>
              <a:t>Class Selectors</a:t>
            </a:r>
          </a:p>
          <a:p>
            <a:pPr lvl="1"/>
            <a:r>
              <a:rPr lang="en-US" dirty="0"/>
              <a:t>Define styles that may appear several times across a site</a:t>
            </a:r>
          </a:p>
          <a:p>
            <a:r>
              <a:rPr lang="en-US" dirty="0"/>
              <a:t>ID Selectors</a:t>
            </a:r>
          </a:p>
          <a:p>
            <a:pPr lvl="1"/>
            <a:r>
              <a:rPr lang="en-US" dirty="0"/>
              <a:t>Define styles of unique elements</a:t>
            </a:r>
          </a:p>
        </p:txBody>
      </p:sp>
    </p:spTree>
    <p:extLst>
      <p:ext uri="{BB962C8B-B14F-4D97-AF65-F5344CB8AC3E}">
        <p14:creationId xmlns:p14="http://schemas.microsoft.com/office/powerpoint/2010/main" val="1338938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A70B8-99BE-4298-928E-C1565E16D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HTML Selectors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993480-A04C-476E-98C7-4B02630E5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HTMLSelector</a:t>
            </a:r>
            <a:r>
              <a:rPr lang="en-US" dirty="0"/>
              <a:t> { </a:t>
            </a:r>
            <a:r>
              <a:rPr lang="en-US" dirty="0" err="1"/>
              <a:t>Property:Value</a:t>
            </a:r>
            <a:r>
              <a:rPr lang="en-US" dirty="0"/>
              <a:t>; }</a:t>
            </a:r>
          </a:p>
          <a:p>
            <a:endParaRPr lang="en-US" dirty="0"/>
          </a:p>
          <a:p>
            <a:r>
              <a:rPr lang="en-US" dirty="0"/>
              <a:t>&lt;style type=”text/</a:t>
            </a:r>
            <a:r>
              <a:rPr lang="en-US" dirty="0" err="1"/>
              <a:t>css</a:t>
            </a:r>
            <a:r>
              <a:rPr lang="en-US" dirty="0"/>
              <a:t>”&gt;</a:t>
            </a:r>
            <a:br>
              <a:rPr lang="en-US" dirty="0"/>
            </a:br>
            <a:r>
              <a:rPr lang="en-US" dirty="0"/>
              <a:t>   B {      </a:t>
            </a:r>
            <a:br>
              <a:rPr lang="en-US" dirty="0"/>
            </a:br>
            <a:r>
              <a:rPr lang="en-US" dirty="0"/>
              <a:t>      </a:t>
            </a:r>
            <a:r>
              <a:rPr lang="en-US" dirty="0" err="1"/>
              <a:t>font-family:arial</a:t>
            </a:r>
            <a:r>
              <a:rPr lang="en-US" dirty="0"/>
              <a:t>; font-size:14px; </a:t>
            </a:r>
            <a:r>
              <a:rPr lang="en-US" dirty="0" err="1"/>
              <a:t>color:red</a:t>
            </a:r>
            <a:r>
              <a:rPr lang="en-US" dirty="0"/>
              <a:t>;</a:t>
            </a:r>
            <a:br>
              <a:rPr lang="en-US" dirty="0"/>
            </a:br>
            <a:r>
              <a:rPr lang="en-US" dirty="0"/>
              <a:t>   }</a:t>
            </a:r>
            <a:br>
              <a:rPr lang="en-US" dirty="0"/>
            </a:br>
            <a:r>
              <a:rPr lang="en-US" dirty="0"/>
              <a:t>&lt;/style&gt;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86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D792E-F65C-4852-B0FC-76720F95E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Selectors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3CE78-205F-4DF1-A229-27EC4CAB89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.</a:t>
            </a:r>
            <a:r>
              <a:rPr lang="en-GB" dirty="0" err="1"/>
              <a:t>ClassSelectorName</a:t>
            </a:r>
            <a:r>
              <a:rPr lang="en-GB" dirty="0"/>
              <a:t> { Property: Value; }</a:t>
            </a:r>
          </a:p>
          <a:p>
            <a:endParaRPr lang="en-GB" dirty="0"/>
          </a:p>
          <a:p>
            <a:r>
              <a:rPr lang="en-GB" dirty="0"/>
              <a:t>&lt;html&gt;&lt;head&gt;</a:t>
            </a:r>
            <a:br>
              <a:rPr lang="en-GB" dirty="0"/>
            </a:br>
            <a:r>
              <a:rPr lang="en-GB" dirty="0"/>
              <a:t>   &lt;style type="text/</a:t>
            </a:r>
            <a:r>
              <a:rPr lang="en-GB" dirty="0" err="1"/>
              <a:t>css</a:t>
            </a:r>
            <a:r>
              <a:rPr lang="en-GB" dirty="0"/>
              <a:t>"&gt;</a:t>
            </a:r>
            <a:br>
              <a:rPr lang="en-GB" dirty="0"/>
            </a:br>
            <a:r>
              <a:rPr lang="en-GB" dirty="0"/>
              <a:t>      .title {</a:t>
            </a:r>
            <a:r>
              <a:rPr lang="en-GB" dirty="0" err="1"/>
              <a:t>font-family:arial</a:t>
            </a:r>
            <a:r>
              <a:rPr lang="en-GB" dirty="0"/>
              <a:t>; font-size:14px; </a:t>
            </a:r>
            <a:r>
              <a:rPr lang="en-GB" dirty="0" err="1"/>
              <a:t>color:red</a:t>
            </a:r>
            <a:r>
              <a:rPr lang="en-GB" dirty="0"/>
              <a:t>}</a:t>
            </a:r>
            <a:br>
              <a:rPr lang="en-GB" dirty="0"/>
            </a:br>
            <a:r>
              <a:rPr lang="en-GB" dirty="0"/>
              <a:t>   &lt;/style&gt;</a:t>
            </a:r>
            <a:br>
              <a:rPr lang="en-GB" dirty="0"/>
            </a:br>
            <a:r>
              <a:rPr lang="en-GB" dirty="0"/>
              <a:t>&lt;/head&gt;&lt;body&gt;</a:t>
            </a:r>
            <a:br>
              <a:rPr lang="en-GB" dirty="0"/>
            </a:br>
            <a:r>
              <a:rPr lang="en-GB" dirty="0"/>
              <a:t>   &lt;b class="title"&gt;This is a bold tag carrying the title class&lt;/b&gt;</a:t>
            </a:r>
            <a:br>
              <a:rPr lang="en-GB" dirty="0"/>
            </a:br>
            <a:r>
              <a:rPr lang="en-GB" dirty="0"/>
              <a:t>   &lt;</a:t>
            </a:r>
            <a:r>
              <a:rPr lang="en-GB" dirty="0" err="1"/>
              <a:t>i</a:t>
            </a:r>
            <a:r>
              <a:rPr lang="en-GB" dirty="0"/>
              <a:t> class="title"&gt;This is an italics tag carrying the title class&lt;/</a:t>
            </a:r>
            <a:r>
              <a:rPr lang="en-GB" dirty="0" err="1"/>
              <a:t>i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&lt;/body&gt;&lt;/html&gt;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878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D4F10-9298-4974-AB11-A0E71071E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 Selectors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B6C666-2D4F-413C-B781-61986F601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#</a:t>
            </a:r>
            <a:r>
              <a:rPr lang="en-US" dirty="0" err="1"/>
              <a:t>IDSelectorName</a:t>
            </a:r>
            <a:r>
              <a:rPr lang="en-US" dirty="0"/>
              <a:t> { Property: Value; }</a:t>
            </a:r>
          </a:p>
          <a:p>
            <a:endParaRPr lang="en-US" dirty="0"/>
          </a:p>
          <a:p>
            <a:r>
              <a:rPr lang="en-GB" dirty="0"/>
              <a:t> &lt;style type="text/</a:t>
            </a:r>
            <a:r>
              <a:rPr lang="en-GB" dirty="0" err="1"/>
              <a:t>css</a:t>
            </a:r>
            <a:r>
              <a:rPr lang="en-GB" dirty="0"/>
              <a:t>"&gt;</a:t>
            </a:r>
            <a:br>
              <a:rPr lang="en-GB" dirty="0"/>
            </a:br>
            <a:r>
              <a:rPr lang="en-GB" dirty="0"/>
              <a:t>         #layer1 {</a:t>
            </a:r>
            <a:r>
              <a:rPr lang="en-GB" dirty="0" err="1"/>
              <a:t>position:absolute</a:t>
            </a:r>
            <a:r>
              <a:rPr lang="en-GB" dirty="0"/>
              <a:t>; left:100px; top:100px; z-Index:0; background-</a:t>
            </a:r>
            <a:r>
              <a:rPr lang="en-GB" dirty="0" err="1"/>
              <a:t>color</a:t>
            </a:r>
            <a:r>
              <a:rPr lang="en-GB" dirty="0"/>
              <a:t>:#FF9}</a:t>
            </a:r>
            <a:br>
              <a:rPr lang="en-GB" dirty="0"/>
            </a:br>
            <a:r>
              <a:rPr lang="en-GB" dirty="0"/>
              <a:t>         #layer2 {</a:t>
            </a:r>
            <a:r>
              <a:rPr lang="en-GB" dirty="0" err="1"/>
              <a:t>position:absolute</a:t>
            </a:r>
            <a:r>
              <a:rPr lang="en-GB" dirty="0"/>
              <a:t>; left</a:t>
            </a:r>
            <a:r>
              <a:rPr lang="en-GB"/>
              <a:t>:120px; </a:t>
            </a:r>
            <a:r>
              <a:rPr lang="en-GB" dirty="0"/>
              <a:t>top</a:t>
            </a:r>
            <a:r>
              <a:rPr lang="en-GB"/>
              <a:t>:120px; </a:t>
            </a:r>
            <a:r>
              <a:rPr lang="en-GB" dirty="0"/>
              <a:t>z-Index:1; background-</a:t>
            </a:r>
            <a:r>
              <a:rPr lang="en-GB" dirty="0" err="1"/>
              <a:t>color</a:t>
            </a:r>
            <a:r>
              <a:rPr lang="en-GB" dirty="0"/>
              <a:t>:#6CC}</a:t>
            </a:r>
            <a:br>
              <a:rPr lang="en-GB" dirty="0"/>
            </a:br>
            <a:r>
              <a:rPr lang="en-GB" dirty="0"/>
              <a:t>      &lt;/style&gt;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94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2FC37-81CD-4A42-9798-F8B420CE5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&lt;div&gt;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3551F-D397-48D2-BA5C-5F83CEAF3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&lt;div ID="layer1"&gt;</a:t>
            </a:r>
            <a:br>
              <a:rPr lang="en-GB" dirty="0"/>
            </a:br>
            <a:r>
              <a:rPr lang="en-GB" dirty="0"/>
              <a:t>  THIS IS LAYER 1&lt;</a:t>
            </a:r>
            <a:r>
              <a:rPr lang="en-GB" dirty="0" err="1"/>
              <a:t>br</a:t>
            </a:r>
            <a:r>
              <a:rPr lang="en-GB" dirty="0"/>
              <a:t>&gt;POSITIONED AT 100,100</a:t>
            </a:r>
            <a:br>
              <a:rPr lang="en-GB" dirty="0"/>
            </a:br>
            <a:r>
              <a:rPr lang="en-GB" dirty="0"/>
              <a:t>&lt;/div&gt;</a:t>
            </a:r>
            <a:br>
              <a:rPr lang="en-GB" dirty="0"/>
            </a:br>
            <a:r>
              <a:rPr lang="en-GB" dirty="0"/>
              <a:t>&lt;div ID="layer2"&gt;</a:t>
            </a:r>
            <a:br>
              <a:rPr lang="en-GB" dirty="0"/>
            </a:br>
            <a:r>
              <a:rPr lang="en-GB" dirty="0"/>
              <a:t>  THIS IS LAYER 2&lt;</a:t>
            </a:r>
            <a:r>
              <a:rPr lang="en-GB" dirty="0" err="1"/>
              <a:t>br</a:t>
            </a:r>
            <a:r>
              <a:rPr lang="en-GB" dirty="0"/>
              <a:t>&gt;POSITIONED AT 140,140</a:t>
            </a:r>
            <a:br>
              <a:rPr lang="en-GB" dirty="0"/>
            </a:br>
            <a:r>
              <a:rPr lang="en-GB" dirty="0"/>
              <a:t>&lt;/div&gt;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803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78E78-FECC-4DFA-AE30-AC9050718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&lt;span&gt; &amp; &lt;div&gt;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BD2EF0-DDCE-4425-B2B0-0436F00F49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Dummy Tags that can be used to carry </a:t>
            </a:r>
            <a:r>
              <a:rPr lang="en-US" dirty="0" err="1"/>
              <a:t>css</a:t>
            </a:r>
            <a:r>
              <a:rPr lang="en-US" dirty="0"/>
              <a:t> styles.</a:t>
            </a:r>
          </a:p>
          <a:p>
            <a:endParaRPr lang="en-US" dirty="0"/>
          </a:p>
          <a:p>
            <a:r>
              <a:rPr lang="en-US" dirty="0"/>
              <a:t>&lt;span&gt; is an in-line tag, so no line-breaks are inserted around it.</a:t>
            </a:r>
          </a:p>
          <a:p>
            <a:r>
              <a:rPr lang="en-US" dirty="0"/>
              <a:t>&lt;div&gt; is a block tag, so by default a line-break is inserted around the &lt;div&gt;</a:t>
            </a:r>
          </a:p>
        </p:txBody>
      </p:sp>
    </p:spTree>
    <p:extLst>
      <p:ext uri="{BB962C8B-B14F-4D97-AF65-F5344CB8AC3E}">
        <p14:creationId xmlns:p14="http://schemas.microsoft.com/office/powerpoint/2010/main" val="60306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F57D7-8215-4D58-A50C-87A8D45EA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to CSS?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DEBD2C-B742-4171-B894-B9E282EEE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a tag?</a:t>
            </a:r>
          </a:p>
          <a:p>
            <a:pPr lvl="1"/>
            <a:r>
              <a:rPr lang="en-GB" dirty="0"/>
              <a:t>It is &lt;b style="font-size:16px;"&gt;NOT&lt;/b&gt; me.</a:t>
            </a:r>
            <a:endParaRPr lang="en-US" dirty="0"/>
          </a:p>
          <a:p>
            <a:r>
              <a:rPr lang="en-US" dirty="0"/>
              <a:t>In the head?</a:t>
            </a:r>
          </a:p>
          <a:p>
            <a:pPr lvl="1"/>
            <a:r>
              <a:rPr lang="en-US" dirty="0"/>
              <a:t>Makes the style available throughout the page</a:t>
            </a:r>
          </a:p>
          <a:p>
            <a:r>
              <a:rPr lang="en-US" dirty="0"/>
              <a:t>In an external Style Sheet?</a:t>
            </a:r>
          </a:p>
          <a:p>
            <a:pPr lvl="1"/>
            <a:r>
              <a:rPr lang="en-US" dirty="0"/>
              <a:t>Loaded once, the first time the user visits your site. Keeps styles consistent across a site. Referenced in the page header.</a:t>
            </a:r>
          </a:p>
          <a:p>
            <a:pPr lvl="1"/>
            <a:r>
              <a:rPr lang="en-GB" dirty="0"/>
              <a:t>&lt;link </a:t>
            </a:r>
            <a:r>
              <a:rPr lang="en-GB" dirty="0" err="1"/>
              <a:t>rel</a:t>
            </a:r>
            <a:r>
              <a:rPr lang="en-GB" dirty="0"/>
              <a:t>=”stylesheet” </a:t>
            </a:r>
            <a:r>
              <a:rPr lang="en-GB" dirty="0" err="1"/>
              <a:t>href</a:t>
            </a:r>
            <a:r>
              <a:rPr lang="en-GB" dirty="0"/>
              <a:t>=”mystyle.css” type=”text/</a:t>
            </a:r>
            <a:r>
              <a:rPr lang="en-GB" dirty="0" err="1"/>
              <a:t>css</a:t>
            </a:r>
            <a:r>
              <a:rPr lang="en-GB" dirty="0"/>
              <a:t>”&gt;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392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A65D0-5E9F-4A3E-8F83-90F1DCF88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Grouping Selectors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FA0C93-1ADB-4DC9-BC7F-FBAB170A69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Consider this:-</a:t>
            </a:r>
          </a:p>
          <a:p>
            <a:pPr lvl="1"/>
            <a:r>
              <a:rPr lang="en-GB" dirty="0"/>
              <a:t>.heading { </a:t>
            </a:r>
            <a:r>
              <a:rPr lang="en-GB" dirty="0" err="1"/>
              <a:t>font-family:arial</a:t>
            </a:r>
            <a:r>
              <a:rPr lang="en-GB" dirty="0"/>
              <a:t>; </a:t>
            </a:r>
            <a:r>
              <a:rPr lang="en-GB" dirty="0" err="1"/>
              <a:t>color:red</a:t>
            </a:r>
            <a:r>
              <a:rPr lang="en-GB" dirty="0"/>
              <a:t>; </a:t>
            </a:r>
            <a:r>
              <a:rPr lang="en-GB" dirty="0" err="1"/>
              <a:t>background:blue</a:t>
            </a:r>
            <a:r>
              <a:rPr lang="en-GB" dirty="0"/>
              <a:t>; font-size:14pt; }</a:t>
            </a:r>
            <a:br>
              <a:rPr lang="en-GB" dirty="0"/>
            </a:br>
            <a:r>
              <a:rPr lang="en-GB" dirty="0"/>
              <a:t>.subheading { </a:t>
            </a:r>
            <a:r>
              <a:rPr lang="en-GB" dirty="0" err="1"/>
              <a:t>font-family:arial</a:t>
            </a:r>
            <a:r>
              <a:rPr lang="en-GB" dirty="0"/>
              <a:t>; </a:t>
            </a:r>
            <a:r>
              <a:rPr lang="en-GB" dirty="0" err="1"/>
              <a:t>color:red</a:t>
            </a:r>
            <a:r>
              <a:rPr lang="en-GB" dirty="0"/>
              <a:t>; </a:t>
            </a:r>
            <a:r>
              <a:rPr lang="en-GB" dirty="0" err="1"/>
              <a:t>background:blue</a:t>
            </a:r>
            <a:r>
              <a:rPr lang="en-GB" dirty="0"/>
              <a:t>; font-size:12pt; }</a:t>
            </a:r>
            <a:br>
              <a:rPr lang="en-GB" dirty="0"/>
            </a:br>
            <a:r>
              <a:rPr lang="en-GB" dirty="0"/>
              <a:t>.details { </a:t>
            </a:r>
            <a:r>
              <a:rPr lang="en-GB" dirty="0" err="1"/>
              <a:t>font-family:arial</a:t>
            </a:r>
            <a:r>
              <a:rPr lang="en-GB" dirty="0"/>
              <a:t>; </a:t>
            </a:r>
            <a:r>
              <a:rPr lang="en-GB" dirty="0" err="1"/>
              <a:t>color:red</a:t>
            </a:r>
            <a:r>
              <a:rPr lang="en-GB" dirty="0"/>
              <a:t>; </a:t>
            </a:r>
            <a:r>
              <a:rPr lang="en-GB" dirty="0" err="1"/>
              <a:t>background:blue</a:t>
            </a:r>
            <a:r>
              <a:rPr lang="en-GB" dirty="0"/>
              <a:t>; font-size:10pt; } </a:t>
            </a:r>
            <a:endParaRPr lang="en-US" dirty="0"/>
          </a:p>
          <a:p>
            <a:r>
              <a:rPr lang="en-US" dirty="0"/>
              <a:t>Or this:-</a:t>
            </a:r>
          </a:p>
          <a:p>
            <a:pPr lvl="1"/>
            <a:r>
              <a:rPr lang="en-GB" dirty="0"/>
              <a:t>.heading, .subheading, .details { </a:t>
            </a:r>
            <a:r>
              <a:rPr lang="en-GB" dirty="0" err="1"/>
              <a:t>font-family:arial</a:t>
            </a:r>
            <a:r>
              <a:rPr lang="en-GB" dirty="0"/>
              <a:t>; </a:t>
            </a:r>
            <a:r>
              <a:rPr lang="en-GB" dirty="0" err="1"/>
              <a:t>color:red</a:t>
            </a:r>
            <a:r>
              <a:rPr lang="en-GB" dirty="0"/>
              <a:t>; </a:t>
            </a:r>
            <a:r>
              <a:rPr lang="en-GB" dirty="0" err="1"/>
              <a:t>background:blue</a:t>
            </a:r>
            <a:r>
              <a:rPr lang="en-GB" dirty="0"/>
              <a:t>; }</a:t>
            </a:r>
            <a:br>
              <a:rPr lang="en-GB" dirty="0"/>
            </a:br>
            <a:r>
              <a:rPr lang="en-GB" dirty="0"/>
              <a:t>.heading { font-size:14pt; }</a:t>
            </a:r>
            <a:br>
              <a:rPr lang="en-GB" dirty="0"/>
            </a:br>
            <a:r>
              <a:rPr lang="en-GB" dirty="0"/>
              <a:t>.subheading { font-size:12pt; }</a:t>
            </a:r>
            <a:br>
              <a:rPr lang="en-GB" dirty="0"/>
            </a:br>
            <a:r>
              <a:rPr lang="en-GB" dirty="0"/>
              <a:t>.details { font-size:10pt; }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885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8F671-C4F1-42A9-A133-0D45BADC7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 Sensitive Selectors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D858D1-AA1C-4683-ADA7-A915F1E47D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about this?</a:t>
            </a:r>
          </a:p>
          <a:p>
            <a:pPr lvl="1"/>
            <a:r>
              <a:rPr lang="en-US" dirty="0"/>
              <a:t>B I {font-size:16px; }</a:t>
            </a:r>
          </a:p>
          <a:p>
            <a:r>
              <a:rPr lang="en-US" dirty="0"/>
              <a:t>Or this?</a:t>
            </a:r>
          </a:p>
          <a:p>
            <a:pPr lvl="1"/>
            <a:r>
              <a:rPr lang="en-US" dirty="0"/>
              <a:t>B I, .heading, B .subheading { font-size:16px; }</a:t>
            </a:r>
          </a:p>
        </p:txBody>
      </p:sp>
    </p:spTree>
    <p:extLst>
      <p:ext uri="{BB962C8B-B14F-4D97-AF65-F5344CB8AC3E}">
        <p14:creationId xmlns:p14="http://schemas.microsoft.com/office/powerpoint/2010/main" val="3878997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A5876-E570-4B02-994A-2A99AC4F5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CSS &amp; Color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B1FB1B-8F91-48BD-9F40-2BC55D9B26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Colors can be specified by name, by Hex value, or by RGB.</a:t>
            </a:r>
          </a:p>
          <a:p>
            <a:pPr lvl="1"/>
            <a:r>
              <a:rPr lang="en-US" dirty="0"/>
              <a:t>color: red;</a:t>
            </a:r>
          </a:p>
          <a:p>
            <a:pPr lvl="1"/>
            <a:r>
              <a:rPr lang="en-US" dirty="0"/>
              <a:t>color: #FF0000</a:t>
            </a:r>
          </a:p>
          <a:p>
            <a:pPr lvl="1"/>
            <a:r>
              <a:rPr lang="en-US" dirty="0"/>
              <a:t>color: </a:t>
            </a:r>
            <a:r>
              <a:rPr lang="en-US" dirty="0" err="1"/>
              <a:t>rgb</a:t>
            </a:r>
            <a:r>
              <a:rPr lang="en-US" dirty="0"/>
              <a:t>(255,0,0)</a:t>
            </a:r>
          </a:p>
        </p:txBody>
      </p:sp>
    </p:spTree>
    <p:extLst>
      <p:ext uri="{BB962C8B-B14F-4D97-AF65-F5344CB8AC3E}">
        <p14:creationId xmlns:p14="http://schemas.microsoft.com/office/powerpoint/2010/main" val="274015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47577-C675-493E-B003-5B2852D31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CSS For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788921-878D-4103-A63D-F3DD0C0C3A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Use CSS?</a:t>
            </a:r>
          </a:p>
          <a:p>
            <a:r>
              <a:rPr lang="en-US" dirty="0"/>
              <a:t>Introducing CSS</a:t>
            </a:r>
          </a:p>
          <a:p>
            <a:r>
              <a:rPr lang="en-US" dirty="0"/>
              <a:t>Selectors</a:t>
            </a:r>
          </a:p>
          <a:p>
            <a:r>
              <a:rPr lang="en-US" dirty="0"/>
              <a:t>&lt;Span&gt; &amp; &lt;</a:t>
            </a:r>
            <a:r>
              <a:rPr lang="en-US" dirty="0" err="1"/>
              <a:t>Div</a:t>
            </a:r>
            <a:r>
              <a:rPr lang="en-US" dirty="0"/>
              <a:t>&gt;</a:t>
            </a:r>
          </a:p>
          <a:p>
            <a:r>
              <a:rPr lang="en-US" dirty="0"/>
              <a:t>Where to CSS?</a:t>
            </a:r>
          </a:p>
          <a:p>
            <a:r>
              <a:rPr lang="en-US" dirty="0"/>
              <a:t>More on Selectors</a:t>
            </a:r>
          </a:p>
          <a:p>
            <a:r>
              <a:rPr lang="en-US" dirty="0"/>
              <a:t>CSS Properties</a:t>
            </a:r>
          </a:p>
        </p:txBody>
      </p:sp>
    </p:spTree>
    <p:extLst>
      <p:ext uri="{BB962C8B-B14F-4D97-AF65-F5344CB8AC3E}">
        <p14:creationId xmlns:p14="http://schemas.microsoft.com/office/powerpoint/2010/main" val="3093177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FE591-CBA2-4693-9AE9-2FE454299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CSS &amp; Text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DC8C69C-9B23-4FA0-944E-0E661A5815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7591942"/>
              </p:ext>
            </p:extLst>
          </p:nvPr>
        </p:nvGraphicFramePr>
        <p:xfrm>
          <a:off x="1125860" y="1844824"/>
          <a:ext cx="10297143" cy="48245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01431">
                  <a:extLst>
                    <a:ext uri="{9D8B030D-6E8A-4147-A177-3AD203B41FA5}">
                      <a16:colId xmlns:a16="http://schemas.microsoft.com/office/drawing/2014/main" val="554367441"/>
                    </a:ext>
                  </a:extLst>
                </a:gridCol>
                <a:gridCol w="3864186">
                  <a:extLst>
                    <a:ext uri="{9D8B030D-6E8A-4147-A177-3AD203B41FA5}">
                      <a16:colId xmlns:a16="http://schemas.microsoft.com/office/drawing/2014/main" val="3723526032"/>
                    </a:ext>
                  </a:extLst>
                </a:gridCol>
                <a:gridCol w="4231526">
                  <a:extLst>
                    <a:ext uri="{9D8B030D-6E8A-4147-A177-3AD203B41FA5}">
                      <a16:colId xmlns:a16="http://schemas.microsoft.com/office/drawing/2014/main" val="1729353189"/>
                    </a:ext>
                  </a:extLst>
                </a:gridCol>
              </a:tblGrid>
              <a:tr h="313294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Property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Values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Notes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1344025"/>
                  </a:ext>
                </a:extLst>
              </a:tr>
              <a:tr h="989932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color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Any color name, HEX or RGB value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To be W3C compliant, if you set a font’s color, you should also define the background-color property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0690320"/>
                  </a:ext>
                </a:extLst>
              </a:tr>
              <a:tr h="313294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text-align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left, center, right, justify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left is the default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83461484"/>
                  </a:ext>
                </a:extLst>
              </a:tr>
              <a:tr h="989932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text-decoration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none, overline, line-through, underline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Setting text-decoration to none is a useful way of removing the default underline from links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6300314"/>
                  </a:ext>
                </a:extLst>
              </a:tr>
              <a:tr h="651613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text-transform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uppercase, lowercase, capitalize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40689013"/>
                  </a:ext>
                </a:extLst>
              </a:tr>
              <a:tr h="313294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text-indent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Value in pixels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Indents the first line of text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4511124"/>
                  </a:ext>
                </a:extLst>
              </a:tr>
              <a:tr h="313294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direction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rtl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rtl stands for right to left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6308567"/>
                  </a:ext>
                </a:extLst>
              </a:tr>
              <a:tr h="313294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letter-spacing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Value in pixels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4472878"/>
                  </a:ext>
                </a:extLst>
              </a:tr>
              <a:tr h="313294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word-spacing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Value in pixels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8765167"/>
                  </a:ext>
                </a:extLst>
              </a:tr>
              <a:tr h="313294"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line-height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Value in pixels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0719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473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DC476-B995-4DF0-AAFF-A8D1F9992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CSS &amp; Links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C4E6BB-CA41-417F-BE4A-99CCE1392A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Removing the blue line?</a:t>
            </a:r>
          </a:p>
          <a:p>
            <a:pPr lvl="1"/>
            <a:r>
              <a:rPr lang="en-US" dirty="0"/>
              <a:t>a:link {text-decoration: none; }</a:t>
            </a:r>
          </a:p>
          <a:p>
            <a:r>
              <a:rPr lang="en-US" dirty="0"/>
              <a:t>But do you want it to stand out?</a:t>
            </a:r>
          </a:p>
          <a:p>
            <a:pPr lvl="1"/>
            <a:r>
              <a:rPr lang="en-US" dirty="0"/>
              <a:t>a:link { color: #000000; }</a:t>
            </a:r>
            <a:br>
              <a:rPr lang="en-US" dirty="0"/>
            </a:br>
            <a:r>
              <a:rPr lang="en-US" dirty="0"/>
              <a:t>a:visited { color: #404040; }</a:t>
            </a:r>
            <a:br>
              <a:rPr lang="en-US" dirty="0"/>
            </a:br>
            <a:r>
              <a:rPr lang="en-US" dirty="0"/>
              <a:t>a:hover { color: #8c8c8c; }</a:t>
            </a:r>
            <a:br>
              <a:rPr lang="en-US" dirty="0"/>
            </a:br>
            <a:r>
              <a:rPr lang="en-US" dirty="0"/>
              <a:t>a:active { color: #</a:t>
            </a:r>
            <a:r>
              <a:rPr lang="en-US" dirty="0" err="1"/>
              <a:t>bfbfbf</a:t>
            </a:r>
            <a:r>
              <a:rPr lang="en-US" dirty="0"/>
              <a:t>; }</a:t>
            </a:r>
          </a:p>
        </p:txBody>
      </p:sp>
    </p:spTree>
    <p:extLst>
      <p:ext uri="{BB962C8B-B14F-4D97-AF65-F5344CB8AC3E}">
        <p14:creationId xmlns:p14="http://schemas.microsoft.com/office/powerpoint/2010/main" val="1947584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3F9B6-16E8-4DCB-996E-8F13C807C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A5C640-0C63-4E77-AAD9-92FFBCAE9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dirty="0"/>
              <a:t>CSS is used to control the style of a website; all aspects of the presentation including layout, colors and fonts.</a:t>
            </a:r>
          </a:p>
          <a:p>
            <a:pPr lvl="0"/>
            <a:r>
              <a:rPr lang="en-US" dirty="0"/>
              <a:t>Existing HTML selectors can be redefined to make them appear differently, while new styles can be created using either class or ID selectors.</a:t>
            </a:r>
          </a:p>
          <a:p>
            <a:pPr lvl="0"/>
            <a:r>
              <a:rPr lang="en-US" dirty="0"/>
              <a:t>ID selectors should be used when there is an element that will only occur once, while class selectors are used for styles that occur multiple times.</a:t>
            </a:r>
          </a:p>
          <a:p>
            <a:pPr lvl="0"/>
            <a:r>
              <a:rPr lang="en-US" dirty="0"/>
              <a:t>Class selectors are defined using a dot “.”, while ID selectors are defined using a hash “#”.</a:t>
            </a:r>
          </a:p>
          <a:p>
            <a:pPr lvl="0"/>
            <a:r>
              <a:rPr lang="en-US" dirty="0"/>
              <a:t>&lt;Span&gt; and &lt;</a:t>
            </a:r>
            <a:r>
              <a:rPr lang="en-US" dirty="0" err="1"/>
              <a:t>Div</a:t>
            </a:r>
            <a:r>
              <a:rPr lang="en-US" dirty="0"/>
              <a:t>&gt; are dummy tags that can be used to invoke style, while not really doing anything themselves – the difference is that the &lt;</a:t>
            </a:r>
            <a:r>
              <a:rPr lang="en-US" dirty="0" err="1"/>
              <a:t>Div</a:t>
            </a:r>
            <a:r>
              <a:rPr lang="en-US" dirty="0"/>
              <a:t>&gt; tag will insert a line break around it.</a:t>
            </a:r>
          </a:p>
          <a:p>
            <a:pPr lvl="0"/>
            <a:r>
              <a:rPr lang="en-US" dirty="0"/>
              <a:t>CSS can be defined either within a single tag, within the head of a page, or in a separate stylesheet.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575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82F15-4B08-4BF7-B0ED-EF055898F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CSS – Cascading Style Sheets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87C053-89E9-435A-8D6D-0F9AF6E8D2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Separating Style From Content</a:t>
            </a:r>
          </a:p>
          <a:p>
            <a:endParaRPr lang="en-US" dirty="0"/>
          </a:p>
          <a:p>
            <a:r>
              <a:rPr lang="en-US" dirty="0"/>
              <a:t>Consider if your site grows and has 100 pages – and then you need to make a design change…</a:t>
            </a:r>
          </a:p>
          <a:p>
            <a:endParaRPr lang="en-US" dirty="0"/>
          </a:p>
          <a:p>
            <a:r>
              <a:rPr lang="en-US" dirty="0"/>
              <a:t>A style is the definition of the form that something takes;</a:t>
            </a:r>
          </a:p>
          <a:p>
            <a:pPr lvl="1"/>
            <a:r>
              <a:rPr lang="en-US" dirty="0"/>
              <a:t>Color, Font, Size, Italics, Bold, Underline, Width, Height, Position…</a:t>
            </a:r>
          </a:p>
          <a:p>
            <a:r>
              <a:rPr lang="en-US" dirty="0"/>
              <a:t>Each </a:t>
            </a:r>
            <a:r>
              <a:rPr lang="en-US" b="1" dirty="0"/>
              <a:t>Style</a:t>
            </a:r>
            <a:r>
              <a:rPr lang="en-US" dirty="0"/>
              <a:t> is defined in a </a:t>
            </a:r>
            <a:r>
              <a:rPr lang="en-US" b="1" dirty="0"/>
              <a:t>Selector</a:t>
            </a:r>
          </a:p>
        </p:txBody>
      </p:sp>
    </p:spTree>
    <p:extLst>
      <p:ext uri="{BB962C8B-B14F-4D97-AF65-F5344CB8AC3E}">
        <p14:creationId xmlns:p14="http://schemas.microsoft.com/office/powerpoint/2010/main" val="94582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33570-1EA3-4CF5-8259-3EBBC4B6D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 of Using CSS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04718-1DB3-4DF7-BD07-70AF0440B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Separation of form &amp; content</a:t>
            </a:r>
          </a:p>
          <a:p>
            <a:r>
              <a:rPr lang="en-US" dirty="0"/>
              <a:t>Define the look of pages in one place</a:t>
            </a:r>
          </a:p>
          <a:p>
            <a:r>
              <a:rPr lang="en-US" dirty="0"/>
              <a:t>Easily change the look of pages</a:t>
            </a:r>
          </a:p>
          <a:p>
            <a:r>
              <a:rPr lang="en-US" dirty="0"/>
              <a:t>Define more font attributes than the standard tags</a:t>
            </a:r>
          </a:p>
          <a:p>
            <a:r>
              <a:rPr lang="en-US" dirty="0"/>
              <a:t>Position elements with pixel precision</a:t>
            </a:r>
          </a:p>
          <a:p>
            <a:r>
              <a:rPr lang="en-US" dirty="0"/>
              <a:t>Redefine entire HTML tags</a:t>
            </a:r>
          </a:p>
          <a:p>
            <a:r>
              <a:rPr lang="en-US" dirty="0"/>
              <a:t>Define custom styles for links (not just a blue underline)</a:t>
            </a:r>
          </a:p>
          <a:p>
            <a:r>
              <a:rPr lang="en-US" dirty="0"/>
              <a:t>Define layers, so elements can appear on top of other elements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23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79CB3-5B7B-4708-809F-A9149CDEE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Styling a Table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13E87-5D92-4C5E-886D-A54C6BA297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00E5FE-3DF2-4290-94C7-0D67EBE71FA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236" y="2780928"/>
            <a:ext cx="2683544" cy="1974702"/>
          </a:xfrm>
          <a:prstGeom prst="rect">
            <a:avLst/>
          </a:prstGeom>
          <a:noFill/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0060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67674-404C-4137-ABD2-20FB8EB4F9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8108" y="190500"/>
            <a:ext cx="9073007" cy="64770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&lt;table&gt;</a:t>
            </a:r>
            <a:br>
              <a:rPr lang="en-US" dirty="0"/>
            </a:br>
            <a:r>
              <a:rPr lang="en-US" dirty="0"/>
              <a:t>   &lt;tr&gt;</a:t>
            </a:r>
            <a:br>
              <a:rPr lang="en-US" dirty="0"/>
            </a:br>
            <a:r>
              <a:rPr lang="en-US" dirty="0"/>
              <a:t>      &lt;td </a:t>
            </a:r>
            <a:r>
              <a:rPr lang="en-US" dirty="0" err="1"/>
              <a:t>bgcolor</a:t>
            </a:r>
            <a:r>
              <a:rPr lang="en-US" dirty="0"/>
              <a:t>="#</a:t>
            </a:r>
            <a:r>
              <a:rPr lang="en-US" dirty="0" err="1"/>
              <a:t>eeeeee</a:t>
            </a:r>
            <a:r>
              <a:rPr lang="en-US" dirty="0"/>
              <a:t>" align="left"&gt;</a:t>
            </a:r>
            <a:br>
              <a:rPr lang="en-US" dirty="0"/>
            </a:br>
            <a:r>
              <a:rPr lang="en-US" dirty="0"/>
              <a:t>         &lt;font face="arial" size="4" color="blue"&gt;&lt;b&gt;</a:t>
            </a:r>
            <a:r>
              <a:rPr lang="en-US" dirty="0" err="1"/>
              <a:t>uk</a:t>
            </a:r>
            <a:r>
              <a:rPr lang="en-US" dirty="0"/>
              <a:t>&lt;/b&gt;&lt;/font&gt;</a:t>
            </a:r>
            <a:br>
              <a:rPr lang="en-US" dirty="0"/>
            </a:br>
            <a:r>
              <a:rPr lang="en-US" dirty="0"/>
              <a:t>      &lt;/td&gt;</a:t>
            </a:r>
            <a:br>
              <a:rPr lang="en-US" dirty="0"/>
            </a:br>
            <a:r>
              <a:rPr lang="en-US" dirty="0"/>
              <a:t>      &lt;td </a:t>
            </a:r>
            <a:r>
              <a:rPr lang="en-US" dirty="0" err="1"/>
              <a:t>bgcolor</a:t>
            </a:r>
            <a:r>
              <a:rPr lang="en-US" dirty="0"/>
              <a:t>="#</a:t>
            </a:r>
            <a:r>
              <a:rPr lang="en-US" dirty="0" err="1"/>
              <a:t>dddddd</a:t>
            </a:r>
            <a:r>
              <a:rPr lang="en-US" dirty="0"/>
              <a:t>" align="center"&gt;</a:t>
            </a:r>
            <a:br>
              <a:rPr lang="en-US" dirty="0"/>
            </a:br>
            <a:r>
              <a:rPr lang="en-US" dirty="0"/>
              <a:t>         &lt;font face="arial" size="2" color="black"&gt;&lt;</a:t>
            </a:r>
            <a:r>
              <a:rPr lang="en-US" dirty="0" err="1"/>
              <a:t>i</a:t>
            </a:r>
            <a:r>
              <a:rPr lang="en-US" dirty="0"/>
              <a:t>&gt;United Kingdom&lt;/</a:t>
            </a:r>
            <a:r>
              <a:rPr lang="en-US" dirty="0" err="1"/>
              <a:t>i</a:t>
            </a:r>
            <a:r>
              <a:rPr lang="en-US" dirty="0"/>
              <a:t>&gt;&lt;/font&gt;</a:t>
            </a:r>
            <a:br>
              <a:rPr lang="en-US" dirty="0"/>
            </a:br>
            <a:r>
              <a:rPr lang="en-US" dirty="0"/>
              <a:t>      &lt;/td&gt;</a:t>
            </a:r>
            <a:br>
              <a:rPr lang="en-US" dirty="0"/>
            </a:br>
            <a:r>
              <a:rPr lang="en-US" dirty="0"/>
              <a:t>   &lt;/tr&gt;</a:t>
            </a:r>
            <a:br>
              <a:rPr lang="en-US" dirty="0"/>
            </a:br>
            <a:r>
              <a:rPr lang="en-US" dirty="0"/>
              <a:t>   &lt;tr&gt;</a:t>
            </a:r>
            <a:br>
              <a:rPr lang="en-US" dirty="0"/>
            </a:br>
            <a:r>
              <a:rPr lang="en-US" dirty="0"/>
              <a:t>      &lt;td </a:t>
            </a:r>
            <a:r>
              <a:rPr lang="en-US" dirty="0" err="1"/>
              <a:t>bgcolor</a:t>
            </a:r>
            <a:r>
              <a:rPr lang="en-US" dirty="0"/>
              <a:t>="#</a:t>
            </a:r>
            <a:r>
              <a:rPr lang="en-US" dirty="0" err="1"/>
              <a:t>eeeeee</a:t>
            </a:r>
            <a:r>
              <a:rPr lang="en-US" dirty="0"/>
              <a:t>" align="left"&gt;</a:t>
            </a:r>
            <a:br>
              <a:rPr lang="en-US" dirty="0"/>
            </a:br>
            <a:r>
              <a:rPr lang="en-US" dirty="0"/>
              <a:t>         &lt;font face="arial" size="4" color="blue"&gt;&lt;b&gt;us&lt;/b&gt;&lt;/font&gt;</a:t>
            </a:r>
            <a:br>
              <a:rPr lang="en-US" dirty="0"/>
            </a:br>
            <a:r>
              <a:rPr lang="en-US" dirty="0"/>
              <a:t>      &lt;/td&gt;</a:t>
            </a:r>
            <a:br>
              <a:rPr lang="en-US" dirty="0"/>
            </a:br>
            <a:r>
              <a:rPr lang="en-US" dirty="0"/>
              <a:t>      &lt;td </a:t>
            </a:r>
            <a:r>
              <a:rPr lang="en-US" dirty="0" err="1"/>
              <a:t>bgcolor</a:t>
            </a:r>
            <a:r>
              <a:rPr lang="en-US" dirty="0"/>
              <a:t>="#</a:t>
            </a:r>
            <a:r>
              <a:rPr lang="en-US" dirty="0" err="1"/>
              <a:t>dddddd</a:t>
            </a:r>
            <a:r>
              <a:rPr lang="en-US" dirty="0"/>
              <a:t>" align="center"&gt;</a:t>
            </a:r>
            <a:br>
              <a:rPr lang="en-US" dirty="0"/>
            </a:br>
            <a:r>
              <a:rPr lang="en-US" dirty="0"/>
              <a:t>         &lt;font face="arial" size="2" color="black"&gt;&lt;</a:t>
            </a:r>
            <a:r>
              <a:rPr lang="en-US" dirty="0" err="1"/>
              <a:t>i</a:t>
            </a:r>
            <a:r>
              <a:rPr lang="en-US" dirty="0"/>
              <a:t>&gt;United States&lt;/</a:t>
            </a:r>
            <a:r>
              <a:rPr lang="en-US" dirty="0" err="1"/>
              <a:t>i</a:t>
            </a:r>
            <a:r>
              <a:rPr lang="en-US" dirty="0"/>
              <a:t>&gt;&lt;/font&gt;</a:t>
            </a:r>
            <a:br>
              <a:rPr lang="en-US" dirty="0"/>
            </a:br>
            <a:r>
              <a:rPr lang="en-US" dirty="0"/>
              <a:t>      &lt;/td&gt;</a:t>
            </a:r>
            <a:br>
              <a:rPr lang="en-US" dirty="0"/>
            </a:br>
            <a:r>
              <a:rPr lang="en-US" dirty="0"/>
              <a:t>   &lt;/tr&gt;</a:t>
            </a:r>
            <a:br>
              <a:rPr lang="en-US" dirty="0"/>
            </a:br>
            <a:r>
              <a:rPr lang="en-US" dirty="0"/>
              <a:t>   &lt;tr&gt;</a:t>
            </a:r>
            <a:br>
              <a:rPr lang="en-US" dirty="0"/>
            </a:br>
            <a:r>
              <a:rPr lang="en-US" dirty="0"/>
              <a:t>      &lt;td </a:t>
            </a:r>
            <a:r>
              <a:rPr lang="en-US" dirty="0" err="1"/>
              <a:t>bgcolor</a:t>
            </a:r>
            <a:r>
              <a:rPr lang="en-US" dirty="0"/>
              <a:t>="#</a:t>
            </a:r>
            <a:r>
              <a:rPr lang="en-US" dirty="0" err="1"/>
              <a:t>eeeeee</a:t>
            </a:r>
            <a:r>
              <a:rPr lang="en-US" dirty="0"/>
              <a:t>" align="left"&gt;</a:t>
            </a:r>
            <a:br>
              <a:rPr lang="en-US" dirty="0"/>
            </a:br>
            <a:r>
              <a:rPr lang="en-US" dirty="0"/>
              <a:t>         &lt;font face="arial" size="4" color="blue"&gt;&lt;b&gt;</a:t>
            </a:r>
            <a:r>
              <a:rPr lang="en-US" dirty="0" err="1"/>
              <a:t>th</a:t>
            </a:r>
            <a:r>
              <a:rPr lang="en-US" dirty="0"/>
              <a:t>&lt;/b&gt;&lt;/font&gt;</a:t>
            </a:r>
            <a:br>
              <a:rPr lang="en-US" dirty="0"/>
            </a:br>
            <a:r>
              <a:rPr lang="en-US" dirty="0"/>
              <a:t>      &lt;/td&gt;</a:t>
            </a:r>
            <a:br>
              <a:rPr lang="en-US" dirty="0"/>
            </a:br>
            <a:r>
              <a:rPr lang="en-US" dirty="0"/>
              <a:t>      &lt;td </a:t>
            </a:r>
            <a:r>
              <a:rPr lang="en-US" dirty="0" err="1"/>
              <a:t>bgcolor</a:t>
            </a:r>
            <a:r>
              <a:rPr lang="en-US" dirty="0"/>
              <a:t>="#</a:t>
            </a:r>
            <a:r>
              <a:rPr lang="en-US" dirty="0" err="1"/>
              <a:t>dddddd</a:t>
            </a:r>
            <a:r>
              <a:rPr lang="en-US" dirty="0"/>
              <a:t>" align="center"&gt;</a:t>
            </a:r>
            <a:br>
              <a:rPr lang="en-US" dirty="0"/>
            </a:br>
            <a:r>
              <a:rPr lang="en-US" dirty="0"/>
              <a:t>         &lt;font face="arial" size="2" color="black"&gt;&lt;</a:t>
            </a:r>
            <a:r>
              <a:rPr lang="en-US" dirty="0" err="1"/>
              <a:t>i</a:t>
            </a:r>
            <a:r>
              <a:rPr lang="en-US" dirty="0"/>
              <a:t>&gt;Thailand&lt;/</a:t>
            </a:r>
            <a:r>
              <a:rPr lang="en-US" dirty="0" err="1"/>
              <a:t>i</a:t>
            </a:r>
            <a:r>
              <a:rPr lang="en-US" dirty="0"/>
              <a:t>&gt;&lt;/font&gt;</a:t>
            </a:r>
            <a:br>
              <a:rPr lang="en-US" dirty="0"/>
            </a:br>
            <a:r>
              <a:rPr lang="en-US" dirty="0"/>
              <a:t>      &lt;/td&gt;</a:t>
            </a:r>
            <a:br>
              <a:rPr lang="en-US" dirty="0"/>
            </a:br>
            <a:r>
              <a:rPr lang="en-US" dirty="0"/>
              <a:t>   &lt;/tr&gt;</a:t>
            </a:r>
            <a:br>
              <a:rPr lang="en-US" dirty="0"/>
            </a:br>
            <a:r>
              <a:rPr lang="en-US" dirty="0"/>
              <a:t>&lt;/table&gt;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6F0493-0E87-4B17-A074-8081B08BCE32}"/>
              </a:ext>
            </a:extLst>
          </p:cNvPr>
          <p:cNvSpPr txBox="1"/>
          <p:nvPr/>
        </p:nvSpPr>
        <p:spPr>
          <a:xfrm>
            <a:off x="405780" y="5661248"/>
            <a:ext cx="2779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N.B. Font tag is deprecated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C1F781F-BC6B-4C75-961B-3612DF622D8A}"/>
              </a:ext>
            </a:extLst>
          </p:cNvPr>
          <p:cNvCxnSpPr>
            <a:cxnSpLocks/>
          </p:cNvCxnSpPr>
          <p:nvPr/>
        </p:nvCxnSpPr>
        <p:spPr>
          <a:xfrm flipV="1">
            <a:off x="3358108" y="5661248"/>
            <a:ext cx="720080" cy="1440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2E4979C-63C8-4390-88DA-57FF7ECF1323}"/>
              </a:ext>
            </a:extLst>
          </p:cNvPr>
          <p:cNvSpPr txBox="1"/>
          <p:nvPr/>
        </p:nvSpPr>
        <p:spPr>
          <a:xfrm>
            <a:off x="366538" y="535032"/>
            <a:ext cx="28191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Your Thoughts?</a:t>
            </a:r>
          </a:p>
        </p:txBody>
      </p:sp>
    </p:spTree>
    <p:extLst>
      <p:ext uri="{BB962C8B-B14F-4D97-AF65-F5344CB8AC3E}">
        <p14:creationId xmlns:p14="http://schemas.microsoft.com/office/powerpoint/2010/main" val="418853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631BB-FF05-41D3-894C-5A142BEDA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about this?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7A33C4-8D04-4296-B75F-BF5E155401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&lt;table&gt;</a:t>
            </a:r>
            <a:br>
              <a:rPr lang="en-US" dirty="0"/>
            </a:br>
            <a:r>
              <a:rPr lang="en-US" dirty="0"/>
              <a:t>    &lt;tr&gt;&lt;td class="col1"&gt;</a:t>
            </a:r>
            <a:r>
              <a:rPr lang="en-US" dirty="0" err="1"/>
              <a:t>uk</a:t>
            </a:r>
            <a:r>
              <a:rPr lang="en-US" dirty="0"/>
              <a:t>&lt;/td&gt;</a:t>
            </a:r>
            <a:br>
              <a:rPr lang="en-US" dirty="0"/>
            </a:br>
            <a:r>
              <a:rPr lang="en-US" dirty="0"/>
              <a:t>        &lt;td class="col2"&gt;United Kingdom&lt;/td&gt;&lt;/tr&gt;</a:t>
            </a:r>
            <a:br>
              <a:rPr lang="en-US" dirty="0"/>
            </a:br>
            <a:r>
              <a:rPr lang="en-US" dirty="0"/>
              <a:t>    &lt;tr&gt;&lt;td class="col1"&gt;us&lt;/td&gt;</a:t>
            </a:r>
            <a:br>
              <a:rPr lang="en-US" dirty="0"/>
            </a:br>
            <a:r>
              <a:rPr lang="en-US" dirty="0"/>
              <a:t>        &lt;td class="col2"&gt;United States&lt;/td&gt;&lt;/tr&gt;</a:t>
            </a:r>
            <a:br>
              <a:rPr lang="en-US" dirty="0"/>
            </a:br>
            <a:r>
              <a:rPr lang="en-US" dirty="0"/>
              <a:t>    &lt;tr&gt;&lt;td class="col1"&gt;</a:t>
            </a:r>
            <a:r>
              <a:rPr lang="en-US" dirty="0" err="1"/>
              <a:t>th</a:t>
            </a:r>
            <a:r>
              <a:rPr lang="en-US" dirty="0"/>
              <a:t>&lt;/td&gt;</a:t>
            </a:r>
            <a:br>
              <a:rPr lang="en-US" dirty="0"/>
            </a:br>
            <a:r>
              <a:rPr lang="en-US" dirty="0"/>
              <a:t>        &lt;td class="col2"&gt;Thailand&lt;/td&gt;&lt;/tr&gt;</a:t>
            </a:r>
            <a:br>
              <a:rPr lang="en-US" dirty="0"/>
            </a:br>
            <a:r>
              <a:rPr lang="en-US" dirty="0"/>
              <a:t>&lt;/table&gt;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55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5E81B-48A7-415D-8EAC-86A72BA20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Defining the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2D6BB5-9543-4278-8E76-26B84BF11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413" y="1904999"/>
            <a:ext cx="9134391" cy="483636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&lt;style&gt;</a:t>
            </a:r>
            <a:br>
              <a:rPr lang="en-US" dirty="0"/>
            </a:br>
            <a:r>
              <a:rPr lang="en-US" dirty="0"/>
              <a:t>.col1 {</a:t>
            </a:r>
            <a:br>
              <a:rPr lang="en-US" dirty="0"/>
            </a:br>
            <a:r>
              <a:rPr lang="en-US" dirty="0"/>
              <a:t>	background-color:#</a:t>
            </a:r>
            <a:r>
              <a:rPr lang="en-US" dirty="0" err="1"/>
              <a:t>eeeeee</a:t>
            </a:r>
            <a:r>
              <a:rPr lang="en-US" dirty="0"/>
              <a:t>;</a:t>
            </a:r>
            <a:br>
              <a:rPr lang="en-US" dirty="0"/>
            </a:br>
            <a:r>
              <a:rPr lang="en-US" dirty="0"/>
              <a:t>	</a:t>
            </a:r>
            <a:r>
              <a:rPr lang="en-US" dirty="0" err="1"/>
              <a:t>text-align:left</a:t>
            </a:r>
            <a:r>
              <a:rPr lang="en-US" dirty="0"/>
              <a:t>;</a:t>
            </a:r>
            <a:br>
              <a:rPr lang="en-US" dirty="0"/>
            </a:br>
            <a:r>
              <a:rPr lang="en-US" dirty="0"/>
              <a:t>	</a:t>
            </a:r>
            <a:r>
              <a:rPr lang="en-US" dirty="0" err="1"/>
              <a:t>font-family:Arial</a:t>
            </a:r>
            <a:r>
              <a:rPr lang="en-US" dirty="0"/>
              <a:t>, Helvetica, sans-serif;</a:t>
            </a:r>
            <a:br>
              <a:rPr lang="en-US" dirty="0"/>
            </a:br>
            <a:r>
              <a:rPr lang="en-US" dirty="0"/>
              <a:t>	font-size:18px;</a:t>
            </a:r>
            <a:br>
              <a:rPr lang="en-US" dirty="0"/>
            </a:br>
            <a:r>
              <a:rPr lang="en-US" dirty="0"/>
              <a:t>	</a:t>
            </a:r>
            <a:r>
              <a:rPr lang="en-US" dirty="0" err="1"/>
              <a:t>color:blue</a:t>
            </a:r>
            <a:r>
              <a:rPr lang="en-US" dirty="0"/>
              <a:t>;</a:t>
            </a:r>
            <a:br>
              <a:rPr lang="en-US" dirty="0"/>
            </a:br>
            <a:r>
              <a:rPr lang="en-US" dirty="0"/>
              <a:t>	</a:t>
            </a:r>
            <a:r>
              <a:rPr lang="en-US" dirty="0" err="1"/>
              <a:t>font-weight:bold</a:t>
            </a:r>
            <a:r>
              <a:rPr lang="en-US" dirty="0"/>
              <a:t>;</a:t>
            </a:r>
            <a:br>
              <a:rPr lang="en-US" dirty="0"/>
            </a:b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.col2 {</a:t>
            </a:r>
            <a:br>
              <a:rPr lang="en-US" dirty="0"/>
            </a:br>
            <a:r>
              <a:rPr lang="en-US" dirty="0"/>
              <a:t>	background-color:#</a:t>
            </a:r>
            <a:r>
              <a:rPr lang="en-US" dirty="0" err="1"/>
              <a:t>dddddd</a:t>
            </a:r>
            <a:r>
              <a:rPr lang="en-US" dirty="0"/>
              <a:t>;</a:t>
            </a:r>
            <a:br>
              <a:rPr lang="en-US" dirty="0"/>
            </a:br>
            <a:r>
              <a:rPr lang="en-US" dirty="0"/>
              <a:t>	</a:t>
            </a:r>
            <a:r>
              <a:rPr lang="en-US" dirty="0" err="1"/>
              <a:t>text-align:center</a:t>
            </a:r>
            <a:r>
              <a:rPr lang="en-US" dirty="0"/>
              <a:t>;</a:t>
            </a:r>
            <a:br>
              <a:rPr lang="en-US" dirty="0"/>
            </a:br>
            <a:r>
              <a:rPr lang="en-US" dirty="0"/>
              <a:t>	</a:t>
            </a:r>
            <a:r>
              <a:rPr lang="en-US" dirty="0" err="1"/>
              <a:t>font-family:Arial</a:t>
            </a:r>
            <a:r>
              <a:rPr lang="en-US" dirty="0"/>
              <a:t>, Helvetica, sans-serif;</a:t>
            </a:r>
            <a:br>
              <a:rPr lang="en-US" dirty="0"/>
            </a:br>
            <a:r>
              <a:rPr lang="en-US" dirty="0"/>
              <a:t>	font-size:12px;</a:t>
            </a:r>
            <a:br>
              <a:rPr lang="en-US" dirty="0"/>
            </a:br>
            <a:r>
              <a:rPr lang="en-US" dirty="0"/>
              <a:t>	</a:t>
            </a:r>
            <a:r>
              <a:rPr lang="en-US" dirty="0" err="1"/>
              <a:t>color:black</a:t>
            </a:r>
            <a:r>
              <a:rPr lang="en-US" dirty="0"/>
              <a:t>;</a:t>
            </a:r>
            <a:br>
              <a:rPr lang="en-US" dirty="0"/>
            </a:br>
            <a:r>
              <a:rPr lang="en-US" dirty="0"/>
              <a:t>	</a:t>
            </a:r>
            <a:r>
              <a:rPr lang="en-US" dirty="0" err="1"/>
              <a:t>font-style:italic</a:t>
            </a:r>
            <a:r>
              <a:rPr lang="en-US" dirty="0"/>
              <a:t>;</a:t>
            </a:r>
            <a:br>
              <a:rPr lang="en-US" dirty="0"/>
            </a:b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&lt;/style&gt;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41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3AAE8-1AEA-459F-9E41-37EC2652F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Style 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D137E-B63E-4E6D-9E4D-36875002ED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&lt;html&gt;</a:t>
            </a:r>
            <a:br>
              <a:rPr lang="en-GB" dirty="0"/>
            </a:br>
            <a:r>
              <a:rPr lang="en-GB" dirty="0"/>
              <a:t>&lt;head&gt;</a:t>
            </a:r>
            <a:br>
              <a:rPr lang="en-GB" dirty="0"/>
            </a:br>
            <a:r>
              <a:rPr lang="en-GB" dirty="0"/>
              <a:t>   &lt;style type="text/</a:t>
            </a:r>
            <a:r>
              <a:rPr lang="en-GB" dirty="0" err="1"/>
              <a:t>css</a:t>
            </a:r>
            <a:r>
              <a:rPr lang="en-GB" dirty="0"/>
              <a:t>"&gt;</a:t>
            </a:r>
            <a:br>
              <a:rPr lang="en-GB" dirty="0"/>
            </a:br>
            <a:r>
              <a:rPr lang="en-GB" dirty="0"/>
              <a:t>      </a:t>
            </a:r>
            <a:r>
              <a:rPr lang="en-GB" dirty="0" err="1"/>
              <a:t>B.headline</a:t>
            </a:r>
            <a:r>
              <a:rPr lang="en-GB" dirty="0"/>
              <a:t> {</a:t>
            </a:r>
            <a:br>
              <a:rPr lang="en-GB" dirty="0"/>
            </a:br>
            <a:r>
              <a:rPr lang="en-GB" dirty="0"/>
              <a:t>         </a:t>
            </a:r>
            <a:r>
              <a:rPr lang="en-GB" dirty="0" err="1"/>
              <a:t>color:red</a:t>
            </a:r>
            <a:r>
              <a:rPr lang="en-GB" dirty="0"/>
              <a:t>; </a:t>
            </a:r>
            <a:br>
              <a:rPr lang="en-GB" dirty="0"/>
            </a:br>
            <a:r>
              <a:rPr lang="en-GB" dirty="0"/>
              <a:t>         font-size:22px; </a:t>
            </a:r>
            <a:br>
              <a:rPr lang="en-GB" dirty="0"/>
            </a:br>
            <a:r>
              <a:rPr lang="en-GB" dirty="0"/>
              <a:t>         </a:t>
            </a:r>
            <a:r>
              <a:rPr lang="en-GB" dirty="0" err="1"/>
              <a:t>font-family:arial</a:t>
            </a:r>
            <a:r>
              <a:rPr lang="en-GB" dirty="0"/>
              <a:t>; </a:t>
            </a:r>
            <a:br>
              <a:rPr lang="en-GB" dirty="0"/>
            </a:br>
            <a:r>
              <a:rPr lang="en-GB" dirty="0"/>
              <a:t>         </a:t>
            </a:r>
            <a:r>
              <a:rPr lang="en-GB" dirty="0" err="1"/>
              <a:t>text-decoration:underline</a:t>
            </a:r>
            <a:br>
              <a:rPr lang="en-GB" dirty="0"/>
            </a:br>
            <a:r>
              <a:rPr lang="en-GB" dirty="0"/>
              <a:t>      }</a:t>
            </a:r>
            <a:br>
              <a:rPr lang="en-GB" dirty="0"/>
            </a:br>
            <a:r>
              <a:rPr lang="en-GB" dirty="0"/>
              <a:t>   &lt;/style&gt;</a:t>
            </a:r>
            <a:br>
              <a:rPr lang="en-GB" dirty="0"/>
            </a:br>
            <a:r>
              <a:rPr lang="en-GB" dirty="0"/>
              <a:t>&lt;/head&gt;</a:t>
            </a:r>
            <a:br>
              <a:rPr lang="en-GB" dirty="0"/>
            </a:br>
            <a:r>
              <a:rPr lang="en-GB" dirty="0"/>
              <a:t>&lt;body&gt;</a:t>
            </a:r>
            <a:br>
              <a:rPr lang="en-GB" dirty="0"/>
            </a:br>
            <a:r>
              <a:rPr lang="en-GB" dirty="0"/>
              <a:t>   &lt;b&gt;This is normal bold&lt;/b&gt;&lt;</a:t>
            </a:r>
            <a:r>
              <a:rPr lang="en-GB" dirty="0" err="1"/>
              <a:t>br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 &lt;b class="headline"&gt;This is headline style bold&lt;/b&gt;</a:t>
            </a:r>
            <a:br>
              <a:rPr lang="en-GB" dirty="0"/>
            </a:br>
            <a:r>
              <a:rPr lang="en-GB" dirty="0"/>
              <a:t>&lt;/body&gt;</a:t>
            </a:r>
            <a:br>
              <a:rPr lang="en-GB" dirty="0"/>
            </a:br>
            <a:r>
              <a:rPr lang="en-GB" dirty="0"/>
              <a:t>&lt;/html&gt;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230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Digital Blue Tunnel 16x9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2895261.potx" id="{4CBF9558-C12D-4F51-9AA3-9D0796951DBC}" vid="{FFC159E6-A134-46E7-B1A0-C306E39FC295}"/>
    </a:ext>
  </a:extLst>
</a:theme>
</file>

<file path=ppt/theme/theme2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digital blue tunnel presentation (widescreen)</Template>
  <TotalTime>12515</TotalTime>
  <Words>1717</Words>
  <Application>Microsoft Office PowerPoint</Application>
  <PresentationFormat>Custom</PresentationFormat>
  <Paragraphs>130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Corbel</vt:lpstr>
      <vt:lpstr>Digital Blue Tunnel 16x9</vt:lpstr>
      <vt:lpstr>Web Programming Language</vt:lpstr>
      <vt:lpstr>CSS For Style</vt:lpstr>
      <vt:lpstr>CSS – Cascading Style Sheets</vt:lpstr>
      <vt:lpstr>Advantages of Using CSS</vt:lpstr>
      <vt:lpstr>Styling a Table</vt:lpstr>
      <vt:lpstr>PowerPoint Presentation</vt:lpstr>
      <vt:lpstr>How about this?</vt:lpstr>
      <vt:lpstr>Defining the Styles</vt:lpstr>
      <vt:lpstr>Simple Style Definition</vt:lpstr>
      <vt:lpstr>Selectors</vt:lpstr>
      <vt:lpstr>HTML Selectors</vt:lpstr>
      <vt:lpstr>Class Selectors</vt:lpstr>
      <vt:lpstr>ID Selectors</vt:lpstr>
      <vt:lpstr>&lt;div&gt;</vt:lpstr>
      <vt:lpstr>&lt;span&gt; &amp; &lt;div&gt;</vt:lpstr>
      <vt:lpstr>Where to CSS?</vt:lpstr>
      <vt:lpstr>Grouping Selectors</vt:lpstr>
      <vt:lpstr>Context Sensitive Selectors</vt:lpstr>
      <vt:lpstr>CSS &amp; Color</vt:lpstr>
      <vt:lpstr>CSS &amp; Text</vt:lpstr>
      <vt:lpstr>CSS &amp; Links</vt:lpstr>
      <vt:lpstr>Key Points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 Programming Language</dc:title>
  <dc:creator>Admin</dc:creator>
  <cp:lastModifiedBy>KENNETH COSH</cp:lastModifiedBy>
  <cp:revision>12</cp:revision>
  <dcterms:created xsi:type="dcterms:W3CDTF">2018-07-28T06:25:39Z</dcterms:created>
  <dcterms:modified xsi:type="dcterms:W3CDTF">2026-06-27T05:01:05Z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