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6" r:id="rId11"/>
    <p:sldId id="264" r:id="rId12"/>
    <p:sldId id="267" r:id="rId13"/>
    <p:sldId id="268" r:id="rId14"/>
    <p:sldId id="270" r:id="rId15"/>
    <p:sldId id="271" r:id="rId16"/>
    <p:sldId id="272" r:id="rId17"/>
    <p:sldId id="273" r:id="rId18"/>
    <p:sldId id="274" r:id="rId19"/>
    <p:sldId id="275" r:id="rId20"/>
    <p:sldId id="276" r:id="rId21"/>
    <p:sldId id="278" r:id="rId22"/>
    <p:sldId id="269"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E0DB80B-EB0E-47D4-BC9F-6591D6CCEF33}">
          <p14:sldIdLst>
            <p14:sldId id="256"/>
            <p14:sldId id="257"/>
            <p14:sldId id="258"/>
            <p14:sldId id="259"/>
            <p14:sldId id="260"/>
            <p14:sldId id="261"/>
            <p14:sldId id="262"/>
            <p14:sldId id="263"/>
            <p14:sldId id="265"/>
            <p14:sldId id="266"/>
            <p14:sldId id="264"/>
            <p14:sldId id="267"/>
            <p14:sldId id="268"/>
            <p14:sldId id="270"/>
            <p14:sldId id="271"/>
            <p14:sldId id="272"/>
            <p14:sldId id="273"/>
            <p14:sldId id="274"/>
            <p14:sldId id="275"/>
            <p14:sldId id="276"/>
            <p14:sldId id="278"/>
            <p14:sldId id="269"/>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Lst>
        </p14:section>
        <p14:section name="Untitled Section" id="{9CABE67A-40A4-41A1-A221-C4C040235C3E}">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87" d="100"/>
          <a:sy n="87" d="100"/>
        </p:scale>
        <p:origin x="389"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2594E3CA-A674-4A2A-9B01-81F046650EBE}" type="datetimeFigureOut">
              <a:rPr lang="en-US" smtClean="0"/>
              <a:t>7/13/2020</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45AF1C6-CF55-46FA-8BE7-DF791841B053}" type="slidenum">
              <a:rPr lang="en-US" smtClean="0"/>
              <a:t>‹#›</a:t>
            </a:fld>
            <a:endParaRPr lang="en-US"/>
          </a:p>
        </p:txBody>
      </p:sp>
    </p:spTree>
    <p:extLst>
      <p:ext uri="{BB962C8B-B14F-4D97-AF65-F5344CB8AC3E}">
        <p14:creationId xmlns:p14="http://schemas.microsoft.com/office/powerpoint/2010/main" val="775829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94E3CA-A674-4A2A-9B01-81F046650EBE}"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5AF1C6-CF55-46FA-8BE7-DF791841B053}" type="slidenum">
              <a:rPr lang="en-US" smtClean="0"/>
              <a:t>‹#›</a:t>
            </a:fld>
            <a:endParaRPr lang="en-US"/>
          </a:p>
        </p:txBody>
      </p:sp>
    </p:spTree>
    <p:extLst>
      <p:ext uri="{BB962C8B-B14F-4D97-AF65-F5344CB8AC3E}">
        <p14:creationId xmlns:p14="http://schemas.microsoft.com/office/powerpoint/2010/main" val="1744794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2594E3CA-A674-4A2A-9B01-81F046650EBE}" type="datetimeFigureOut">
              <a:rPr lang="en-US" smtClean="0"/>
              <a:t>7/13/2020</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45AF1C6-CF55-46FA-8BE7-DF791841B053}" type="slidenum">
              <a:rPr lang="en-US" smtClean="0"/>
              <a:t>‹#›</a:t>
            </a:fld>
            <a:endParaRPr lang="en-US"/>
          </a:p>
        </p:txBody>
      </p:sp>
    </p:spTree>
    <p:extLst>
      <p:ext uri="{BB962C8B-B14F-4D97-AF65-F5344CB8AC3E}">
        <p14:creationId xmlns:p14="http://schemas.microsoft.com/office/powerpoint/2010/main" val="1837590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94E3CA-A674-4A2A-9B01-81F046650EBE}"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945AF1C6-CF55-46FA-8BE7-DF791841B053}" type="slidenum">
              <a:rPr lang="en-US" smtClean="0"/>
              <a:t>‹#›</a:t>
            </a:fld>
            <a:endParaRPr lang="en-US"/>
          </a:p>
        </p:txBody>
      </p:sp>
    </p:spTree>
    <p:extLst>
      <p:ext uri="{BB962C8B-B14F-4D97-AF65-F5344CB8AC3E}">
        <p14:creationId xmlns:p14="http://schemas.microsoft.com/office/powerpoint/2010/main" val="509393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2594E3CA-A674-4A2A-9B01-81F046650EBE}" type="datetimeFigureOut">
              <a:rPr lang="en-US" smtClean="0"/>
              <a:t>7/13/2020</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45AF1C6-CF55-46FA-8BE7-DF791841B053}" type="slidenum">
              <a:rPr lang="en-US" smtClean="0"/>
              <a:t>‹#›</a:t>
            </a:fld>
            <a:endParaRPr lang="en-US"/>
          </a:p>
        </p:txBody>
      </p:sp>
    </p:spTree>
    <p:extLst>
      <p:ext uri="{BB962C8B-B14F-4D97-AF65-F5344CB8AC3E}">
        <p14:creationId xmlns:p14="http://schemas.microsoft.com/office/powerpoint/2010/main" val="378694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94E3CA-A674-4A2A-9B01-81F046650EBE}"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5AF1C6-CF55-46FA-8BE7-DF791841B053}" type="slidenum">
              <a:rPr lang="en-US" smtClean="0"/>
              <a:t>‹#›</a:t>
            </a:fld>
            <a:endParaRPr lang="en-US"/>
          </a:p>
        </p:txBody>
      </p:sp>
    </p:spTree>
    <p:extLst>
      <p:ext uri="{BB962C8B-B14F-4D97-AF65-F5344CB8AC3E}">
        <p14:creationId xmlns:p14="http://schemas.microsoft.com/office/powerpoint/2010/main" val="1541197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94E3CA-A674-4A2A-9B01-81F046650EBE}" type="datetimeFigureOut">
              <a:rPr lang="en-US" smtClean="0"/>
              <a:t>7/13/2020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5AF1C6-CF55-46FA-8BE7-DF791841B053}" type="slidenum">
              <a:rPr lang="en-US" smtClean="0"/>
              <a:t>‹#›</a:t>
            </a:fld>
            <a:endParaRPr lang="en-US"/>
          </a:p>
        </p:txBody>
      </p:sp>
    </p:spTree>
    <p:extLst>
      <p:ext uri="{BB962C8B-B14F-4D97-AF65-F5344CB8AC3E}">
        <p14:creationId xmlns:p14="http://schemas.microsoft.com/office/powerpoint/2010/main" val="2713265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94E3CA-A674-4A2A-9B01-81F046650EBE}" type="datetimeFigureOut">
              <a:rPr lang="en-US" smtClean="0"/>
              <a:t>7/13/2020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5AF1C6-CF55-46FA-8BE7-DF791841B053}" type="slidenum">
              <a:rPr lang="en-US" smtClean="0"/>
              <a:t>‹#›</a:t>
            </a:fld>
            <a:endParaRPr lang="en-US"/>
          </a:p>
        </p:txBody>
      </p:sp>
    </p:spTree>
    <p:extLst>
      <p:ext uri="{BB962C8B-B14F-4D97-AF65-F5344CB8AC3E}">
        <p14:creationId xmlns:p14="http://schemas.microsoft.com/office/powerpoint/2010/main" val="1535623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94E3CA-A674-4A2A-9B01-81F046650EBE}" type="datetimeFigureOut">
              <a:rPr lang="en-US" smtClean="0"/>
              <a:t>7/13/2020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5AF1C6-CF55-46FA-8BE7-DF791841B053}" type="slidenum">
              <a:rPr lang="en-US" smtClean="0"/>
              <a:t>‹#›</a:t>
            </a:fld>
            <a:endParaRPr lang="en-US"/>
          </a:p>
        </p:txBody>
      </p:sp>
    </p:spTree>
    <p:extLst>
      <p:ext uri="{BB962C8B-B14F-4D97-AF65-F5344CB8AC3E}">
        <p14:creationId xmlns:p14="http://schemas.microsoft.com/office/powerpoint/2010/main" val="2707384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2594E3CA-A674-4A2A-9B01-81F046650EBE}" type="datetimeFigureOut">
              <a:rPr lang="en-US" smtClean="0"/>
              <a:t>7/13/2020</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45AF1C6-CF55-46FA-8BE7-DF791841B053}" type="slidenum">
              <a:rPr lang="en-US" smtClean="0"/>
              <a:t>‹#›</a:t>
            </a:fld>
            <a:endParaRPr lang="en-US"/>
          </a:p>
        </p:txBody>
      </p:sp>
    </p:spTree>
    <p:extLst>
      <p:ext uri="{BB962C8B-B14F-4D97-AF65-F5344CB8AC3E}">
        <p14:creationId xmlns:p14="http://schemas.microsoft.com/office/powerpoint/2010/main" val="2402067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94E3CA-A674-4A2A-9B01-81F046650EBE}"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5AF1C6-CF55-46FA-8BE7-DF791841B053}" type="slidenum">
              <a:rPr lang="en-US" smtClean="0"/>
              <a:t>‹#›</a:t>
            </a:fld>
            <a:endParaRPr lang="en-US"/>
          </a:p>
        </p:txBody>
      </p:sp>
    </p:spTree>
    <p:extLst>
      <p:ext uri="{BB962C8B-B14F-4D97-AF65-F5344CB8AC3E}">
        <p14:creationId xmlns:p14="http://schemas.microsoft.com/office/powerpoint/2010/main" val="659801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2594E3CA-A674-4A2A-9B01-81F046650EBE}" type="datetimeFigureOut">
              <a:rPr lang="en-US" smtClean="0"/>
              <a:t>7/13/2020</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45AF1C6-CF55-46FA-8BE7-DF791841B053}"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6447836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269202 Algorithms for </a:t>
            </a:r>
            <a:r>
              <a:rPr lang="en-US" dirty="0" err="1"/>
              <a:t>iSNE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Kenneth </a:t>
            </a:r>
            <a:r>
              <a:rPr lang="en-US" dirty="0" err="1"/>
              <a:t>Cosh</a:t>
            </a:r>
            <a:endParaRPr lang="en-US" dirty="0"/>
          </a:p>
          <a:p>
            <a:r>
              <a:rPr lang="en-US" dirty="0"/>
              <a:t>Week 2</a:t>
            </a:r>
          </a:p>
        </p:txBody>
      </p:sp>
    </p:spTree>
    <p:extLst>
      <p:ext uri="{BB962C8B-B14F-4D97-AF65-F5344CB8AC3E}">
        <p14:creationId xmlns:p14="http://schemas.microsoft.com/office/powerpoint/2010/main" val="326476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Jagged  Arrays</a:t>
            </a:r>
          </a:p>
        </p:txBody>
      </p:sp>
      <p:sp>
        <p:nvSpPr>
          <p:cNvPr id="3" name="Content Placeholder 2"/>
          <p:cNvSpPr>
            <a:spLocks noGrp="1"/>
          </p:cNvSpPr>
          <p:nvPr>
            <p:ph idx="1"/>
          </p:nvPr>
        </p:nvSpPr>
        <p:spPr/>
        <p:txBody>
          <a:bodyPr/>
          <a:lstStyle/>
          <a:p>
            <a:r>
              <a:rPr lang="en-US" dirty="0"/>
              <a:t>Each of the arrays can be of a different size!</a:t>
            </a:r>
          </a:p>
          <a:p>
            <a:pPr marL="0" indent="0">
              <a:buNone/>
            </a:pPr>
            <a:r>
              <a:rPr lang="en-US" dirty="0"/>
              <a:t>		</a:t>
            </a:r>
            <a:r>
              <a:rPr lang="en-US" dirty="0" err="1"/>
              <a:t>int</a:t>
            </a:r>
            <a:r>
              <a:rPr lang="en-US" dirty="0"/>
              <a:t>** a = new </a:t>
            </a:r>
            <a:r>
              <a:rPr lang="en-US" dirty="0" err="1"/>
              <a:t>int</a:t>
            </a:r>
            <a:r>
              <a:rPr lang="en-US" dirty="0"/>
              <a:t>*[3];</a:t>
            </a:r>
          </a:p>
          <a:p>
            <a:pPr marL="0" indent="0">
              <a:buNone/>
            </a:pPr>
            <a:r>
              <a:rPr lang="en-US" dirty="0"/>
              <a:t>		a[0] = new </a:t>
            </a:r>
            <a:r>
              <a:rPr lang="en-US" dirty="0" err="1"/>
              <a:t>int</a:t>
            </a:r>
            <a:r>
              <a:rPr lang="en-US" dirty="0"/>
              <a:t>[5];</a:t>
            </a:r>
          </a:p>
          <a:p>
            <a:pPr marL="0" indent="0">
              <a:buNone/>
            </a:pPr>
            <a:r>
              <a:rPr lang="en-US" dirty="0"/>
              <a:t>		a[1] = new </a:t>
            </a:r>
            <a:r>
              <a:rPr lang="en-US" dirty="0" err="1"/>
              <a:t>int</a:t>
            </a:r>
            <a:r>
              <a:rPr lang="en-US" dirty="0"/>
              <a:t>[2];</a:t>
            </a:r>
          </a:p>
          <a:p>
            <a:pPr marL="0" indent="0">
              <a:buNone/>
            </a:pPr>
            <a:r>
              <a:rPr lang="en-US" dirty="0"/>
              <a:t>		a[2] = new </a:t>
            </a:r>
            <a:r>
              <a:rPr lang="en-US" dirty="0" err="1"/>
              <a:t>int</a:t>
            </a:r>
            <a:r>
              <a:rPr lang="en-US" dirty="0"/>
              <a:t>[4];</a:t>
            </a:r>
          </a:p>
          <a:p>
            <a:endParaRPr lang="en-US" dirty="0"/>
          </a:p>
        </p:txBody>
      </p:sp>
    </p:spTree>
    <p:extLst>
      <p:ext uri="{BB962C8B-B14F-4D97-AF65-F5344CB8AC3E}">
        <p14:creationId xmlns:p14="http://schemas.microsoft.com/office/powerpoint/2010/main" val="2782457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a:t>
            </a:r>
          </a:p>
        </p:txBody>
      </p:sp>
      <p:sp>
        <p:nvSpPr>
          <p:cNvPr id="3" name="Content Placeholder 2"/>
          <p:cNvSpPr>
            <a:spLocks noGrp="1"/>
          </p:cNvSpPr>
          <p:nvPr>
            <p:ph idx="1"/>
          </p:nvPr>
        </p:nvSpPr>
        <p:spPr/>
        <p:txBody>
          <a:bodyPr/>
          <a:lstStyle/>
          <a:p>
            <a:r>
              <a:rPr lang="en-US" dirty="0"/>
              <a:t>Getting or setting a value in a particular node (or index) – Constant Time</a:t>
            </a:r>
          </a:p>
          <a:p>
            <a:r>
              <a:rPr lang="en-US" dirty="0"/>
              <a:t>Iterating over elements in order – Linear Time</a:t>
            </a:r>
          </a:p>
          <a:p>
            <a:r>
              <a:rPr lang="en-US" dirty="0"/>
              <a:t>Inserting or deleting an element from the middle of the array – Linear Time</a:t>
            </a:r>
          </a:p>
          <a:p>
            <a:r>
              <a:rPr lang="en-US" dirty="0"/>
              <a:t>Inserting an element at the end of an array – </a:t>
            </a:r>
            <a:r>
              <a:rPr lang="en-US" dirty="0" err="1"/>
              <a:t>Amortised</a:t>
            </a:r>
            <a:r>
              <a:rPr lang="en-US" dirty="0"/>
              <a:t> Constant Time</a:t>
            </a:r>
          </a:p>
        </p:txBody>
      </p:sp>
    </p:spTree>
    <p:extLst>
      <p:ext uri="{BB962C8B-B14F-4D97-AF65-F5344CB8AC3E}">
        <p14:creationId xmlns:p14="http://schemas.microsoft.com/office/powerpoint/2010/main" val="737407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 Benefits</a:t>
            </a:r>
          </a:p>
        </p:txBody>
      </p:sp>
      <p:sp>
        <p:nvSpPr>
          <p:cNvPr id="3" name="Content Placeholder 2"/>
          <p:cNvSpPr>
            <a:spLocks noGrp="1"/>
          </p:cNvSpPr>
          <p:nvPr>
            <p:ph idx="1"/>
          </p:nvPr>
        </p:nvSpPr>
        <p:spPr/>
        <p:txBody>
          <a:bodyPr/>
          <a:lstStyle/>
          <a:p>
            <a:r>
              <a:rPr lang="en-US" dirty="0"/>
              <a:t>Good Locality of Reference</a:t>
            </a:r>
          </a:p>
          <a:p>
            <a:pPr lvl="1"/>
            <a:r>
              <a:rPr lang="en-US" dirty="0"/>
              <a:t>Temporal locality &amp; Spatial locality</a:t>
            </a:r>
          </a:p>
          <a:p>
            <a:r>
              <a:rPr lang="en-US" dirty="0"/>
              <a:t>Data Caching</a:t>
            </a:r>
          </a:p>
          <a:p>
            <a:r>
              <a:rPr lang="en-US" dirty="0"/>
              <a:t>Compact</a:t>
            </a:r>
          </a:p>
          <a:p>
            <a:pPr lvl="1"/>
            <a:r>
              <a:rPr lang="en-US" dirty="0"/>
              <a:t>Low memory use</a:t>
            </a:r>
          </a:p>
          <a:p>
            <a:r>
              <a:rPr lang="en-US" dirty="0"/>
              <a:t>Random Access</a:t>
            </a:r>
          </a:p>
        </p:txBody>
      </p:sp>
    </p:spTree>
    <p:extLst>
      <p:ext uri="{BB962C8B-B14F-4D97-AF65-F5344CB8AC3E}">
        <p14:creationId xmlns:p14="http://schemas.microsoft.com/office/powerpoint/2010/main" val="1332466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 Limitation</a:t>
            </a:r>
          </a:p>
        </p:txBody>
      </p:sp>
      <p:sp>
        <p:nvSpPr>
          <p:cNvPr id="3" name="Content Placeholder 2"/>
          <p:cNvSpPr>
            <a:spLocks noGrp="1"/>
          </p:cNvSpPr>
          <p:nvPr>
            <p:ph idx="1"/>
          </p:nvPr>
        </p:nvSpPr>
        <p:spPr/>
        <p:txBody>
          <a:bodyPr/>
          <a:lstStyle/>
          <a:p>
            <a:r>
              <a:rPr lang="en-US" dirty="0"/>
              <a:t>The data in an array is separated in computer memory by the same distance, which makes inserting an element inside the array requires shifting other data in the array.</a:t>
            </a:r>
          </a:p>
          <a:p>
            <a:pPr lvl="1"/>
            <a:r>
              <a:rPr lang="en-US" dirty="0"/>
              <a:t>This can be overcome by using a linked data structure.</a:t>
            </a:r>
          </a:p>
        </p:txBody>
      </p:sp>
    </p:spTree>
    <p:extLst>
      <p:ext uri="{BB962C8B-B14F-4D97-AF65-F5344CB8AC3E}">
        <p14:creationId xmlns:p14="http://schemas.microsoft.com/office/powerpoint/2010/main" val="1648368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992313" y="333375"/>
            <a:ext cx="8229600" cy="1143000"/>
          </a:xfrm>
          <a:ln>
            <a:solidFill>
              <a:schemeClr val="tx1"/>
            </a:solidFill>
          </a:ln>
        </p:spPr>
        <p:txBody>
          <a:bodyPr/>
          <a:lstStyle/>
          <a:p>
            <a:pPr eaLnBrk="1" hangingPunct="1"/>
            <a:r>
              <a:rPr lang="en-US" altLang="en-US"/>
              <a:t>A Simple Linked List</a:t>
            </a:r>
            <a:endParaRPr lang="en-AU" altLang="en-US"/>
          </a:p>
        </p:txBody>
      </p:sp>
      <p:grpSp>
        <p:nvGrpSpPr>
          <p:cNvPr id="8195" name="Group 8"/>
          <p:cNvGrpSpPr>
            <a:grpSpLocks/>
          </p:cNvGrpSpPr>
          <p:nvPr/>
        </p:nvGrpSpPr>
        <p:grpSpPr bwMode="auto">
          <a:xfrm>
            <a:off x="2351088" y="3141663"/>
            <a:ext cx="1008062" cy="1008062"/>
            <a:chOff x="476" y="1162"/>
            <a:chExt cx="635" cy="635"/>
          </a:xfrm>
        </p:grpSpPr>
        <p:sp>
          <p:nvSpPr>
            <p:cNvPr id="8220" name="Rectangle 4"/>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solidFill>
                  <a:schemeClr val="bg1"/>
                </a:solidFill>
              </a:endParaRPr>
            </a:p>
          </p:txBody>
        </p:sp>
        <p:sp>
          <p:nvSpPr>
            <p:cNvPr id="8221" name="Line 5"/>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22" name="Text Box 7"/>
            <p:cNvSpPr txBox="1">
              <a:spLocks noChangeArrowheads="1"/>
            </p:cNvSpPr>
            <p:nvPr/>
          </p:nvSpPr>
          <p:spPr bwMode="auto">
            <a:xfrm>
              <a:off x="567" y="1253"/>
              <a:ext cx="420" cy="23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chemeClr val="bg1"/>
                  </a:solidFill>
                </a:rPr>
                <a:t>Data</a:t>
              </a:r>
              <a:endParaRPr lang="en-AU" altLang="en-US" sz="1800">
                <a:solidFill>
                  <a:schemeClr val="bg1"/>
                </a:solidFill>
              </a:endParaRPr>
            </a:p>
          </p:txBody>
        </p:sp>
      </p:grpSp>
      <p:grpSp>
        <p:nvGrpSpPr>
          <p:cNvPr id="8196" name="Group 9"/>
          <p:cNvGrpSpPr>
            <a:grpSpLocks/>
          </p:cNvGrpSpPr>
          <p:nvPr/>
        </p:nvGrpSpPr>
        <p:grpSpPr bwMode="auto">
          <a:xfrm>
            <a:off x="4006851" y="3141663"/>
            <a:ext cx="1008063" cy="1008062"/>
            <a:chOff x="476" y="1162"/>
            <a:chExt cx="635" cy="635"/>
          </a:xfrm>
        </p:grpSpPr>
        <p:sp>
          <p:nvSpPr>
            <p:cNvPr id="8217"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solidFill>
                  <a:schemeClr val="bg1"/>
                </a:solidFill>
              </a:endParaRPr>
            </a:p>
          </p:txBody>
        </p:sp>
        <p:sp>
          <p:nvSpPr>
            <p:cNvPr id="8218"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19" name="Text Box 12"/>
            <p:cNvSpPr txBox="1">
              <a:spLocks noChangeArrowheads="1"/>
            </p:cNvSpPr>
            <p:nvPr/>
          </p:nvSpPr>
          <p:spPr bwMode="auto">
            <a:xfrm>
              <a:off x="567" y="1253"/>
              <a:ext cx="420" cy="23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chemeClr val="bg1"/>
                  </a:solidFill>
                </a:rPr>
                <a:t>Data</a:t>
              </a:r>
              <a:endParaRPr lang="en-AU" altLang="en-US" sz="1800">
                <a:solidFill>
                  <a:schemeClr val="bg1"/>
                </a:solidFill>
              </a:endParaRPr>
            </a:p>
          </p:txBody>
        </p:sp>
      </p:grpSp>
      <p:grpSp>
        <p:nvGrpSpPr>
          <p:cNvPr id="8197" name="Group 13"/>
          <p:cNvGrpSpPr>
            <a:grpSpLocks/>
          </p:cNvGrpSpPr>
          <p:nvPr/>
        </p:nvGrpSpPr>
        <p:grpSpPr bwMode="auto">
          <a:xfrm>
            <a:off x="5591176" y="3141663"/>
            <a:ext cx="1008063" cy="1008062"/>
            <a:chOff x="476" y="1162"/>
            <a:chExt cx="635" cy="635"/>
          </a:xfrm>
        </p:grpSpPr>
        <p:sp>
          <p:nvSpPr>
            <p:cNvPr id="8214" name="Rectangle 14"/>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solidFill>
                  <a:schemeClr val="bg1"/>
                </a:solidFill>
              </a:endParaRPr>
            </a:p>
          </p:txBody>
        </p:sp>
        <p:sp>
          <p:nvSpPr>
            <p:cNvPr id="8215" name="Line 15"/>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16" name="Text Box 16"/>
            <p:cNvSpPr txBox="1">
              <a:spLocks noChangeArrowheads="1"/>
            </p:cNvSpPr>
            <p:nvPr/>
          </p:nvSpPr>
          <p:spPr bwMode="auto">
            <a:xfrm>
              <a:off x="567" y="1253"/>
              <a:ext cx="420" cy="23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chemeClr val="bg1"/>
                  </a:solidFill>
                </a:rPr>
                <a:t>Data</a:t>
              </a:r>
              <a:endParaRPr lang="en-AU" altLang="en-US" sz="1800">
                <a:solidFill>
                  <a:schemeClr val="bg1"/>
                </a:solidFill>
              </a:endParaRPr>
            </a:p>
          </p:txBody>
        </p:sp>
      </p:grpSp>
      <p:grpSp>
        <p:nvGrpSpPr>
          <p:cNvPr id="8198" name="Group 17"/>
          <p:cNvGrpSpPr>
            <a:grpSpLocks/>
          </p:cNvGrpSpPr>
          <p:nvPr/>
        </p:nvGrpSpPr>
        <p:grpSpPr bwMode="auto">
          <a:xfrm>
            <a:off x="7248526" y="3141663"/>
            <a:ext cx="1008063" cy="1008062"/>
            <a:chOff x="476" y="1162"/>
            <a:chExt cx="635" cy="635"/>
          </a:xfrm>
        </p:grpSpPr>
        <p:sp>
          <p:nvSpPr>
            <p:cNvPr id="8211" name="Rectangle 18"/>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solidFill>
                  <a:schemeClr val="bg1"/>
                </a:solidFill>
              </a:endParaRPr>
            </a:p>
          </p:txBody>
        </p:sp>
        <p:sp>
          <p:nvSpPr>
            <p:cNvPr id="8212" name="Line 19"/>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13" name="Text Box 20"/>
            <p:cNvSpPr txBox="1">
              <a:spLocks noChangeArrowheads="1"/>
            </p:cNvSpPr>
            <p:nvPr/>
          </p:nvSpPr>
          <p:spPr bwMode="auto">
            <a:xfrm>
              <a:off x="567" y="1253"/>
              <a:ext cx="420" cy="23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chemeClr val="bg1"/>
                  </a:solidFill>
                </a:rPr>
                <a:t>Data</a:t>
              </a:r>
              <a:endParaRPr lang="en-AU" altLang="en-US" sz="1800">
                <a:solidFill>
                  <a:schemeClr val="bg1"/>
                </a:solidFill>
              </a:endParaRPr>
            </a:p>
          </p:txBody>
        </p:sp>
      </p:grpSp>
      <p:grpSp>
        <p:nvGrpSpPr>
          <p:cNvPr id="8199" name="Group 21"/>
          <p:cNvGrpSpPr>
            <a:grpSpLocks/>
          </p:cNvGrpSpPr>
          <p:nvPr/>
        </p:nvGrpSpPr>
        <p:grpSpPr bwMode="auto">
          <a:xfrm>
            <a:off x="8904288" y="3141663"/>
            <a:ext cx="1008062" cy="1008062"/>
            <a:chOff x="476" y="1162"/>
            <a:chExt cx="635" cy="635"/>
          </a:xfrm>
        </p:grpSpPr>
        <p:sp>
          <p:nvSpPr>
            <p:cNvPr id="8208" name="Rectangle 22"/>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solidFill>
                  <a:schemeClr val="bg1"/>
                </a:solidFill>
              </a:endParaRPr>
            </a:p>
          </p:txBody>
        </p:sp>
        <p:sp>
          <p:nvSpPr>
            <p:cNvPr id="8209" name="Line 23"/>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10" name="Text Box 24"/>
            <p:cNvSpPr txBox="1">
              <a:spLocks noChangeArrowheads="1"/>
            </p:cNvSpPr>
            <p:nvPr/>
          </p:nvSpPr>
          <p:spPr bwMode="auto">
            <a:xfrm>
              <a:off x="567" y="1253"/>
              <a:ext cx="420" cy="23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chemeClr val="bg1"/>
                  </a:solidFill>
                </a:rPr>
                <a:t>Data</a:t>
              </a:r>
              <a:endParaRPr lang="en-AU" altLang="en-US" sz="1800">
                <a:solidFill>
                  <a:schemeClr val="bg1"/>
                </a:solidFill>
              </a:endParaRPr>
            </a:p>
          </p:txBody>
        </p:sp>
      </p:grpSp>
      <p:sp>
        <p:nvSpPr>
          <p:cNvPr id="8200" name="Line 25"/>
          <p:cNvSpPr>
            <a:spLocks noChangeShapeType="1"/>
          </p:cNvSpPr>
          <p:nvPr/>
        </p:nvSpPr>
        <p:spPr bwMode="auto">
          <a:xfrm flipV="1">
            <a:off x="3359150" y="3500439"/>
            <a:ext cx="647700" cy="4333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01" name="Line 26"/>
          <p:cNvSpPr>
            <a:spLocks noChangeShapeType="1"/>
          </p:cNvSpPr>
          <p:nvPr/>
        </p:nvSpPr>
        <p:spPr bwMode="auto">
          <a:xfrm flipV="1">
            <a:off x="5014913" y="3429001"/>
            <a:ext cx="5762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02" name="Line 27"/>
          <p:cNvSpPr>
            <a:spLocks noChangeShapeType="1"/>
          </p:cNvSpPr>
          <p:nvPr/>
        </p:nvSpPr>
        <p:spPr bwMode="auto">
          <a:xfrm flipV="1">
            <a:off x="6599239" y="3500439"/>
            <a:ext cx="649287" cy="4333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03" name="Line 28"/>
          <p:cNvSpPr>
            <a:spLocks noChangeShapeType="1"/>
          </p:cNvSpPr>
          <p:nvPr/>
        </p:nvSpPr>
        <p:spPr bwMode="auto">
          <a:xfrm flipV="1">
            <a:off x="8256588" y="3429001"/>
            <a:ext cx="647700"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04" name="Line 29"/>
          <p:cNvSpPr>
            <a:spLocks noChangeShapeType="1"/>
          </p:cNvSpPr>
          <p:nvPr/>
        </p:nvSpPr>
        <p:spPr bwMode="auto">
          <a:xfrm>
            <a:off x="2855913" y="2420939"/>
            <a:ext cx="0"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05" name="Line 30"/>
          <p:cNvSpPr>
            <a:spLocks noChangeShapeType="1"/>
          </p:cNvSpPr>
          <p:nvPr/>
        </p:nvSpPr>
        <p:spPr bwMode="auto">
          <a:xfrm>
            <a:off x="9480550" y="4149725"/>
            <a:ext cx="0" cy="7191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8206" name="Text Box 31"/>
          <p:cNvSpPr txBox="1">
            <a:spLocks noChangeArrowheads="1"/>
          </p:cNvSpPr>
          <p:nvPr/>
        </p:nvSpPr>
        <p:spPr bwMode="auto">
          <a:xfrm>
            <a:off x="9336088" y="4941888"/>
            <a:ext cx="311150" cy="3667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0</a:t>
            </a:r>
            <a:endParaRPr lang="en-AU" altLang="en-US" sz="1800" dirty="0"/>
          </a:p>
        </p:txBody>
      </p:sp>
      <p:sp>
        <p:nvSpPr>
          <p:cNvPr id="8207" name="Text Box 32"/>
          <p:cNvSpPr txBox="1">
            <a:spLocks noChangeArrowheads="1"/>
          </p:cNvSpPr>
          <p:nvPr/>
        </p:nvSpPr>
        <p:spPr bwMode="auto">
          <a:xfrm>
            <a:off x="2711450" y="2133601"/>
            <a:ext cx="336550" cy="3667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P</a:t>
            </a:r>
            <a:endParaRPr lang="en-AU" altLang="en-US" sz="1800" dirty="0"/>
          </a:p>
        </p:txBody>
      </p:sp>
    </p:spTree>
    <p:extLst>
      <p:ext uri="{BB962C8B-B14F-4D97-AF65-F5344CB8AC3E}">
        <p14:creationId xmlns:p14="http://schemas.microsoft.com/office/powerpoint/2010/main" val="959508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a:t>Singly Linked Lists</a:t>
            </a:r>
            <a:endParaRPr lang="en-AU" altLang="en-US"/>
          </a:p>
        </p:txBody>
      </p:sp>
      <p:sp>
        <p:nvSpPr>
          <p:cNvPr id="9219" name="Rectangle 3"/>
          <p:cNvSpPr>
            <a:spLocks noGrp="1" noChangeArrowheads="1"/>
          </p:cNvSpPr>
          <p:nvPr>
            <p:ph type="body" idx="1"/>
          </p:nvPr>
        </p:nvSpPr>
        <p:spPr/>
        <p:txBody>
          <a:bodyPr/>
          <a:lstStyle/>
          <a:p>
            <a:pPr eaLnBrk="1" hangingPunct="1"/>
            <a:r>
              <a:rPr lang="en-US" altLang="en-US" sz="2800"/>
              <a:t>The example on the previous page was an example of a singly linked list.</a:t>
            </a:r>
          </a:p>
          <a:p>
            <a:pPr lvl="1" eaLnBrk="1" hangingPunct="1"/>
            <a:r>
              <a:rPr lang="en-US" altLang="en-US" sz="2400"/>
              <a:t>A pointer (P) to the first element in the list</a:t>
            </a:r>
          </a:p>
          <a:p>
            <a:pPr lvl="1" eaLnBrk="1" hangingPunct="1"/>
            <a:r>
              <a:rPr lang="en-US" altLang="en-US" sz="2400"/>
              <a:t>Each element stores some data, and a pointer to the next element in the list</a:t>
            </a:r>
          </a:p>
          <a:p>
            <a:pPr lvl="1" eaLnBrk="1" hangingPunct="1"/>
            <a:r>
              <a:rPr lang="en-US" altLang="en-US" sz="2400"/>
              <a:t>The final element points towards NULL (0), to indicate it is the final element.</a:t>
            </a:r>
          </a:p>
          <a:p>
            <a:pPr eaLnBrk="1" hangingPunct="1"/>
            <a:r>
              <a:rPr lang="en-US" altLang="en-US" sz="2800"/>
              <a:t>The data stored in a linked list can be anything from a simple integer to a user defined class.</a:t>
            </a:r>
            <a:endParaRPr lang="en-AU" altLang="en-US" sz="2800"/>
          </a:p>
        </p:txBody>
      </p:sp>
    </p:spTree>
    <p:extLst>
      <p:ext uri="{BB962C8B-B14F-4D97-AF65-F5344CB8AC3E}">
        <p14:creationId xmlns:p14="http://schemas.microsoft.com/office/powerpoint/2010/main" val="2221555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a:t>Node Code</a:t>
            </a:r>
            <a:endParaRPr lang="en-AU" altLang="en-US"/>
          </a:p>
        </p:txBody>
      </p:sp>
      <p:sp>
        <p:nvSpPr>
          <p:cNvPr id="10243" name="Rectangle 3"/>
          <p:cNvSpPr>
            <a:spLocks noGrp="1" noChangeArrowheads="1"/>
          </p:cNvSpPr>
          <p:nvPr>
            <p:ph type="body" sz="half" idx="1"/>
          </p:nvPr>
        </p:nvSpPr>
        <p:spPr/>
        <p:txBody>
          <a:bodyPr>
            <a:normAutofit fontScale="70000" lnSpcReduction="20000"/>
          </a:bodyPr>
          <a:lstStyle/>
          <a:p>
            <a:pPr eaLnBrk="1" hangingPunct="1">
              <a:lnSpc>
                <a:spcPct val="90000"/>
              </a:lnSpc>
              <a:buFontTx/>
              <a:buNone/>
            </a:pPr>
            <a:r>
              <a:rPr lang="en-US" altLang="en-US" sz="2400"/>
              <a:t>class Node {</a:t>
            </a:r>
          </a:p>
          <a:p>
            <a:pPr eaLnBrk="1" hangingPunct="1">
              <a:lnSpc>
                <a:spcPct val="90000"/>
              </a:lnSpc>
              <a:buFontTx/>
              <a:buNone/>
            </a:pPr>
            <a:r>
              <a:rPr lang="en-US" altLang="en-US" sz="2400"/>
              <a:t>public:</a:t>
            </a:r>
          </a:p>
          <a:p>
            <a:pPr eaLnBrk="1" hangingPunct="1">
              <a:lnSpc>
                <a:spcPct val="90000"/>
              </a:lnSpc>
              <a:buFontTx/>
              <a:buNone/>
            </a:pPr>
            <a:r>
              <a:rPr lang="en-US" altLang="en-US" sz="2400"/>
              <a:t>	Node() { </a:t>
            </a:r>
          </a:p>
          <a:p>
            <a:pPr eaLnBrk="1" hangingPunct="1">
              <a:lnSpc>
                <a:spcPct val="90000"/>
              </a:lnSpc>
              <a:buFontTx/>
              <a:buNone/>
            </a:pPr>
            <a:r>
              <a:rPr lang="en-US" altLang="en-US" sz="2400"/>
              <a:t>		next = 0;</a:t>
            </a:r>
          </a:p>
          <a:p>
            <a:pPr eaLnBrk="1" hangingPunct="1">
              <a:lnSpc>
                <a:spcPct val="90000"/>
              </a:lnSpc>
              <a:buFontTx/>
              <a:buNone/>
            </a:pPr>
            <a:r>
              <a:rPr lang="en-US" altLang="en-US" sz="2400"/>
              <a:t>	}</a:t>
            </a:r>
          </a:p>
          <a:p>
            <a:pPr eaLnBrk="1" hangingPunct="1">
              <a:lnSpc>
                <a:spcPct val="90000"/>
              </a:lnSpc>
              <a:buFontTx/>
              <a:buNone/>
            </a:pPr>
            <a:r>
              <a:rPr lang="en-US" altLang="en-US" sz="2400"/>
              <a:t>	Node(int i, Node *in=0) {</a:t>
            </a:r>
          </a:p>
          <a:p>
            <a:pPr eaLnBrk="1" hangingPunct="1">
              <a:lnSpc>
                <a:spcPct val="90000"/>
              </a:lnSpc>
              <a:buFontTx/>
              <a:buNone/>
            </a:pPr>
            <a:r>
              <a:rPr lang="en-US" altLang="en-US" sz="2400"/>
              <a:t>		info = i; next = in;</a:t>
            </a:r>
          </a:p>
          <a:p>
            <a:pPr eaLnBrk="1" hangingPunct="1">
              <a:lnSpc>
                <a:spcPct val="90000"/>
              </a:lnSpc>
              <a:buFontTx/>
              <a:buNone/>
            </a:pPr>
            <a:r>
              <a:rPr lang="en-US" altLang="en-US" sz="2400"/>
              <a:t>	}</a:t>
            </a:r>
          </a:p>
          <a:p>
            <a:pPr eaLnBrk="1" hangingPunct="1">
              <a:lnSpc>
                <a:spcPct val="90000"/>
              </a:lnSpc>
              <a:buFontTx/>
              <a:buNone/>
            </a:pPr>
            <a:r>
              <a:rPr lang="en-US" altLang="en-US" sz="2400"/>
              <a:t>	int info;</a:t>
            </a:r>
          </a:p>
          <a:p>
            <a:pPr eaLnBrk="1" hangingPunct="1">
              <a:lnSpc>
                <a:spcPct val="90000"/>
              </a:lnSpc>
              <a:buFontTx/>
              <a:buNone/>
            </a:pPr>
            <a:r>
              <a:rPr lang="en-US" altLang="en-US" sz="2400"/>
              <a:t>	Node *next;</a:t>
            </a:r>
          </a:p>
          <a:p>
            <a:pPr eaLnBrk="1" hangingPunct="1">
              <a:lnSpc>
                <a:spcPct val="90000"/>
              </a:lnSpc>
              <a:buFontTx/>
              <a:buNone/>
            </a:pPr>
            <a:r>
              <a:rPr lang="en-US" altLang="en-US" sz="2400"/>
              <a:t>};</a:t>
            </a:r>
            <a:endParaRPr lang="en-AU" altLang="en-US" sz="2400"/>
          </a:p>
        </p:txBody>
      </p:sp>
      <p:sp>
        <p:nvSpPr>
          <p:cNvPr id="10244" name="Rectangle 4"/>
          <p:cNvSpPr>
            <a:spLocks noGrp="1" noChangeArrowheads="1"/>
          </p:cNvSpPr>
          <p:nvPr>
            <p:ph type="body" sz="half" idx="2"/>
          </p:nvPr>
        </p:nvSpPr>
        <p:spPr/>
        <p:txBody>
          <a:bodyPr/>
          <a:lstStyle/>
          <a:p>
            <a:pPr eaLnBrk="1" hangingPunct="1">
              <a:lnSpc>
                <a:spcPct val="90000"/>
              </a:lnSpc>
            </a:pPr>
            <a:r>
              <a:rPr lang="en-US" altLang="en-US" sz="2400"/>
              <a:t>This basic node has an integer (</a:t>
            </a:r>
            <a:r>
              <a:rPr lang="en-US" altLang="en-US" sz="2400" i="1"/>
              <a:t>info</a:t>
            </a:r>
            <a:r>
              <a:rPr lang="en-US" altLang="en-US" sz="2400"/>
              <a:t>), and a pointer to the next node in the linked list.</a:t>
            </a:r>
          </a:p>
          <a:p>
            <a:pPr eaLnBrk="1" hangingPunct="1">
              <a:lnSpc>
                <a:spcPct val="90000"/>
              </a:lnSpc>
            </a:pPr>
            <a:r>
              <a:rPr lang="en-US" altLang="en-US" sz="2400"/>
              <a:t>There are 2 constructors, </a:t>
            </a:r>
          </a:p>
          <a:p>
            <a:pPr lvl="1" eaLnBrk="1" hangingPunct="1">
              <a:lnSpc>
                <a:spcPct val="90000"/>
              </a:lnSpc>
            </a:pPr>
            <a:r>
              <a:rPr lang="en-US" altLang="en-US" sz="2000"/>
              <a:t>One for creating an empty list, which points towards NULL</a:t>
            </a:r>
          </a:p>
          <a:p>
            <a:pPr lvl="1" eaLnBrk="1" hangingPunct="1">
              <a:lnSpc>
                <a:spcPct val="90000"/>
              </a:lnSpc>
            </a:pPr>
            <a:r>
              <a:rPr lang="en-US" altLang="en-US" sz="2000"/>
              <a:t>One for creating a new node in a list, with info i, again pointing towards NULL</a:t>
            </a:r>
            <a:endParaRPr lang="en-AU" altLang="en-US" sz="2000"/>
          </a:p>
        </p:txBody>
      </p:sp>
    </p:spTree>
    <p:extLst>
      <p:ext uri="{BB962C8B-B14F-4D97-AF65-F5344CB8AC3E}">
        <p14:creationId xmlns:p14="http://schemas.microsoft.com/office/powerpoint/2010/main" val="3325568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a:t>Creating a linked list of Node</a:t>
            </a:r>
            <a:endParaRPr lang="en-AU" altLang="en-US"/>
          </a:p>
        </p:txBody>
      </p:sp>
      <p:sp>
        <p:nvSpPr>
          <p:cNvPr id="11267" name="Rectangle 3"/>
          <p:cNvSpPr>
            <a:spLocks noGrp="1" noChangeArrowheads="1"/>
          </p:cNvSpPr>
          <p:nvPr>
            <p:ph type="body" idx="1"/>
          </p:nvPr>
        </p:nvSpPr>
        <p:spPr/>
        <p:txBody>
          <a:bodyPr/>
          <a:lstStyle/>
          <a:p>
            <a:pPr eaLnBrk="1" hangingPunct="1">
              <a:lnSpc>
                <a:spcPct val="90000"/>
              </a:lnSpc>
              <a:buFontTx/>
              <a:buNone/>
            </a:pPr>
            <a:r>
              <a:rPr lang="en-US" altLang="en-US"/>
              <a:t>Node *p = new Node(1);</a:t>
            </a:r>
          </a:p>
          <a:p>
            <a:pPr lvl="2" eaLnBrk="1" hangingPunct="1">
              <a:lnSpc>
                <a:spcPct val="90000"/>
              </a:lnSpc>
            </a:pPr>
            <a:r>
              <a:rPr lang="en-US" altLang="en-US"/>
              <a:t>Creates a pointer ‘p’ pointing to a new dynamic object of Node type</a:t>
            </a:r>
          </a:p>
          <a:p>
            <a:pPr eaLnBrk="1" hangingPunct="1">
              <a:lnSpc>
                <a:spcPct val="90000"/>
              </a:lnSpc>
              <a:buFontTx/>
              <a:buNone/>
            </a:pPr>
            <a:endParaRPr lang="en-US" altLang="en-US"/>
          </a:p>
          <a:p>
            <a:pPr eaLnBrk="1" hangingPunct="1">
              <a:lnSpc>
                <a:spcPct val="90000"/>
              </a:lnSpc>
              <a:buFontTx/>
              <a:buNone/>
            </a:pPr>
            <a:r>
              <a:rPr lang="en-US" altLang="en-US"/>
              <a:t>p-&gt;next = new Node(2);</a:t>
            </a:r>
          </a:p>
          <a:p>
            <a:pPr lvl="2" eaLnBrk="1" hangingPunct="1">
              <a:lnSpc>
                <a:spcPct val="90000"/>
              </a:lnSpc>
            </a:pPr>
            <a:r>
              <a:rPr lang="en-US" altLang="en-US"/>
              <a:t>Creates the second node in the list.</a:t>
            </a:r>
          </a:p>
          <a:p>
            <a:pPr eaLnBrk="1" hangingPunct="1">
              <a:lnSpc>
                <a:spcPct val="90000"/>
              </a:lnSpc>
            </a:pPr>
            <a:endParaRPr lang="en-US" altLang="en-US"/>
          </a:p>
          <a:p>
            <a:pPr eaLnBrk="1" hangingPunct="1">
              <a:lnSpc>
                <a:spcPct val="90000"/>
              </a:lnSpc>
              <a:buFontTx/>
              <a:buNone/>
            </a:pPr>
            <a:r>
              <a:rPr lang="en-US" altLang="en-US"/>
              <a:t>p-&gt;next-&gt;next = new Node(3);</a:t>
            </a:r>
          </a:p>
          <a:p>
            <a:pPr lvl="2" eaLnBrk="1" hangingPunct="1">
              <a:lnSpc>
                <a:spcPct val="90000"/>
              </a:lnSpc>
            </a:pPr>
            <a:r>
              <a:rPr lang="en-US" altLang="en-US"/>
              <a:t>Creates the third node in the list.</a:t>
            </a:r>
            <a:endParaRPr lang="en-AU" altLang="en-US"/>
          </a:p>
        </p:txBody>
      </p:sp>
    </p:spTree>
    <p:extLst>
      <p:ext uri="{BB962C8B-B14F-4D97-AF65-F5344CB8AC3E}">
        <p14:creationId xmlns:p14="http://schemas.microsoft.com/office/powerpoint/2010/main" val="3801822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a:t>Insertion</a:t>
            </a:r>
            <a:endParaRPr lang="en-AU" altLang="en-US"/>
          </a:p>
        </p:txBody>
      </p:sp>
      <p:sp>
        <p:nvSpPr>
          <p:cNvPr id="13315" name="Rectangle 3"/>
          <p:cNvSpPr>
            <a:spLocks noGrp="1" noChangeArrowheads="1"/>
          </p:cNvSpPr>
          <p:nvPr>
            <p:ph type="body" idx="1"/>
          </p:nvPr>
        </p:nvSpPr>
        <p:spPr/>
        <p:txBody>
          <a:bodyPr/>
          <a:lstStyle/>
          <a:p>
            <a:pPr eaLnBrk="1" hangingPunct="1"/>
            <a:r>
              <a:rPr lang="en-US" altLang="en-US"/>
              <a:t>For a basic Linked list, we have two choices for insertion;</a:t>
            </a:r>
          </a:p>
          <a:p>
            <a:pPr lvl="1" eaLnBrk="1" hangingPunct="1"/>
            <a:r>
              <a:rPr lang="en-US" altLang="en-US"/>
              <a:t>head_insert()</a:t>
            </a:r>
          </a:p>
          <a:p>
            <a:pPr lvl="1" eaLnBrk="1" hangingPunct="1"/>
            <a:r>
              <a:rPr lang="en-US" altLang="en-US"/>
              <a:t>tail_insert()</a:t>
            </a:r>
          </a:p>
          <a:p>
            <a:pPr eaLnBrk="1" hangingPunct="1"/>
            <a:r>
              <a:rPr lang="en-US" altLang="en-US"/>
              <a:t>Otherwise known as;</a:t>
            </a:r>
          </a:p>
          <a:p>
            <a:pPr lvl="1" eaLnBrk="1" hangingPunct="1"/>
            <a:r>
              <a:rPr lang="en-US" altLang="en-US"/>
              <a:t>push_front()</a:t>
            </a:r>
          </a:p>
          <a:p>
            <a:pPr lvl="1" eaLnBrk="1" hangingPunct="1"/>
            <a:r>
              <a:rPr lang="en-US" altLang="en-US"/>
              <a:t>push_back()</a:t>
            </a:r>
            <a:endParaRPr lang="en-AU" altLang="en-US"/>
          </a:p>
        </p:txBody>
      </p:sp>
    </p:spTree>
    <p:extLst>
      <p:ext uri="{BB962C8B-B14F-4D97-AF65-F5344CB8AC3E}">
        <p14:creationId xmlns:p14="http://schemas.microsoft.com/office/powerpoint/2010/main" val="4148086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92313" y="0"/>
            <a:ext cx="8229600" cy="1143000"/>
          </a:xfrm>
        </p:spPr>
        <p:txBody>
          <a:bodyPr/>
          <a:lstStyle/>
          <a:p>
            <a:pPr eaLnBrk="1" hangingPunct="1"/>
            <a:r>
              <a:rPr lang="en-US" altLang="en-US"/>
              <a:t>head_insert</a:t>
            </a:r>
            <a:endParaRPr lang="en-AU" altLang="en-US"/>
          </a:p>
        </p:txBody>
      </p:sp>
      <p:grpSp>
        <p:nvGrpSpPr>
          <p:cNvPr id="14405" name="Group 79"/>
          <p:cNvGrpSpPr>
            <a:grpSpLocks/>
          </p:cNvGrpSpPr>
          <p:nvPr/>
        </p:nvGrpSpPr>
        <p:grpSpPr bwMode="auto">
          <a:xfrm>
            <a:off x="2152820" y="2027326"/>
            <a:ext cx="2735263" cy="2095500"/>
            <a:chOff x="204" y="436"/>
            <a:chExt cx="1723" cy="1320"/>
          </a:xfrm>
        </p:grpSpPr>
        <p:grpSp>
          <p:nvGrpSpPr>
            <p:cNvPr id="14407" name="Group 4"/>
            <p:cNvGrpSpPr>
              <a:grpSpLocks/>
            </p:cNvGrpSpPr>
            <p:nvPr/>
          </p:nvGrpSpPr>
          <p:grpSpPr bwMode="auto">
            <a:xfrm>
              <a:off x="250" y="845"/>
              <a:ext cx="635" cy="635"/>
              <a:chOff x="476" y="1162"/>
              <a:chExt cx="635" cy="635"/>
            </a:xfrm>
          </p:grpSpPr>
          <p:sp>
            <p:nvSpPr>
              <p:cNvPr id="14418" name="Rectangle 5"/>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19" name="Line 6"/>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20" name="Text Box 7"/>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408" name="Line 8"/>
            <p:cNvSpPr>
              <a:spLocks noChangeShapeType="1"/>
            </p:cNvSpPr>
            <p:nvPr/>
          </p:nvSpPr>
          <p:spPr bwMode="auto">
            <a:xfrm flipV="1">
              <a:off x="885" y="1072"/>
              <a:ext cx="362" cy="2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4409" name="Group 9"/>
            <p:cNvGrpSpPr>
              <a:grpSpLocks/>
            </p:cNvGrpSpPr>
            <p:nvPr/>
          </p:nvGrpSpPr>
          <p:grpSpPr bwMode="auto">
            <a:xfrm>
              <a:off x="1247" y="845"/>
              <a:ext cx="635" cy="635"/>
              <a:chOff x="476" y="1162"/>
              <a:chExt cx="635" cy="635"/>
            </a:xfrm>
          </p:grpSpPr>
          <p:sp>
            <p:nvSpPr>
              <p:cNvPr id="14415"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16"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17"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410" name="Line 26"/>
            <p:cNvSpPr>
              <a:spLocks noChangeShapeType="1"/>
            </p:cNvSpPr>
            <p:nvPr/>
          </p:nvSpPr>
          <p:spPr bwMode="auto">
            <a:xfrm>
              <a:off x="567" y="619"/>
              <a:ext cx="0" cy="22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11" name="Line 28"/>
            <p:cNvSpPr>
              <a:spLocks noChangeShapeType="1"/>
            </p:cNvSpPr>
            <p:nvPr/>
          </p:nvSpPr>
          <p:spPr bwMode="auto">
            <a:xfrm>
              <a:off x="1565" y="1480"/>
              <a:ext cx="0" cy="18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12" name="Rectangle 74"/>
            <p:cNvSpPr>
              <a:spLocks noChangeArrowheads="1"/>
            </p:cNvSpPr>
            <p:nvPr/>
          </p:nvSpPr>
          <p:spPr bwMode="auto">
            <a:xfrm>
              <a:off x="204" y="436"/>
              <a:ext cx="1723" cy="13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13" name="Text Box 75"/>
            <p:cNvSpPr txBox="1">
              <a:spLocks noChangeArrowheads="1"/>
            </p:cNvSpPr>
            <p:nvPr/>
          </p:nvSpPr>
          <p:spPr bwMode="auto">
            <a:xfrm>
              <a:off x="431" y="436"/>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p</a:t>
              </a:r>
              <a:endParaRPr lang="en-AU" altLang="en-US" sz="1800"/>
            </a:p>
          </p:txBody>
        </p:sp>
        <p:sp>
          <p:nvSpPr>
            <p:cNvPr id="14414" name="Text Box 78"/>
            <p:cNvSpPr txBox="1">
              <a:spLocks noChangeArrowheads="1"/>
            </p:cNvSpPr>
            <p:nvPr/>
          </p:nvSpPr>
          <p:spPr bwMode="auto">
            <a:xfrm>
              <a:off x="1565" y="1525"/>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grpSp>
      <p:sp>
        <p:nvSpPr>
          <p:cNvPr id="14406" name="Text Box 80"/>
          <p:cNvSpPr txBox="1">
            <a:spLocks noChangeArrowheads="1"/>
          </p:cNvSpPr>
          <p:nvPr/>
        </p:nvSpPr>
        <p:spPr bwMode="auto">
          <a:xfrm>
            <a:off x="3737145" y="2100351"/>
            <a:ext cx="1098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i="1"/>
              <a:t>Step 1</a:t>
            </a:r>
            <a:endParaRPr lang="en-AU" altLang="en-US" sz="2400" b="1" i="1"/>
          </a:p>
        </p:txBody>
      </p:sp>
      <p:grpSp>
        <p:nvGrpSpPr>
          <p:cNvPr id="14340" name="Group 87"/>
          <p:cNvGrpSpPr>
            <a:grpSpLocks/>
          </p:cNvGrpSpPr>
          <p:nvPr/>
        </p:nvGrpSpPr>
        <p:grpSpPr bwMode="auto">
          <a:xfrm>
            <a:off x="6186489" y="2022477"/>
            <a:ext cx="4248150" cy="2095500"/>
            <a:chOff x="2880" y="663"/>
            <a:chExt cx="2676" cy="1320"/>
          </a:xfrm>
        </p:grpSpPr>
        <p:grpSp>
          <p:nvGrpSpPr>
            <p:cNvPr id="14386" name="Group 13"/>
            <p:cNvGrpSpPr>
              <a:grpSpLocks/>
            </p:cNvGrpSpPr>
            <p:nvPr/>
          </p:nvGrpSpPr>
          <p:grpSpPr bwMode="auto">
            <a:xfrm>
              <a:off x="2925" y="1071"/>
              <a:ext cx="635" cy="635"/>
              <a:chOff x="476" y="1162"/>
              <a:chExt cx="635" cy="635"/>
            </a:xfrm>
          </p:grpSpPr>
          <p:sp>
            <p:nvSpPr>
              <p:cNvPr id="14402" name="Rectangle 14"/>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03" name="Line 15"/>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04" name="Text Box 16"/>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87" name="Group 17"/>
            <p:cNvGrpSpPr>
              <a:grpSpLocks/>
            </p:cNvGrpSpPr>
            <p:nvPr/>
          </p:nvGrpSpPr>
          <p:grpSpPr bwMode="auto">
            <a:xfrm>
              <a:off x="3833" y="1071"/>
              <a:ext cx="635" cy="635"/>
              <a:chOff x="476" y="1162"/>
              <a:chExt cx="635" cy="635"/>
            </a:xfrm>
          </p:grpSpPr>
          <p:sp>
            <p:nvSpPr>
              <p:cNvPr id="14399" name="Rectangle 18"/>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00" name="Line 19"/>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01" name="Text Box 20"/>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88" name="Group 21"/>
            <p:cNvGrpSpPr>
              <a:grpSpLocks/>
            </p:cNvGrpSpPr>
            <p:nvPr/>
          </p:nvGrpSpPr>
          <p:grpSpPr bwMode="auto">
            <a:xfrm>
              <a:off x="4876" y="1071"/>
              <a:ext cx="635" cy="635"/>
              <a:chOff x="476" y="1162"/>
              <a:chExt cx="635" cy="635"/>
            </a:xfrm>
          </p:grpSpPr>
          <p:sp>
            <p:nvSpPr>
              <p:cNvPr id="14396" name="Rectangle 22"/>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97" name="Line 23"/>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98" name="Text Box 24"/>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389" name="Line 25"/>
            <p:cNvSpPr>
              <a:spLocks noChangeShapeType="1"/>
            </p:cNvSpPr>
            <p:nvPr/>
          </p:nvSpPr>
          <p:spPr bwMode="auto">
            <a:xfrm flipV="1">
              <a:off x="4468" y="1298"/>
              <a:ext cx="408" cy="2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90" name="Line 27"/>
            <p:cNvSpPr>
              <a:spLocks noChangeShapeType="1"/>
            </p:cNvSpPr>
            <p:nvPr/>
          </p:nvSpPr>
          <p:spPr bwMode="auto">
            <a:xfrm>
              <a:off x="4105" y="845"/>
              <a:ext cx="0" cy="22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91" name="Line 30"/>
            <p:cNvSpPr>
              <a:spLocks noChangeShapeType="1"/>
            </p:cNvSpPr>
            <p:nvPr/>
          </p:nvSpPr>
          <p:spPr bwMode="auto">
            <a:xfrm>
              <a:off x="5193" y="1706"/>
              <a:ext cx="0" cy="18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92" name="Rectangle 82"/>
            <p:cNvSpPr>
              <a:spLocks noChangeArrowheads="1"/>
            </p:cNvSpPr>
            <p:nvPr/>
          </p:nvSpPr>
          <p:spPr bwMode="auto">
            <a:xfrm>
              <a:off x="2880" y="663"/>
              <a:ext cx="2676" cy="13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93" name="Text Box 83"/>
            <p:cNvSpPr txBox="1">
              <a:spLocks noChangeArrowheads="1"/>
            </p:cNvSpPr>
            <p:nvPr/>
          </p:nvSpPr>
          <p:spPr bwMode="auto">
            <a:xfrm>
              <a:off x="3911" y="721"/>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p</a:t>
              </a:r>
              <a:endParaRPr lang="en-AU" altLang="en-US" sz="1800" dirty="0"/>
            </a:p>
          </p:txBody>
        </p:sp>
        <p:sp>
          <p:nvSpPr>
            <p:cNvPr id="14394" name="Text Box 85"/>
            <p:cNvSpPr txBox="1">
              <a:spLocks noChangeArrowheads="1"/>
            </p:cNvSpPr>
            <p:nvPr/>
          </p:nvSpPr>
          <p:spPr bwMode="auto">
            <a:xfrm>
              <a:off x="5193" y="1752"/>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4395" name="Rectangle 86"/>
            <p:cNvSpPr>
              <a:spLocks noChangeArrowheads="1"/>
            </p:cNvSpPr>
            <p:nvPr/>
          </p:nvSpPr>
          <p:spPr bwMode="auto">
            <a:xfrm>
              <a:off x="4921" y="709"/>
              <a:ext cx="5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i="1"/>
                <a:t>Step 2</a:t>
              </a:r>
              <a:endParaRPr lang="en-AU" altLang="en-US" sz="2000" b="1" i="1"/>
            </a:p>
          </p:txBody>
        </p:sp>
      </p:grpSp>
      <p:grpSp>
        <p:nvGrpSpPr>
          <p:cNvPr id="14341" name="Group 92"/>
          <p:cNvGrpSpPr>
            <a:grpSpLocks/>
          </p:cNvGrpSpPr>
          <p:nvPr/>
        </p:nvGrpSpPr>
        <p:grpSpPr bwMode="auto">
          <a:xfrm>
            <a:off x="1256430" y="4413250"/>
            <a:ext cx="4392613" cy="2060575"/>
            <a:chOff x="249" y="1933"/>
            <a:chExt cx="2767" cy="1298"/>
          </a:xfrm>
        </p:grpSpPr>
        <p:grpSp>
          <p:nvGrpSpPr>
            <p:cNvPr id="14366" name="Group 43"/>
            <p:cNvGrpSpPr>
              <a:grpSpLocks/>
            </p:cNvGrpSpPr>
            <p:nvPr/>
          </p:nvGrpSpPr>
          <p:grpSpPr bwMode="auto">
            <a:xfrm>
              <a:off x="294" y="2296"/>
              <a:ext cx="635" cy="635"/>
              <a:chOff x="476" y="1162"/>
              <a:chExt cx="635" cy="635"/>
            </a:xfrm>
          </p:grpSpPr>
          <p:sp>
            <p:nvSpPr>
              <p:cNvPr id="14383" name="Rectangle 44"/>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84" name="Line 45"/>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85" name="Text Box 46"/>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67" name="Group 47"/>
            <p:cNvGrpSpPr>
              <a:grpSpLocks/>
            </p:cNvGrpSpPr>
            <p:nvPr/>
          </p:nvGrpSpPr>
          <p:grpSpPr bwMode="auto">
            <a:xfrm>
              <a:off x="1292" y="2296"/>
              <a:ext cx="635" cy="635"/>
              <a:chOff x="476" y="1162"/>
              <a:chExt cx="635" cy="635"/>
            </a:xfrm>
          </p:grpSpPr>
          <p:sp>
            <p:nvSpPr>
              <p:cNvPr id="14380" name="Rectangle 48"/>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81" name="Line 49"/>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82" name="Text Box 50"/>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68" name="Group 51"/>
            <p:cNvGrpSpPr>
              <a:grpSpLocks/>
            </p:cNvGrpSpPr>
            <p:nvPr/>
          </p:nvGrpSpPr>
          <p:grpSpPr bwMode="auto">
            <a:xfrm>
              <a:off x="2335" y="2296"/>
              <a:ext cx="635" cy="635"/>
              <a:chOff x="476" y="1162"/>
              <a:chExt cx="635" cy="635"/>
            </a:xfrm>
          </p:grpSpPr>
          <p:sp>
            <p:nvSpPr>
              <p:cNvPr id="14377" name="Rectangle 52"/>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78" name="Line 53"/>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9" name="Text Box 54"/>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369" name="Line 55"/>
            <p:cNvSpPr>
              <a:spLocks noChangeShapeType="1"/>
            </p:cNvSpPr>
            <p:nvPr/>
          </p:nvSpPr>
          <p:spPr bwMode="auto">
            <a:xfrm flipV="1">
              <a:off x="1927" y="2523"/>
              <a:ext cx="408" cy="2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0" name="Line 56"/>
            <p:cNvSpPr>
              <a:spLocks noChangeShapeType="1"/>
            </p:cNvSpPr>
            <p:nvPr/>
          </p:nvSpPr>
          <p:spPr bwMode="auto">
            <a:xfrm>
              <a:off x="1564" y="2070"/>
              <a:ext cx="0" cy="22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1" name="Line 57"/>
            <p:cNvSpPr>
              <a:spLocks noChangeShapeType="1"/>
            </p:cNvSpPr>
            <p:nvPr/>
          </p:nvSpPr>
          <p:spPr bwMode="auto">
            <a:xfrm>
              <a:off x="2652" y="2931"/>
              <a:ext cx="0" cy="18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2" name="Line 73"/>
            <p:cNvSpPr>
              <a:spLocks noChangeShapeType="1"/>
            </p:cNvSpPr>
            <p:nvPr/>
          </p:nvSpPr>
          <p:spPr bwMode="auto">
            <a:xfrm flipV="1">
              <a:off x="930" y="2523"/>
              <a:ext cx="362" cy="2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3" name="Rectangle 88"/>
            <p:cNvSpPr>
              <a:spLocks noChangeArrowheads="1"/>
            </p:cNvSpPr>
            <p:nvPr/>
          </p:nvSpPr>
          <p:spPr bwMode="auto">
            <a:xfrm>
              <a:off x="249" y="1933"/>
              <a:ext cx="2767" cy="129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4374" name="Text Box 89"/>
            <p:cNvSpPr txBox="1">
              <a:spLocks noChangeArrowheads="1"/>
            </p:cNvSpPr>
            <p:nvPr/>
          </p:nvSpPr>
          <p:spPr bwMode="auto">
            <a:xfrm>
              <a:off x="1383" y="1933"/>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p</a:t>
              </a:r>
              <a:endParaRPr lang="en-AU" altLang="en-US" sz="1800"/>
            </a:p>
          </p:txBody>
        </p:sp>
        <p:sp>
          <p:nvSpPr>
            <p:cNvPr id="14375" name="Text Box 90"/>
            <p:cNvSpPr txBox="1">
              <a:spLocks noChangeArrowheads="1"/>
            </p:cNvSpPr>
            <p:nvPr/>
          </p:nvSpPr>
          <p:spPr bwMode="auto">
            <a:xfrm>
              <a:off x="2653" y="2976"/>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4376" name="Rectangle 91"/>
            <p:cNvSpPr>
              <a:spLocks noChangeArrowheads="1"/>
            </p:cNvSpPr>
            <p:nvPr/>
          </p:nvSpPr>
          <p:spPr bwMode="auto">
            <a:xfrm>
              <a:off x="2336" y="1979"/>
              <a:ext cx="5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i="1"/>
                <a:t>Step 3</a:t>
              </a:r>
              <a:endParaRPr lang="en-AU" altLang="en-US" sz="2000" b="1" i="1"/>
            </a:p>
          </p:txBody>
        </p:sp>
      </p:grpSp>
      <p:grpSp>
        <p:nvGrpSpPr>
          <p:cNvPr id="14342" name="Group 99"/>
          <p:cNvGrpSpPr>
            <a:grpSpLocks/>
          </p:cNvGrpSpPr>
          <p:nvPr/>
        </p:nvGrpSpPr>
        <p:grpSpPr bwMode="auto">
          <a:xfrm>
            <a:off x="6186489" y="4418013"/>
            <a:ext cx="4249737" cy="2055812"/>
            <a:chOff x="2937" y="2840"/>
            <a:chExt cx="2677" cy="1284"/>
          </a:xfrm>
        </p:grpSpPr>
        <p:grpSp>
          <p:nvGrpSpPr>
            <p:cNvPr id="14346" name="Group 58"/>
            <p:cNvGrpSpPr>
              <a:grpSpLocks/>
            </p:cNvGrpSpPr>
            <p:nvPr/>
          </p:nvGrpSpPr>
          <p:grpSpPr bwMode="auto">
            <a:xfrm>
              <a:off x="2972" y="3248"/>
              <a:ext cx="635" cy="635"/>
              <a:chOff x="476" y="1162"/>
              <a:chExt cx="635" cy="635"/>
            </a:xfrm>
          </p:grpSpPr>
          <p:sp>
            <p:nvSpPr>
              <p:cNvPr id="14363" name="Rectangle 59"/>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64" name="Line 60"/>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5" name="Text Box 61"/>
              <p:cNvSpPr txBox="1">
                <a:spLocks noChangeArrowheads="1"/>
              </p:cNvSpPr>
              <p:nvPr/>
            </p:nvSpPr>
            <p:spPr bwMode="auto">
              <a:xfrm>
                <a:off x="567" y="1253"/>
                <a:ext cx="420" cy="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47" name="Group 62"/>
            <p:cNvGrpSpPr>
              <a:grpSpLocks/>
            </p:cNvGrpSpPr>
            <p:nvPr/>
          </p:nvGrpSpPr>
          <p:grpSpPr bwMode="auto">
            <a:xfrm>
              <a:off x="3891" y="3248"/>
              <a:ext cx="635" cy="635"/>
              <a:chOff x="476" y="1162"/>
              <a:chExt cx="635" cy="635"/>
            </a:xfrm>
          </p:grpSpPr>
          <p:sp>
            <p:nvSpPr>
              <p:cNvPr id="14360" name="Rectangle 63"/>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61" name="Line 64"/>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2" name="Text Box 65"/>
              <p:cNvSpPr txBox="1">
                <a:spLocks noChangeArrowheads="1"/>
              </p:cNvSpPr>
              <p:nvPr/>
            </p:nvSpPr>
            <p:spPr bwMode="auto">
              <a:xfrm>
                <a:off x="567" y="1253"/>
                <a:ext cx="420" cy="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48" name="Group 66"/>
            <p:cNvGrpSpPr>
              <a:grpSpLocks/>
            </p:cNvGrpSpPr>
            <p:nvPr/>
          </p:nvGrpSpPr>
          <p:grpSpPr bwMode="auto">
            <a:xfrm>
              <a:off x="4934" y="3248"/>
              <a:ext cx="635" cy="635"/>
              <a:chOff x="476" y="1162"/>
              <a:chExt cx="635" cy="635"/>
            </a:xfrm>
          </p:grpSpPr>
          <p:sp>
            <p:nvSpPr>
              <p:cNvPr id="14357" name="Rectangle 67"/>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58" name="Line 68"/>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9" name="Text Box 69"/>
              <p:cNvSpPr txBox="1">
                <a:spLocks noChangeArrowheads="1"/>
              </p:cNvSpPr>
              <p:nvPr/>
            </p:nvSpPr>
            <p:spPr bwMode="auto">
              <a:xfrm>
                <a:off x="567" y="1253"/>
                <a:ext cx="420" cy="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349" name="Line 70"/>
            <p:cNvSpPr>
              <a:spLocks noChangeShapeType="1"/>
            </p:cNvSpPr>
            <p:nvPr/>
          </p:nvSpPr>
          <p:spPr bwMode="auto">
            <a:xfrm flipV="1">
              <a:off x="4526" y="3475"/>
              <a:ext cx="408" cy="2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0" name="Line 71"/>
            <p:cNvSpPr>
              <a:spLocks noChangeShapeType="1"/>
            </p:cNvSpPr>
            <p:nvPr/>
          </p:nvSpPr>
          <p:spPr bwMode="auto">
            <a:xfrm>
              <a:off x="3210" y="3021"/>
              <a:ext cx="0" cy="22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1" name="Line 72"/>
            <p:cNvSpPr>
              <a:spLocks noChangeShapeType="1"/>
            </p:cNvSpPr>
            <p:nvPr/>
          </p:nvSpPr>
          <p:spPr bwMode="auto">
            <a:xfrm>
              <a:off x="5251" y="3883"/>
              <a:ext cx="0" cy="18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2" name="Line 93"/>
            <p:cNvSpPr>
              <a:spLocks noChangeShapeType="1"/>
            </p:cNvSpPr>
            <p:nvPr/>
          </p:nvSpPr>
          <p:spPr bwMode="auto">
            <a:xfrm flipV="1">
              <a:off x="3607" y="3475"/>
              <a:ext cx="284" cy="24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3" name="Text Box 94"/>
            <p:cNvSpPr txBox="1">
              <a:spLocks noChangeArrowheads="1"/>
            </p:cNvSpPr>
            <p:nvPr/>
          </p:nvSpPr>
          <p:spPr bwMode="auto">
            <a:xfrm>
              <a:off x="3029" y="2885"/>
              <a:ext cx="196" cy="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p</a:t>
              </a:r>
              <a:endParaRPr lang="en-AU" altLang="en-US" sz="1800"/>
            </a:p>
          </p:txBody>
        </p:sp>
        <p:sp>
          <p:nvSpPr>
            <p:cNvPr id="14354" name="Text Box 95"/>
            <p:cNvSpPr txBox="1">
              <a:spLocks noChangeArrowheads="1"/>
            </p:cNvSpPr>
            <p:nvPr/>
          </p:nvSpPr>
          <p:spPr bwMode="auto">
            <a:xfrm>
              <a:off x="5239" y="3895"/>
              <a:ext cx="196" cy="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4355" name="Rectangle 96"/>
            <p:cNvSpPr>
              <a:spLocks noChangeArrowheads="1"/>
            </p:cNvSpPr>
            <p:nvPr/>
          </p:nvSpPr>
          <p:spPr bwMode="auto">
            <a:xfrm>
              <a:off x="4934" y="2930"/>
              <a:ext cx="596" cy="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i="1"/>
                <a:t>Step 4</a:t>
              </a:r>
              <a:endParaRPr lang="en-AU" altLang="en-US" sz="2000" b="1" i="1"/>
            </a:p>
          </p:txBody>
        </p:sp>
        <p:sp>
          <p:nvSpPr>
            <p:cNvPr id="14356" name="Rectangle 97"/>
            <p:cNvSpPr>
              <a:spLocks noChangeArrowheads="1"/>
            </p:cNvSpPr>
            <p:nvPr/>
          </p:nvSpPr>
          <p:spPr bwMode="auto">
            <a:xfrm>
              <a:off x="2937" y="2840"/>
              <a:ext cx="2677" cy="127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cxnSp>
        <p:nvCxnSpPr>
          <p:cNvPr id="14343" name="AutoShape 100"/>
          <p:cNvCxnSpPr>
            <a:cxnSpLocks noChangeShapeType="1"/>
            <a:stCxn id="14412" idx="3"/>
            <a:endCxn id="14392" idx="1"/>
          </p:cNvCxnSpPr>
          <p:nvPr/>
        </p:nvCxnSpPr>
        <p:spPr bwMode="auto">
          <a:xfrm flipV="1">
            <a:off x="4888083" y="3067052"/>
            <a:ext cx="1298406" cy="4849"/>
          </a:xfrm>
          <a:prstGeom prst="bentConnector3">
            <a:avLst>
              <a:gd name="adj1" fmla="val 50000"/>
            </a:avLst>
          </a:prstGeom>
          <a:noFill/>
          <a:ln w="2857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44" name="AutoShape 101"/>
          <p:cNvCxnSpPr>
            <a:cxnSpLocks noChangeShapeType="1"/>
            <a:stCxn id="14392" idx="2"/>
            <a:endCxn id="14374" idx="0"/>
          </p:cNvCxnSpPr>
          <p:nvPr/>
        </p:nvCxnSpPr>
        <p:spPr bwMode="auto">
          <a:xfrm rot="5400000">
            <a:off x="5610586" y="1713271"/>
            <a:ext cx="301623" cy="5098334"/>
          </a:xfrm>
          <a:prstGeom prst="bentConnector3">
            <a:avLst>
              <a:gd name="adj1" fmla="val 50000"/>
            </a:avLst>
          </a:prstGeom>
          <a:noFill/>
          <a:ln w="2857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45" name="AutoShape 103"/>
          <p:cNvCxnSpPr>
            <a:cxnSpLocks noChangeShapeType="1"/>
            <a:stCxn id="14373" idx="2"/>
            <a:endCxn id="14356" idx="2"/>
          </p:cNvCxnSpPr>
          <p:nvPr/>
        </p:nvCxnSpPr>
        <p:spPr bwMode="auto">
          <a:xfrm rot="5400000" flipH="1" flipV="1">
            <a:off x="5870839" y="4033307"/>
            <a:ext cx="22415" cy="4858621"/>
          </a:xfrm>
          <a:prstGeom prst="bentConnector3">
            <a:avLst>
              <a:gd name="adj1" fmla="val -1019853"/>
            </a:avLst>
          </a:prstGeom>
          <a:noFill/>
          <a:ln w="2857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5" name="Text Box 83"/>
          <p:cNvSpPr txBox="1">
            <a:spLocks noChangeArrowheads="1"/>
          </p:cNvSpPr>
          <p:nvPr/>
        </p:nvSpPr>
        <p:spPr bwMode="auto">
          <a:xfrm>
            <a:off x="6393133" y="2125149"/>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sp>
        <p:nvSpPr>
          <p:cNvPr id="86" name="Line 27"/>
          <p:cNvSpPr>
            <a:spLocks noChangeShapeType="1"/>
          </p:cNvSpPr>
          <p:nvPr/>
        </p:nvSpPr>
        <p:spPr bwMode="auto">
          <a:xfrm>
            <a:off x="6960513" y="2311402"/>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7" name="Text Box 83"/>
          <p:cNvSpPr txBox="1">
            <a:spLocks noChangeArrowheads="1"/>
          </p:cNvSpPr>
          <p:nvPr/>
        </p:nvSpPr>
        <p:spPr bwMode="auto">
          <a:xfrm>
            <a:off x="1452726" y="4440794"/>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sp>
        <p:nvSpPr>
          <p:cNvPr id="88" name="Line 27"/>
          <p:cNvSpPr>
            <a:spLocks noChangeShapeType="1"/>
          </p:cNvSpPr>
          <p:nvPr/>
        </p:nvSpPr>
        <p:spPr bwMode="auto">
          <a:xfrm>
            <a:off x="2020106" y="4627047"/>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101034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Week</a:t>
            </a:r>
          </a:p>
        </p:txBody>
      </p:sp>
      <p:sp>
        <p:nvSpPr>
          <p:cNvPr id="3" name="Content Placeholder 2"/>
          <p:cNvSpPr>
            <a:spLocks noGrp="1"/>
          </p:cNvSpPr>
          <p:nvPr>
            <p:ph idx="1"/>
          </p:nvPr>
        </p:nvSpPr>
        <p:spPr/>
        <p:txBody>
          <a:bodyPr/>
          <a:lstStyle/>
          <a:p>
            <a:r>
              <a:rPr lang="en-US" dirty="0"/>
              <a:t>Computational Complexity revisited</a:t>
            </a:r>
          </a:p>
        </p:txBody>
      </p:sp>
    </p:spTree>
    <p:extLst>
      <p:ext uri="{BB962C8B-B14F-4D97-AF65-F5344CB8AC3E}">
        <p14:creationId xmlns:p14="http://schemas.microsoft.com/office/powerpoint/2010/main" val="288199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a:t>tail_insert</a:t>
            </a:r>
            <a:endParaRPr lang="en-AU" altLang="en-US"/>
          </a:p>
        </p:txBody>
      </p:sp>
      <p:sp>
        <p:nvSpPr>
          <p:cNvPr id="15363" name="Rectangle 3"/>
          <p:cNvSpPr>
            <a:spLocks noGrp="1" noChangeArrowheads="1"/>
          </p:cNvSpPr>
          <p:nvPr>
            <p:ph type="body" idx="1"/>
          </p:nvPr>
        </p:nvSpPr>
        <p:spPr/>
        <p:txBody>
          <a:bodyPr/>
          <a:lstStyle/>
          <a:p>
            <a:pPr eaLnBrk="1" hangingPunct="1"/>
            <a:r>
              <a:rPr lang="en-US" altLang="en-US"/>
              <a:t>To insert a node at the end (tail) of a list, we first need a pointer to the last node in the list.  </a:t>
            </a:r>
          </a:p>
          <a:p>
            <a:pPr lvl="1" eaLnBrk="1" hangingPunct="1"/>
            <a:r>
              <a:rPr lang="en-US" altLang="en-US"/>
              <a:t>It is often a good idea to maintain 2 pointers, one to the head of a linked list, and one to the tail of a linked list.</a:t>
            </a:r>
          </a:p>
          <a:p>
            <a:pPr eaLnBrk="1" hangingPunct="1"/>
            <a:r>
              <a:rPr lang="en-US" altLang="en-US"/>
              <a:t>Using the tail pointer, the steps are similar to head_insert.</a:t>
            </a:r>
            <a:endParaRPr lang="en-AU" altLang="en-US"/>
          </a:p>
        </p:txBody>
      </p:sp>
    </p:spTree>
    <p:extLst>
      <p:ext uri="{BB962C8B-B14F-4D97-AF65-F5344CB8AC3E}">
        <p14:creationId xmlns:p14="http://schemas.microsoft.com/office/powerpoint/2010/main" val="38923272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92313" y="0"/>
            <a:ext cx="8229600" cy="1143000"/>
          </a:xfrm>
        </p:spPr>
        <p:txBody>
          <a:bodyPr/>
          <a:lstStyle/>
          <a:p>
            <a:pPr eaLnBrk="1" hangingPunct="1"/>
            <a:r>
              <a:rPr lang="en-US" altLang="en-US" dirty="0" err="1"/>
              <a:t>TAIL_insert</a:t>
            </a:r>
            <a:endParaRPr lang="en-AU" altLang="en-US" dirty="0"/>
          </a:p>
        </p:txBody>
      </p:sp>
      <p:grpSp>
        <p:nvGrpSpPr>
          <p:cNvPr id="14407" name="Group 4"/>
          <p:cNvGrpSpPr>
            <a:grpSpLocks/>
          </p:cNvGrpSpPr>
          <p:nvPr/>
        </p:nvGrpSpPr>
        <p:grpSpPr bwMode="auto">
          <a:xfrm>
            <a:off x="2225845" y="2676614"/>
            <a:ext cx="1008063" cy="1008063"/>
            <a:chOff x="476" y="1162"/>
            <a:chExt cx="635" cy="635"/>
          </a:xfrm>
        </p:grpSpPr>
        <p:sp>
          <p:nvSpPr>
            <p:cNvPr id="14418" name="Rectangle 5"/>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19" name="Line 6"/>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20" name="Text Box 7"/>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408" name="Line 8"/>
          <p:cNvSpPr>
            <a:spLocks noChangeShapeType="1"/>
          </p:cNvSpPr>
          <p:nvPr/>
        </p:nvSpPr>
        <p:spPr bwMode="auto">
          <a:xfrm flipV="1">
            <a:off x="3233908" y="3036976"/>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4409" name="Group 9"/>
          <p:cNvGrpSpPr>
            <a:grpSpLocks/>
          </p:cNvGrpSpPr>
          <p:nvPr/>
        </p:nvGrpSpPr>
        <p:grpSpPr bwMode="auto">
          <a:xfrm>
            <a:off x="3808583" y="2676614"/>
            <a:ext cx="1008063" cy="1008063"/>
            <a:chOff x="476" y="1162"/>
            <a:chExt cx="635" cy="635"/>
          </a:xfrm>
        </p:grpSpPr>
        <p:sp>
          <p:nvSpPr>
            <p:cNvPr id="14415"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16"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17"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410" name="Line 26"/>
          <p:cNvSpPr>
            <a:spLocks noChangeShapeType="1"/>
          </p:cNvSpPr>
          <p:nvPr/>
        </p:nvSpPr>
        <p:spPr bwMode="auto">
          <a:xfrm>
            <a:off x="2729083" y="2317839"/>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11" name="Line 28"/>
          <p:cNvSpPr>
            <a:spLocks noChangeShapeType="1"/>
          </p:cNvSpPr>
          <p:nvPr/>
        </p:nvSpPr>
        <p:spPr bwMode="auto">
          <a:xfrm>
            <a:off x="4313408" y="3684676"/>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12" name="Rectangle 74"/>
          <p:cNvSpPr>
            <a:spLocks noChangeArrowheads="1"/>
          </p:cNvSpPr>
          <p:nvPr/>
        </p:nvSpPr>
        <p:spPr bwMode="auto">
          <a:xfrm>
            <a:off x="2152820" y="2027326"/>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13" name="Text Box 75"/>
          <p:cNvSpPr txBox="1">
            <a:spLocks noChangeArrowheads="1"/>
          </p:cNvSpPr>
          <p:nvPr/>
        </p:nvSpPr>
        <p:spPr bwMode="auto">
          <a:xfrm>
            <a:off x="2513183" y="2027326"/>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14414" name="Text Box 78"/>
          <p:cNvSpPr txBox="1">
            <a:spLocks noChangeArrowheads="1"/>
          </p:cNvSpPr>
          <p:nvPr/>
        </p:nvSpPr>
        <p:spPr bwMode="auto">
          <a:xfrm>
            <a:off x="4313408" y="3756114"/>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4406" name="Text Box 80"/>
          <p:cNvSpPr txBox="1">
            <a:spLocks noChangeArrowheads="1"/>
          </p:cNvSpPr>
          <p:nvPr/>
        </p:nvSpPr>
        <p:spPr bwMode="auto">
          <a:xfrm>
            <a:off x="1112215" y="1951941"/>
            <a:ext cx="1098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i="1" dirty="0"/>
              <a:t>Step 1</a:t>
            </a:r>
            <a:endParaRPr lang="en-AU" altLang="en-US" sz="2400" b="1" i="1" dirty="0"/>
          </a:p>
        </p:txBody>
      </p:sp>
      <p:grpSp>
        <p:nvGrpSpPr>
          <p:cNvPr id="14386" name="Group 13"/>
          <p:cNvGrpSpPr>
            <a:grpSpLocks/>
          </p:cNvGrpSpPr>
          <p:nvPr/>
        </p:nvGrpSpPr>
        <p:grpSpPr bwMode="auto">
          <a:xfrm>
            <a:off x="6257927" y="2670177"/>
            <a:ext cx="1008063" cy="1008063"/>
            <a:chOff x="476" y="1162"/>
            <a:chExt cx="635" cy="635"/>
          </a:xfrm>
        </p:grpSpPr>
        <p:sp>
          <p:nvSpPr>
            <p:cNvPr id="14402" name="Rectangle 14"/>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03" name="Line 15"/>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04" name="Text Box 16"/>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87" name="Group 17"/>
          <p:cNvGrpSpPr>
            <a:grpSpLocks/>
          </p:cNvGrpSpPr>
          <p:nvPr/>
        </p:nvGrpSpPr>
        <p:grpSpPr bwMode="auto">
          <a:xfrm>
            <a:off x="7699377" y="2670177"/>
            <a:ext cx="1008063" cy="1008063"/>
            <a:chOff x="476" y="1162"/>
            <a:chExt cx="635" cy="635"/>
          </a:xfrm>
        </p:grpSpPr>
        <p:sp>
          <p:nvSpPr>
            <p:cNvPr id="14399" name="Rectangle 18"/>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400" name="Line 19"/>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01" name="Text Box 20"/>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88" name="Group 21"/>
          <p:cNvGrpSpPr>
            <a:grpSpLocks/>
          </p:cNvGrpSpPr>
          <p:nvPr/>
        </p:nvGrpSpPr>
        <p:grpSpPr bwMode="auto">
          <a:xfrm>
            <a:off x="9355139" y="2670177"/>
            <a:ext cx="1008063" cy="1008063"/>
            <a:chOff x="476" y="1162"/>
            <a:chExt cx="635" cy="635"/>
          </a:xfrm>
        </p:grpSpPr>
        <p:sp>
          <p:nvSpPr>
            <p:cNvPr id="14396" name="Rectangle 22"/>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97" name="Line 23"/>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98" name="Text Box 24"/>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389" name="Line 25"/>
          <p:cNvSpPr>
            <a:spLocks noChangeShapeType="1"/>
          </p:cNvSpPr>
          <p:nvPr/>
        </p:nvSpPr>
        <p:spPr bwMode="auto">
          <a:xfrm flipV="1">
            <a:off x="8707439" y="3030540"/>
            <a:ext cx="64770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90" name="Line 27"/>
          <p:cNvSpPr>
            <a:spLocks noChangeShapeType="1"/>
          </p:cNvSpPr>
          <p:nvPr/>
        </p:nvSpPr>
        <p:spPr bwMode="auto">
          <a:xfrm>
            <a:off x="8131177" y="2311402"/>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91" name="Line 30"/>
          <p:cNvSpPr>
            <a:spLocks noChangeShapeType="1"/>
          </p:cNvSpPr>
          <p:nvPr/>
        </p:nvSpPr>
        <p:spPr bwMode="auto">
          <a:xfrm>
            <a:off x="9858377" y="3678240"/>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92" name="Rectangle 82"/>
          <p:cNvSpPr>
            <a:spLocks noChangeArrowheads="1"/>
          </p:cNvSpPr>
          <p:nvPr/>
        </p:nvSpPr>
        <p:spPr bwMode="auto">
          <a:xfrm>
            <a:off x="6186489" y="2022477"/>
            <a:ext cx="4248150"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93" name="Text Box 83"/>
          <p:cNvSpPr txBox="1">
            <a:spLocks noChangeArrowheads="1"/>
          </p:cNvSpPr>
          <p:nvPr/>
        </p:nvSpPr>
        <p:spPr bwMode="auto">
          <a:xfrm>
            <a:off x="7782720" y="2039253"/>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14394" name="Text Box 85"/>
          <p:cNvSpPr txBox="1">
            <a:spLocks noChangeArrowheads="1"/>
          </p:cNvSpPr>
          <p:nvPr/>
        </p:nvSpPr>
        <p:spPr bwMode="auto">
          <a:xfrm>
            <a:off x="9858377" y="375126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4395" name="Rectangle 86"/>
          <p:cNvSpPr>
            <a:spLocks noChangeArrowheads="1"/>
          </p:cNvSpPr>
          <p:nvPr/>
        </p:nvSpPr>
        <p:spPr bwMode="auto">
          <a:xfrm>
            <a:off x="10393364" y="2039253"/>
            <a:ext cx="946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i="1" dirty="0"/>
              <a:t>Step 2</a:t>
            </a:r>
            <a:endParaRPr lang="en-AU" altLang="en-US" sz="2000" b="1" i="1" dirty="0"/>
          </a:p>
        </p:txBody>
      </p:sp>
      <p:grpSp>
        <p:nvGrpSpPr>
          <p:cNvPr id="14366" name="Group 43"/>
          <p:cNvGrpSpPr>
            <a:grpSpLocks/>
          </p:cNvGrpSpPr>
          <p:nvPr/>
        </p:nvGrpSpPr>
        <p:grpSpPr bwMode="auto">
          <a:xfrm>
            <a:off x="1327868" y="4989513"/>
            <a:ext cx="1008063" cy="1008063"/>
            <a:chOff x="476" y="1162"/>
            <a:chExt cx="635" cy="635"/>
          </a:xfrm>
        </p:grpSpPr>
        <p:sp>
          <p:nvSpPr>
            <p:cNvPr id="14383" name="Rectangle 44"/>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84" name="Line 45"/>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85" name="Text Box 46"/>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67" name="Group 47"/>
          <p:cNvGrpSpPr>
            <a:grpSpLocks/>
          </p:cNvGrpSpPr>
          <p:nvPr/>
        </p:nvGrpSpPr>
        <p:grpSpPr bwMode="auto">
          <a:xfrm>
            <a:off x="2912193" y="4989513"/>
            <a:ext cx="1008063" cy="1008063"/>
            <a:chOff x="476" y="1162"/>
            <a:chExt cx="635" cy="635"/>
          </a:xfrm>
        </p:grpSpPr>
        <p:sp>
          <p:nvSpPr>
            <p:cNvPr id="14380" name="Rectangle 48"/>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81" name="Line 49"/>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82" name="Text Box 50"/>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68" name="Group 51"/>
          <p:cNvGrpSpPr>
            <a:grpSpLocks/>
          </p:cNvGrpSpPr>
          <p:nvPr/>
        </p:nvGrpSpPr>
        <p:grpSpPr bwMode="auto">
          <a:xfrm>
            <a:off x="4567955" y="4989513"/>
            <a:ext cx="1008063" cy="1008063"/>
            <a:chOff x="476" y="1162"/>
            <a:chExt cx="635" cy="635"/>
          </a:xfrm>
        </p:grpSpPr>
        <p:sp>
          <p:nvSpPr>
            <p:cNvPr id="14377" name="Rectangle 52"/>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78" name="Line 53"/>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9" name="Text Box 54"/>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369" name="Line 55"/>
          <p:cNvSpPr>
            <a:spLocks noChangeShapeType="1"/>
          </p:cNvSpPr>
          <p:nvPr/>
        </p:nvSpPr>
        <p:spPr bwMode="auto">
          <a:xfrm flipV="1">
            <a:off x="3920255" y="5349875"/>
            <a:ext cx="64770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0" name="Line 56"/>
          <p:cNvSpPr>
            <a:spLocks noChangeShapeType="1"/>
          </p:cNvSpPr>
          <p:nvPr/>
        </p:nvSpPr>
        <p:spPr bwMode="auto">
          <a:xfrm>
            <a:off x="3343993" y="4630738"/>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1" name="Line 57"/>
          <p:cNvSpPr>
            <a:spLocks noChangeShapeType="1"/>
          </p:cNvSpPr>
          <p:nvPr/>
        </p:nvSpPr>
        <p:spPr bwMode="auto">
          <a:xfrm>
            <a:off x="5071193" y="5997575"/>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2" name="Line 73"/>
          <p:cNvSpPr>
            <a:spLocks noChangeShapeType="1"/>
          </p:cNvSpPr>
          <p:nvPr/>
        </p:nvSpPr>
        <p:spPr bwMode="auto">
          <a:xfrm flipV="1">
            <a:off x="2337518" y="5349875"/>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3" name="Rectangle 88"/>
          <p:cNvSpPr>
            <a:spLocks noChangeArrowheads="1"/>
          </p:cNvSpPr>
          <p:nvPr/>
        </p:nvSpPr>
        <p:spPr bwMode="auto">
          <a:xfrm>
            <a:off x="1256430" y="4413250"/>
            <a:ext cx="4392613" cy="20605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4374" name="Text Box 89"/>
          <p:cNvSpPr txBox="1">
            <a:spLocks noChangeArrowheads="1"/>
          </p:cNvSpPr>
          <p:nvPr/>
        </p:nvSpPr>
        <p:spPr bwMode="auto">
          <a:xfrm>
            <a:off x="3056655" y="4413250"/>
            <a:ext cx="47942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14375" name="Text Box 90"/>
          <p:cNvSpPr txBox="1">
            <a:spLocks noChangeArrowheads="1"/>
          </p:cNvSpPr>
          <p:nvPr/>
        </p:nvSpPr>
        <p:spPr bwMode="auto">
          <a:xfrm>
            <a:off x="5072780" y="6069013"/>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4376" name="Rectangle 91"/>
          <p:cNvSpPr>
            <a:spLocks noChangeArrowheads="1"/>
          </p:cNvSpPr>
          <p:nvPr/>
        </p:nvSpPr>
        <p:spPr bwMode="auto">
          <a:xfrm>
            <a:off x="373781" y="4364342"/>
            <a:ext cx="946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i="1" dirty="0"/>
              <a:t>Step 3</a:t>
            </a:r>
            <a:endParaRPr lang="en-AU" altLang="en-US" sz="2000" b="1" i="1" dirty="0"/>
          </a:p>
        </p:txBody>
      </p:sp>
      <p:grpSp>
        <p:nvGrpSpPr>
          <p:cNvPr id="14346" name="Group 58"/>
          <p:cNvGrpSpPr>
            <a:grpSpLocks/>
          </p:cNvGrpSpPr>
          <p:nvPr/>
        </p:nvGrpSpPr>
        <p:grpSpPr bwMode="auto">
          <a:xfrm>
            <a:off x="6242051" y="5071262"/>
            <a:ext cx="1008062" cy="1016698"/>
            <a:chOff x="476" y="1162"/>
            <a:chExt cx="635" cy="635"/>
          </a:xfrm>
        </p:grpSpPr>
        <p:sp>
          <p:nvSpPr>
            <p:cNvPr id="14363" name="Rectangle 59"/>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64" name="Line 60"/>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5" name="Text Box 61"/>
            <p:cNvSpPr txBox="1">
              <a:spLocks noChangeArrowheads="1"/>
            </p:cNvSpPr>
            <p:nvPr/>
          </p:nvSpPr>
          <p:spPr bwMode="auto">
            <a:xfrm>
              <a:off x="567" y="1253"/>
              <a:ext cx="420" cy="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47" name="Group 62"/>
          <p:cNvGrpSpPr>
            <a:grpSpLocks/>
          </p:cNvGrpSpPr>
          <p:nvPr/>
        </p:nvGrpSpPr>
        <p:grpSpPr bwMode="auto">
          <a:xfrm>
            <a:off x="7700964" y="5071262"/>
            <a:ext cx="1008062" cy="1016698"/>
            <a:chOff x="476" y="1162"/>
            <a:chExt cx="635" cy="635"/>
          </a:xfrm>
        </p:grpSpPr>
        <p:sp>
          <p:nvSpPr>
            <p:cNvPr id="14360" name="Rectangle 63"/>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61" name="Line 64"/>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2" name="Text Box 65"/>
            <p:cNvSpPr txBox="1">
              <a:spLocks noChangeArrowheads="1"/>
            </p:cNvSpPr>
            <p:nvPr/>
          </p:nvSpPr>
          <p:spPr bwMode="auto">
            <a:xfrm>
              <a:off x="567" y="1253"/>
              <a:ext cx="420" cy="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grpSp>
        <p:nvGrpSpPr>
          <p:cNvPr id="14348" name="Group 66"/>
          <p:cNvGrpSpPr>
            <a:grpSpLocks/>
          </p:cNvGrpSpPr>
          <p:nvPr/>
        </p:nvGrpSpPr>
        <p:grpSpPr bwMode="auto">
          <a:xfrm>
            <a:off x="9356726" y="5071262"/>
            <a:ext cx="1008062" cy="1016698"/>
            <a:chOff x="476" y="1162"/>
            <a:chExt cx="635" cy="635"/>
          </a:xfrm>
        </p:grpSpPr>
        <p:sp>
          <p:nvSpPr>
            <p:cNvPr id="14357" name="Rectangle 67"/>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4358" name="Line 68"/>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9" name="Text Box 69"/>
            <p:cNvSpPr txBox="1">
              <a:spLocks noChangeArrowheads="1"/>
            </p:cNvSpPr>
            <p:nvPr/>
          </p:nvSpPr>
          <p:spPr bwMode="auto">
            <a:xfrm>
              <a:off x="567" y="1253"/>
              <a:ext cx="420" cy="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4349" name="Line 70"/>
          <p:cNvSpPr>
            <a:spLocks noChangeShapeType="1"/>
          </p:cNvSpPr>
          <p:nvPr/>
        </p:nvSpPr>
        <p:spPr bwMode="auto">
          <a:xfrm flipV="1">
            <a:off x="8709026" y="5434711"/>
            <a:ext cx="647700" cy="43549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0" name="Line 71"/>
          <p:cNvSpPr>
            <a:spLocks noChangeShapeType="1"/>
          </p:cNvSpPr>
          <p:nvPr/>
        </p:nvSpPr>
        <p:spPr bwMode="auto">
          <a:xfrm>
            <a:off x="6619876" y="4707812"/>
            <a:ext cx="0" cy="36184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1" name="Line 72"/>
          <p:cNvSpPr>
            <a:spLocks noChangeShapeType="1"/>
          </p:cNvSpPr>
          <p:nvPr/>
        </p:nvSpPr>
        <p:spPr bwMode="auto">
          <a:xfrm>
            <a:off x="9859964" y="6087960"/>
            <a:ext cx="0" cy="291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2" name="Line 93"/>
          <p:cNvSpPr>
            <a:spLocks noChangeShapeType="1"/>
          </p:cNvSpPr>
          <p:nvPr/>
        </p:nvSpPr>
        <p:spPr bwMode="auto">
          <a:xfrm flipV="1">
            <a:off x="7250114" y="5434711"/>
            <a:ext cx="450850" cy="39867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3" name="Text Box 94"/>
          <p:cNvSpPr txBox="1">
            <a:spLocks noChangeArrowheads="1"/>
          </p:cNvSpPr>
          <p:nvPr/>
        </p:nvSpPr>
        <p:spPr bwMode="auto">
          <a:xfrm>
            <a:off x="6332539" y="4490062"/>
            <a:ext cx="696912" cy="3698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14354" name="Text Box 95"/>
          <p:cNvSpPr txBox="1">
            <a:spLocks noChangeArrowheads="1"/>
          </p:cNvSpPr>
          <p:nvPr/>
        </p:nvSpPr>
        <p:spPr bwMode="auto">
          <a:xfrm>
            <a:off x="9840914" y="6107173"/>
            <a:ext cx="311150" cy="366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4355" name="Rectangle 96"/>
          <p:cNvSpPr>
            <a:spLocks noChangeArrowheads="1"/>
          </p:cNvSpPr>
          <p:nvPr/>
        </p:nvSpPr>
        <p:spPr bwMode="auto">
          <a:xfrm>
            <a:off x="10393364" y="4462843"/>
            <a:ext cx="946150" cy="397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i="1" dirty="0"/>
              <a:t>Step 4</a:t>
            </a:r>
            <a:endParaRPr lang="en-AU" altLang="en-US" sz="2000" b="1" i="1" dirty="0"/>
          </a:p>
        </p:txBody>
      </p:sp>
      <p:sp>
        <p:nvSpPr>
          <p:cNvPr id="14356" name="Rectangle 97"/>
          <p:cNvSpPr>
            <a:spLocks noChangeArrowheads="1"/>
          </p:cNvSpPr>
          <p:nvPr/>
        </p:nvSpPr>
        <p:spPr bwMode="auto">
          <a:xfrm>
            <a:off x="6186489" y="4418013"/>
            <a:ext cx="4249737" cy="203339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cxnSp>
        <p:nvCxnSpPr>
          <p:cNvPr id="14343" name="AutoShape 100"/>
          <p:cNvCxnSpPr>
            <a:cxnSpLocks noChangeShapeType="1"/>
            <a:stCxn id="14412" idx="3"/>
            <a:endCxn id="14392" idx="1"/>
          </p:cNvCxnSpPr>
          <p:nvPr/>
        </p:nvCxnSpPr>
        <p:spPr bwMode="auto">
          <a:xfrm flipV="1">
            <a:off x="4888083" y="3067052"/>
            <a:ext cx="1298406" cy="4849"/>
          </a:xfrm>
          <a:prstGeom prst="bentConnector3">
            <a:avLst>
              <a:gd name="adj1" fmla="val 50000"/>
            </a:avLst>
          </a:prstGeom>
          <a:noFill/>
          <a:ln w="2857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44" name="AutoShape 101"/>
          <p:cNvCxnSpPr>
            <a:cxnSpLocks noChangeShapeType="1"/>
            <a:stCxn id="14392" idx="2"/>
            <a:endCxn id="14374" idx="0"/>
          </p:cNvCxnSpPr>
          <p:nvPr/>
        </p:nvCxnSpPr>
        <p:spPr bwMode="auto">
          <a:xfrm rot="5400000">
            <a:off x="5652655" y="1755340"/>
            <a:ext cx="301623" cy="5014196"/>
          </a:xfrm>
          <a:prstGeom prst="bentConnector3">
            <a:avLst>
              <a:gd name="adj1" fmla="val 50000"/>
            </a:avLst>
          </a:prstGeom>
          <a:noFill/>
          <a:ln w="2857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45" name="AutoShape 103"/>
          <p:cNvCxnSpPr>
            <a:cxnSpLocks noChangeShapeType="1"/>
            <a:stCxn id="14373" idx="2"/>
            <a:endCxn id="14356" idx="2"/>
          </p:cNvCxnSpPr>
          <p:nvPr/>
        </p:nvCxnSpPr>
        <p:spPr bwMode="auto">
          <a:xfrm rot="5400000" flipH="1" flipV="1">
            <a:off x="5870839" y="4033307"/>
            <a:ext cx="22415" cy="4858621"/>
          </a:xfrm>
          <a:prstGeom prst="bentConnector3">
            <a:avLst>
              <a:gd name="adj1" fmla="val -1019853"/>
            </a:avLst>
          </a:prstGeom>
          <a:noFill/>
          <a:ln w="2857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4" name="Text Box 75"/>
          <p:cNvSpPr txBox="1">
            <a:spLocks noChangeArrowheads="1"/>
          </p:cNvSpPr>
          <p:nvPr/>
        </p:nvSpPr>
        <p:spPr bwMode="auto">
          <a:xfrm>
            <a:off x="3937964" y="2039253"/>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85" name="Line 26"/>
          <p:cNvSpPr>
            <a:spLocks noChangeShapeType="1"/>
          </p:cNvSpPr>
          <p:nvPr/>
        </p:nvSpPr>
        <p:spPr bwMode="auto">
          <a:xfrm>
            <a:off x="4310938" y="2317839"/>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 name="Text Box 75"/>
          <p:cNvSpPr txBox="1">
            <a:spLocks noChangeArrowheads="1"/>
          </p:cNvSpPr>
          <p:nvPr/>
        </p:nvSpPr>
        <p:spPr bwMode="auto">
          <a:xfrm>
            <a:off x="9561246" y="2039253"/>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87" name="Line 26"/>
          <p:cNvSpPr>
            <a:spLocks noChangeShapeType="1"/>
          </p:cNvSpPr>
          <p:nvPr/>
        </p:nvSpPr>
        <p:spPr bwMode="auto">
          <a:xfrm>
            <a:off x="9934220" y="2317839"/>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 name="Text Box 83"/>
          <p:cNvSpPr txBox="1">
            <a:spLocks noChangeArrowheads="1"/>
          </p:cNvSpPr>
          <p:nvPr/>
        </p:nvSpPr>
        <p:spPr bwMode="auto">
          <a:xfrm>
            <a:off x="6393133" y="2125149"/>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sp>
        <p:nvSpPr>
          <p:cNvPr id="89" name="Line 27"/>
          <p:cNvSpPr>
            <a:spLocks noChangeShapeType="1"/>
          </p:cNvSpPr>
          <p:nvPr/>
        </p:nvSpPr>
        <p:spPr bwMode="auto">
          <a:xfrm>
            <a:off x="6960513" y="2311402"/>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 name="Line 27"/>
          <p:cNvSpPr>
            <a:spLocks noChangeShapeType="1"/>
          </p:cNvSpPr>
          <p:nvPr/>
        </p:nvSpPr>
        <p:spPr bwMode="auto">
          <a:xfrm>
            <a:off x="1831106" y="4649317"/>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1" name="Text Box 83"/>
          <p:cNvSpPr txBox="1">
            <a:spLocks noChangeArrowheads="1"/>
          </p:cNvSpPr>
          <p:nvPr/>
        </p:nvSpPr>
        <p:spPr bwMode="auto">
          <a:xfrm>
            <a:off x="1482649" y="4377168"/>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92" name="Text Box 75"/>
          <p:cNvSpPr txBox="1">
            <a:spLocks noChangeArrowheads="1"/>
          </p:cNvSpPr>
          <p:nvPr/>
        </p:nvSpPr>
        <p:spPr bwMode="auto">
          <a:xfrm>
            <a:off x="9601105" y="4446072"/>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93" name="Line 26"/>
          <p:cNvSpPr>
            <a:spLocks noChangeShapeType="1"/>
          </p:cNvSpPr>
          <p:nvPr/>
        </p:nvSpPr>
        <p:spPr bwMode="auto">
          <a:xfrm>
            <a:off x="9974079" y="4724658"/>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8109393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Inserting in the middle of a Linked List</a:t>
            </a:r>
          </a:p>
        </p:txBody>
      </p:sp>
      <p:sp>
        <p:nvSpPr>
          <p:cNvPr id="3" name="Content Placeholder 2"/>
          <p:cNvSpPr>
            <a:spLocks noGrp="1"/>
          </p:cNvSpPr>
          <p:nvPr>
            <p:ph idx="1"/>
          </p:nvPr>
        </p:nvSpPr>
        <p:spPr/>
        <p:txBody>
          <a:bodyPr/>
          <a:lstStyle/>
          <a:p>
            <a:r>
              <a:rPr lang="en-US" dirty="0"/>
              <a:t>Consider</a:t>
            </a:r>
          </a:p>
          <a:p>
            <a:pPr lvl="1"/>
            <a:r>
              <a:rPr lang="en-US" dirty="0"/>
              <a:t>How would you insert a node somewhere in the middle of a linked list?</a:t>
            </a:r>
          </a:p>
          <a:p>
            <a:pPr lvl="1"/>
            <a:r>
              <a:rPr lang="en-US" dirty="0"/>
              <a:t>How does this compare to an array?</a:t>
            </a:r>
          </a:p>
        </p:txBody>
      </p:sp>
    </p:spTree>
    <p:extLst>
      <p:ext uri="{BB962C8B-B14F-4D97-AF65-F5344CB8AC3E}">
        <p14:creationId xmlns:p14="http://schemas.microsoft.com/office/powerpoint/2010/main" val="2583891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Deletion</a:t>
            </a:r>
          </a:p>
        </p:txBody>
      </p:sp>
      <p:sp>
        <p:nvSpPr>
          <p:cNvPr id="3" name="Content Placeholder 2"/>
          <p:cNvSpPr>
            <a:spLocks noGrp="1"/>
          </p:cNvSpPr>
          <p:nvPr>
            <p:ph idx="1"/>
          </p:nvPr>
        </p:nvSpPr>
        <p:spPr/>
        <p:txBody>
          <a:bodyPr/>
          <a:lstStyle/>
          <a:p>
            <a:r>
              <a:rPr lang="en-US" dirty="0"/>
              <a:t>Another key operation on a linked list is deletion</a:t>
            </a:r>
          </a:p>
          <a:p>
            <a:pPr lvl="1"/>
            <a:r>
              <a:rPr lang="en-US" dirty="0"/>
              <a:t>Deletion from the head</a:t>
            </a:r>
          </a:p>
          <a:p>
            <a:pPr lvl="1"/>
            <a:r>
              <a:rPr lang="en-US" dirty="0"/>
              <a:t>Deletion from the tail</a:t>
            </a:r>
          </a:p>
          <a:p>
            <a:pPr lvl="1"/>
            <a:r>
              <a:rPr lang="en-US" dirty="0"/>
              <a:t>Deletion from the middle</a:t>
            </a:r>
          </a:p>
          <a:p>
            <a:r>
              <a:rPr lang="en-US" dirty="0"/>
              <a:t>Because linked list nodes are dynamically created we need to be careful to use the ‘delete’ command to tidy up memory</a:t>
            </a:r>
          </a:p>
        </p:txBody>
      </p:sp>
    </p:spTree>
    <p:extLst>
      <p:ext uri="{BB962C8B-B14F-4D97-AF65-F5344CB8AC3E}">
        <p14:creationId xmlns:p14="http://schemas.microsoft.com/office/powerpoint/2010/main" val="97288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 from Head</a:t>
            </a:r>
          </a:p>
        </p:txBody>
      </p:sp>
      <p:sp>
        <p:nvSpPr>
          <p:cNvPr id="3" name="Content Placeholder 2"/>
          <p:cNvSpPr>
            <a:spLocks noGrp="1"/>
          </p:cNvSpPr>
          <p:nvPr>
            <p:ph idx="1"/>
          </p:nvPr>
        </p:nvSpPr>
        <p:spPr/>
        <p:txBody>
          <a:bodyPr/>
          <a:lstStyle/>
          <a:p>
            <a:r>
              <a:rPr lang="en-US" dirty="0"/>
              <a:t>What happens if we try to delete the node that head is pointing to?</a:t>
            </a:r>
          </a:p>
          <a:p>
            <a:pPr lvl="1"/>
            <a:r>
              <a:rPr lang="en-US" dirty="0"/>
              <a:t>delete head;</a:t>
            </a:r>
          </a:p>
          <a:p>
            <a:endParaRPr lang="en-US" dirty="0"/>
          </a:p>
          <a:p>
            <a:endParaRPr lang="en-US" dirty="0"/>
          </a:p>
          <a:p>
            <a:endParaRPr lang="en-US" dirty="0"/>
          </a:p>
          <a:p>
            <a:endParaRPr lang="en-US" dirty="0"/>
          </a:p>
          <a:p>
            <a:endParaRPr lang="en-US" dirty="0"/>
          </a:p>
        </p:txBody>
      </p:sp>
      <p:grpSp>
        <p:nvGrpSpPr>
          <p:cNvPr id="4" name="Group 4"/>
          <p:cNvGrpSpPr>
            <a:grpSpLocks/>
          </p:cNvGrpSpPr>
          <p:nvPr/>
        </p:nvGrpSpPr>
        <p:grpSpPr bwMode="auto">
          <a:xfrm>
            <a:off x="1945927" y="4300140"/>
            <a:ext cx="1008063" cy="1008063"/>
            <a:chOff x="476" y="1162"/>
            <a:chExt cx="635" cy="635"/>
          </a:xfrm>
        </p:grpSpPr>
        <p:sp>
          <p:nvSpPr>
            <p:cNvPr id="5" name="Rectangle 5"/>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6"/>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8" name="Line 8"/>
          <p:cNvSpPr>
            <a:spLocks noChangeShapeType="1"/>
          </p:cNvSpPr>
          <p:nvPr/>
        </p:nvSpPr>
        <p:spPr bwMode="auto">
          <a:xfrm flipV="1">
            <a:off x="2953990" y="4660502"/>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9" name="Group 9"/>
          <p:cNvGrpSpPr>
            <a:grpSpLocks/>
          </p:cNvGrpSpPr>
          <p:nvPr/>
        </p:nvGrpSpPr>
        <p:grpSpPr bwMode="auto">
          <a:xfrm>
            <a:off x="3528665" y="4300140"/>
            <a:ext cx="1008063" cy="1008063"/>
            <a:chOff x="476" y="1162"/>
            <a:chExt cx="635" cy="635"/>
          </a:xfrm>
        </p:grpSpPr>
        <p:sp>
          <p:nvSpPr>
            <p:cNvPr id="10"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3" name="Line 26"/>
          <p:cNvSpPr>
            <a:spLocks noChangeShapeType="1"/>
          </p:cNvSpPr>
          <p:nvPr/>
        </p:nvSpPr>
        <p:spPr bwMode="auto">
          <a:xfrm>
            <a:off x="2449165" y="3941365"/>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Line 28"/>
          <p:cNvSpPr>
            <a:spLocks noChangeShapeType="1"/>
          </p:cNvSpPr>
          <p:nvPr/>
        </p:nvSpPr>
        <p:spPr bwMode="auto">
          <a:xfrm>
            <a:off x="4033490" y="5308202"/>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Rectangle 74"/>
          <p:cNvSpPr>
            <a:spLocks noChangeArrowheads="1"/>
          </p:cNvSpPr>
          <p:nvPr/>
        </p:nvSpPr>
        <p:spPr bwMode="auto">
          <a:xfrm>
            <a:off x="1872902" y="3650852"/>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Text Box 75"/>
          <p:cNvSpPr txBox="1">
            <a:spLocks noChangeArrowheads="1"/>
          </p:cNvSpPr>
          <p:nvPr/>
        </p:nvSpPr>
        <p:spPr bwMode="auto">
          <a:xfrm>
            <a:off x="2233265" y="3650852"/>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17" name="Text Box 78"/>
          <p:cNvSpPr txBox="1">
            <a:spLocks noChangeArrowheads="1"/>
          </p:cNvSpPr>
          <p:nvPr/>
        </p:nvSpPr>
        <p:spPr bwMode="auto">
          <a:xfrm>
            <a:off x="4033490" y="537964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8" name="Text Box 75"/>
          <p:cNvSpPr txBox="1">
            <a:spLocks noChangeArrowheads="1"/>
          </p:cNvSpPr>
          <p:nvPr/>
        </p:nvSpPr>
        <p:spPr bwMode="auto">
          <a:xfrm>
            <a:off x="3658046" y="3662779"/>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19" name="Line 26"/>
          <p:cNvSpPr>
            <a:spLocks noChangeShapeType="1"/>
          </p:cNvSpPr>
          <p:nvPr/>
        </p:nvSpPr>
        <p:spPr bwMode="auto">
          <a:xfrm>
            <a:off x="4031020" y="3941365"/>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8"/>
          <p:cNvSpPr>
            <a:spLocks noChangeShapeType="1"/>
          </p:cNvSpPr>
          <p:nvPr/>
        </p:nvSpPr>
        <p:spPr bwMode="auto">
          <a:xfrm flipV="1">
            <a:off x="7303418" y="4672429"/>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5" name="Group 9"/>
          <p:cNvGrpSpPr>
            <a:grpSpLocks/>
          </p:cNvGrpSpPr>
          <p:nvPr/>
        </p:nvGrpSpPr>
        <p:grpSpPr bwMode="auto">
          <a:xfrm>
            <a:off x="7878093" y="4312067"/>
            <a:ext cx="1008063" cy="1008063"/>
            <a:chOff x="476" y="1162"/>
            <a:chExt cx="635" cy="635"/>
          </a:xfrm>
        </p:grpSpPr>
        <p:sp>
          <p:nvSpPr>
            <p:cNvPr id="26"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27"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29" name="Line 26"/>
          <p:cNvSpPr>
            <a:spLocks noChangeShapeType="1"/>
          </p:cNvSpPr>
          <p:nvPr/>
        </p:nvSpPr>
        <p:spPr bwMode="auto">
          <a:xfrm>
            <a:off x="6798593" y="3953292"/>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28"/>
          <p:cNvSpPr>
            <a:spLocks noChangeShapeType="1"/>
          </p:cNvSpPr>
          <p:nvPr/>
        </p:nvSpPr>
        <p:spPr bwMode="auto">
          <a:xfrm>
            <a:off x="8382918" y="5320129"/>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 name="Rectangle 74"/>
          <p:cNvSpPr>
            <a:spLocks noChangeArrowheads="1"/>
          </p:cNvSpPr>
          <p:nvPr/>
        </p:nvSpPr>
        <p:spPr bwMode="auto">
          <a:xfrm>
            <a:off x="6222330" y="3662779"/>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32" name="Text Box 75"/>
          <p:cNvSpPr txBox="1">
            <a:spLocks noChangeArrowheads="1"/>
          </p:cNvSpPr>
          <p:nvPr/>
        </p:nvSpPr>
        <p:spPr bwMode="auto">
          <a:xfrm>
            <a:off x="6582693" y="3662779"/>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33" name="Text Box 78"/>
          <p:cNvSpPr txBox="1">
            <a:spLocks noChangeArrowheads="1"/>
          </p:cNvSpPr>
          <p:nvPr/>
        </p:nvSpPr>
        <p:spPr bwMode="auto">
          <a:xfrm>
            <a:off x="8382918" y="539156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34" name="Text Box 75"/>
          <p:cNvSpPr txBox="1">
            <a:spLocks noChangeArrowheads="1"/>
          </p:cNvSpPr>
          <p:nvPr/>
        </p:nvSpPr>
        <p:spPr bwMode="auto">
          <a:xfrm>
            <a:off x="8007474" y="3674706"/>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35" name="Line 26"/>
          <p:cNvSpPr>
            <a:spLocks noChangeShapeType="1"/>
          </p:cNvSpPr>
          <p:nvPr/>
        </p:nvSpPr>
        <p:spPr bwMode="auto">
          <a:xfrm>
            <a:off x="8380448" y="3953292"/>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TextBox 35"/>
          <p:cNvSpPr txBox="1"/>
          <p:nvPr/>
        </p:nvSpPr>
        <p:spPr>
          <a:xfrm>
            <a:off x="6638132" y="4653743"/>
            <a:ext cx="320922" cy="584775"/>
          </a:xfrm>
          <a:prstGeom prst="rect">
            <a:avLst/>
          </a:prstGeom>
          <a:noFill/>
        </p:spPr>
        <p:txBody>
          <a:bodyPr wrap="none" rtlCol="0">
            <a:spAutoFit/>
          </a:bodyPr>
          <a:lstStyle/>
          <a:p>
            <a:r>
              <a:rPr lang="en-US" sz="3200" dirty="0"/>
              <a:t>?</a:t>
            </a:r>
          </a:p>
        </p:txBody>
      </p:sp>
    </p:spTree>
    <p:extLst>
      <p:ext uri="{BB962C8B-B14F-4D97-AF65-F5344CB8AC3E}">
        <p14:creationId xmlns:p14="http://schemas.microsoft.com/office/powerpoint/2010/main" val="7975786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 from Head</a:t>
            </a:r>
          </a:p>
        </p:txBody>
      </p:sp>
      <p:sp>
        <p:nvSpPr>
          <p:cNvPr id="3" name="Content Placeholder 2"/>
          <p:cNvSpPr>
            <a:spLocks noGrp="1"/>
          </p:cNvSpPr>
          <p:nvPr>
            <p:ph idx="1"/>
          </p:nvPr>
        </p:nvSpPr>
        <p:spPr/>
        <p:txBody>
          <a:bodyPr/>
          <a:lstStyle/>
          <a:p>
            <a:r>
              <a:rPr lang="en-US" dirty="0"/>
              <a:t>So we need to move the head to point to the 2</a:t>
            </a:r>
            <a:r>
              <a:rPr lang="en-US" baseline="30000" dirty="0"/>
              <a:t>nd</a:t>
            </a:r>
            <a:r>
              <a:rPr lang="en-US" dirty="0"/>
              <a:t> node first!</a:t>
            </a:r>
          </a:p>
          <a:p>
            <a:pPr lvl="1"/>
            <a:r>
              <a:rPr lang="en-US" dirty="0"/>
              <a:t>head = head-&gt;next;</a:t>
            </a:r>
          </a:p>
          <a:p>
            <a:endParaRPr lang="en-US" dirty="0"/>
          </a:p>
          <a:p>
            <a:endParaRPr lang="en-US" dirty="0"/>
          </a:p>
          <a:p>
            <a:endParaRPr lang="en-US" dirty="0"/>
          </a:p>
          <a:p>
            <a:endParaRPr lang="en-US" dirty="0"/>
          </a:p>
          <a:p>
            <a:endParaRPr lang="en-US" dirty="0"/>
          </a:p>
          <a:p>
            <a:endParaRPr lang="en-US" dirty="0"/>
          </a:p>
          <a:p>
            <a:r>
              <a:rPr lang="en-US" dirty="0"/>
              <a:t>Now what’s the problem?</a:t>
            </a:r>
          </a:p>
        </p:txBody>
      </p:sp>
      <p:grpSp>
        <p:nvGrpSpPr>
          <p:cNvPr id="4" name="Group 4"/>
          <p:cNvGrpSpPr>
            <a:grpSpLocks/>
          </p:cNvGrpSpPr>
          <p:nvPr/>
        </p:nvGrpSpPr>
        <p:grpSpPr bwMode="auto">
          <a:xfrm>
            <a:off x="1908605" y="3898923"/>
            <a:ext cx="1008063" cy="1008063"/>
            <a:chOff x="476" y="1162"/>
            <a:chExt cx="635" cy="635"/>
          </a:xfrm>
        </p:grpSpPr>
        <p:sp>
          <p:nvSpPr>
            <p:cNvPr id="5" name="Rectangle 5"/>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6"/>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8" name="Line 8"/>
          <p:cNvSpPr>
            <a:spLocks noChangeShapeType="1"/>
          </p:cNvSpPr>
          <p:nvPr/>
        </p:nvSpPr>
        <p:spPr bwMode="auto">
          <a:xfrm flipV="1">
            <a:off x="2916668" y="4259285"/>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9" name="Group 9"/>
          <p:cNvGrpSpPr>
            <a:grpSpLocks/>
          </p:cNvGrpSpPr>
          <p:nvPr/>
        </p:nvGrpSpPr>
        <p:grpSpPr bwMode="auto">
          <a:xfrm>
            <a:off x="3491343" y="3898923"/>
            <a:ext cx="1008063" cy="1008063"/>
            <a:chOff x="476" y="1162"/>
            <a:chExt cx="635" cy="635"/>
          </a:xfrm>
        </p:grpSpPr>
        <p:sp>
          <p:nvSpPr>
            <p:cNvPr id="10"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3" name="Line 26"/>
          <p:cNvSpPr>
            <a:spLocks noChangeShapeType="1"/>
          </p:cNvSpPr>
          <p:nvPr/>
        </p:nvSpPr>
        <p:spPr bwMode="auto">
          <a:xfrm>
            <a:off x="2411843" y="3540148"/>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Line 28"/>
          <p:cNvSpPr>
            <a:spLocks noChangeShapeType="1"/>
          </p:cNvSpPr>
          <p:nvPr/>
        </p:nvSpPr>
        <p:spPr bwMode="auto">
          <a:xfrm>
            <a:off x="3996168" y="4906985"/>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Rectangle 74"/>
          <p:cNvSpPr>
            <a:spLocks noChangeArrowheads="1"/>
          </p:cNvSpPr>
          <p:nvPr/>
        </p:nvSpPr>
        <p:spPr bwMode="auto">
          <a:xfrm>
            <a:off x="1835580" y="3249635"/>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Text Box 75"/>
          <p:cNvSpPr txBox="1">
            <a:spLocks noChangeArrowheads="1"/>
          </p:cNvSpPr>
          <p:nvPr/>
        </p:nvSpPr>
        <p:spPr bwMode="auto">
          <a:xfrm>
            <a:off x="2195943" y="3249635"/>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17" name="Text Box 78"/>
          <p:cNvSpPr txBox="1">
            <a:spLocks noChangeArrowheads="1"/>
          </p:cNvSpPr>
          <p:nvPr/>
        </p:nvSpPr>
        <p:spPr bwMode="auto">
          <a:xfrm>
            <a:off x="3996168" y="4978423"/>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8" name="Text Box 75"/>
          <p:cNvSpPr txBox="1">
            <a:spLocks noChangeArrowheads="1"/>
          </p:cNvSpPr>
          <p:nvPr/>
        </p:nvSpPr>
        <p:spPr bwMode="auto">
          <a:xfrm>
            <a:off x="3620724" y="3261562"/>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19" name="Line 26"/>
          <p:cNvSpPr>
            <a:spLocks noChangeShapeType="1"/>
          </p:cNvSpPr>
          <p:nvPr/>
        </p:nvSpPr>
        <p:spPr bwMode="auto">
          <a:xfrm>
            <a:off x="3993698" y="3540148"/>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33" name="Group 4"/>
          <p:cNvGrpSpPr>
            <a:grpSpLocks/>
          </p:cNvGrpSpPr>
          <p:nvPr/>
        </p:nvGrpSpPr>
        <p:grpSpPr bwMode="auto">
          <a:xfrm>
            <a:off x="5047694" y="3892572"/>
            <a:ext cx="1008063" cy="1008063"/>
            <a:chOff x="476" y="1162"/>
            <a:chExt cx="635" cy="635"/>
          </a:xfrm>
        </p:grpSpPr>
        <p:sp>
          <p:nvSpPr>
            <p:cNvPr id="34" name="Rectangle 5"/>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35" name="Line 6"/>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Text Box 7"/>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37" name="Line 8"/>
          <p:cNvSpPr>
            <a:spLocks noChangeShapeType="1"/>
          </p:cNvSpPr>
          <p:nvPr/>
        </p:nvSpPr>
        <p:spPr bwMode="auto">
          <a:xfrm flipV="1">
            <a:off x="6055757" y="4252934"/>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38" name="Group 9"/>
          <p:cNvGrpSpPr>
            <a:grpSpLocks/>
          </p:cNvGrpSpPr>
          <p:nvPr/>
        </p:nvGrpSpPr>
        <p:grpSpPr bwMode="auto">
          <a:xfrm>
            <a:off x="6630432" y="3892572"/>
            <a:ext cx="1008063" cy="1008063"/>
            <a:chOff x="476" y="1162"/>
            <a:chExt cx="635" cy="635"/>
          </a:xfrm>
        </p:grpSpPr>
        <p:sp>
          <p:nvSpPr>
            <p:cNvPr id="39"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40"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42" name="Line 26"/>
          <p:cNvSpPr>
            <a:spLocks noChangeShapeType="1"/>
          </p:cNvSpPr>
          <p:nvPr/>
        </p:nvSpPr>
        <p:spPr bwMode="auto">
          <a:xfrm>
            <a:off x="6744518" y="3533797"/>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 name="Line 28"/>
          <p:cNvSpPr>
            <a:spLocks noChangeShapeType="1"/>
          </p:cNvSpPr>
          <p:nvPr/>
        </p:nvSpPr>
        <p:spPr bwMode="auto">
          <a:xfrm>
            <a:off x="7135257" y="4900634"/>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 name="Rectangle 74"/>
          <p:cNvSpPr>
            <a:spLocks noChangeArrowheads="1"/>
          </p:cNvSpPr>
          <p:nvPr/>
        </p:nvSpPr>
        <p:spPr bwMode="auto">
          <a:xfrm>
            <a:off x="4974669" y="3243284"/>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45" name="Text Box 75"/>
          <p:cNvSpPr txBox="1">
            <a:spLocks noChangeArrowheads="1"/>
          </p:cNvSpPr>
          <p:nvPr/>
        </p:nvSpPr>
        <p:spPr bwMode="auto">
          <a:xfrm>
            <a:off x="6528618" y="3243284"/>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46" name="Text Box 78"/>
          <p:cNvSpPr txBox="1">
            <a:spLocks noChangeArrowheads="1"/>
          </p:cNvSpPr>
          <p:nvPr/>
        </p:nvSpPr>
        <p:spPr bwMode="auto">
          <a:xfrm>
            <a:off x="7135257" y="497207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47" name="Text Box 75"/>
          <p:cNvSpPr txBox="1">
            <a:spLocks noChangeArrowheads="1"/>
          </p:cNvSpPr>
          <p:nvPr/>
        </p:nvSpPr>
        <p:spPr bwMode="auto">
          <a:xfrm>
            <a:off x="7201836" y="3236933"/>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48" name="Line 26"/>
          <p:cNvSpPr>
            <a:spLocks noChangeShapeType="1"/>
          </p:cNvSpPr>
          <p:nvPr/>
        </p:nvSpPr>
        <p:spPr bwMode="auto">
          <a:xfrm>
            <a:off x="7574810" y="3515519"/>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2450698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 from head</a:t>
            </a:r>
          </a:p>
        </p:txBody>
      </p:sp>
      <p:sp>
        <p:nvSpPr>
          <p:cNvPr id="3" name="Content Placeholder 2"/>
          <p:cNvSpPr>
            <a:spLocks noGrp="1"/>
          </p:cNvSpPr>
          <p:nvPr>
            <p:ph idx="1"/>
          </p:nvPr>
        </p:nvSpPr>
        <p:spPr/>
        <p:txBody>
          <a:bodyPr>
            <a:normAutofit/>
          </a:bodyPr>
          <a:lstStyle/>
          <a:p>
            <a:r>
              <a:rPr lang="en-US" dirty="0"/>
              <a:t>So, we need a temporary pointer so we can still delete the first node!</a:t>
            </a:r>
          </a:p>
          <a:p>
            <a:pPr lvl="1"/>
            <a:r>
              <a:rPr lang="en-US" dirty="0"/>
              <a:t>Node * </a:t>
            </a:r>
            <a:r>
              <a:rPr lang="en-US" dirty="0" err="1"/>
              <a:t>tmp</a:t>
            </a:r>
            <a:r>
              <a:rPr lang="en-US" dirty="0"/>
              <a:t> = head;										delete </a:t>
            </a:r>
            <a:r>
              <a:rPr lang="en-US" dirty="0" err="1"/>
              <a:t>tmp</a:t>
            </a:r>
            <a:r>
              <a:rPr lang="en-US" dirty="0"/>
              <a:t>;</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grpSp>
        <p:nvGrpSpPr>
          <p:cNvPr id="4" name="Group 4"/>
          <p:cNvGrpSpPr>
            <a:grpSpLocks/>
          </p:cNvGrpSpPr>
          <p:nvPr/>
        </p:nvGrpSpPr>
        <p:grpSpPr bwMode="auto">
          <a:xfrm>
            <a:off x="938223" y="3898923"/>
            <a:ext cx="1008063" cy="1008063"/>
            <a:chOff x="476" y="1162"/>
            <a:chExt cx="635" cy="635"/>
          </a:xfrm>
        </p:grpSpPr>
        <p:sp>
          <p:nvSpPr>
            <p:cNvPr id="5" name="Rectangle 5"/>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6"/>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8" name="Line 8"/>
          <p:cNvSpPr>
            <a:spLocks noChangeShapeType="1"/>
          </p:cNvSpPr>
          <p:nvPr/>
        </p:nvSpPr>
        <p:spPr bwMode="auto">
          <a:xfrm flipV="1">
            <a:off x="1946286" y="4259285"/>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9" name="Group 9"/>
          <p:cNvGrpSpPr>
            <a:grpSpLocks/>
          </p:cNvGrpSpPr>
          <p:nvPr/>
        </p:nvGrpSpPr>
        <p:grpSpPr bwMode="auto">
          <a:xfrm>
            <a:off x="2520961" y="3898923"/>
            <a:ext cx="1008063" cy="1008063"/>
            <a:chOff x="476" y="1162"/>
            <a:chExt cx="635" cy="635"/>
          </a:xfrm>
        </p:grpSpPr>
        <p:sp>
          <p:nvSpPr>
            <p:cNvPr id="10"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3" name="Line 26"/>
          <p:cNvSpPr>
            <a:spLocks noChangeShapeType="1"/>
          </p:cNvSpPr>
          <p:nvPr/>
        </p:nvSpPr>
        <p:spPr bwMode="auto">
          <a:xfrm>
            <a:off x="1441461" y="3540148"/>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Line 28"/>
          <p:cNvSpPr>
            <a:spLocks noChangeShapeType="1"/>
          </p:cNvSpPr>
          <p:nvPr/>
        </p:nvSpPr>
        <p:spPr bwMode="auto">
          <a:xfrm>
            <a:off x="3025786" y="4906985"/>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Rectangle 74"/>
          <p:cNvSpPr>
            <a:spLocks noChangeArrowheads="1"/>
          </p:cNvSpPr>
          <p:nvPr/>
        </p:nvSpPr>
        <p:spPr bwMode="auto">
          <a:xfrm>
            <a:off x="865198" y="3249635"/>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Text Box 75"/>
          <p:cNvSpPr txBox="1">
            <a:spLocks noChangeArrowheads="1"/>
          </p:cNvSpPr>
          <p:nvPr/>
        </p:nvSpPr>
        <p:spPr bwMode="auto">
          <a:xfrm>
            <a:off x="1225561" y="3249635"/>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17" name="Text Box 78"/>
          <p:cNvSpPr txBox="1">
            <a:spLocks noChangeArrowheads="1"/>
          </p:cNvSpPr>
          <p:nvPr/>
        </p:nvSpPr>
        <p:spPr bwMode="auto">
          <a:xfrm>
            <a:off x="3025786" y="4978423"/>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8" name="Text Box 75"/>
          <p:cNvSpPr txBox="1">
            <a:spLocks noChangeArrowheads="1"/>
          </p:cNvSpPr>
          <p:nvPr/>
        </p:nvSpPr>
        <p:spPr bwMode="auto">
          <a:xfrm>
            <a:off x="2650342" y="3261562"/>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19" name="Line 26"/>
          <p:cNvSpPr>
            <a:spLocks noChangeShapeType="1"/>
          </p:cNvSpPr>
          <p:nvPr/>
        </p:nvSpPr>
        <p:spPr bwMode="auto">
          <a:xfrm>
            <a:off x="3023316" y="3540148"/>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0" name="Group 4"/>
          <p:cNvGrpSpPr>
            <a:grpSpLocks/>
          </p:cNvGrpSpPr>
          <p:nvPr/>
        </p:nvGrpSpPr>
        <p:grpSpPr bwMode="auto">
          <a:xfrm>
            <a:off x="4077312" y="3892572"/>
            <a:ext cx="1008063" cy="1008063"/>
            <a:chOff x="476" y="1162"/>
            <a:chExt cx="635" cy="635"/>
          </a:xfrm>
        </p:grpSpPr>
        <p:sp>
          <p:nvSpPr>
            <p:cNvPr id="21" name="Rectangle 5"/>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22" name="Line 6"/>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Text Box 7"/>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24" name="Line 8"/>
          <p:cNvSpPr>
            <a:spLocks noChangeShapeType="1"/>
          </p:cNvSpPr>
          <p:nvPr/>
        </p:nvSpPr>
        <p:spPr bwMode="auto">
          <a:xfrm flipV="1">
            <a:off x="5085375" y="4252934"/>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5" name="Group 9"/>
          <p:cNvGrpSpPr>
            <a:grpSpLocks/>
          </p:cNvGrpSpPr>
          <p:nvPr/>
        </p:nvGrpSpPr>
        <p:grpSpPr bwMode="auto">
          <a:xfrm>
            <a:off x="5660050" y="3892572"/>
            <a:ext cx="1008063" cy="1008063"/>
            <a:chOff x="476" y="1162"/>
            <a:chExt cx="635" cy="635"/>
          </a:xfrm>
        </p:grpSpPr>
        <p:sp>
          <p:nvSpPr>
            <p:cNvPr id="26"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27"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29" name="Line 26"/>
          <p:cNvSpPr>
            <a:spLocks noChangeShapeType="1"/>
          </p:cNvSpPr>
          <p:nvPr/>
        </p:nvSpPr>
        <p:spPr bwMode="auto">
          <a:xfrm>
            <a:off x="5774136" y="3533797"/>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28"/>
          <p:cNvSpPr>
            <a:spLocks noChangeShapeType="1"/>
          </p:cNvSpPr>
          <p:nvPr/>
        </p:nvSpPr>
        <p:spPr bwMode="auto">
          <a:xfrm>
            <a:off x="6164875" y="4900634"/>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 name="Rectangle 74"/>
          <p:cNvSpPr>
            <a:spLocks noChangeArrowheads="1"/>
          </p:cNvSpPr>
          <p:nvPr/>
        </p:nvSpPr>
        <p:spPr bwMode="auto">
          <a:xfrm>
            <a:off x="4004287" y="3243284"/>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32" name="Text Box 75"/>
          <p:cNvSpPr txBox="1">
            <a:spLocks noChangeArrowheads="1"/>
          </p:cNvSpPr>
          <p:nvPr/>
        </p:nvSpPr>
        <p:spPr bwMode="auto">
          <a:xfrm>
            <a:off x="5558236" y="3243284"/>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33" name="Text Box 78"/>
          <p:cNvSpPr txBox="1">
            <a:spLocks noChangeArrowheads="1"/>
          </p:cNvSpPr>
          <p:nvPr/>
        </p:nvSpPr>
        <p:spPr bwMode="auto">
          <a:xfrm>
            <a:off x="6164875" y="497207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34" name="Text Box 75"/>
          <p:cNvSpPr txBox="1">
            <a:spLocks noChangeArrowheads="1"/>
          </p:cNvSpPr>
          <p:nvPr/>
        </p:nvSpPr>
        <p:spPr bwMode="auto">
          <a:xfrm>
            <a:off x="6231454" y="3236933"/>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35" name="Line 26"/>
          <p:cNvSpPr>
            <a:spLocks noChangeShapeType="1"/>
          </p:cNvSpPr>
          <p:nvPr/>
        </p:nvSpPr>
        <p:spPr bwMode="auto">
          <a:xfrm>
            <a:off x="6604428" y="3515519"/>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Line 26"/>
          <p:cNvSpPr>
            <a:spLocks noChangeShapeType="1"/>
          </p:cNvSpPr>
          <p:nvPr/>
        </p:nvSpPr>
        <p:spPr bwMode="auto">
          <a:xfrm>
            <a:off x="4316247" y="3542600"/>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 name="Text Box 75"/>
          <p:cNvSpPr txBox="1">
            <a:spLocks noChangeArrowheads="1"/>
          </p:cNvSpPr>
          <p:nvPr/>
        </p:nvSpPr>
        <p:spPr bwMode="auto">
          <a:xfrm>
            <a:off x="4100347" y="3252087"/>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sp>
        <p:nvSpPr>
          <p:cNvPr id="42" name="Line 8"/>
          <p:cNvSpPr>
            <a:spLocks noChangeShapeType="1"/>
          </p:cNvSpPr>
          <p:nvPr/>
        </p:nvSpPr>
        <p:spPr bwMode="auto">
          <a:xfrm flipV="1">
            <a:off x="8223325" y="4246583"/>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3" name="Group 9"/>
          <p:cNvGrpSpPr>
            <a:grpSpLocks/>
          </p:cNvGrpSpPr>
          <p:nvPr/>
        </p:nvGrpSpPr>
        <p:grpSpPr bwMode="auto">
          <a:xfrm>
            <a:off x="8798000" y="3886221"/>
            <a:ext cx="1008063" cy="1008063"/>
            <a:chOff x="476" y="1162"/>
            <a:chExt cx="635" cy="635"/>
          </a:xfrm>
        </p:grpSpPr>
        <p:sp>
          <p:nvSpPr>
            <p:cNvPr id="44"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45"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47" name="Line 26"/>
          <p:cNvSpPr>
            <a:spLocks noChangeShapeType="1"/>
          </p:cNvSpPr>
          <p:nvPr/>
        </p:nvSpPr>
        <p:spPr bwMode="auto">
          <a:xfrm>
            <a:off x="8912086" y="3527446"/>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 name="Line 28"/>
          <p:cNvSpPr>
            <a:spLocks noChangeShapeType="1"/>
          </p:cNvSpPr>
          <p:nvPr/>
        </p:nvSpPr>
        <p:spPr bwMode="auto">
          <a:xfrm>
            <a:off x="9302825" y="4894283"/>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 name="Rectangle 74"/>
          <p:cNvSpPr>
            <a:spLocks noChangeArrowheads="1"/>
          </p:cNvSpPr>
          <p:nvPr/>
        </p:nvSpPr>
        <p:spPr bwMode="auto">
          <a:xfrm>
            <a:off x="7142237" y="3236933"/>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50" name="Text Box 75"/>
          <p:cNvSpPr txBox="1">
            <a:spLocks noChangeArrowheads="1"/>
          </p:cNvSpPr>
          <p:nvPr/>
        </p:nvSpPr>
        <p:spPr bwMode="auto">
          <a:xfrm>
            <a:off x="8696186" y="3236933"/>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51" name="Text Box 78"/>
          <p:cNvSpPr txBox="1">
            <a:spLocks noChangeArrowheads="1"/>
          </p:cNvSpPr>
          <p:nvPr/>
        </p:nvSpPr>
        <p:spPr bwMode="auto">
          <a:xfrm>
            <a:off x="9302825" y="4965721"/>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52" name="Text Box 75"/>
          <p:cNvSpPr txBox="1">
            <a:spLocks noChangeArrowheads="1"/>
          </p:cNvSpPr>
          <p:nvPr/>
        </p:nvSpPr>
        <p:spPr bwMode="auto">
          <a:xfrm>
            <a:off x="9369404" y="3230582"/>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53" name="Line 26"/>
          <p:cNvSpPr>
            <a:spLocks noChangeShapeType="1"/>
          </p:cNvSpPr>
          <p:nvPr/>
        </p:nvSpPr>
        <p:spPr bwMode="auto">
          <a:xfrm>
            <a:off x="9742378" y="3509168"/>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 name="Line 26"/>
          <p:cNvSpPr>
            <a:spLocks noChangeShapeType="1"/>
          </p:cNvSpPr>
          <p:nvPr/>
        </p:nvSpPr>
        <p:spPr bwMode="auto">
          <a:xfrm>
            <a:off x="7454197" y="3536249"/>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 name="Text Box 75"/>
          <p:cNvSpPr txBox="1">
            <a:spLocks noChangeArrowheads="1"/>
          </p:cNvSpPr>
          <p:nvPr/>
        </p:nvSpPr>
        <p:spPr bwMode="auto">
          <a:xfrm>
            <a:off x="7238297" y="3245736"/>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spTree>
    <p:extLst>
      <p:ext uri="{BB962C8B-B14F-4D97-AF65-F5344CB8AC3E}">
        <p14:creationId xmlns:p14="http://schemas.microsoft.com/office/powerpoint/2010/main" val="103148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 from the tail</a:t>
            </a:r>
          </a:p>
        </p:txBody>
      </p:sp>
      <p:sp>
        <p:nvSpPr>
          <p:cNvPr id="3" name="Content Placeholder 2"/>
          <p:cNvSpPr>
            <a:spLocks noGrp="1"/>
          </p:cNvSpPr>
          <p:nvPr>
            <p:ph idx="1"/>
          </p:nvPr>
        </p:nvSpPr>
        <p:spPr/>
        <p:txBody>
          <a:bodyPr/>
          <a:lstStyle/>
          <a:p>
            <a:r>
              <a:rPr lang="en-US" dirty="0"/>
              <a:t>What happens if we try to delete the tail node?</a:t>
            </a:r>
          </a:p>
          <a:p>
            <a:pPr lvl="1"/>
            <a:r>
              <a:rPr lang="en-US" dirty="0"/>
              <a:t>delete tail;</a:t>
            </a:r>
          </a:p>
          <a:p>
            <a:endParaRPr lang="en-US" dirty="0"/>
          </a:p>
          <a:p>
            <a:endParaRPr lang="en-US" dirty="0"/>
          </a:p>
          <a:p>
            <a:endParaRPr lang="en-US" dirty="0"/>
          </a:p>
          <a:p>
            <a:endParaRPr lang="en-US" dirty="0"/>
          </a:p>
          <a:p>
            <a:endParaRPr lang="en-US" dirty="0"/>
          </a:p>
          <a:p>
            <a:endParaRPr lang="en-US" dirty="0"/>
          </a:p>
          <a:p>
            <a:endParaRPr lang="en-US" dirty="0"/>
          </a:p>
        </p:txBody>
      </p:sp>
      <p:grpSp>
        <p:nvGrpSpPr>
          <p:cNvPr id="4" name="Group 4"/>
          <p:cNvGrpSpPr>
            <a:grpSpLocks/>
          </p:cNvGrpSpPr>
          <p:nvPr/>
        </p:nvGrpSpPr>
        <p:grpSpPr bwMode="auto">
          <a:xfrm>
            <a:off x="1945927" y="3786960"/>
            <a:ext cx="1008063" cy="1008063"/>
            <a:chOff x="476" y="1162"/>
            <a:chExt cx="635" cy="635"/>
          </a:xfrm>
        </p:grpSpPr>
        <p:sp>
          <p:nvSpPr>
            <p:cNvPr id="5" name="Rectangle 5"/>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6"/>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8" name="Line 8"/>
          <p:cNvSpPr>
            <a:spLocks noChangeShapeType="1"/>
          </p:cNvSpPr>
          <p:nvPr/>
        </p:nvSpPr>
        <p:spPr bwMode="auto">
          <a:xfrm flipV="1">
            <a:off x="2953990" y="4147322"/>
            <a:ext cx="57467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9" name="Group 9"/>
          <p:cNvGrpSpPr>
            <a:grpSpLocks/>
          </p:cNvGrpSpPr>
          <p:nvPr/>
        </p:nvGrpSpPr>
        <p:grpSpPr bwMode="auto">
          <a:xfrm>
            <a:off x="3528665" y="3786960"/>
            <a:ext cx="1008063" cy="1008063"/>
            <a:chOff x="476" y="1162"/>
            <a:chExt cx="635" cy="635"/>
          </a:xfrm>
        </p:grpSpPr>
        <p:sp>
          <p:nvSpPr>
            <p:cNvPr id="10" name="Rectangle 10"/>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1"/>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2"/>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13" name="Line 26"/>
          <p:cNvSpPr>
            <a:spLocks noChangeShapeType="1"/>
          </p:cNvSpPr>
          <p:nvPr/>
        </p:nvSpPr>
        <p:spPr bwMode="auto">
          <a:xfrm>
            <a:off x="2449165" y="3428185"/>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Line 28"/>
          <p:cNvSpPr>
            <a:spLocks noChangeShapeType="1"/>
          </p:cNvSpPr>
          <p:nvPr/>
        </p:nvSpPr>
        <p:spPr bwMode="auto">
          <a:xfrm>
            <a:off x="4033490" y="4795022"/>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Rectangle 74"/>
          <p:cNvSpPr>
            <a:spLocks noChangeArrowheads="1"/>
          </p:cNvSpPr>
          <p:nvPr/>
        </p:nvSpPr>
        <p:spPr bwMode="auto">
          <a:xfrm>
            <a:off x="1872902" y="3137672"/>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Text Box 75"/>
          <p:cNvSpPr txBox="1">
            <a:spLocks noChangeArrowheads="1"/>
          </p:cNvSpPr>
          <p:nvPr/>
        </p:nvSpPr>
        <p:spPr bwMode="auto">
          <a:xfrm>
            <a:off x="2233265" y="3137672"/>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17" name="Text Box 78"/>
          <p:cNvSpPr txBox="1">
            <a:spLocks noChangeArrowheads="1"/>
          </p:cNvSpPr>
          <p:nvPr/>
        </p:nvSpPr>
        <p:spPr bwMode="auto">
          <a:xfrm>
            <a:off x="4033490" y="486646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18" name="Text Box 75"/>
          <p:cNvSpPr txBox="1">
            <a:spLocks noChangeArrowheads="1"/>
          </p:cNvSpPr>
          <p:nvPr/>
        </p:nvSpPr>
        <p:spPr bwMode="auto">
          <a:xfrm>
            <a:off x="3658046" y="3149599"/>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19" name="Line 26"/>
          <p:cNvSpPr>
            <a:spLocks noChangeShapeType="1"/>
          </p:cNvSpPr>
          <p:nvPr/>
        </p:nvSpPr>
        <p:spPr bwMode="auto">
          <a:xfrm>
            <a:off x="4031020" y="3428185"/>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33" name="Group 4"/>
          <p:cNvGrpSpPr>
            <a:grpSpLocks/>
          </p:cNvGrpSpPr>
          <p:nvPr/>
        </p:nvGrpSpPr>
        <p:grpSpPr bwMode="auto">
          <a:xfrm>
            <a:off x="5287719" y="3786565"/>
            <a:ext cx="1008063" cy="1008063"/>
            <a:chOff x="476" y="1162"/>
            <a:chExt cx="635" cy="635"/>
          </a:xfrm>
        </p:grpSpPr>
        <p:sp>
          <p:nvSpPr>
            <p:cNvPr id="34" name="Rectangle 5"/>
            <p:cNvSpPr>
              <a:spLocks noChangeArrowheads="1"/>
            </p:cNvSpPr>
            <p:nvPr/>
          </p:nvSpPr>
          <p:spPr bwMode="auto">
            <a:xfrm>
              <a:off x="476" y="1162"/>
              <a:ext cx="635" cy="63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35" name="Line 6"/>
            <p:cNvSpPr>
              <a:spLocks noChangeShapeType="1"/>
            </p:cNvSpPr>
            <p:nvPr/>
          </p:nvSpPr>
          <p:spPr bwMode="auto">
            <a:xfrm>
              <a:off x="476" y="1570"/>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Text Box 7"/>
            <p:cNvSpPr txBox="1">
              <a:spLocks noChangeArrowheads="1"/>
            </p:cNvSpPr>
            <p:nvPr/>
          </p:nvSpPr>
          <p:spPr bwMode="auto">
            <a:xfrm>
              <a:off x="567" y="1253"/>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grpSp>
      <p:sp>
        <p:nvSpPr>
          <p:cNvPr id="37" name="Line 8"/>
          <p:cNvSpPr>
            <a:spLocks noChangeShapeType="1"/>
          </p:cNvSpPr>
          <p:nvPr/>
        </p:nvSpPr>
        <p:spPr bwMode="auto">
          <a:xfrm flipV="1">
            <a:off x="6295782" y="4297741"/>
            <a:ext cx="704056" cy="28098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 name="Line 26"/>
          <p:cNvSpPr>
            <a:spLocks noChangeShapeType="1"/>
          </p:cNvSpPr>
          <p:nvPr/>
        </p:nvSpPr>
        <p:spPr bwMode="auto">
          <a:xfrm>
            <a:off x="5790957" y="3427790"/>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 name="Rectangle 74"/>
          <p:cNvSpPr>
            <a:spLocks noChangeArrowheads="1"/>
          </p:cNvSpPr>
          <p:nvPr/>
        </p:nvSpPr>
        <p:spPr bwMode="auto">
          <a:xfrm>
            <a:off x="5214694" y="3137277"/>
            <a:ext cx="2735263"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45" name="Text Box 75"/>
          <p:cNvSpPr txBox="1">
            <a:spLocks noChangeArrowheads="1"/>
          </p:cNvSpPr>
          <p:nvPr/>
        </p:nvSpPr>
        <p:spPr bwMode="auto">
          <a:xfrm>
            <a:off x="5575057" y="3137277"/>
            <a:ext cx="696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47" name="Text Box 75"/>
          <p:cNvSpPr txBox="1">
            <a:spLocks noChangeArrowheads="1"/>
          </p:cNvSpPr>
          <p:nvPr/>
        </p:nvSpPr>
        <p:spPr bwMode="auto">
          <a:xfrm>
            <a:off x="6999838" y="3149204"/>
            <a:ext cx="4796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tail</a:t>
            </a:r>
            <a:endParaRPr lang="en-AU" altLang="en-US" sz="1800" dirty="0"/>
          </a:p>
        </p:txBody>
      </p:sp>
      <p:sp>
        <p:nvSpPr>
          <p:cNvPr id="48" name="Line 26"/>
          <p:cNvSpPr>
            <a:spLocks noChangeShapeType="1"/>
          </p:cNvSpPr>
          <p:nvPr/>
        </p:nvSpPr>
        <p:spPr bwMode="auto">
          <a:xfrm>
            <a:off x="7372812" y="3427790"/>
            <a:ext cx="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 name="Rectangle 48"/>
          <p:cNvSpPr/>
          <p:nvPr/>
        </p:nvSpPr>
        <p:spPr>
          <a:xfrm>
            <a:off x="7146855" y="3915301"/>
            <a:ext cx="338554" cy="646331"/>
          </a:xfrm>
          <a:prstGeom prst="rect">
            <a:avLst/>
          </a:prstGeom>
        </p:spPr>
        <p:txBody>
          <a:bodyPr wrap="none">
            <a:spAutoFit/>
          </a:bodyPr>
          <a:lstStyle/>
          <a:p>
            <a:r>
              <a:rPr lang="en-US" sz="3600" dirty="0"/>
              <a:t>?</a:t>
            </a:r>
          </a:p>
        </p:txBody>
      </p:sp>
    </p:spTree>
    <p:extLst>
      <p:ext uri="{BB962C8B-B14F-4D97-AF65-F5344CB8AC3E}">
        <p14:creationId xmlns:p14="http://schemas.microsoft.com/office/powerpoint/2010/main" val="41393479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 from tail</a:t>
            </a:r>
          </a:p>
        </p:txBody>
      </p:sp>
      <p:sp>
        <p:nvSpPr>
          <p:cNvPr id="3" name="Content Placeholder 2"/>
          <p:cNvSpPr>
            <a:spLocks noGrp="1"/>
          </p:cNvSpPr>
          <p:nvPr>
            <p:ph idx="1"/>
          </p:nvPr>
        </p:nvSpPr>
        <p:spPr/>
        <p:txBody>
          <a:bodyPr/>
          <a:lstStyle/>
          <a:p>
            <a:r>
              <a:rPr lang="en-US" dirty="0"/>
              <a:t>So first we need to locate the penultimate node!</a:t>
            </a:r>
          </a:p>
          <a:p>
            <a:pPr lvl="1"/>
            <a:r>
              <a:rPr lang="en-US" dirty="0"/>
              <a:t>Node *</a:t>
            </a:r>
            <a:r>
              <a:rPr lang="en-US" dirty="0" err="1"/>
              <a:t>tmp</a:t>
            </a:r>
            <a:r>
              <a:rPr lang="en-US" dirty="0"/>
              <a:t> = head;</a:t>
            </a:r>
          </a:p>
          <a:p>
            <a:pPr lvl="1"/>
            <a:r>
              <a:rPr lang="en-US" dirty="0"/>
              <a:t>While(</a:t>
            </a:r>
            <a:r>
              <a:rPr lang="en-US" dirty="0" err="1"/>
              <a:t>tmp</a:t>
            </a:r>
            <a:r>
              <a:rPr lang="en-US" dirty="0"/>
              <a:t>-&gt;next-&gt;next != 0) </a:t>
            </a:r>
          </a:p>
          <a:p>
            <a:pPr lvl="1"/>
            <a:r>
              <a:rPr lang="en-US" dirty="0"/>
              <a:t>{</a:t>
            </a:r>
          </a:p>
          <a:p>
            <a:pPr lvl="1"/>
            <a:r>
              <a:rPr lang="en-US" dirty="0"/>
              <a:t> 	</a:t>
            </a:r>
            <a:r>
              <a:rPr lang="en-US" dirty="0" err="1"/>
              <a:t>tmp</a:t>
            </a:r>
            <a:r>
              <a:rPr lang="en-US" dirty="0"/>
              <a:t>=</a:t>
            </a:r>
            <a:r>
              <a:rPr lang="en-US" dirty="0" err="1"/>
              <a:t>tmp</a:t>
            </a:r>
            <a:r>
              <a:rPr lang="en-US" dirty="0"/>
              <a:t>-&gt;next; </a:t>
            </a:r>
          </a:p>
          <a:p>
            <a:pPr lvl="1"/>
            <a:r>
              <a:rPr lang="en-US" dirty="0"/>
              <a:t>}</a:t>
            </a:r>
          </a:p>
          <a:p>
            <a:r>
              <a:rPr lang="en-US" dirty="0"/>
              <a:t>And then move the tail to point to the </a:t>
            </a:r>
            <a:r>
              <a:rPr lang="en-US" dirty="0" err="1"/>
              <a:t>tmp</a:t>
            </a:r>
            <a:r>
              <a:rPr lang="en-US" dirty="0"/>
              <a:t> node, before deleting the final node.</a:t>
            </a:r>
          </a:p>
          <a:p>
            <a:endParaRPr lang="en-US" dirty="0"/>
          </a:p>
          <a:p>
            <a:r>
              <a:rPr lang="en-US" dirty="0"/>
              <a:t>Note:- This is easier to manage if we have a doubly linked list.</a:t>
            </a:r>
          </a:p>
        </p:txBody>
      </p:sp>
    </p:spTree>
    <p:extLst>
      <p:ext uri="{BB962C8B-B14F-4D97-AF65-F5344CB8AC3E}">
        <p14:creationId xmlns:p14="http://schemas.microsoft.com/office/powerpoint/2010/main" val="31875739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 from Middle</a:t>
            </a:r>
          </a:p>
        </p:txBody>
      </p:sp>
      <p:sp>
        <p:nvSpPr>
          <p:cNvPr id="3" name="Content Placeholder 2"/>
          <p:cNvSpPr>
            <a:spLocks noGrp="1"/>
          </p:cNvSpPr>
          <p:nvPr>
            <p:ph idx="1"/>
          </p:nvPr>
        </p:nvSpPr>
        <p:spPr/>
        <p:txBody>
          <a:bodyPr/>
          <a:lstStyle/>
          <a:p>
            <a:r>
              <a:rPr lang="en-US" dirty="0"/>
              <a:t>Consider</a:t>
            </a:r>
          </a:p>
          <a:p>
            <a:pPr lvl="1"/>
            <a:r>
              <a:rPr lang="en-US" dirty="0"/>
              <a:t>How would you delete a node from the middle of a linked list?</a:t>
            </a:r>
          </a:p>
          <a:p>
            <a:pPr lvl="1"/>
            <a:r>
              <a:rPr lang="en-US" dirty="0"/>
              <a:t>How does this compare to an Array?</a:t>
            </a:r>
          </a:p>
        </p:txBody>
      </p:sp>
    </p:spTree>
    <p:extLst>
      <p:ext uri="{BB962C8B-B14F-4D97-AF65-F5344CB8AC3E}">
        <p14:creationId xmlns:p14="http://schemas.microsoft.com/office/powerpoint/2010/main" val="308635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This Week</a:t>
            </a:r>
          </a:p>
        </p:txBody>
      </p:sp>
      <p:sp>
        <p:nvSpPr>
          <p:cNvPr id="3" name="Content Placeholder 2"/>
          <p:cNvSpPr>
            <a:spLocks noGrp="1"/>
          </p:cNvSpPr>
          <p:nvPr>
            <p:ph idx="1"/>
          </p:nvPr>
        </p:nvSpPr>
        <p:spPr/>
        <p:txBody>
          <a:bodyPr/>
          <a:lstStyle/>
          <a:p>
            <a:r>
              <a:rPr lang="en-US" dirty="0"/>
              <a:t>Linear Data Structures Revisited</a:t>
            </a:r>
          </a:p>
          <a:p>
            <a:pPr lvl="1"/>
            <a:r>
              <a:rPr lang="en-US" dirty="0"/>
              <a:t>Arrays</a:t>
            </a:r>
          </a:p>
          <a:p>
            <a:pPr lvl="1"/>
            <a:r>
              <a:rPr lang="en-US" dirty="0"/>
              <a:t>Linked Lists</a:t>
            </a:r>
          </a:p>
          <a:p>
            <a:pPr lvl="1"/>
            <a:r>
              <a:rPr lang="en-US" dirty="0"/>
              <a:t>Vectors</a:t>
            </a:r>
          </a:p>
          <a:p>
            <a:pPr lvl="1"/>
            <a:r>
              <a:rPr lang="en-US" dirty="0"/>
              <a:t>Sparse Tables</a:t>
            </a:r>
          </a:p>
        </p:txBody>
      </p:sp>
    </p:spTree>
    <p:extLst>
      <p:ext uri="{BB962C8B-B14F-4D97-AF65-F5344CB8AC3E}">
        <p14:creationId xmlns:p14="http://schemas.microsoft.com/office/powerpoint/2010/main" val="1690293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on Delete</a:t>
            </a:r>
          </a:p>
        </p:txBody>
      </p:sp>
      <p:sp>
        <p:nvSpPr>
          <p:cNvPr id="3" name="Content Placeholder 2"/>
          <p:cNvSpPr>
            <a:spLocks noGrp="1"/>
          </p:cNvSpPr>
          <p:nvPr>
            <p:ph idx="1"/>
          </p:nvPr>
        </p:nvSpPr>
        <p:spPr/>
        <p:txBody>
          <a:bodyPr/>
          <a:lstStyle/>
          <a:p>
            <a:r>
              <a:rPr lang="en-US" dirty="0"/>
              <a:t>What happens if we try to delete from an empty list?</a:t>
            </a:r>
          </a:p>
          <a:p>
            <a:pPr lvl="1"/>
            <a:r>
              <a:rPr lang="en-US" dirty="0"/>
              <a:t>CRASH?</a:t>
            </a:r>
          </a:p>
          <a:p>
            <a:pPr lvl="1"/>
            <a:r>
              <a:rPr lang="en-US" dirty="0"/>
              <a:t>if(</a:t>
            </a:r>
            <a:r>
              <a:rPr lang="en-US" dirty="0" err="1"/>
              <a:t>isEmpty</a:t>
            </a:r>
            <a:r>
              <a:rPr lang="en-US" dirty="0"/>
              <a:t>()) { return 0; } else { … }</a:t>
            </a:r>
          </a:p>
          <a:p>
            <a:pPr lvl="2"/>
            <a:r>
              <a:rPr lang="en-US" dirty="0"/>
              <a:t>Is it NULL? Or is it a literal 0?</a:t>
            </a:r>
          </a:p>
          <a:p>
            <a:r>
              <a:rPr lang="en-US" dirty="0"/>
              <a:t>What do we need to consider if we are deleting the last node from a list?</a:t>
            </a:r>
          </a:p>
          <a:p>
            <a:pPr lvl="1"/>
            <a:r>
              <a:rPr lang="en-US" dirty="0"/>
              <a:t>Where should head and tail be pointing afterwards?</a:t>
            </a:r>
          </a:p>
        </p:txBody>
      </p:sp>
    </p:spTree>
    <p:extLst>
      <p:ext uri="{BB962C8B-B14F-4D97-AF65-F5344CB8AC3E}">
        <p14:creationId xmlns:p14="http://schemas.microsoft.com/office/powerpoint/2010/main" val="725870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 Efficiency</a:t>
            </a:r>
          </a:p>
        </p:txBody>
      </p:sp>
      <p:sp>
        <p:nvSpPr>
          <p:cNvPr id="3" name="Content Placeholder 2"/>
          <p:cNvSpPr>
            <a:spLocks noGrp="1"/>
          </p:cNvSpPr>
          <p:nvPr>
            <p:ph idx="1"/>
          </p:nvPr>
        </p:nvSpPr>
        <p:spPr/>
        <p:txBody>
          <a:bodyPr/>
          <a:lstStyle/>
          <a:p>
            <a:r>
              <a:rPr lang="en-US" dirty="0"/>
              <a:t>Lets consider the best case:-</a:t>
            </a:r>
          </a:p>
          <a:p>
            <a:pPr lvl="1"/>
            <a:r>
              <a:rPr lang="en-US" dirty="0" err="1"/>
              <a:t>deleteHead</a:t>
            </a:r>
            <a:r>
              <a:rPr lang="en-US" dirty="0"/>
              <a:t>() – this will take O(1)</a:t>
            </a:r>
          </a:p>
          <a:p>
            <a:r>
              <a:rPr lang="en-US" dirty="0"/>
              <a:t>How about worst case:-</a:t>
            </a:r>
          </a:p>
          <a:p>
            <a:pPr lvl="1"/>
            <a:r>
              <a:rPr lang="en-US" dirty="0" err="1"/>
              <a:t>deleteTail</a:t>
            </a:r>
            <a:r>
              <a:rPr lang="en-US" dirty="0"/>
              <a:t>() – requires iterating through the whole list = O(n)</a:t>
            </a:r>
          </a:p>
          <a:p>
            <a:r>
              <a:rPr lang="en-US" dirty="0"/>
              <a:t>So, what about average case:-</a:t>
            </a:r>
          </a:p>
          <a:p>
            <a:pPr lvl="1"/>
            <a:r>
              <a:rPr lang="en-US" dirty="0"/>
              <a:t>Each delete will take between 1 and n, so n/2 on average = O(n)</a:t>
            </a:r>
          </a:p>
        </p:txBody>
      </p:sp>
    </p:spTree>
    <p:extLst>
      <p:ext uri="{BB962C8B-B14F-4D97-AF65-F5344CB8AC3E}">
        <p14:creationId xmlns:p14="http://schemas.microsoft.com/office/powerpoint/2010/main" val="32517464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a:t>
            </a:r>
          </a:p>
        </p:txBody>
      </p:sp>
      <p:sp>
        <p:nvSpPr>
          <p:cNvPr id="3" name="Content Placeholder 2"/>
          <p:cNvSpPr>
            <a:spLocks noGrp="1"/>
          </p:cNvSpPr>
          <p:nvPr>
            <p:ph idx="1"/>
          </p:nvPr>
        </p:nvSpPr>
        <p:spPr/>
        <p:txBody>
          <a:bodyPr/>
          <a:lstStyle/>
          <a:p>
            <a:r>
              <a:rPr lang="en-US" dirty="0"/>
              <a:t>An ‘</a:t>
            </a:r>
            <a:r>
              <a:rPr lang="en-US" dirty="0" err="1"/>
              <a:t>isInList</a:t>
            </a:r>
            <a:r>
              <a:rPr lang="en-US" dirty="0"/>
              <a:t>()’ function makes use of the following:-</a:t>
            </a:r>
          </a:p>
          <a:p>
            <a:pPr lvl="1"/>
            <a:r>
              <a:rPr lang="en-US" dirty="0" err="1"/>
              <a:t>tmp</a:t>
            </a:r>
            <a:r>
              <a:rPr lang="en-US" dirty="0"/>
              <a:t> = </a:t>
            </a:r>
            <a:r>
              <a:rPr lang="en-US" dirty="0" err="1"/>
              <a:t>tmp</a:t>
            </a:r>
            <a:r>
              <a:rPr lang="en-US" dirty="0"/>
              <a:t>-&gt;next;</a:t>
            </a:r>
          </a:p>
          <a:p>
            <a:r>
              <a:rPr lang="en-US" dirty="0"/>
              <a:t>Iterating through each element in the list, until the node is found, or the end of the list is reached.</a:t>
            </a:r>
          </a:p>
          <a:p>
            <a:pPr lvl="1"/>
            <a:r>
              <a:rPr lang="en-US" dirty="0"/>
              <a:t>Best Case:- node is at head = O(1)</a:t>
            </a:r>
          </a:p>
          <a:p>
            <a:pPr lvl="1"/>
            <a:r>
              <a:rPr lang="en-US" dirty="0"/>
              <a:t>Worst Case:- node at tail, or not in list = O(n)</a:t>
            </a:r>
          </a:p>
          <a:p>
            <a:pPr lvl="1"/>
            <a:r>
              <a:rPr lang="en-US" dirty="0"/>
              <a:t>Average Case:- just like delete = O(n)</a:t>
            </a:r>
          </a:p>
        </p:txBody>
      </p:sp>
    </p:spTree>
    <p:extLst>
      <p:ext uri="{BB962C8B-B14F-4D97-AF65-F5344CB8AC3E}">
        <p14:creationId xmlns:p14="http://schemas.microsoft.com/office/powerpoint/2010/main" val="24903934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Singly Linked Lists</a:t>
            </a:r>
          </a:p>
        </p:txBody>
      </p:sp>
      <p:sp>
        <p:nvSpPr>
          <p:cNvPr id="3" name="Content Placeholder 2"/>
          <p:cNvSpPr>
            <a:spLocks noGrp="1"/>
          </p:cNvSpPr>
          <p:nvPr>
            <p:ph idx="1"/>
          </p:nvPr>
        </p:nvSpPr>
        <p:spPr/>
        <p:txBody>
          <a:bodyPr/>
          <a:lstStyle/>
          <a:p>
            <a:r>
              <a:rPr lang="en-US" dirty="0"/>
              <a:t>A key problem with singly linked lists is seen in </a:t>
            </a:r>
            <a:r>
              <a:rPr lang="en-US" dirty="0" err="1"/>
              <a:t>deleteTail</a:t>
            </a:r>
            <a:r>
              <a:rPr lang="en-US" dirty="0"/>
              <a:t>();</a:t>
            </a:r>
          </a:p>
          <a:p>
            <a:pPr lvl="1"/>
            <a:r>
              <a:rPr lang="en-US" dirty="0"/>
              <a:t>There is no way to access the predecessor node, so </a:t>
            </a:r>
            <a:r>
              <a:rPr lang="en-US" dirty="0" err="1"/>
              <a:t>deleteTail</a:t>
            </a:r>
            <a:r>
              <a:rPr lang="en-US" dirty="0"/>
              <a:t>() needs to iterate through all nodes (n-1) to find it.</a:t>
            </a:r>
          </a:p>
          <a:p>
            <a:r>
              <a:rPr lang="en-US" dirty="0"/>
              <a:t>Therefore an alternative is to create a Doubly Linked List</a:t>
            </a:r>
          </a:p>
          <a:p>
            <a:pPr lvl="1"/>
            <a:endParaRPr lang="en-US" dirty="0"/>
          </a:p>
        </p:txBody>
      </p:sp>
    </p:spTree>
    <p:extLst>
      <p:ext uri="{BB962C8B-B14F-4D97-AF65-F5344CB8AC3E}">
        <p14:creationId xmlns:p14="http://schemas.microsoft.com/office/powerpoint/2010/main" val="21528179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a:t>Doubly Linked List</a:t>
            </a:r>
            <a:endParaRPr lang="en-AU" altLang="en-US"/>
          </a:p>
        </p:txBody>
      </p:sp>
      <p:grpSp>
        <p:nvGrpSpPr>
          <p:cNvPr id="20483" name="Group 9"/>
          <p:cNvGrpSpPr>
            <a:grpSpLocks/>
          </p:cNvGrpSpPr>
          <p:nvPr/>
        </p:nvGrpSpPr>
        <p:grpSpPr bwMode="auto">
          <a:xfrm>
            <a:off x="3575051" y="3213101"/>
            <a:ext cx="1008063" cy="1433513"/>
            <a:chOff x="521" y="1979"/>
            <a:chExt cx="635" cy="903"/>
          </a:xfrm>
        </p:grpSpPr>
        <p:sp>
          <p:nvSpPr>
            <p:cNvPr id="20506" name="Rectangle 5"/>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20507" name="Line 6"/>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08" name="Text Box 7"/>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20509" name="Line 8"/>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0484" name="Group 10"/>
          <p:cNvGrpSpPr>
            <a:grpSpLocks/>
          </p:cNvGrpSpPr>
          <p:nvPr/>
        </p:nvGrpSpPr>
        <p:grpSpPr bwMode="auto">
          <a:xfrm>
            <a:off x="5375276" y="3213101"/>
            <a:ext cx="1008063" cy="1433513"/>
            <a:chOff x="521" y="1979"/>
            <a:chExt cx="635" cy="903"/>
          </a:xfrm>
        </p:grpSpPr>
        <p:sp>
          <p:nvSpPr>
            <p:cNvPr id="20502"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20503"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04"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20505"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0485" name="Group 15"/>
          <p:cNvGrpSpPr>
            <a:grpSpLocks/>
          </p:cNvGrpSpPr>
          <p:nvPr/>
        </p:nvGrpSpPr>
        <p:grpSpPr bwMode="auto">
          <a:xfrm>
            <a:off x="7175501" y="3213101"/>
            <a:ext cx="1008063" cy="1433513"/>
            <a:chOff x="521" y="1979"/>
            <a:chExt cx="635" cy="903"/>
          </a:xfrm>
        </p:grpSpPr>
        <p:sp>
          <p:nvSpPr>
            <p:cNvPr id="20498" name="Rectangle 16"/>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20499" name="Line 17"/>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00" name="Text Box 18"/>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20501" name="Line 19"/>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0486" name="Line 20"/>
          <p:cNvSpPr>
            <a:spLocks noChangeShapeType="1"/>
          </p:cNvSpPr>
          <p:nvPr/>
        </p:nvSpPr>
        <p:spPr bwMode="auto">
          <a:xfrm flipV="1">
            <a:off x="4583113" y="3573464"/>
            <a:ext cx="792162"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7" name="Line 21"/>
          <p:cNvSpPr>
            <a:spLocks noChangeShapeType="1"/>
          </p:cNvSpPr>
          <p:nvPr/>
        </p:nvSpPr>
        <p:spPr bwMode="auto">
          <a:xfrm flipV="1">
            <a:off x="6383338" y="3573464"/>
            <a:ext cx="7921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8" name="Line 22"/>
          <p:cNvSpPr>
            <a:spLocks noChangeShapeType="1"/>
          </p:cNvSpPr>
          <p:nvPr/>
        </p:nvSpPr>
        <p:spPr bwMode="auto">
          <a:xfrm flipH="1" flipV="1">
            <a:off x="4583113" y="3573464"/>
            <a:ext cx="792162"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9" name="Line 23"/>
          <p:cNvSpPr>
            <a:spLocks noChangeShapeType="1"/>
          </p:cNvSpPr>
          <p:nvPr/>
        </p:nvSpPr>
        <p:spPr bwMode="auto">
          <a:xfrm flipH="1" flipV="1">
            <a:off x="6383338" y="3573463"/>
            <a:ext cx="792162"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0" name="Line 24"/>
          <p:cNvSpPr>
            <a:spLocks noChangeShapeType="1"/>
          </p:cNvSpPr>
          <p:nvPr/>
        </p:nvSpPr>
        <p:spPr bwMode="auto">
          <a:xfrm flipH="1">
            <a:off x="3143250" y="4437063"/>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1" name="Line 25"/>
          <p:cNvSpPr>
            <a:spLocks noChangeShapeType="1"/>
          </p:cNvSpPr>
          <p:nvPr/>
        </p:nvSpPr>
        <p:spPr bwMode="auto">
          <a:xfrm>
            <a:off x="8183563" y="4078288"/>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2" name="Line 26"/>
          <p:cNvSpPr>
            <a:spLocks noChangeShapeType="1"/>
          </p:cNvSpPr>
          <p:nvPr/>
        </p:nvSpPr>
        <p:spPr bwMode="auto">
          <a:xfrm>
            <a:off x="4006850" y="2852738"/>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3" name="Line 27"/>
          <p:cNvSpPr>
            <a:spLocks noChangeShapeType="1"/>
          </p:cNvSpPr>
          <p:nvPr/>
        </p:nvSpPr>
        <p:spPr bwMode="auto">
          <a:xfrm>
            <a:off x="7680325" y="2852738"/>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4" name="Text Box 28"/>
          <p:cNvSpPr txBox="1">
            <a:spLocks noChangeArrowheads="1"/>
          </p:cNvSpPr>
          <p:nvPr/>
        </p:nvSpPr>
        <p:spPr bwMode="auto">
          <a:xfrm>
            <a:off x="2855913" y="4292601"/>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0495" name="Text Box 29"/>
          <p:cNvSpPr txBox="1">
            <a:spLocks noChangeArrowheads="1"/>
          </p:cNvSpPr>
          <p:nvPr/>
        </p:nvSpPr>
        <p:spPr bwMode="auto">
          <a:xfrm>
            <a:off x="8616950" y="3860801"/>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0496" name="Text Box 30"/>
          <p:cNvSpPr txBox="1">
            <a:spLocks noChangeArrowheads="1"/>
          </p:cNvSpPr>
          <p:nvPr/>
        </p:nvSpPr>
        <p:spPr bwMode="auto">
          <a:xfrm>
            <a:off x="3700463" y="2513013"/>
            <a:ext cx="73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Head</a:t>
            </a:r>
            <a:endParaRPr lang="en-AU" altLang="en-US" sz="1800"/>
          </a:p>
        </p:txBody>
      </p:sp>
      <p:sp>
        <p:nvSpPr>
          <p:cNvPr id="20497" name="Text Box 31"/>
          <p:cNvSpPr txBox="1">
            <a:spLocks noChangeArrowheads="1"/>
          </p:cNvSpPr>
          <p:nvPr/>
        </p:nvSpPr>
        <p:spPr bwMode="auto">
          <a:xfrm>
            <a:off x="7391401" y="2492375"/>
            <a:ext cx="5309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Tail</a:t>
            </a:r>
            <a:endParaRPr lang="en-AU" altLang="en-US" sz="1800"/>
          </a:p>
        </p:txBody>
      </p:sp>
    </p:spTree>
    <p:extLst>
      <p:ext uri="{BB962C8B-B14F-4D97-AF65-F5344CB8AC3E}">
        <p14:creationId xmlns:p14="http://schemas.microsoft.com/office/powerpoint/2010/main" val="4779370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Doubly Linked Lists</a:t>
            </a:r>
          </a:p>
        </p:txBody>
      </p:sp>
      <p:sp>
        <p:nvSpPr>
          <p:cNvPr id="3" name="Content Placeholder 2"/>
          <p:cNvSpPr>
            <a:spLocks noGrp="1"/>
          </p:cNvSpPr>
          <p:nvPr>
            <p:ph idx="1"/>
          </p:nvPr>
        </p:nvSpPr>
        <p:spPr/>
        <p:txBody>
          <a:bodyPr/>
          <a:lstStyle/>
          <a:p>
            <a:r>
              <a:rPr lang="en-US" dirty="0"/>
              <a:t>Each node has 2 pointers – one to the previous node and one to the next node</a:t>
            </a:r>
          </a:p>
          <a:p>
            <a:pPr marL="0" indent="0">
              <a:buNone/>
            </a:pPr>
            <a:r>
              <a:rPr lang="en-US" dirty="0"/>
              <a:t>class Node</a:t>
            </a:r>
          </a:p>
          <a:p>
            <a:pPr marL="0" indent="0">
              <a:buNone/>
            </a:pPr>
            <a:r>
              <a:rPr lang="en-US" dirty="0"/>
              <a:t>{</a:t>
            </a:r>
          </a:p>
          <a:p>
            <a:pPr marL="0" indent="0">
              <a:buNone/>
            </a:pPr>
            <a:r>
              <a:rPr lang="en-US" dirty="0"/>
              <a:t>	</a:t>
            </a:r>
            <a:r>
              <a:rPr lang="en-US" dirty="0" err="1"/>
              <a:t>int</a:t>
            </a:r>
            <a:r>
              <a:rPr lang="en-US" dirty="0"/>
              <a:t> data;</a:t>
            </a:r>
          </a:p>
          <a:p>
            <a:pPr marL="0" indent="0">
              <a:buNone/>
            </a:pPr>
            <a:r>
              <a:rPr lang="en-US" dirty="0"/>
              <a:t>	Node *</a:t>
            </a:r>
            <a:r>
              <a:rPr lang="en-US" dirty="0" err="1"/>
              <a:t>prev</a:t>
            </a:r>
            <a:r>
              <a:rPr lang="en-US" dirty="0"/>
              <a:t>;</a:t>
            </a:r>
          </a:p>
          <a:p>
            <a:pPr marL="0" indent="0">
              <a:buNone/>
            </a:pPr>
            <a:r>
              <a:rPr lang="en-US" dirty="0"/>
              <a:t>	Node *next;</a:t>
            </a:r>
          </a:p>
          <a:p>
            <a:pPr marL="0" indent="0">
              <a:buNone/>
            </a:pPr>
            <a:r>
              <a:rPr lang="en-US" dirty="0"/>
              <a:t>};</a:t>
            </a:r>
          </a:p>
        </p:txBody>
      </p:sp>
    </p:spTree>
    <p:extLst>
      <p:ext uri="{BB962C8B-B14F-4D97-AF65-F5344CB8AC3E}">
        <p14:creationId xmlns:p14="http://schemas.microsoft.com/office/powerpoint/2010/main" val="34417510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Traversal</a:t>
            </a:r>
          </a:p>
        </p:txBody>
      </p:sp>
      <p:sp>
        <p:nvSpPr>
          <p:cNvPr id="3" name="Content Placeholder 2"/>
          <p:cNvSpPr>
            <a:spLocks noGrp="1"/>
          </p:cNvSpPr>
          <p:nvPr>
            <p:ph idx="1"/>
          </p:nvPr>
        </p:nvSpPr>
        <p:spPr/>
        <p:txBody>
          <a:bodyPr/>
          <a:lstStyle/>
          <a:p>
            <a:r>
              <a:rPr lang="en-US" dirty="0"/>
              <a:t>Doubly Linked Lists can be traversed in both directions</a:t>
            </a:r>
          </a:p>
          <a:p>
            <a:pPr marL="0" indent="0">
              <a:buNone/>
            </a:pPr>
            <a:endParaRPr lang="en-US" dirty="0"/>
          </a:p>
          <a:p>
            <a:pPr marL="0" indent="0">
              <a:buNone/>
            </a:pPr>
            <a:r>
              <a:rPr lang="en-US" dirty="0"/>
              <a:t>Node </a:t>
            </a:r>
            <a:r>
              <a:rPr lang="en-US" dirty="0" err="1"/>
              <a:t>tmp</a:t>
            </a:r>
            <a:r>
              <a:rPr lang="en-US" dirty="0"/>
              <a:t> = head;</a:t>
            </a:r>
          </a:p>
          <a:p>
            <a:pPr marL="0" indent="0">
              <a:buNone/>
            </a:pPr>
            <a:r>
              <a:rPr lang="en-US" dirty="0" err="1"/>
              <a:t>tmp</a:t>
            </a:r>
            <a:r>
              <a:rPr lang="en-US" dirty="0"/>
              <a:t> = </a:t>
            </a:r>
            <a:r>
              <a:rPr lang="en-US" dirty="0" err="1"/>
              <a:t>tmp</a:t>
            </a:r>
            <a:r>
              <a:rPr lang="en-US" dirty="0"/>
              <a:t>-&gt;next;</a:t>
            </a:r>
          </a:p>
          <a:p>
            <a:pPr marL="0" indent="0">
              <a:buNone/>
            </a:pPr>
            <a:r>
              <a:rPr lang="en-US" dirty="0" err="1"/>
              <a:t>tmp</a:t>
            </a:r>
            <a:r>
              <a:rPr lang="en-US" dirty="0"/>
              <a:t> = </a:t>
            </a:r>
            <a:r>
              <a:rPr lang="en-US" dirty="0" err="1"/>
              <a:t>tmp</a:t>
            </a:r>
            <a:r>
              <a:rPr lang="en-US" dirty="0"/>
              <a:t>-&gt;</a:t>
            </a:r>
            <a:r>
              <a:rPr lang="en-US" dirty="0" err="1"/>
              <a:t>prev</a:t>
            </a:r>
            <a:r>
              <a:rPr lang="en-US" dirty="0"/>
              <a:t>;</a:t>
            </a:r>
          </a:p>
        </p:txBody>
      </p:sp>
    </p:spTree>
    <p:extLst>
      <p:ext uri="{BB962C8B-B14F-4D97-AF65-F5344CB8AC3E}">
        <p14:creationId xmlns:p14="http://schemas.microsoft.com/office/powerpoint/2010/main" val="22346606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Insertion</a:t>
            </a:r>
          </a:p>
        </p:txBody>
      </p:sp>
      <p:sp>
        <p:nvSpPr>
          <p:cNvPr id="3" name="Content Placeholder 2"/>
          <p:cNvSpPr>
            <a:spLocks noGrp="1"/>
          </p:cNvSpPr>
          <p:nvPr>
            <p:ph idx="1"/>
          </p:nvPr>
        </p:nvSpPr>
        <p:spPr/>
        <p:txBody>
          <a:bodyPr/>
          <a:lstStyle/>
          <a:p>
            <a:r>
              <a:rPr lang="en-US" dirty="0"/>
              <a:t>Insertion is similar to with a singly linked list, but involves more effort to ensure all links are correct.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grpSp>
        <p:nvGrpSpPr>
          <p:cNvPr id="4" name="Group 9"/>
          <p:cNvGrpSpPr>
            <a:grpSpLocks/>
          </p:cNvGrpSpPr>
          <p:nvPr/>
        </p:nvGrpSpPr>
        <p:grpSpPr bwMode="auto">
          <a:xfrm>
            <a:off x="4209533" y="3940888"/>
            <a:ext cx="1008063" cy="1433513"/>
            <a:chOff x="521" y="1979"/>
            <a:chExt cx="635" cy="903"/>
          </a:xfrm>
        </p:grpSpPr>
        <p:sp>
          <p:nvSpPr>
            <p:cNvPr id="5" name="Rectangle 5"/>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6"/>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8" name="Line 8"/>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9" name="Group 10"/>
          <p:cNvGrpSpPr>
            <a:grpSpLocks/>
          </p:cNvGrpSpPr>
          <p:nvPr/>
        </p:nvGrpSpPr>
        <p:grpSpPr bwMode="auto">
          <a:xfrm>
            <a:off x="6009758" y="3940888"/>
            <a:ext cx="1008063" cy="1433513"/>
            <a:chOff x="521" y="1979"/>
            <a:chExt cx="635" cy="903"/>
          </a:xfrm>
        </p:grpSpPr>
        <p:sp>
          <p:nvSpPr>
            <p:cNvPr id="10"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3"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 name="Group 15"/>
          <p:cNvGrpSpPr>
            <a:grpSpLocks/>
          </p:cNvGrpSpPr>
          <p:nvPr/>
        </p:nvGrpSpPr>
        <p:grpSpPr bwMode="auto">
          <a:xfrm>
            <a:off x="7809983" y="3940888"/>
            <a:ext cx="1008063" cy="1433513"/>
            <a:chOff x="521" y="1979"/>
            <a:chExt cx="635" cy="903"/>
          </a:xfrm>
        </p:grpSpPr>
        <p:sp>
          <p:nvSpPr>
            <p:cNvPr id="15" name="Rectangle 16"/>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Line 17"/>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 Box 18"/>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8" name="Line 19"/>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 name="Line 20"/>
          <p:cNvSpPr>
            <a:spLocks noChangeShapeType="1"/>
          </p:cNvSpPr>
          <p:nvPr/>
        </p:nvSpPr>
        <p:spPr bwMode="auto">
          <a:xfrm flipV="1">
            <a:off x="5217595" y="4301251"/>
            <a:ext cx="792162"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21"/>
          <p:cNvSpPr>
            <a:spLocks noChangeShapeType="1"/>
          </p:cNvSpPr>
          <p:nvPr/>
        </p:nvSpPr>
        <p:spPr bwMode="auto">
          <a:xfrm flipV="1">
            <a:off x="7017820" y="4301251"/>
            <a:ext cx="7921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22"/>
          <p:cNvSpPr>
            <a:spLocks noChangeShapeType="1"/>
          </p:cNvSpPr>
          <p:nvPr/>
        </p:nvSpPr>
        <p:spPr bwMode="auto">
          <a:xfrm flipH="1" flipV="1">
            <a:off x="5217595" y="4301251"/>
            <a:ext cx="792162"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23"/>
          <p:cNvSpPr>
            <a:spLocks noChangeShapeType="1"/>
          </p:cNvSpPr>
          <p:nvPr/>
        </p:nvSpPr>
        <p:spPr bwMode="auto">
          <a:xfrm flipH="1" flipV="1">
            <a:off x="7017820" y="4301250"/>
            <a:ext cx="792162"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24"/>
          <p:cNvSpPr>
            <a:spLocks noChangeShapeType="1"/>
          </p:cNvSpPr>
          <p:nvPr/>
        </p:nvSpPr>
        <p:spPr bwMode="auto">
          <a:xfrm flipH="1">
            <a:off x="3777732" y="5164850"/>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25"/>
          <p:cNvSpPr>
            <a:spLocks noChangeShapeType="1"/>
          </p:cNvSpPr>
          <p:nvPr/>
        </p:nvSpPr>
        <p:spPr bwMode="auto">
          <a:xfrm>
            <a:off x="8818045" y="4806075"/>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26"/>
          <p:cNvSpPr>
            <a:spLocks noChangeShapeType="1"/>
          </p:cNvSpPr>
          <p:nvPr/>
        </p:nvSpPr>
        <p:spPr bwMode="auto">
          <a:xfrm>
            <a:off x="4641332" y="3580525"/>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27"/>
          <p:cNvSpPr>
            <a:spLocks noChangeShapeType="1"/>
          </p:cNvSpPr>
          <p:nvPr/>
        </p:nvSpPr>
        <p:spPr bwMode="auto">
          <a:xfrm>
            <a:off x="8314807" y="3580525"/>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Text Box 28"/>
          <p:cNvSpPr txBox="1">
            <a:spLocks noChangeArrowheads="1"/>
          </p:cNvSpPr>
          <p:nvPr/>
        </p:nvSpPr>
        <p:spPr bwMode="auto">
          <a:xfrm>
            <a:off x="3490395" y="5020388"/>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8" name="Text Box 29"/>
          <p:cNvSpPr txBox="1">
            <a:spLocks noChangeArrowheads="1"/>
          </p:cNvSpPr>
          <p:nvPr/>
        </p:nvSpPr>
        <p:spPr bwMode="auto">
          <a:xfrm>
            <a:off x="9251432" y="4588588"/>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9" name="Text Box 30"/>
          <p:cNvSpPr txBox="1">
            <a:spLocks noChangeArrowheads="1"/>
          </p:cNvSpPr>
          <p:nvPr/>
        </p:nvSpPr>
        <p:spPr bwMode="auto">
          <a:xfrm>
            <a:off x="4334945" y="3240800"/>
            <a:ext cx="73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Head</a:t>
            </a:r>
            <a:endParaRPr lang="en-AU" altLang="en-US" sz="1800"/>
          </a:p>
        </p:txBody>
      </p:sp>
      <p:sp>
        <p:nvSpPr>
          <p:cNvPr id="30" name="Text Box 31"/>
          <p:cNvSpPr txBox="1">
            <a:spLocks noChangeArrowheads="1"/>
          </p:cNvSpPr>
          <p:nvPr/>
        </p:nvSpPr>
        <p:spPr bwMode="auto">
          <a:xfrm>
            <a:off x="8025883" y="3220162"/>
            <a:ext cx="5309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Tail</a:t>
            </a:r>
            <a:endParaRPr lang="en-AU" altLang="en-US" sz="1800"/>
          </a:p>
        </p:txBody>
      </p:sp>
      <p:grpSp>
        <p:nvGrpSpPr>
          <p:cNvPr id="31" name="Group 10"/>
          <p:cNvGrpSpPr>
            <a:grpSpLocks/>
          </p:cNvGrpSpPr>
          <p:nvPr/>
        </p:nvGrpSpPr>
        <p:grpSpPr bwMode="auto">
          <a:xfrm>
            <a:off x="1387299" y="3940888"/>
            <a:ext cx="1008063" cy="1433513"/>
            <a:chOff x="521" y="1979"/>
            <a:chExt cx="635" cy="903"/>
          </a:xfrm>
        </p:grpSpPr>
        <p:sp>
          <p:nvSpPr>
            <p:cNvPr id="32"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33"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35"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6" name="Line 27"/>
          <p:cNvSpPr>
            <a:spLocks noChangeShapeType="1"/>
          </p:cNvSpPr>
          <p:nvPr/>
        </p:nvSpPr>
        <p:spPr bwMode="auto">
          <a:xfrm>
            <a:off x="1797331" y="3572350"/>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 name="Text Box 31"/>
          <p:cNvSpPr txBox="1">
            <a:spLocks noChangeArrowheads="1"/>
          </p:cNvSpPr>
          <p:nvPr/>
        </p:nvSpPr>
        <p:spPr bwMode="auto">
          <a:xfrm>
            <a:off x="1508407" y="3211987"/>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spTree>
    <p:extLst>
      <p:ext uri="{BB962C8B-B14F-4D97-AF65-F5344CB8AC3E}">
        <p14:creationId xmlns:p14="http://schemas.microsoft.com/office/powerpoint/2010/main" val="25800591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Insertion</a:t>
            </a:r>
          </a:p>
        </p:txBody>
      </p:sp>
      <p:grpSp>
        <p:nvGrpSpPr>
          <p:cNvPr id="4" name="Group 9"/>
          <p:cNvGrpSpPr>
            <a:grpSpLocks/>
          </p:cNvGrpSpPr>
          <p:nvPr/>
        </p:nvGrpSpPr>
        <p:grpSpPr bwMode="auto">
          <a:xfrm>
            <a:off x="4209533" y="3940888"/>
            <a:ext cx="1008063" cy="1433513"/>
            <a:chOff x="521" y="1979"/>
            <a:chExt cx="635" cy="903"/>
          </a:xfrm>
        </p:grpSpPr>
        <p:sp>
          <p:nvSpPr>
            <p:cNvPr id="5" name="Rectangle 5"/>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6"/>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8" name="Line 8"/>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9" name="Group 10"/>
          <p:cNvGrpSpPr>
            <a:grpSpLocks/>
          </p:cNvGrpSpPr>
          <p:nvPr/>
        </p:nvGrpSpPr>
        <p:grpSpPr bwMode="auto">
          <a:xfrm>
            <a:off x="6009758" y="3940888"/>
            <a:ext cx="1008063" cy="1433513"/>
            <a:chOff x="521" y="1979"/>
            <a:chExt cx="635" cy="903"/>
          </a:xfrm>
        </p:grpSpPr>
        <p:sp>
          <p:nvSpPr>
            <p:cNvPr id="10"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3"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 name="Group 15"/>
          <p:cNvGrpSpPr>
            <a:grpSpLocks/>
          </p:cNvGrpSpPr>
          <p:nvPr/>
        </p:nvGrpSpPr>
        <p:grpSpPr bwMode="auto">
          <a:xfrm>
            <a:off x="7809983" y="3940888"/>
            <a:ext cx="1008063" cy="1433513"/>
            <a:chOff x="521" y="1979"/>
            <a:chExt cx="635" cy="903"/>
          </a:xfrm>
        </p:grpSpPr>
        <p:sp>
          <p:nvSpPr>
            <p:cNvPr id="15" name="Rectangle 16"/>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Line 17"/>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 Box 18"/>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8" name="Line 19"/>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 name="Line 20"/>
          <p:cNvSpPr>
            <a:spLocks noChangeShapeType="1"/>
          </p:cNvSpPr>
          <p:nvPr/>
        </p:nvSpPr>
        <p:spPr bwMode="auto">
          <a:xfrm flipV="1">
            <a:off x="5217595" y="4301251"/>
            <a:ext cx="792162"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21"/>
          <p:cNvSpPr>
            <a:spLocks noChangeShapeType="1"/>
          </p:cNvSpPr>
          <p:nvPr/>
        </p:nvSpPr>
        <p:spPr bwMode="auto">
          <a:xfrm flipV="1">
            <a:off x="7017820" y="4301251"/>
            <a:ext cx="7921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22"/>
          <p:cNvSpPr>
            <a:spLocks noChangeShapeType="1"/>
          </p:cNvSpPr>
          <p:nvPr/>
        </p:nvSpPr>
        <p:spPr bwMode="auto">
          <a:xfrm flipH="1" flipV="1">
            <a:off x="5217595" y="4301251"/>
            <a:ext cx="792162"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23"/>
          <p:cNvSpPr>
            <a:spLocks noChangeShapeType="1"/>
          </p:cNvSpPr>
          <p:nvPr/>
        </p:nvSpPr>
        <p:spPr bwMode="auto">
          <a:xfrm flipH="1" flipV="1">
            <a:off x="7017820" y="4301250"/>
            <a:ext cx="792162"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24"/>
          <p:cNvSpPr>
            <a:spLocks noChangeShapeType="1"/>
          </p:cNvSpPr>
          <p:nvPr/>
        </p:nvSpPr>
        <p:spPr bwMode="auto">
          <a:xfrm flipH="1">
            <a:off x="3777732" y="5164850"/>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25"/>
          <p:cNvSpPr>
            <a:spLocks noChangeShapeType="1"/>
          </p:cNvSpPr>
          <p:nvPr/>
        </p:nvSpPr>
        <p:spPr bwMode="auto">
          <a:xfrm>
            <a:off x="8818045" y="4806075"/>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26"/>
          <p:cNvSpPr>
            <a:spLocks noChangeShapeType="1"/>
          </p:cNvSpPr>
          <p:nvPr/>
        </p:nvSpPr>
        <p:spPr bwMode="auto">
          <a:xfrm>
            <a:off x="4641332" y="3580525"/>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27"/>
          <p:cNvSpPr>
            <a:spLocks noChangeShapeType="1"/>
          </p:cNvSpPr>
          <p:nvPr/>
        </p:nvSpPr>
        <p:spPr bwMode="auto">
          <a:xfrm>
            <a:off x="8314807" y="3580525"/>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Text Box 28"/>
          <p:cNvSpPr txBox="1">
            <a:spLocks noChangeArrowheads="1"/>
          </p:cNvSpPr>
          <p:nvPr/>
        </p:nvSpPr>
        <p:spPr bwMode="auto">
          <a:xfrm>
            <a:off x="3490395" y="5020388"/>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8" name="Text Box 29"/>
          <p:cNvSpPr txBox="1">
            <a:spLocks noChangeArrowheads="1"/>
          </p:cNvSpPr>
          <p:nvPr/>
        </p:nvSpPr>
        <p:spPr bwMode="auto">
          <a:xfrm>
            <a:off x="9251432" y="4588588"/>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9" name="Text Box 30"/>
          <p:cNvSpPr txBox="1">
            <a:spLocks noChangeArrowheads="1"/>
          </p:cNvSpPr>
          <p:nvPr/>
        </p:nvSpPr>
        <p:spPr bwMode="auto">
          <a:xfrm>
            <a:off x="4334945" y="3240800"/>
            <a:ext cx="73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Head</a:t>
            </a:r>
            <a:endParaRPr lang="en-AU" altLang="en-US" sz="1800"/>
          </a:p>
        </p:txBody>
      </p:sp>
      <p:sp>
        <p:nvSpPr>
          <p:cNvPr id="30" name="Text Box 31"/>
          <p:cNvSpPr txBox="1">
            <a:spLocks noChangeArrowheads="1"/>
          </p:cNvSpPr>
          <p:nvPr/>
        </p:nvSpPr>
        <p:spPr bwMode="auto">
          <a:xfrm>
            <a:off x="8025883" y="3220162"/>
            <a:ext cx="5309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Tail</a:t>
            </a:r>
            <a:endParaRPr lang="en-AU" altLang="en-US" sz="1800"/>
          </a:p>
        </p:txBody>
      </p:sp>
      <p:grpSp>
        <p:nvGrpSpPr>
          <p:cNvPr id="31" name="Group 10"/>
          <p:cNvGrpSpPr>
            <a:grpSpLocks/>
          </p:cNvGrpSpPr>
          <p:nvPr/>
        </p:nvGrpSpPr>
        <p:grpSpPr bwMode="auto">
          <a:xfrm>
            <a:off x="1387299" y="3940888"/>
            <a:ext cx="1008063" cy="1433513"/>
            <a:chOff x="521" y="1979"/>
            <a:chExt cx="635" cy="903"/>
          </a:xfrm>
        </p:grpSpPr>
        <p:sp>
          <p:nvSpPr>
            <p:cNvPr id="32"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33"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35"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6" name="Line 27"/>
          <p:cNvSpPr>
            <a:spLocks noChangeShapeType="1"/>
          </p:cNvSpPr>
          <p:nvPr/>
        </p:nvSpPr>
        <p:spPr bwMode="auto">
          <a:xfrm>
            <a:off x="1797331" y="3572350"/>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 name="Text Box 31"/>
          <p:cNvSpPr txBox="1">
            <a:spLocks noChangeArrowheads="1"/>
          </p:cNvSpPr>
          <p:nvPr/>
        </p:nvSpPr>
        <p:spPr bwMode="auto">
          <a:xfrm>
            <a:off x="1508407" y="3211987"/>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cxnSp>
        <p:nvCxnSpPr>
          <p:cNvPr id="39" name="Straight Arrow Connector 38"/>
          <p:cNvCxnSpPr/>
          <p:nvPr/>
        </p:nvCxnSpPr>
        <p:spPr>
          <a:xfrm flipV="1">
            <a:off x="2395362" y="4301250"/>
            <a:ext cx="1814170" cy="503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970384" y="5164850"/>
            <a:ext cx="41691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 Box 28"/>
          <p:cNvSpPr txBox="1">
            <a:spLocks noChangeArrowheads="1"/>
          </p:cNvSpPr>
          <p:nvPr/>
        </p:nvSpPr>
        <p:spPr bwMode="auto">
          <a:xfrm>
            <a:off x="659233" y="5020388"/>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Tree>
    <p:extLst>
      <p:ext uri="{BB962C8B-B14F-4D97-AF65-F5344CB8AC3E}">
        <p14:creationId xmlns:p14="http://schemas.microsoft.com/office/powerpoint/2010/main" val="26090898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Insertion</a:t>
            </a:r>
          </a:p>
        </p:txBody>
      </p:sp>
      <p:grpSp>
        <p:nvGrpSpPr>
          <p:cNvPr id="4" name="Group 9"/>
          <p:cNvGrpSpPr>
            <a:grpSpLocks/>
          </p:cNvGrpSpPr>
          <p:nvPr/>
        </p:nvGrpSpPr>
        <p:grpSpPr bwMode="auto">
          <a:xfrm>
            <a:off x="4209533" y="3940888"/>
            <a:ext cx="1008063" cy="1433513"/>
            <a:chOff x="521" y="1979"/>
            <a:chExt cx="635" cy="903"/>
          </a:xfrm>
        </p:grpSpPr>
        <p:sp>
          <p:nvSpPr>
            <p:cNvPr id="5" name="Rectangle 5"/>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6"/>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8" name="Line 8"/>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9" name="Group 10"/>
          <p:cNvGrpSpPr>
            <a:grpSpLocks/>
          </p:cNvGrpSpPr>
          <p:nvPr/>
        </p:nvGrpSpPr>
        <p:grpSpPr bwMode="auto">
          <a:xfrm>
            <a:off x="6009758" y="3940888"/>
            <a:ext cx="1008063" cy="1433513"/>
            <a:chOff x="521" y="1979"/>
            <a:chExt cx="635" cy="903"/>
          </a:xfrm>
        </p:grpSpPr>
        <p:sp>
          <p:nvSpPr>
            <p:cNvPr id="10"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3"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 name="Group 15"/>
          <p:cNvGrpSpPr>
            <a:grpSpLocks/>
          </p:cNvGrpSpPr>
          <p:nvPr/>
        </p:nvGrpSpPr>
        <p:grpSpPr bwMode="auto">
          <a:xfrm>
            <a:off x="7809983" y="3940888"/>
            <a:ext cx="1008063" cy="1433513"/>
            <a:chOff x="521" y="1979"/>
            <a:chExt cx="635" cy="903"/>
          </a:xfrm>
        </p:grpSpPr>
        <p:sp>
          <p:nvSpPr>
            <p:cNvPr id="15" name="Rectangle 16"/>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Line 17"/>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 Box 18"/>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8" name="Line 19"/>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 name="Line 20"/>
          <p:cNvSpPr>
            <a:spLocks noChangeShapeType="1"/>
          </p:cNvSpPr>
          <p:nvPr/>
        </p:nvSpPr>
        <p:spPr bwMode="auto">
          <a:xfrm flipV="1">
            <a:off x="5217595" y="4301251"/>
            <a:ext cx="792162"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21"/>
          <p:cNvSpPr>
            <a:spLocks noChangeShapeType="1"/>
          </p:cNvSpPr>
          <p:nvPr/>
        </p:nvSpPr>
        <p:spPr bwMode="auto">
          <a:xfrm flipV="1">
            <a:off x="7017820" y="4301251"/>
            <a:ext cx="7921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22"/>
          <p:cNvSpPr>
            <a:spLocks noChangeShapeType="1"/>
          </p:cNvSpPr>
          <p:nvPr/>
        </p:nvSpPr>
        <p:spPr bwMode="auto">
          <a:xfrm flipH="1" flipV="1">
            <a:off x="5217595" y="4301251"/>
            <a:ext cx="792162"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23"/>
          <p:cNvSpPr>
            <a:spLocks noChangeShapeType="1"/>
          </p:cNvSpPr>
          <p:nvPr/>
        </p:nvSpPr>
        <p:spPr bwMode="auto">
          <a:xfrm flipH="1" flipV="1">
            <a:off x="7017820" y="4301250"/>
            <a:ext cx="792162"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24"/>
          <p:cNvSpPr>
            <a:spLocks noChangeShapeType="1"/>
          </p:cNvSpPr>
          <p:nvPr/>
        </p:nvSpPr>
        <p:spPr bwMode="auto">
          <a:xfrm flipH="1" flipV="1">
            <a:off x="2395362" y="4193301"/>
            <a:ext cx="1814170" cy="97154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25"/>
          <p:cNvSpPr>
            <a:spLocks noChangeShapeType="1"/>
          </p:cNvSpPr>
          <p:nvPr/>
        </p:nvSpPr>
        <p:spPr bwMode="auto">
          <a:xfrm>
            <a:off x="8818045" y="4806075"/>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26"/>
          <p:cNvSpPr>
            <a:spLocks noChangeShapeType="1"/>
          </p:cNvSpPr>
          <p:nvPr/>
        </p:nvSpPr>
        <p:spPr bwMode="auto">
          <a:xfrm>
            <a:off x="4641332" y="3580525"/>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27"/>
          <p:cNvSpPr>
            <a:spLocks noChangeShapeType="1"/>
          </p:cNvSpPr>
          <p:nvPr/>
        </p:nvSpPr>
        <p:spPr bwMode="auto">
          <a:xfrm>
            <a:off x="8314807" y="3580525"/>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Text Box 29"/>
          <p:cNvSpPr txBox="1">
            <a:spLocks noChangeArrowheads="1"/>
          </p:cNvSpPr>
          <p:nvPr/>
        </p:nvSpPr>
        <p:spPr bwMode="auto">
          <a:xfrm>
            <a:off x="9251432" y="4588588"/>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9" name="Text Box 30"/>
          <p:cNvSpPr txBox="1">
            <a:spLocks noChangeArrowheads="1"/>
          </p:cNvSpPr>
          <p:nvPr/>
        </p:nvSpPr>
        <p:spPr bwMode="auto">
          <a:xfrm>
            <a:off x="4334945" y="3240800"/>
            <a:ext cx="73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Head</a:t>
            </a:r>
            <a:endParaRPr lang="en-AU" altLang="en-US" sz="1800"/>
          </a:p>
        </p:txBody>
      </p:sp>
      <p:sp>
        <p:nvSpPr>
          <p:cNvPr id="30" name="Text Box 31"/>
          <p:cNvSpPr txBox="1">
            <a:spLocks noChangeArrowheads="1"/>
          </p:cNvSpPr>
          <p:nvPr/>
        </p:nvSpPr>
        <p:spPr bwMode="auto">
          <a:xfrm>
            <a:off x="8025883" y="3220162"/>
            <a:ext cx="5309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Tail</a:t>
            </a:r>
            <a:endParaRPr lang="en-AU" altLang="en-US" sz="1800"/>
          </a:p>
        </p:txBody>
      </p:sp>
      <p:grpSp>
        <p:nvGrpSpPr>
          <p:cNvPr id="31" name="Group 10"/>
          <p:cNvGrpSpPr>
            <a:grpSpLocks/>
          </p:cNvGrpSpPr>
          <p:nvPr/>
        </p:nvGrpSpPr>
        <p:grpSpPr bwMode="auto">
          <a:xfrm>
            <a:off x="1387299" y="3940888"/>
            <a:ext cx="1008063" cy="1433513"/>
            <a:chOff x="521" y="1979"/>
            <a:chExt cx="635" cy="903"/>
          </a:xfrm>
        </p:grpSpPr>
        <p:sp>
          <p:nvSpPr>
            <p:cNvPr id="32"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33"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35"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6" name="Line 27"/>
          <p:cNvSpPr>
            <a:spLocks noChangeShapeType="1"/>
          </p:cNvSpPr>
          <p:nvPr/>
        </p:nvSpPr>
        <p:spPr bwMode="auto">
          <a:xfrm>
            <a:off x="1797331" y="3572350"/>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 name="Text Box 31"/>
          <p:cNvSpPr txBox="1">
            <a:spLocks noChangeArrowheads="1"/>
          </p:cNvSpPr>
          <p:nvPr/>
        </p:nvSpPr>
        <p:spPr bwMode="auto">
          <a:xfrm>
            <a:off x="1508407" y="3211987"/>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cxnSp>
        <p:nvCxnSpPr>
          <p:cNvPr id="39" name="Straight Arrow Connector 38"/>
          <p:cNvCxnSpPr/>
          <p:nvPr/>
        </p:nvCxnSpPr>
        <p:spPr>
          <a:xfrm flipV="1">
            <a:off x="2395362" y="4301250"/>
            <a:ext cx="1814170" cy="503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970384" y="5164850"/>
            <a:ext cx="41691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 Box 28"/>
          <p:cNvSpPr txBox="1">
            <a:spLocks noChangeArrowheads="1"/>
          </p:cNvSpPr>
          <p:nvPr/>
        </p:nvSpPr>
        <p:spPr bwMode="auto">
          <a:xfrm>
            <a:off x="659233" y="5020388"/>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Tree>
    <p:extLst>
      <p:ext uri="{BB962C8B-B14F-4D97-AF65-F5344CB8AC3E}">
        <p14:creationId xmlns:p14="http://schemas.microsoft.com/office/powerpoint/2010/main" val="717586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Arrays</a:t>
            </a:r>
          </a:p>
        </p:txBody>
      </p:sp>
      <p:sp>
        <p:nvSpPr>
          <p:cNvPr id="3" name="Content Placeholder 2"/>
          <p:cNvSpPr>
            <a:spLocks noGrp="1"/>
          </p:cNvSpPr>
          <p:nvPr>
            <p:ph idx="1"/>
          </p:nvPr>
        </p:nvSpPr>
        <p:spPr/>
        <p:txBody>
          <a:bodyPr/>
          <a:lstStyle/>
          <a:p>
            <a:r>
              <a:rPr lang="en-US" dirty="0"/>
              <a:t>Simplest Data Structure</a:t>
            </a:r>
          </a:p>
          <a:p>
            <a:pPr lvl="1"/>
            <a:r>
              <a:rPr lang="en-US" dirty="0"/>
              <a:t>Collection of elements, each identified by an index, or key.</a:t>
            </a:r>
          </a:p>
          <a:p>
            <a:r>
              <a:rPr lang="en-US" dirty="0"/>
              <a:t>E.g. An array of 10 integers could be stored in memory locations 1000, 1004, 1008… 1036	</a:t>
            </a:r>
          </a:p>
          <a:p>
            <a:pPr lvl="1"/>
            <a:r>
              <a:rPr lang="en-US" dirty="0"/>
              <a:t>In this case the element with index ‘</a:t>
            </a:r>
            <a:r>
              <a:rPr lang="en-US" dirty="0" err="1"/>
              <a:t>i</a:t>
            </a:r>
            <a:r>
              <a:rPr lang="en-US" dirty="0"/>
              <a:t>’ can be found in memory location 1000 + 4 * </a:t>
            </a:r>
            <a:r>
              <a:rPr lang="en-US" dirty="0" err="1"/>
              <a:t>i</a:t>
            </a:r>
            <a:endParaRPr lang="en-US" dirty="0"/>
          </a:p>
          <a:p>
            <a:pPr lvl="1"/>
            <a:r>
              <a:rPr lang="en-US" dirty="0"/>
              <a:t>A simple math look up to locate data.</a:t>
            </a:r>
          </a:p>
        </p:txBody>
      </p:sp>
    </p:spTree>
    <p:extLst>
      <p:ext uri="{BB962C8B-B14F-4D97-AF65-F5344CB8AC3E}">
        <p14:creationId xmlns:p14="http://schemas.microsoft.com/office/powerpoint/2010/main" val="30700660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Insertion</a:t>
            </a:r>
          </a:p>
        </p:txBody>
      </p:sp>
      <p:grpSp>
        <p:nvGrpSpPr>
          <p:cNvPr id="4" name="Group 9"/>
          <p:cNvGrpSpPr>
            <a:grpSpLocks/>
          </p:cNvGrpSpPr>
          <p:nvPr/>
        </p:nvGrpSpPr>
        <p:grpSpPr bwMode="auto">
          <a:xfrm>
            <a:off x="4209533" y="3940888"/>
            <a:ext cx="1008063" cy="1433513"/>
            <a:chOff x="521" y="1979"/>
            <a:chExt cx="635" cy="903"/>
          </a:xfrm>
        </p:grpSpPr>
        <p:sp>
          <p:nvSpPr>
            <p:cNvPr id="5" name="Rectangle 5"/>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6"/>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8" name="Line 8"/>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9" name="Group 10"/>
          <p:cNvGrpSpPr>
            <a:grpSpLocks/>
          </p:cNvGrpSpPr>
          <p:nvPr/>
        </p:nvGrpSpPr>
        <p:grpSpPr bwMode="auto">
          <a:xfrm>
            <a:off x="6009758" y="3940888"/>
            <a:ext cx="1008063" cy="1433513"/>
            <a:chOff x="521" y="1979"/>
            <a:chExt cx="635" cy="903"/>
          </a:xfrm>
        </p:grpSpPr>
        <p:sp>
          <p:nvSpPr>
            <p:cNvPr id="10"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3"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 name="Group 15"/>
          <p:cNvGrpSpPr>
            <a:grpSpLocks/>
          </p:cNvGrpSpPr>
          <p:nvPr/>
        </p:nvGrpSpPr>
        <p:grpSpPr bwMode="auto">
          <a:xfrm>
            <a:off x="7809983" y="3940888"/>
            <a:ext cx="1008063" cy="1433513"/>
            <a:chOff x="521" y="1979"/>
            <a:chExt cx="635" cy="903"/>
          </a:xfrm>
        </p:grpSpPr>
        <p:sp>
          <p:nvSpPr>
            <p:cNvPr id="15" name="Rectangle 16"/>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Line 17"/>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 Box 18"/>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8" name="Line 19"/>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 name="Line 20"/>
          <p:cNvSpPr>
            <a:spLocks noChangeShapeType="1"/>
          </p:cNvSpPr>
          <p:nvPr/>
        </p:nvSpPr>
        <p:spPr bwMode="auto">
          <a:xfrm flipV="1">
            <a:off x="5217595" y="4301251"/>
            <a:ext cx="792162"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21"/>
          <p:cNvSpPr>
            <a:spLocks noChangeShapeType="1"/>
          </p:cNvSpPr>
          <p:nvPr/>
        </p:nvSpPr>
        <p:spPr bwMode="auto">
          <a:xfrm flipV="1">
            <a:off x="7017820" y="4301251"/>
            <a:ext cx="7921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22"/>
          <p:cNvSpPr>
            <a:spLocks noChangeShapeType="1"/>
          </p:cNvSpPr>
          <p:nvPr/>
        </p:nvSpPr>
        <p:spPr bwMode="auto">
          <a:xfrm flipH="1" flipV="1">
            <a:off x="5217595" y="4301251"/>
            <a:ext cx="792162"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23"/>
          <p:cNvSpPr>
            <a:spLocks noChangeShapeType="1"/>
          </p:cNvSpPr>
          <p:nvPr/>
        </p:nvSpPr>
        <p:spPr bwMode="auto">
          <a:xfrm flipH="1" flipV="1">
            <a:off x="7017820" y="4301250"/>
            <a:ext cx="792162"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24"/>
          <p:cNvSpPr>
            <a:spLocks noChangeShapeType="1"/>
          </p:cNvSpPr>
          <p:nvPr/>
        </p:nvSpPr>
        <p:spPr bwMode="auto">
          <a:xfrm flipH="1" flipV="1">
            <a:off x="2395362" y="4193301"/>
            <a:ext cx="1814170" cy="97154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25"/>
          <p:cNvSpPr>
            <a:spLocks noChangeShapeType="1"/>
          </p:cNvSpPr>
          <p:nvPr/>
        </p:nvSpPr>
        <p:spPr bwMode="auto">
          <a:xfrm>
            <a:off x="8818045" y="4806075"/>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27"/>
          <p:cNvSpPr>
            <a:spLocks noChangeShapeType="1"/>
          </p:cNvSpPr>
          <p:nvPr/>
        </p:nvSpPr>
        <p:spPr bwMode="auto">
          <a:xfrm>
            <a:off x="8314807" y="3580525"/>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Text Box 29"/>
          <p:cNvSpPr txBox="1">
            <a:spLocks noChangeArrowheads="1"/>
          </p:cNvSpPr>
          <p:nvPr/>
        </p:nvSpPr>
        <p:spPr bwMode="auto">
          <a:xfrm>
            <a:off x="9251432" y="4588588"/>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9" name="Text Box 30"/>
          <p:cNvSpPr txBox="1">
            <a:spLocks noChangeArrowheads="1"/>
          </p:cNvSpPr>
          <p:nvPr/>
        </p:nvSpPr>
        <p:spPr bwMode="auto">
          <a:xfrm>
            <a:off x="1500012" y="3257047"/>
            <a:ext cx="73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30" name="Text Box 31"/>
          <p:cNvSpPr txBox="1">
            <a:spLocks noChangeArrowheads="1"/>
          </p:cNvSpPr>
          <p:nvPr/>
        </p:nvSpPr>
        <p:spPr bwMode="auto">
          <a:xfrm>
            <a:off x="8025883" y="3220162"/>
            <a:ext cx="5309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Tail</a:t>
            </a:r>
            <a:endParaRPr lang="en-AU" altLang="en-US" sz="1800"/>
          </a:p>
        </p:txBody>
      </p:sp>
      <p:grpSp>
        <p:nvGrpSpPr>
          <p:cNvPr id="31" name="Group 10"/>
          <p:cNvGrpSpPr>
            <a:grpSpLocks/>
          </p:cNvGrpSpPr>
          <p:nvPr/>
        </p:nvGrpSpPr>
        <p:grpSpPr bwMode="auto">
          <a:xfrm>
            <a:off x="1387299" y="3940888"/>
            <a:ext cx="1008063" cy="1433513"/>
            <a:chOff x="521" y="1979"/>
            <a:chExt cx="635" cy="903"/>
          </a:xfrm>
        </p:grpSpPr>
        <p:sp>
          <p:nvSpPr>
            <p:cNvPr id="32"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33"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35"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6" name="Line 27"/>
          <p:cNvSpPr>
            <a:spLocks noChangeShapeType="1"/>
          </p:cNvSpPr>
          <p:nvPr/>
        </p:nvSpPr>
        <p:spPr bwMode="auto">
          <a:xfrm>
            <a:off x="1797331" y="3572350"/>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39" name="Straight Arrow Connector 38"/>
          <p:cNvCxnSpPr/>
          <p:nvPr/>
        </p:nvCxnSpPr>
        <p:spPr>
          <a:xfrm flipV="1">
            <a:off x="2395362" y="4301250"/>
            <a:ext cx="1814170" cy="503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970384" y="5164850"/>
            <a:ext cx="41691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 Box 28"/>
          <p:cNvSpPr txBox="1">
            <a:spLocks noChangeArrowheads="1"/>
          </p:cNvSpPr>
          <p:nvPr/>
        </p:nvSpPr>
        <p:spPr bwMode="auto">
          <a:xfrm>
            <a:off x="659233" y="5020388"/>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Tree>
    <p:extLst>
      <p:ext uri="{BB962C8B-B14F-4D97-AF65-F5344CB8AC3E}">
        <p14:creationId xmlns:p14="http://schemas.microsoft.com/office/powerpoint/2010/main" val="9084144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Insertion </a:t>
            </a:r>
          </a:p>
        </p:txBody>
      </p:sp>
      <p:sp>
        <p:nvSpPr>
          <p:cNvPr id="3" name="Content Placeholder 2"/>
          <p:cNvSpPr>
            <a:spLocks noGrp="1"/>
          </p:cNvSpPr>
          <p:nvPr>
            <p:ph idx="1"/>
          </p:nvPr>
        </p:nvSpPr>
        <p:spPr/>
        <p:txBody>
          <a:bodyPr/>
          <a:lstStyle/>
          <a:p>
            <a:r>
              <a:rPr lang="en-US" dirty="0"/>
              <a:t>Insertion at the end of a list is similar to </a:t>
            </a:r>
            <a:r>
              <a:rPr lang="en-US" dirty="0" err="1"/>
              <a:t>headInsert</a:t>
            </a:r>
            <a:r>
              <a:rPr lang="en-US" dirty="0"/>
              <a:t>()</a:t>
            </a:r>
          </a:p>
          <a:p>
            <a:pPr lvl="1"/>
            <a:r>
              <a:rPr lang="en-US" dirty="0"/>
              <a:t>As is inserting in the middle of a list</a:t>
            </a:r>
          </a:p>
          <a:p>
            <a:pPr lvl="1"/>
            <a:r>
              <a:rPr lang="en-US" dirty="0"/>
              <a:t>The key is to maintain all pointers at all times</a:t>
            </a:r>
          </a:p>
          <a:p>
            <a:endParaRPr lang="en-US" dirty="0"/>
          </a:p>
          <a:p>
            <a:r>
              <a:rPr lang="en-US" dirty="0"/>
              <a:t>Extra care needs to be taken in the following situations (again)</a:t>
            </a:r>
          </a:p>
          <a:p>
            <a:pPr lvl="1"/>
            <a:r>
              <a:rPr lang="en-US" dirty="0"/>
              <a:t>An Empty List</a:t>
            </a:r>
          </a:p>
          <a:p>
            <a:pPr lvl="1"/>
            <a:r>
              <a:rPr lang="en-US" dirty="0"/>
              <a:t>A list with only 1 node.</a:t>
            </a:r>
          </a:p>
        </p:txBody>
      </p:sp>
    </p:spTree>
    <p:extLst>
      <p:ext uri="{BB962C8B-B14F-4D97-AF65-F5344CB8AC3E}">
        <p14:creationId xmlns:p14="http://schemas.microsoft.com/office/powerpoint/2010/main" val="9998173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Deletion</a:t>
            </a:r>
          </a:p>
        </p:txBody>
      </p:sp>
      <p:sp>
        <p:nvSpPr>
          <p:cNvPr id="4" name="Content Placeholder 2"/>
          <p:cNvSpPr>
            <a:spLocks noGrp="1"/>
          </p:cNvSpPr>
          <p:nvPr>
            <p:ph idx="1"/>
          </p:nvPr>
        </p:nvSpPr>
        <p:spPr>
          <a:xfrm>
            <a:off x="581192" y="2180496"/>
            <a:ext cx="11029615" cy="3678303"/>
          </a:xfrm>
        </p:spPr>
        <p:txBody>
          <a:bodyPr/>
          <a:lstStyle/>
          <a:p>
            <a:r>
              <a:rPr lang="en-US" dirty="0"/>
              <a:t>Deletion is also similar to with a singly linked list, but involves more effort to ensure all links are correct.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grpSp>
        <p:nvGrpSpPr>
          <p:cNvPr id="5" name="Group 9"/>
          <p:cNvGrpSpPr>
            <a:grpSpLocks/>
          </p:cNvGrpSpPr>
          <p:nvPr/>
        </p:nvGrpSpPr>
        <p:grpSpPr bwMode="auto">
          <a:xfrm>
            <a:off x="2716635" y="4006202"/>
            <a:ext cx="1008063" cy="1433513"/>
            <a:chOff x="521" y="1979"/>
            <a:chExt cx="635" cy="903"/>
          </a:xfrm>
        </p:grpSpPr>
        <p:sp>
          <p:nvSpPr>
            <p:cNvPr id="6" name="Rectangle 5"/>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7" name="Line 6"/>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Text Box 7"/>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9" name="Line 8"/>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0" name="Group 10"/>
          <p:cNvGrpSpPr>
            <a:grpSpLocks/>
          </p:cNvGrpSpPr>
          <p:nvPr/>
        </p:nvGrpSpPr>
        <p:grpSpPr bwMode="auto">
          <a:xfrm>
            <a:off x="4516860" y="4006202"/>
            <a:ext cx="1008063" cy="1433513"/>
            <a:chOff x="521" y="1979"/>
            <a:chExt cx="635" cy="903"/>
          </a:xfrm>
        </p:grpSpPr>
        <p:sp>
          <p:nvSpPr>
            <p:cNvPr id="11"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2"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4"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5" name="Group 15"/>
          <p:cNvGrpSpPr>
            <a:grpSpLocks/>
          </p:cNvGrpSpPr>
          <p:nvPr/>
        </p:nvGrpSpPr>
        <p:grpSpPr bwMode="auto">
          <a:xfrm>
            <a:off x="6317085" y="4006202"/>
            <a:ext cx="1008063" cy="1433513"/>
            <a:chOff x="521" y="1979"/>
            <a:chExt cx="635" cy="903"/>
          </a:xfrm>
        </p:grpSpPr>
        <p:sp>
          <p:nvSpPr>
            <p:cNvPr id="16" name="Rectangle 16"/>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7" name="Line 17"/>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Text Box 18"/>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9" name="Line 19"/>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0" name="Line 20"/>
          <p:cNvSpPr>
            <a:spLocks noChangeShapeType="1"/>
          </p:cNvSpPr>
          <p:nvPr/>
        </p:nvSpPr>
        <p:spPr bwMode="auto">
          <a:xfrm flipV="1">
            <a:off x="3724697" y="4366565"/>
            <a:ext cx="792162"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21"/>
          <p:cNvSpPr>
            <a:spLocks noChangeShapeType="1"/>
          </p:cNvSpPr>
          <p:nvPr/>
        </p:nvSpPr>
        <p:spPr bwMode="auto">
          <a:xfrm flipV="1">
            <a:off x="5524922" y="4366565"/>
            <a:ext cx="7921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22"/>
          <p:cNvSpPr>
            <a:spLocks noChangeShapeType="1"/>
          </p:cNvSpPr>
          <p:nvPr/>
        </p:nvSpPr>
        <p:spPr bwMode="auto">
          <a:xfrm flipH="1" flipV="1">
            <a:off x="3724697" y="4366565"/>
            <a:ext cx="792162"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23"/>
          <p:cNvSpPr>
            <a:spLocks noChangeShapeType="1"/>
          </p:cNvSpPr>
          <p:nvPr/>
        </p:nvSpPr>
        <p:spPr bwMode="auto">
          <a:xfrm flipH="1" flipV="1">
            <a:off x="5524922" y="4366564"/>
            <a:ext cx="792162"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24"/>
          <p:cNvSpPr>
            <a:spLocks noChangeShapeType="1"/>
          </p:cNvSpPr>
          <p:nvPr/>
        </p:nvSpPr>
        <p:spPr bwMode="auto">
          <a:xfrm flipH="1">
            <a:off x="2284834" y="5230164"/>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25"/>
          <p:cNvSpPr>
            <a:spLocks noChangeShapeType="1"/>
          </p:cNvSpPr>
          <p:nvPr/>
        </p:nvSpPr>
        <p:spPr bwMode="auto">
          <a:xfrm>
            <a:off x="7325147" y="4871389"/>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26"/>
          <p:cNvSpPr>
            <a:spLocks noChangeShapeType="1"/>
          </p:cNvSpPr>
          <p:nvPr/>
        </p:nvSpPr>
        <p:spPr bwMode="auto">
          <a:xfrm>
            <a:off x="3558981" y="3645264"/>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Line 27"/>
          <p:cNvSpPr>
            <a:spLocks noChangeShapeType="1"/>
          </p:cNvSpPr>
          <p:nvPr/>
        </p:nvSpPr>
        <p:spPr bwMode="auto">
          <a:xfrm>
            <a:off x="6821909" y="3645839"/>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Text Box 28"/>
          <p:cNvSpPr txBox="1">
            <a:spLocks noChangeArrowheads="1"/>
          </p:cNvSpPr>
          <p:nvPr/>
        </p:nvSpPr>
        <p:spPr bwMode="auto">
          <a:xfrm>
            <a:off x="1997497" y="508570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9" name="Text Box 29"/>
          <p:cNvSpPr txBox="1">
            <a:spLocks noChangeArrowheads="1"/>
          </p:cNvSpPr>
          <p:nvPr/>
        </p:nvSpPr>
        <p:spPr bwMode="auto">
          <a:xfrm>
            <a:off x="7758534" y="465390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30" name="Text Box 30"/>
          <p:cNvSpPr txBox="1">
            <a:spLocks noChangeArrowheads="1"/>
          </p:cNvSpPr>
          <p:nvPr/>
        </p:nvSpPr>
        <p:spPr bwMode="auto">
          <a:xfrm>
            <a:off x="3252594" y="3305539"/>
            <a:ext cx="73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31" name="Text Box 31"/>
          <p:cNvSpPr txBox="1">
            <a:spLocks noChangeArrowheads="1"/>
          </p:cNvSpPr>
          <p:nvPr/>
        </p:nvSpPr>
        <p:spPr bwMode="auto">
          <a:xfrm>
            <a:off x="6532985" y="3285476"/>
            <a:ext cx="5309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Tail</a:t>
            </a:r>
            <a:endParaRPr lang="en-AU" altLang="en-US" sz="1800"/>
          </a:p>
        </p:txBody>
      </p:sp>
      <p:sp>
        <p:nvSpPr>
          <p:cNvPr id="39" name="Line 26"/>
          <p:cNvSpPr>
            <a:spLocks noChangeShapeType="1"/>
          </p:cNvSpPr>
          <p:nvPr/>
        </p:nvSpPr>
        <p:spPr bwMode="auto">
          <a:xfrm>
            <a:off x="2902794" y="3632733"/>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 name="Text Box 30"/>
          <p:cNvSpPr txBox="1">
            <a:spLocks noChangeArrowheads="1"/>
          </p:cNvSpPr>
          <p:nvPr/>
        </p:nvSpPr>
        <p:spPr bwMode="auto">
          <a:xfrm>
            <a:off x="2596407" y="3293008"/>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spTree>
    <p:extLst>
      <p:ext uri="{BB962C8B-B14F-4D97-AF65-F5344CB8AC3E}">
        <p14:creationId xmlns:p14="http://schemas.microsoft.com/office/powerpoint/2010/main" val="28553613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Deletion</a:t>
            </a:r>
          </a:p>
        </p:txBody>
      </p:sp>
      <p:grpSp>
        <p:nvGrpSpPr>
          <p:cNvPr id="4" name="Group 9"/>
          <p:cNvGrpSpPr>
            <a:grpSpLocks/>
          </p:cNvGrpSpPr>
          <p:nvPr/>
        </p:nvGrpSpPr>
        <p:grpSpPr bwMode="auto">
          <a:xfrm>
            <a:off x="2716635" y="4006202"/>
            <a:ext cx="1008063" cy="1433513"/>
            <a:chOff x="521" y="1979"/>
            <a:chExt cx="635" cy="903"/>
          </a:xfrm>
        </p:grpSpPr>
        <p:sp>
          <p:nvSpPr>
            <p:cNvPr id="5" name="Rectangle 4"/>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6"/>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8" name="Line 8"/>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9" name="Group 10"/>
          <p:cNvGrpSpPr>
            <a:grpSpLocks/>
          </p:cNvGrpSpPr>
          <p:nvPr/>
        </p:nvGrpSpPr>
        <p:grpSpPr bwMode="auto">
          <a:xfrm>
            <a:off x="4516860" y="4006202"/>
            <a:ext cx="1008063" cy="1433513"/>
            <a:chOff x="521" y="1979"/>
            <a:chExt cx="635" cy="903"/>
          </a:xfrm>
        </p:grpSpPr>
        <p:sp>
          <p:nvSpPr>
            <p:cNvPr id="10"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3"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 name="Group 15"/>
          <p:cNvGrpSpPr>
            <a:grpSpLocks/>
          </p:cNvGrpSpPr>
          <p:nvPr/>
        </p:nvGrpSpPr>
        <p:grpSpPr bwMode="auto">
          <a:xfrm>
            <a:off x="6317085" y="4006202"/>
            <a:ext cx="1008063" cy="1433513"/>
            <a:chOff x="521" y="1979"/>
            <a:chExt cx="635" cy="903"/>
          </a:xfrm>
        </p:grpSpPr>
        <p:sp>
          <p:nvSpPr>
            <p:cNvPr id="15" name="Rectangle 16"/>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Line 17"/>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 Box 18"/>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8" name="Line 19"/>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 name="Line 20"/>
          <p:cNvSpPr>
            <a:spLocks noChangeShapeType="1"/>
          </p:cNvSpPr>
          <p:nvPr/>
        </p:nvSpPr>
        <p:spPr bwMode="auto">
          <a:xfrm flipV="1">
            <a:off x="3724697" y="4366565"/>
            <a:ext cx="792162"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21"/>
          <p:cNvSpPr>
            <a:spLocks noChangeShapeType="1"/>
          </p:cNvSpPr>
          <p:nvPr/>
        </p:nvSpPr>
        <p:spPr bwMode="auto">
          <a:xfrm flipV="1">
            <a:off x="5524922" y="4366565"/>
            <a:ext cx="7921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22"/>
          <p:cNvSpPr>
            <a:spLocks noChangeShapeType="1"/>
          </p:cNvSpPr>
          <p:nvPr/>
        </p:nvSpPr>
        <p:spPr bwMode="auto">
          <a:xfrm flipH="1" flipV="1">
            <a:off x="4254759" y="5300014"/>
            <a:ext cx="262100" cy="31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23"/>
          <p:cNvSpPr>
            <a:spLocks noChangeShapeType="1"/>
          </p:cNvSpPr>
          <p:nvPr/>
        </p:nvSpPr>
        <p:spPr bwMode="auto">
          <a:xfrm flipH="1" flipV="1">
            <a:off x="5524922" y="4366564"/>
            <a:ext cx="792162"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24"/>
          <p:cNvSpPr>
            <a:spLocks noChangeShapeType="1"/>
          </p:cNvSpPr>
          <p:nvPr/>
        </p:nvSpPr>
        <p:spPr bwMode="auto">
          <a:xfrm flipH="1">
            <a:off x="2284834" y="5230164"/>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25"/>
          <p:cNvSpPr>
            <a:spLocks noChangeShapeType="1"/>
          </p:cNvSpPr>
          <p:nvPr/>
        </p:nvSpPr>
        <p:spPr bwMode="auto">
          <a:xfrm>
            <a:off x="7325147" y="4871389"/>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26"/>
          <p:cNvSpPr>
            <a:spLocks noChangeShapeType="1"/>
          </p:cNvSpPr>
          <p:nvPr/>
        </p:nvSpPr>
        <p:spPr bwMode="auto">
          <a:xfrm>
            <a:off x="4925642" y="3646796"/>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27"/>
          <p:cNvSpPr>
            <a:spLocks noChangeShapeType="1"/>
          </p:cNvSpPr>
          <p:nvPr/>
        </p:nvSpPr>
        <p:spPr bwMode="auto">
          <a:xfrm>
            <a:off x="6821909" y="3645839"/>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Text Box 28"/>
          <p:cNvSpPr txBox="1">
            <a:spLocks noChangeArrowheads="1"/>
          </p:cNvSpPr>
          <p:nvPr/>
        </p:nvSpPr>
        <p:spPr bwMode="auto">
          <a:xfrm>
            <a:off x="1997497" y="508570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8" name="Text Box 29"/>
          <p:cNvSpPr txBox="1">
            <a:spLocks noChangeArrowheads="1"/>
          </p:cNvSpPr>
          <p:nvPr/>
        </p:nvSpPr>
        <p:spPr bwMode="auto">
          <a:xfrm>
            <a:off x="7758534" y="465390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9" name="Text Box 30"/>
          <p:cNvSpPr txBox="1">
            <a:spLocks noChangeArrowheads="1"/>
          </p:cNvSpPr>
          <p:nvPr/>
        </p:nvSpPr>
        <p:spPr bwMode="auto">
          <a:xfrm>
            <a:off x="4619255" y="3307071"/>
            <a:ext cx="73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30" name="Text Box 31"/>
          <p:cNvSpPr txBox="1">
            <a:spLocks noChangeArrowheads="1"/>
          </p:cNvSpPr>
          <p:nvPr/>
        </p:nvSpPr>
        <p:spPr bwMode="auto">
          <a:xfrm>
            <a:off x="6532985" y="3285476"/>
            <a:ext cx="5309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Tail</a:t>
            </a:r>
            <a:endParaRPr lang="en-AU" altLang="en-US" sz="1800"/>
          </a:p>
        </p:txBody>
      </p:sp>
      <p:sp>
        <p:nvSpPr>
          <p:cNvPr id="31" name="Line 26"/>
          <p:cNvSpPr>
            <a:spLocks noChangeShapeType="1"/>
          </p:cNvSpPr>
          <p:nvPr/>
        </p:nvSpPr>
        <p:spPr bwMode="auto">
          <a:xfrm>
            <a:off x="2902794" y="3632733"/>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 name="Text Box 30"/>
          <p:cNvSpPr txBox="1">
            <a:spLocks noChangeArrowheads="1"/>
          </p:cNvSpPr>
          <p:nvPr/>
        </p:nvSpPr>
        <p:spPr bwMode="auto">
          <a:xfrm>
            <a:off x="2596407" y="3293008"/>
            <a:ext cx="5693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err="1"/>
              <a:t>tmp</a:t>
            </a:r>
            <a:endParaRPr lang="en-AU" altLang="en-US" sz="1800" dirty="0"/>
          </a:p>
        </p:txBody>
      </p:sp>
      <p:sp>
        <p:nvSpPr>
          <p:cNvPr id="33" name="Text Box 28"/>
          <p:cNvSpPr txBox="1">
            <a:spLocks noChangeArrowheads="1"/>
          </p:cNvSpPr>
          <p:nvPr/>
        </p:nvSpPr>
        <p:spPr bwMode="auto">
          <a:xfrm>
            <a:off x="3927899" y="511665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Tree>
    <p:extLst>
      <p:ext uri="{BB962C8B-B14F-4D97-AF65-F5344CB8AC3E}">
        <p14:creationId xmlns:p14="http://schemas.microsoft.com/office/powerpoint/2010/main" val="8241889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Deletion</a:t>
            </a:r>
          </a:p>
        </p:txBody>
      </p:sp>
      <p:grpSp>
        <p:nvGrpSpPr>
          <p:cNvPr id="9" name="Group 10"/>
          <p:cNvGrpSpPr>
            <a:grpSpLocks/>
          </p:cNvGrpSpPr>
          <p:nvPr/>
        </p:nvGrpSpPr>
        <p:grpSpPr bwMode="auto">
          <a:xfrm>
            <a:off x="4516860" y="4006202"/>
            <a:ext cx="1008063" cy="1433513"/>
            <a:chOff x="521" y="1979"/>
            <a:chExt cx="635" cy="903"/>
          </a:xfrm>
        </p:grpSpPr>
        <p:sp>
          <p:nvSpPr>
            <p:cNvPr id="10" name="Rectangle 1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1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1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3" name="Line 1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 name="Group 15"/>
          <p:cNvGrpSpPr>
            <a:grpSpLocks/>
          </p:cNvGrpSpPr>
          <p:nvPr/>
        </p:nvGrpSpPr>
        <p:grpSpPr bwMode="auto">
          <a:xfrm>
            <a:off x="6317085" y="4006202"/>
            <a:ext cx="1008063" cy="1433513"/>
            <a:chOff x="521" y="1979"/>
            <a:chExt cx="635" cy="903"/>
          </a:xfrm>
        </p:grpSpPr>
        <p:sp>
          <p:nvSpPr>
            <p:cNvPr id="15" name="Rectangle 16"/>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Line 17"/>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 Box 18"/>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8" name="Line 19"/>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0" name="Line 21"/>
          <p:cNvSpPr>
            <a:spLocks noChangeShapeType="1"/>
          </p:cNvSpPr>
          <p:nvPr/>
        </p:nvSpPr>
        <p:spPr bwMode="auto">
          <a:xfrm flipV="1">
            <a:off x="5524922" y="4366565"/>
            <a:ext cx="7921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22"/>
          <p:cNvSpPr>
            <a:spLocks noChangeShapeType="1"/>
          </p:cNvSpPr>
          <p:nvPr/>
        </p:nvSpPr>
        <p:spPr bwMode="auto">
          <a:xfrm flipH="1" flipV="1">
            <a:off x="4254759" y="5300014"/>
            <a:ext cx="262100" cy="31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23"/>
          <p:cNvSpPr>
            <a:spLocks noChangeShapeType="1"/>
          </p:cNvSpPr>
          <p:nvPr/>
        </p:nvSpPr>
        <p:spPr bwMode="auto">
          <a:xfrm flipH="1" flipV="1">
            <a:off x="5524922" y="4366564"/>
            <a:ext cx="792162"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25"/>
          <p:cNvSpPr>
            <a:spLocks noChangeShapeType="1"/>
          </p:cNvSpPr>
          <p:nvPr/>
        </p:nvSpPr>
        <p:spPr bwMode="auto">
          <a:xfrm>
            <a:off x="7325147" y="4871389"/>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26"/>
          <p:cNvSpPr>
            <a:spLocks noChangeShapeType="1"/>
          </p:cNvSpPr>
          <p:nvPr/>
        </p:nvSpPr>
        <p:spPr bwMode="auto">
          <a:xfrm>
            <a:off x="4925642" y="3646796"/>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27"/>
          <p:cNvSpPr>
            <a:spLocks noChangeShapeType="1"/>
          </p:cNvSpPr>
          <p:nvPr/>
        </p:nvSpPr>
        <p:spPr bwMode="auto">
          <a:xfrm>
            <a:off x="6821909" y="3645839"/>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Text Box 29"/>
          <p:cNvSpPr txBox="1">
            <a:spLocks noChangeArrowheads="1"/>
          </p:cNvSpPr>
          <p:nvPr/>
        </p:nvSpPr>
        <p:spPr bwMode="auto">
          <a:xfrm>
            <a:off x="7758534" y="465390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
        <p:nvSpPr>
          <p:cNvPr id="29" name="Text Box 30"/>
          <p:cNvSpPr txBox="1">
            <a:spLocks noChangeArrowheads="1"/>
          </p:cNvSpPr>
          <p:nvPr/>
        </p:nvSpPr>
        <p:spPr bwMode="auto">
          <a:xfrm>
            <a:off x="4619255" y="3307071"/>
            <a:ext cx="73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Head</a:t>
            </a:r>
            <a:endParaRPr lang="en-AU" altLang="en-US" sz="1800" dirty="0"/>
          </a:p>
        </p:txBody>
      </p:sp>
      <p:sp>
        <p:nvSpPr>
          <p:cNvPr id="30" name="Text Box 31"/>
          <p:cNvSpPr txBox="1">
            <a:spLocks noChangeArrowheads="1"/>
          </p:cNvSpPr>
          <p:nvPr/>
        </p:nvSpPr>
        <p:spPr bwMode="auto">
          <a:xfrm>
            <a:off x="6532985" y="3285476"/>
            <a:ext cx="5309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Tail</a:t>
            </a:r>
            <a:endParaRPr lang="en-AU" altLang="en-US" sz="1800"/>
          </a:p>
        </p:txBody>
      </p:sp>
      <p:sp>
        <p:nvSpPr>
          <p:cNvPr id="33" name="Text Box 28"/>
          <p:cNvSpPr txBox="1">
            <a:spLocks noChangeArrowheads="1"/>
          </p:cNvSpPr>
          <p:nvPr/>
        </p:nvSpPr>
        <p:spPr bwMode="auto">
          <a:xfrm>
            <a:off x="3927899" y="511665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0</a:t>
            </a:r>
            <a:endParaRPr lang="en-AU" altLang="en-US" sz="1800"/>
          </a:p>
        </p:txBody>
      </p:sp>
    </p:spTree>
    <p:extLst>
      <p:ext uri="{BB962C8B-B14F-4D97-AF65-F5344CB8AC3E}">
        <p14:creationId xmlns:p14="http://schemas.microsoft.com/office/powerpoint/2010/main" val="40309222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Deletion</a:t>
            </a:r>
          </a:p>
        </p:txBody>
      </p:sp>
      <p:sp>
        <p:nvSpPr>
          <p:cNvPr id="3" name="Content Placeholder 2"/>
          <p:cNvSpPr>
            <a:spLocks noGrp="1"/>
          </p:cNvSpPr>
          <p:nvPr>
            <p:ph idx="1"/>
          </p:nvPr>
        </p:nvSpPr>
        <p:spPr/>
        <p:txBody>
          <a:bodyPr>
            <a:normAutofit fontScale="92500" lnSpcReduction="20000"/>
          </a:bodyPr>
          <a:lstStyle/>
          <a:p>
            <a:r>
              <a:rPr lang="en-US" dirty="0"/>
              <a:t>A key benefit of Double Linked Lists is </a:t>
            </a:r>
            <a:r>
              <a:rPr lang="en-US" dirty="0" err="1"/>
              <a:t>tailDelete</a:t>
            </a:r>
            <a:r>
              <a:rPr lang="en-US" dirty="0"/>
              <a:t>()</a:t>
            </a:r>
          </a:p>
          <a:p>
            <a:pPr lvl="1"/>
            <a:r>
              <a:rPr lang="en-US" dirty="0"/>
              <a:t>Being able to do:-</a:t>
            </a:r>
          </a:p>
          <a:p>
            <a:pPr marL="324000" lvl="1" indent="0">
              <a:buNone/>
            </a:pPr>
            <a:r>
              <a:rPr lang="en-US" dirty="0"/>
              <a:t>		tail = tail-&gt;</a:t>
            </a:r>
            <a:r>
              <a:rPr lang="en-US" dirty="0" err="1"/>
              <a:t>prev</a:t>
            </a:r>
            <a:r>
              <a:rPr lang="en-US" dirty="0"/>
              <a:t>;</a:t>
            </a:r>
          </a:p>
          <a:p>
            <a:pPr lvl="1"/>
            <a:r>
              <a:rPr lang="en-US" dirty="0"/>
              <a:t>Makes deleting from the tail more efficient.</a:t>
            </a:r>
          </a:p>
          <a:p>
            <a:endParaRPr lang="en-US" dirty="0"/>
          </a:p>
          <a:p>
            <a:endParaRPr lang="en-US" dirty="0"/>
          </a:p>
          <a:p>
            <a:r>
              <a:rPr lang="en-US" dirty="0"/>
              <a:t>Deleting in the middle of a linked list requires a pointer to the node that needs to be deleted.</a:t>
            </a:r>
          </a:p>
          <a:p>
            <a:endParaRPr lang="en-US" dirty="0"/>
          </a:p>
          <a:p>
            <a:r>
              <a:rPr lang="en-US" dirty="0"/>
              <a:t>Again special care needs to be taken when</a:t>
            </a:r>
          </a:p>
          <a:p>
            <a:pPr lvl="1"/>
            <a:r>
              <a:rPr lang="en-US" dirty="0"/>
              <a:t>Deleting from an empty list</a:t>
            </a:r>
          </a:p>
          <a:p>
            <a:pPr lvl="1"/>
            <a:r>
              <a:rPr lang="en-US" dirty="0"/>
              <a:t>Deleting from a list with only 1 node.</a:t>
            </a:r>
          </a:p>
        </p:txBody>
      </p:sp>
    </p:spTree>
    <p:extLst>
      <p:ext uri="{BB962C8B-B14F-4D97-AF65-F5344CB8AC3E}">
        <p14:creationId xmlns:p14="http://schemas.microsoft.com/office/powerpoint/2010/main" val="4129823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Circular Linked Lists</a:t>
            </a:r>
          </a:p>
        </p:txBody>
      </p:sp>
      <p:sp>
        <p:nvSpPr>
          <p:cNvPr id="3" name="Content Placeholder 2"/>
          <p:cNvSpPr>
            <a:spLocks noGrp="1"/>
          </p:cNvSpPr>
          <p:nvPr>
            <p:ph idx="1"/>
          </p:nvPr>
        </p:nvSpPr>
        <p:spPr/>
        <p:txBody>
          <a:bodyPr/>
          <a:lstStyle/>
          <a:p>
            <a:r>
              <a:rPr lang="en-US" dirty="0"/>
              <a:t>A circular linked list is one where the ‘first’ node points back to the ‘last’ node (rather than NULL), and the ‘last’ node points back to the ‘first’ node (rather than NULL).</a:t>
            </a:r>
          </a:p>
          <a:p>
            <a:pPr lvl="1"/>
            <a:r>
              <a:rPr lang="en-US" dirty="0"/>
              <a:t>In this list there is no end, or beginning, just a pointer to the list.</a:t>
            </a:r>
          </a:p>
          <a:p>
            <a:endParaRPr lang="en-US" dirty="0"/>
          </a:p>
          <a:p>
            <a:endParaRPr lang="en-US" dirty="0"/>
          </a:p>
          <a:p>
            <a:endParaRPr lang="en-US" dirty="0"/>
          </a:p>
          <a:p>
            <a:endParaRPr lang="en-US" dirty="0"/>
          </a:p>
          <a:p>
            <a:endParaRPr lang="en-US" dirty="0"/>
          </a:p>
          <a:p>
            <a:endParaRPr lang="en-US" dirty="0"/>
          </a:p>
        </p:txBody>
      </p:sp>
      <p:grpSp>
        <p:nvGrpSpPr>
          <p:cNvPr id="4" name="Group 20"/>
          <p:cNvGrpSpPr>
            <a:grpSpLocks/>
          </p:cNvGrpSpPr>
          <p:nvPr/>
        </p:nvGrpSpPr>
        <p:grpSpPr bwMode="auto">
          <a:xfrm>
            <a:off x="3125366" y="4425286"/>
            <a:ext cx="1008063" cy="1433513"/>
            <a:chOff x="521" y="1979"/>
            <a:chExt cx="635" cy="903"/>
          </a:xfrm>
        </p:grpSpPr>
        <p:sp>
          <p:nvSpPr>
            <p:cNvPr id="5" name="Rectangle 2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6" name="Line 2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2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8" name="Line 2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9" name="Group 25"/>
          <p:cNvGrpSpPr>
            <a:grpSpLocks/>
          </p:cNvGrpSpPr>
          <p:nvPr/>
        </p:nvGrpSpPr>
        <p:grpSpPr bwMode="auto">
          <a:xfrm>
            <a:off x="4925591" y="4425286"/>
            <a:ext cx="1008063" cy="1433513"/>
            <a:chOff x="521" y="1979"/>
            <a:chExt cx="635" cy="903"/>
          </a:xfrm>
        </p:grpSpPr>
        <p:sp>
          <p:nvSpPr>
            <p:cNvPr id="10" name="Rectangle 26"/>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1" name="Line 27"/>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Text Box 28"/>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3" name="Line 29"/>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 name="Group 30"/>
          <p:cNvGrpSpPr>
            <a:grpSpLocks/>
          </p:cNvGrpSpPr>
          <p:nvPr/>
        </p:nvGrpSpPr>
        <p:grpSpPr bwMode="auto">
          <a:xfrm>
            <a:off x="6725816" y="4425286"/>
            <a:ext cx="1008063" cy="1433513"/>
            <a:chOff x="521" y="1979"/>
            <a:chExt cx="635" cy="903"/>
          </a:xfrm>
        </p:grpSpPr>
        <p:sp>
          <p:nvSpPr>
            <p:cNvPr id="15" name="Rectangle 31"/>
            <p:cNvSpPr>
              <a:spLocks noChangeArrowheads="1"/>
            </p:cNvSpPr>
            <p:nvPr/>
          </p:nvSpPr>
          <p:spPr bwMode="auto">
            <a:xfrm>
              <a:off x="521" y="1979"/>
              <a:ext cx="635" cy="90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h-TH" altLang="en-US" sz="1800"/>
            </a:p>
          </p:txBody>
        </p:sp>
        <p:sp>
          <p:nvSpPr>
            <p:cNvPr id="16" name="Line 32"/>
            <p:cNvSpPr>
              <a:spLocks noChangeShapeType="1"/>
            </p:cNvSpPr>
            <p:nvPr/>
          </p:nvSpPr>
          <p:spPr bwMode="auto">
            <a:xfrm flipV="1">
              <a:off x="521" y="243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 Box 33"/>
            <p:cNvSpPr txBox="1">
              <a:spLocks noChangeArrowheads="1"/>
            </p:cNvSpPr>
            <p:nvPr/>
          </p:nvSpPr>
          <p:spPr bwMode="auto">
            <a:xfrm>
              <a:off x="612" y="2138"/>
              <a:ext cx="420" cy="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chemeClr val="bg1"/>
                  </a:solidFill>
                </a:rPr>
                <a:t>Data</a:t>
              </a:r>
              <a:endParaRPr lang="en-AU" altLang="en-US" sz="1800" dirty="0">
                <a:solidFill>
                  <a:schemeClr val="bg1"/>
                </a:solidFill>
              </a:endParaRPr>
            </a:p>
          </p:txBody>
        </p:sp>
        <p:sp>
          <p:nvSpPr>
            <p:cNvPr id="18" name="Line 34"/>
            <p:cNvSpPr>
              <a:spLocks noChangeShapeType="1"/>
            </p:cNvSpPr>
            <p:nvPr/>
          </p:nvSpPr>
          <p:spPr bwMode="auto">
            <a:xfrm>
              <a:off x="521" y="265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 name="Line 35"/>
          <p:cNvSpPr>
            <a:spLocks noChangeShapeType="1"/>
          </p:cNvSpPr>
          <p:nvPr/>
        </p:nvSpPr>
        <p:spPr bwMode="auto">
          <a:xfrm flipV="1">
            <a:off x="4133429" y="4785649"/>
            <a:ext cx="792162"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36"/>
          <p:cNvSpPr>
            <a:spLocks noChangeShapeType="1"/>
          </p:cNvSpPr>
          <p:nvPr/>
        </p:nvSpPr>
        <p:spPr bwMode="auto">
          <a:xfrm flipV="1">
            <a:off x="5933654" y="4785649"/>
            <a:ext cx="7921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37"/>
          <p:cNvSpPr>
            <a:spLocks noChangeShapeType="1"/>
          </p:cNvSpPr>
          <p:nvPr/>
        </p:nvSpPr>
        <p:spPr bwMode="auto">
          <a:xfrm flipH="1" flipV="1">
            <a:off x="4133429" y="4785649"/>
            <a:ext cx="792162"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38"/>
          <p:cNvSpPr>
            <a:spLocks noChangeShapeType="1"/>
          </p:cNvSpPr>
          <p:nvPr/>
        </p:nvSpPr>
        <p:spPr bwMode="auto">
          <a:xfrm flipH="1" flipV="1">
            <a:off x="5933654" y="4785649"/>
            <a:ext cx="792162"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39"/>
          <p:cNvSpPr>
            <a:spLocks noChangeShapeType="1"/>
          </p:cNvSpPr>
          <p:nvPr/>
        </p:nvSpPr>
        <p:spPr bwMode="auto">
          <a:xfrm flipH="1">
            <a:off x="7735466" y="4857086"/>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40"/>
          <p:cNvSpPr>
            <a:spLocks noChangeShapeType="1"/>
          </p:cNvSpPr>
          <p:nvPr/>
        </p:nvSpPr>
        <p:spPr bwMode="auto">
          <a:xfrm>
            <a:off x="2693566" y="4857086"/>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42"/>
          <p:cNvSpPr>
            <a:spLocks noChangeShapeType="1"/>
          </p:cNvSpPr>
          <p:nvPr/>
        </p:nvSpPr>
        <p:spPr bwMode="auto">
          <a:xfrm>
            <a:off x="3587507" y="4073316"/>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Text Box 46"/>
          <p:cNvSpPr txBox="1">
            <a:spLocks noChangeArrowheads="1"/>
          </p:cNvSpPr>
          <p:nvPr/>
        </p:nvSpPr>
        <p:spPr bwMode="auto">
          <a:xfrm>
            <a:off x="3298582" y="3712953"/>
            <a:ext cx="90281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current</a:t>
            </a:r>
            <a:endParaRPr lang="en-AU" altLang="en-US" sz="1800" dirty="0"/>
          </a:p>
        </p:txBody>
      </p:sp>
      <p:sp>
        <p:nvSpPr>
          <p:cNvPr id="27" name="Line 47"/>
          <p:cNvSpPr>
            <a:spLocks noChangeShapeType="1"/>
          </p:cNvSpPr>
          <p:nvPr/>
        </p:nvSpPr>
        <p:spPr bwMode="auto">
          <a:xfrm flipV="1">
            <a:off x="2693566" y="3709048"/>
            <a:ext cx="0" cy="11480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Line 48"/>
          <p:cNvSpPr>
            <a:spLocks noChangeShapeType="1"/>
          </p:cNvSpPr>
          <p:nvPr/>
        </p:nvSpPr>
        <p:spPr bwMode="auto">
          <a:xfrm>
            <a:off x="2693566" y="3709049"/>
            <a:ext cx="59769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 name="Line 49"/>
          <p:cNvSpPr>
            <a:spLocks noChangeShapeType="1"/>
          </p:cNvSpPr>
          <p:nvPr/>
        </p:nvSpPr>
        <p:spPr bwMode="auto">
          <a:xfrm>
            <a:off x="8670504" y="3709048"/>
            <a:ext cx="0" cy="15798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50"/>
          <p:cNvSpPr>
            <a:spLocks noChangeShapeType="1"/>
          </p:cNvSpPr>
          <p:nvPr/>
        </p:nvSpPr>
        <p:spPr bwMode="auto">
          <a:xfrm>
            <a:off x="7735466" y="5288886"/>
            <a:ext cx="9350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 name="Line 51"/>
          <p:cNvSpPr>
            <a:spLocks noChangeShapeType="1"/>
          </p:cNvSpPr>
          <p:nvPr/>
        </p:nvSpPr>
        <p:spPr bwMode="auto">
          <a:xfrm>
            <a:off x="8167266" y="4857086"/>
            <a:ext cx="0" cy="14398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 name="Line 52"/>
          <p:cNvSpPr>
            <a:spLocks noChangeShapeType="1"/>
          </p:cNvSpPr>
          <p:nvPr/>
        </p:nvSpPr>
        <p:spPr bwMode="auto">
          <a:xfrm flipH="1">
            <a:off x="2766591" y="6296949"/>
            <a:ext cx="54006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 name="Line 53"/>
          <p:cNvSpPr>
            <a:spLocks noChangeShapeType="1"/>
          </p:cNvSpPr>
          <p:nvPr/>
        </p:nvSpPr>
        <p:spPr bwMode="auto">
          <a:xfrm flipV="1">
            <a:off x="2766591" y="572068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Line 54"/>
          <p:cNvSpPr>
            <a:spLocks noChangeShapeType="1"/>
          </p:cNvSpPr>
          <p:nvPr/>
        </p:nvSpPr>
        <p:spPr bwMode="auto">
          <a:xfrm>
            <a:off x="2766591" y="5720686"/>
            <a:ext cx="360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0882283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Circular Linked Lists</a:t>
            </a:r>
          </a:p>
        </p:txBody>
      </p:sp>
      <p:sp>
        <p:nvSpPr>
          <p:cNvPr id="3" name="Content Placeholder 2"/>
          <p:cNvSpPr>
            <a:spLocks noGrp="1"/>
          </p:cNvSpPr>
          <p:nvPr>
            <p:ph idx="1"/>
          </p:nvPr>
        </p:nvSpPr>
        <p:spPr/>
        <p:txBody>
          <a:bodyPr/>
          <a:lstStyle/>
          <a:p>
            <a:r>
              <a:rPr lang="en-US" dirty="0"/>
              <a:t>Why?</a:t>
            </a:r>
          </a:p>
          <a:p>
            <a:pPr lvl="1"/>
            <a:r>
              <a:rPr lang="en-US" dirty="0"/>
              <a:t>Consider a situation where several processors need access to a resource, and need to be given equal fair access to it. </a:t>
            </a:r>
          </a:p>
          <a:p>
            <a:pPr lvl="2"/>
            <a:r>
              <a:rPr lang="en-US" dirty="0"/>
              <a:t>The processors can be given a space in a circular linked list, with a current pointer keeping track of which processor’s turn it is.</a:t>
            </a:r>
          </a:p>
          <a:p>
            <a:pPr lvl="1"/>
            <a:r>
              <a:rPr lang="en-US" dirty="0"/>
              <a:t>Consider a multiplayer board game (poker?)</a:t>
            </a:r>
          </a:p>
          <a:p>
            <a:pPr lvl="2"/>
            <a:r>
              <a:rPr lang="en-US" dirty="0"/>
              <a:t>Each player can be placed in a circular linked list, with a current pointer keeping track of who’s turn it is.</a:t>
            </a:r>
          </a:p>
          <a:p>
            <a:endParaRPr lang="en-US" dirty="0"/>
          </a:p>
          <a:p>
            <a:r>
              <a:rPr lang="en-US" dirty="0"/>
              <a:t>The considerations for designing a circular linked list are similar to those we have already discussed.</a:t>
            </a:r>
          </a:p>
          <a:p>
            <a:pPr lvl="1"/>
            <a:r>
              <a:rPr lang="en-US" dirty="0"/>
              <a:t>Maintaining pointers</a:t>
            </a:r>
          </a:p>
          <a:p>
            <a:pPr lvl="1"/>
            <a:r>
              <a:rPr lang="en-US" dirty="0"/>
              <a:t>Empty Lists / Lists with one node.</a:t>
            </a:r>
          </a:p>
        </p:txBody>
      </p:sp>
    </p:spTree>
    <p:extLst>
      <p:ext uri="{BB962C8B-B14F-4D97-AF65-F5344CB8AC3E}">
        <p14:creationId xmlns:p14="http://schemas.microsoft.com/office/powerpoint/2010/main" val="33513476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Circular Linked Lists / Ring Buffers / Arrays</a:t>
            </a:r>
          </a:p>
        </p:txBody>
      </p:sp>
      <p:sp>
        <p:nvSpPr>
          <p:cNvPr id="3" name="Content Placeholder 2"/>
          <p:cNvSpPr>
            <a:spLocks noGrp="1"/>
          </p:cNvSpPr>
          <p:nvPr>
            <p:ph idx="1"/>
          </p:nvPr>
        </p:nvSpPr>
        <p:spPr/>
        <p:txBody>
          <a:bodyPr/>
          <a:lstStyle/>
          <a:p>
            <a:r>
              <a:rPr lang="en-US" dirty="0"/>
              <a:t>Let’s consider implementing the same problem using an array</a:t>
            </a:r>
          </a:p>
          <a:p>
            <a:pPr lvl="1"/>
            <a:r>
              <a:rPr lang="en-US" dirty="0"/>
              <a:t>Sometimes called a circular array or a ring buffer.</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
        <p:nvSpPr>
          <p:cNvPr id="31" name="Oval 30"/>
          <p:cNvSpPr/>
          <p:nvPr/>
        </p:nvSpPr>
        <p:spPr>
          <a:xfrm>
            <a:off x="3830594" y="3311611"/>
            <a:ext cx="2393092" cy="210888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nvSpPr>
        <p:spPr>
          <a:xfrm>
            <a:off x="4193059" y="3616411"/>
            <a:ext cx="1672282" cy="1491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p:cNvCxnSpPr>
            <a:stCxn id="31" idx="0"/>
            <a:endCxn id="32" idx="0"/>
          </p:cNvCxnSpPr>
          <p:nvPr/>
        </p:nvCxnSpPr>
        <p:spPr>
          <a:xfrm>
            <a:off x="5027140" y="3311611"/>
            <a:ext cx="206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1" idx="4"/>
          </p:cNvCxnSpPr>
          <p:nvPr/>
        </p:nvCxnSpPr>
        <p:spPr>
          <a:xfrm flipH="1">
            <a:off x="5027140" y="5107459"/>
            <a:ext cx="6179" cy="3130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32" idx="6"/>
          </p:cNvCxnSpPr>
          <p:nvPr/>
        </p:nvCxnSpPr>
        <p:spPr>
          <a:xfrm flipV="1">
            <a:off x="5865341" y="4357816"/>
            <a:ext cx="358345" cy="4119"/>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32" idx="2"/>
            <a:endCxn id="31" idx="2"/>
          </p:cNvCxnSpPr>
          <p:nvPr/>
        </p:nvCxnSpPr>
        <p:spPr>
          <a:xfrm flipH="1">
            <a:off x="3830594" y="4361935"/>
            <a:ext cx="362465" cy="4119"/>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2" idx="1"/>
            <a:endCxn id="31" idx="1"/>
          </p:cNvCxnSpPr>
          <p:nvPr/>
        </p:nvCxnSpPr>
        <p:spPr>
          <a:xfrm flipH="1" flipV="1">
            <a:off x="4181054" y="3620450"/>
            <a:ext cx="256905" cy="21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32" idx="7"/>
            <a:endCxn id="31" idx="7"/>
          </p:cNvCxnSpPr>
          <p:nvPr/>
        </p:nvCxnSpPr>
        <p:spPr>
          <a:xfrm flipV="1">
            <a:off x="5620441" y="3620450"/>
            <a:ext cx="252785" cy="21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32" idx="5"/>
            <a:endCxn id="31" idx="5"/>
          </p:cNvCxnSpPr>
          <p:nvPr/>
        </p:nvCxnSpPr>
        <p:spPr>
          <a:xfrm>
            <a:off x="5620441" y="4889100"/>
            <a:ext cx="252785" cy="222558"/>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2" idx="3"/>
            <a:endCxn id="31" idx="3"/>
          </p:cNvCxnSpPr>
          <p:nvPr/>
        </p:nvCxnSpPr>
        <p:spPr>
          <a:xfrm flipH="1">
            <a:off x="4181054" y="4889100"/>
            <a:ext cx="256905" cy="222558"/>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5795917" y="3838809"/>
            <a:ext cx="300082" cy="369332"/>
          </a:xfrm>
          <a:prstGeom prst="rect">
            <a:avLst/>
          </a:prstGeom>
          <a:noFill/>
        </p:spPr>
        <p:txBody>
          <a:bodyPr wrap="none" rtlCol="0">
            <a:spAutoFit/>
          </a:bodyPr>
          <a:lstStyle/>
          <a:p>
            <a:r>
              <a:rPr lang="en-US" dirty="0"/>
              <a:t>4</a:t>
            </a:r>
          </a:p>
        </p:txBody>
      </p:sp>
      <p:sp>
        <p:nvSpPr>
          <p:cNvPr id="50" name="TextBox 49"/>
          <p:cNvSpPr txBox="1"/>
          <p:nvPr/>
        </p:nvSpPr>
        <p:spPr>
          <a:xfrm>
            <a:off x="5830629" y="4511643"/>
            <a:ext cx="300082" cy="369332"/>
          </a:xfrm>
          <a:prstGeom prst="rect">
            <a:avLst/>
          </a:prstGeom>
          <a:noFill/>
        </p:spPr>
        <p:txBody>
          <a:bodyPr wrap="none" rtlCol="0">
            <a:spAutoFit/>
          </a:bodyPr>
          <a:lstStyle/>
          <a:p>
            <a:r>
              <a:rPr lang="en-US" dirty="0"/>
              <a:t>5</a:t>
            </a:r>
          </a:p>
        </p:txBody>
      </p:sp>
      <p:sp>
        <p:nvSpPr>
          <p:cNvPr id="51" name="TextBox 50"/>
          <p:cNvSpPr txBox="1"/>
          <p:nvPr/>
        </p:nvSpPr>
        <p:spPr>
          <a:xfrm>
            <a:off x="5262096" y="5000379"/>
            <a:ext cx="300082" cy="369332"/>
          </a:xfrm>
          <a:prstGeom prst="rect">
            <a:avLst/>
          </a:prstGeom>
          <a:noFill/>
        </p:spPr>
        <p:txBody>
          <a:bodyPr wrap="none" rtlCol="0">
            <a:spAutoFit/>
          </a:bodyPr>
          <a:lstStyle/>
          <a:p>
            <a:r>
              <a:rPr lang="en-US" dirty="0"/>
              <a:t>6</a:t>
            </a:r>
          </a:p>
        </p:txBody>
      </p:sp>
      <p:sp>
        <p:nvSpPr>
          <p:cNvPr id="52" name="TextBox 51"/>
          <p:cNvSpPr txBox="1"/>
          <p:nvPr/>
        </p:nvSpPr>
        <p:spPr>
          <a:xfrm>
            <a:off x="4488337" y="5000379"/>
            <a:ext cx="300082" cy="369332"/>
          </a:xfrm>
          <a:prstGeom prst="rect">
            <a:avLst/>
          </a:prstGeom>
          <a:noFill/>
        </p:spPr>
        <p:txBody>
          <a:bodyPr wrap="none" rtlCol="0">
            <a:spAutoFit/>
          </a:bodyPr>
          <a:lstStyle/>
          <a:p>
            <a:r>
              <a:rPr lang="en-US" dirty="0"/>
              <a:t>7</a:t>
            </a:r>
          </a:p>
        </p:txBody>
      </p:sp>
      <p:sp>
        <p:nvSpPr>
          <p:cNvPr id="53" name="TextBox 52"/>
          <p:cNvSpPr txBox="1"/>
          <p:nvPr/>
        </p:nvSpPr>
        <p:spPr>
          <a:xfrm>
            <a:off x="6384324" y="3834770"/>
            <a:ext cx="1553630" cy="369332"/>
          </a:xfrm>
          <a:prstGeom prst="rect">
            <a:avLst/>
          </a:prstGeom>
          <a:noFill/>
        </p:spPr>
        <p:txBody>
          <a:bodyPr wrap="none" rtlCol="0">
            <a:spAutoFit/>
          </a:bodyPr>
          <a:lstStyle/>
          <a:p>
            <a:r>
              <a:rPr lang="en-US" dirty="0"/>
              <a:t>First index = 0</a:t>
            </a:r>
          </a:p>
        </p:txBody>
      </p:sp>
      <p:sp>
        <p:nvSpPr>
          <p:cNvPr id="54" name="TextBox 53"/>
          <p:cNvSpPr txBox="1"/>
          <p:nvPr/>
        </p:nvSpPr>
        <p:spPr>
          <a:xfrm>
            <a:off x="4069492" y="5618205"/>
            <a:ext cx="1513556" cy="369332"/>
          </a:xfrm>
          <a:prstGeom prst="rect">
            <a:avLst/>
          </a:prstGeom>
          <a:noFill/>
        </p:spPr>
        <p:txBody>
          <a:bodyPr wrap="none" rtlCol="0">
            <a:spAutoFit/>
          </a:bodyPr>
          <a:lstStyle/>
          <a:p>
            <a:r>
              <a:rPr lang="en-US" dirty="0"/>
              <a:t>Last index = 3</a:t>
            </a:r>
          </a:p>
        </p:txBody>
      </p:sp>
    </p:spTree>
    <p:extLst>
      <p:ext uri="{BB962C8B-B14F-4D97-AF65-F5344CB8AC3E}">
        <p14:creationId xmlns:p14="http://schemas.microsoft.com/office/powerpoint/2010/main" val="12236751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Circular Array</a:t>
            </a:r>
          </a:p>
        </p:txBody>
      </p:sp>
      <p:sp>
        <p:nvSpPr>
          <p:cNvPr id="3" name="Content Placeholder 2"/>
          <p:cNvSpPr>
            <a:spLocks noGrp="1"/>
          </p:cNvSpPr>
          <p:nvPr>
            <p:ph idx="1"/>
          </p:nvPr>
        </p:nvSpPr>
        <p:spPr/>
        <p:txBody>
          <a:bodyPr/>
          <a:lstStyle/>
          <a:p>
            <a:r>
              <a:rPr lang="en-US" dirty="0"/>
              <a:t>Of course, the Circular Array is stored as a normal array, with extra variables to store the index number of the first and last element in the array.</a:t>
            </a:r>
          </a:p>
          <a:p>
            <a:endParaRPr lang="en-US" dirty="0"/>
          </a:p>
          <a:p>
            <a:endParaRPr lang="en-US" dirty="0"/>
          </a:p>
          <a:p>
            <a:r>
              <a:rPr lang="en-US" dirty="0"/>
              <a:t>As we loop through the array, the first variable is incremented, and as new elements are added to the array, the last variable is incremented.</a:t>
            </a:r>
          </a:p>
          <a:p>
            <a:endParaRPr lang="en-US" dirty="0"/>
          </a:p>
        </p:txBody>
      </p:sp>
      <p:sp>
        <p:nvSpPr>
          <p:cNvPr id="4" name="Rectangle 3"/>
          <p:cNvSpPr/>
          <p:nvPr/>
        </p:nvSpPr>
        <p:spPr>
          <a:xfrm>
            <a:off x="2290118" y="3604852"/>
            <a:ext cx="6334898" cy="4860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2842053"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352799"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822356"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283675"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773826"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284572"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754129"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6215448"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709718"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220464"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690021" y="3604852"/>
            <a:ext cx="0" cy="48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151340" y="3604852"/>
            <a:ext cx="0" cy="486033"/>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992088" y="3663202"/>
            <a:ext cx="1672253" cy="369332"/>
          </a:xfrm>
          <a:prstGeom prst="rect">
            <a:avLst/>
          </a:prstGeom>
          <a:noFill/>
        </p:spPr>
        <p:txBody>
          <a:bodyPr wrap="none" rtlCol="0">
            <a:spAutoFit/>
          </a:bodyPr>
          <a:lstStyle/>
          <a:p>
            <a:r>
              <a:rPr lang="en-US" dirty="0"/>
              <a:t>4     5      6     7</a:t>
            </a:r>
          </a:p>
        </p:txBody>
      </p:sp>
    </p:spTree>
    <p:extLst>
      <p:ext uri="{BB962C8B-B14F-4D97-AF65-F5344CB8AC3E}">
        <p14:creationId xmlns:p14="http://schemas.microsoft.com/office/powerpoint/2010/main" val="3831827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 Indexes</a:t>
            </a:r>
          </a:p>
        </p:txBody>
      </p:sp>
      <p:sp>
        <p:nvSpPr>
          <p:cNvPr id="3" name="Content Placeholder 2"/>
          <p:cNvSpPr>
            <a:spLocks noGrp="1"/>
          </p:cNvSpPr>
          <p:nvPr>
            <p:ph idx="1"/>
          </p:nvPr>
        </p:nvSpPr>
        <p:spPr/>
        <p:txBody>
          <a:bodyPr/>
          <a:lstStyle/>
          <a:p>
            <a:r>
              <a:rPr lang="en-US" dirty="0"/>
              <a:t>Each element in an array has an index</a:t>
            </a:r>
          </a:p>
          <a:p>
            <a:pPr lvl="1"/>
            <a:r>
              <a:rPr lang="en-US" dirty="0"/>
              <a:t>E.g. </a:t>
            </a:r>
            <a:r>
              <a:rPr lang="en-US" dirty="0" err="1"/>
              <a:t>MyArray</a:t>
            </a:r>
            <a:r>
              <a:rPr lang="en-US" dirty="0"/>
              <a:t>[4], where 4 is in the index.</a:t>
            </a:r>
          </a:p>
          <a:p>
            <a:r>
              <a:rPr lang="en-US" dirty="0"/>
              <a:t>There are 3 ways of indexing elements;</a:t>
            </a:r>
          </a:p>
          <a:p>
            <a:pPr lvl="1"/>
            <a:r>
              <a:rPr lang="en-US" dirty="0"/>
              <a:t>Zero Based Indexing – The first element in the array has subscript 0.</a:t>
            </a:r>
          </a:p>
          <a:p>
            <a:pPr lvl="1"/>
            <a:r>
              <a:rPr lang="en-US" dirty="0"/>
              <a:t>One Based Indexing – The first element in the array has subscript 1.</a:t>
            </a:r>
          </a:p>
          <a:p>
            <a:pPr lvl="1"/>
            <a:r>
              <a:rPr lang="en-US" dirty="0"/>
              <a:t>N-Based Indexing – The base index can be freely chosen – could be positive or negative, or any other scalar data type such as enumeration or character.</a:t>
            </a:r>
          </a:p>
          <a:p>
            <a:pPr lvl="2"/>
            <a:r>
              <a:rPr lang="en-US" dirty="0"/>
              <a:t>Country[</a:t>
            </a:r>
            <a:r>
              <a:rPr lang="en-US" dirty="0" err="1"/>
              <a:t>th</a:t>
            </a:r>
            <a:r>
              <a:rPr lang="en-US" dirty="0"/>
              <a:t>] = “Thailand”</a:t>
            </a:r>
          </a:p>
          <a:p>
            <a:pPr lvl="2"/>
            <a:r>
              <a:rPr lang="en-US" dirty="0"/>
              <a:t>Country[</a:t>
            </a:r>
            <a:r>
              <a:rPr lang="en-US" dirty="0" err="1"/>
              <a:t>uk</a:t>
            </a:r>
            <a:r>
              <a:rPr lang="en-US" dirty="0"/>
              <a:t>] = “United Kingdom”</a:t>
            </a:r>
          </a:p>
        </p:txBody>
      </p:sp>
    </p:spTree>
    <p:extLst>
      <p:ext uri="{BB962C8B-B14F-4D97-AF65-F5344CB8AC3E}">
        <p14:creationId xmlns:p14="http://schemas.microsoft.com/office/powerpoint/2010/main" val="23878221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Circular Array</a:t>
            </a:r>
          </a:p>
        </p:txBody>
      </p:sp>
      <p:sp>
        <p:nvSpPr>
          <p:cNvPr id="3" name="Content Placeholder 2"/>
          <p:cNvSpPr>
            <a:spLocks noGrp="1"/>
          </p:cNvSpPr>
          <p:nvPr>
            <p:ph idx="1"/>
          </p:nvPr>
        </p:nvSpPr>
        <p:spPr/>
        <p:txBody>
          <a:bodyPr/>
          <a:lstStyle/>
          <a:p>
            <a:r>
              <a:rPr lang="en-US" dirty="0"/>
              <a:t>Consider the complexity of adding processors to a Circular Array (compared to adding to a circular linked list).</a:t>
            </a:r>
          </a:p>
          <a:p>
            <a:r>
              <a:rPr lang="en-US" dirty="0"/>
              <a:t>What are the limitations of circular arrays?</a:t>
            </a:r>
          </a:p>
        </p:txBody>
      </p:sp>
    </p:spTree>
    <p:extLst>
      <p:ext uri="{BB962C8B-B14F-4D97-AF65-F5344CB8AC3E}">
        <p14:creationId xmlns:p14="http://schemas.microsoft.com/office/powerpoint/2010/main" val="39728058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Arrays vs Linked Lists</a:t>
            </a:r>
          </a:p>
        </p:txBody>
      </p:sp>
      <p:sp>
        <p:nvSpPr>
          <p:cNvPr id="3" name="Content Placeholder 2"/>
          <p:cNvSpPr>
            <a:spLocks noGrp="1"/>
          </p:cNvSpPr>
          <p:nvPr>
            <p:ph idx="1"/>
          </p:nvPr>
        </p:nvSpPr>
        <p:spPr/>
        <p:txBody>
          <a:bodyPr/>
          <a:lstStyle/>
          <a:p>
            <a:r>
              <a:rPr lang="en-US" dirty="0"/>
              <a:t>Both are used to store LINEAR data</a:t>
            </a:r>
          </a:p>
          <a:p>
            <a:r>
              <a:rPr lang="en-US" dirty="0"/>
              <a:t>Both have advantages and disadvantages</a:t>
            </a:r>
          </a:p>
          <a:p>
            <a:pPr lvl="1"/>
            <a:r>
              <a:rPr lang="en-US" dirty="0"/>
              <a:t>It depends on the purpose to decide which is ‘better’</a:t>
            </a:r>
          </a:p>
        </p:txBody>
      </p:sp>
    </p:spTree>
    <p:extLst>
      <p:ext uri="{BB962C8B-B14F-4D97-AF65-F5344CB8AC3E}">
        <p14:creationId xmlns:p14="http://schemas.microsoft.com/office/powerpoint/2010/main" val="28916197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Linked List Benefits</a:t>
            </a:r>
          </a:p>
        </p:txBody>
      </p:sp>
      <p:sp>
        <p:nvSpPr>
          <p:cNvPr id="3" name="Content Placeholder 2"/>
          <p:cNvSpPr>
            <a:spLocks noGrp="1"/>
          </p:cNvSpPr>
          <p:nvPr>
            <p:ph idx="1"/>
          </p:nvPr>
        </p:nvSpPr>
        <p:spPr/>
        <p:txBody>
          <a:bodyPr/>
          <a:lstStyle/>
          <a:p>
            <a:r>
              <a:rPr lang="en-US" dirty="0"/>
              <a:t>Dynamic Size</a:t>
            </a:r>
          </a:p>
          <a:p>
            <a:pPr lvl="1"/>
            <a:r>
              <a:rPr lang="en-US" dirty="0"/>
              <a:t>No need for an upper limit, or setting an impractical upper limit</a:t>
            </a:r>
          </a:p>
          <a:p>
            <a:r>
              <a:rPr lang="en-US" dirty="0"/>
              <a:t>Ease of Insertion / Deletion</a:t>
            </a:r>
          </a:p>
          <a:p>
            <a:pPr lvl="1"/>
            <a:r>
              <a:rPr lang="en-US" dirty="0"/>
              <a:t>Flexible to add and remove elements anywhere within the LL</a:t>
            </a:r>
          </a:p>
          <a:p>
            <a:pPr lvl="1"/>
            <a:endParaRPr lang="en-US" dirty="0"/>
          </a:p>
        </p:txBody>
      </p:sp>
    </p:spTree>
    <p:extLst>
      <p:ext uri="{BB962C8B-B14F-4D97-AF65-F5344CB8AC3E}">
        <p14:creationId xmlns:p14="http://schemas.microsoft.com/office/powerpoint/2010/main" val="19951783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Linked List Drawbacks</a:t>
            </a:r>
          </a:p>
        </p:txBody>
      </p:sp>
      <p:sp>
        <p:nvSpPr>
          <p:cNvPr id="3" name="Content Placeholder 2"/>
          <p:cNvSpPr>
            <a:spLocks noGrp="1"/>
          </p:cNvSpPr>
          <p:nvPr>
            <p:ph idx="1"/>
          </p:nvPr>
        </p:nvSpPr>
        <p:spPr/>
        <p:txBody>
          <a:bodyPr/>
          <a:lstStyle/>
          <a:p>
            <a:r>
              <a:rPr lang="en-US" dirty="0"/>
              <a:t>Random Access</a:t>
            </a:r>
          </a:p>
          <a:p>
            <a:pPr lvl="1"/>
            <a:r>
              <a:rPr lang="en-US" dirty="0"/>
              <a:t>Arrays conveniently access any location – LLs need to traverse through each element</a:t>
            </a:r>
          </a:p>
          <a:p>
            <a:r>
              <a:rPr lang="en-US" dirty="0"/>
              <a:t>Memory</a:t>
            </a:r>
          </a:p>
          <a:p>
            <a:pPr lvl="1"/>
            <a:r>
              <a:rPr lang="en-US" dirty="0"/>
              <a:t>Extra memory is required to store the pointer(s)</a:t>
            </a:r>
          </a:p>
          <a:p>
            <a:r>
              <a:rPr lang="en-US" dirty="0"/>
              <a:t>Cache Locality</a:t>
            </a:r>
          </a:p>
          <a:p>
            <a:pPr lvl="1"/>
            <a:r>
              <a:rPr lang="en-US" dirty="0"/>
              <a:t>LL nodes are not necessarily stored close to each other</a:t>
            </a:r>
          </a:p>
        </p:txBody>
      </p:sp>
    </p:spTree>
    <p:extLst>
      <p:ext uri="{BB962C8B-B14F-4D97-AF65-F5344CB8AC3E}">
        <p14:creationId xmlns:p14="http://schemas.microsoft.com/office/powerpoint/2010/main" val="20809660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Sparse Tables</a:t>
            </a:r>
          </a:p>
        </p:txBody>
      </p:sp>
      <p:sp>
        <p:nvSpPr>
          <p:cNvPr id="3" name="Content Placeholder 2"/>
          <p:cNvSpPr>
            <a:spLocks noGrp="1"/>
          </p:cNvSpPr>
          <p:nvPr>
            <p:ph idx="1"/>
          </p:nvPr>
        </p:nvSpPr>
        <p:spPr/>
        <p:txBody>
          <a:bodyPr/>
          <a:lstStyle/>
          <a:p>
            <a:r>
              <a:rPr lang="en-US" dirty="0"/>
              <a:t>Many applications seem well suited to being organized as tables</a:t>
            </a:r>
          </a:p>
          <a:p>
            <a:pPr lvl="1"/>
            <a:r>
              <a:rPr lang="en-US" dirty="0"/>
              <a:t>But space may be a consideration</a:t>
            </a:r>
          </a:p>
          <a:p>
            <a:r>
              <a:rPr lang="en-US" dirty="0"/>
              <a:t>A sparse table is a table which is populated sparsely (and has many empty cells)</a:t>
            </a:r>
          </a:p>
          <a:p>
            <a:pPr lvl="1"/>
            <a:r>
              <a:rPr lang="en-US" dirty="0"/>
              <a:t>Often a sparse table can be replaced by a system of linked lists</a:t>
            </a:r>
          </a:p>
          <a:p>
            <a:endParaRPr lang="en-US" dirty="0"/>
          </a:p>
          <a:p>
            <a:endParaRPr lang="en-US" dirty="0"/>
          </a:p>
          <a:p>
            <a:endParaRPr lang="en-US" dirty="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353964313"/>
              </p:ext>
            </p:extLst>
          </p:nvPr>
        </p:nvGraphicFramePr>
        <p:xfrm>
          <a:off x="2139092" y="3775904"/>
          <a:ext cx="8128000" cy="2966720"/>
        </p:xfrm>
        <a:graphic>
          <a:graphicData uri="http://schemas.openxmlformats.org/drawingml/2006/table">
            <a:tbl>
              <a:tblPr firstRow="1" bandRow="1">
                <a:tableStyleId>{5C22544A-7EE6-4342-B048-85BDC9FD1C3A}</a:tableStyleId>
              </a:tblPr>
              <a:tblGrid>
                <a:gridCol w="812800">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812800">
                  <a:extLst>
                    <a:ext uri="{9D8B030D-6E8A-4147-A177-3AD203B41FA5}">
                      <a16:colId xmlns:a16="http://schemas.microsoft.com/office/drawing/2014/main" val="20002"/>
                    </a:ext>
                  </a:extLst>
                </a:gridCol>
                <a:gridCol w="812800">
                  <a:extLst>
                    <a:ext uri="{9D8B030D-6E8A-4147-A177-3AD203B41FA5}">
                      <a16:colId xmlns:a16="http://schemas.microsoft.com/office/drawing/2014/main" val="20003"/>
                    </a:ext>
                  </a:extLst>
                </a:gridCol>
                <a:gridCol w="812800">
                  <a:extLst>
                    <a:ext uri="{9D8B030D-6E8A-4147-A177-3AD203B41FA5}">
                      <a16:colId xmlns:a16="http://schemas.microsoft.com/office/drawing/2014/main" val="20004"/>
                    </a:ext>
                  </a:extLst>
                </a:gridCol>
                <a:gridCol w="812800">
                  <a:extLst>
                    <a:ext uri="{9D8B030D-6E8A-4147-A177-3AD203B41FA5}">
                      <a16:colId xmlns:a16="http://schemas.microsoft.com/office/drawing/2014/main" val="20005"/>
                    </a:ext>
                  </a:extLst>
                </a:gridCol>
                <a:gridCol w="812800">
                  <a:extLst>
                    <a:ext uri="{9D8B030D-6E8A-4147-A177-3AD203B41FA5}">
                      <a16:colId xmlns:a16="http://schemas.microsoft.com/office/drawing/2014/main" val="20006"/>
                    </a:ext>
                  </a:extLst>
                </a:gridCol>
                <a:gridCol w="812800">
                  <a:extLst>
                    <a:ext uri="{9D8B030D-6E8A-4147-A177-3AD203B41FA5}">
                      <a16:colId xmlns:a16="http://schemas.microsoft.com/office/drawing/2014/main" val="20007"/>
                    </a:ext>
                  </a:extLst>
                </a:gridCol>
                <a:gridCol w="812800">
                  <a:extLst>
                    <a:ext uri="{9D8B030D-6E8A-4147-A177-3AD203B41FA5}">
                      <a16:colId xmlns:a16="http://schemas.microsoft.com/office/drawing/2014/main" val="20008"/>
                    </a:ext>
                  </a:extLst>
                </a:gridCol>
                <a:gridCol w="812800">
                  <a:extLst>
                    <a:ext uri="{9D8B030D-6E8A-4147-A177-3AD203B41FA5}">
                      <a16:colId xmlns:a16="http://schemas.microsoft.com/office/drawing/2014/main" val="20009"/>
                    </a:ext>
                  </a:extLst>
                </a:gridCol>
              </a:tblGrid>
              <a:tr h="370840">
                <a:tc>
                  <a:txBody>
                    <a:bodyPr/>
                    <a:lstStyle/>
                    <a:p>
                      <a:pPr algn="ct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extLst>
                  <a:ext uri="{0D108BD9-81ED-4DB2-BD59-A6C34878D82A}">
                    <a16:rowId xmlns:a16="http://schemas.microsoft.com/office/drawing/2014/main" val="10000"/>
                  </a:ext>
                </a:extLst>
              </a:tr>
              <a:tr h="370840">
                <a:tc>
                  <a:txBody>
                    <a:bodyPr/>
                    <a:lstStyle/>
                    <a:p>
                      <a:pPr algn="ctr"/>
                      <a:endParaRPr lang="en-US"/>
                    </a:p>
                  </a:txBody>
                  <a:tcPr/>
                </a:tc>
                <a:tc>
                  <a:txBody>
                    <a:bodyPr/>
                    <a:lstStyle/>
                    <a:p>
                      <a:pPr algn="ctr"/>
                      <a:r>
                        <a:rPr lang="en-US" dirty="0"/>
                        <a:t>X</a:t>
                      </a:r>
                    </a:p>
                  </a:txBody>
                  <a:tcPr/>
                </a:tc>
                <a:tc>
                  <a:txBody>
                    <a:bodyPr/>
                    <a:lstStyle/>
                    <a:p>
                      <a:pPr algn="ct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extLst>
                  <a:ext uri="{0D108BD9-81ED-4DB2-BD59-A6C34878D82A}">
                    <a16:rowId xmlns:a16="http://schemas.microsoft.com/office/drawing/2014/main" val="10001"/>
                  </a:ext>
                </a:extLst>
              </a:tr>
              <a:tr h="370840">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r>
                        <a:rPr lang="en-US" dirty="0"/>
                        <a:t>X</a:t>
                      </a:r>
                    </a:p>
                  </a:txBody>
                  <a:tcPr/>
                </a:tc>
                <a:tc>
                  <a:txBody>
                    <a:bodyPr/>
                    <a:lstStyle/>
                    <a:p>
                      <a:pPr algn="ctr"/>
                      <a:endParaRPr lang="en-US"/>
                    </a:p>
                  </a:txBody>
                  <a:tcPr/>
                </a:tc>
                <a:tc>
                  <a:txBody>
                    <a:bodyPr/>
                    <a:lstStyle/>
                    <a:p>
                      <a:pPr algn="ctr"/>
                      <a:endParaRPr lang="en-US"/>
                    </a:p>
                  </a:txBody>
                  <a:tcPr/>
                </a:tc>
                <a:extLst>
                  <a:ext uri="{0D108BD9-81ED-4DB2-BD59-A6C34878D82A}">
                    <a16:rowId xmlns:a16="http://schemas.microsoft.com/office/drawing/2014/main" val="10002"/>
                  </a:ext>
                </a:extLst>
              </a:tr>
              <a:tr h="370840">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r>
                        <a:rPr lang="en-US" dirty="0"/>
                        <a:t>X</a:t>
                      </a:r>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extLst>
                  <a:ext uri="{0D108BD9-81ED-4DB2-BD59-A6C34878D82A}">
                    <a16:rowId xmlns:a16="http://schemas.microsoft.com/office/drawing/2014/main" val="10003"/>
                  </a:ext>
                </a:extLst>
              </a:tr>
              <a:tr h="370840">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extLst>
                  <a:ext uri="{0D108BD9-81ED-4DB2-BD59-A6C34878D82A}">
                    <a16:rowId xmlns:a16="http://schemas.microsoft.com/office/drawing/2014/main" val="10004"/>
                  </a:ext>
                </a:extLst>
              </a:tr>
              <a:tr h="370840">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extLst>
                  <a:ext uri="{0D108BD9-81ED-4DB2-BD59-A6C34878D82A}">
                    <a16:rowId xmlns:a16="http://schemas.microsoft.com/office/drawing/2014/main" val="10005"/>
                  </a:ext>
                </a:extLst>
              </a:tr>
              <a:tr h="370840">
                <a:tc>
                  <a:txBody>
                    <a:bodyPr/>
                    <a:lstStyle/>
                    <a:p>
                      <a:pPr algn="ctr"/>
                      <a:endParaRPr lang="en-US"/>
                    </a:p>
                  </a:txBody>
                  <a:tcPr/>
                </a:tc>
                <a:tc>
                  <a:txBody>
                    <a:bodyPr/>
                    <a:lstStyle/>
                    <a:p>
                      <a:pPr algn="ctr"/>
                      <a:endParaRPr lang="en-US"/>
                    </a:p>
                  </a:txBody>
                  <a:tcPr/>
                </a:tc>
                <a:tc>
                  <a:txBody>
                    <a:bodyPr/>
                    <a:lstStyle/>
                    <a:p>
                      <a:pPr algn="ctr"/>
                      <a:r>
                        <a:rPr lang="en-US" dirty="0"/>
                        <a:t>X</a:t>
                      </a:r>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extLst>
                  <a:ext uri="{0D108BD9-81ED-4DB2-BD59-A6C34878D82A}">
                    <a16:rowId xmlns:a16="http://schemas.microsoft.com/office/drawing/2014/main" val="10006"/>
                  </a:ext>
                </a:extLst>
              </a:tr>
              <a:tr h="370840">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9807226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Sparse Tables</a:t>
            </a:r>
          </a:p>
        </p:txBody>
      </p:sp>
      <p:sp>
        <p:nvSpPr>
          <p:cNvPr id="3" name="Content Placeholder 2"/>
          <p:cNvSpPr>
            <a:spLocks noGrp="1"/>
          </p:cNvSpPr>
          <p:nvPr>
            <p:ph idx="1"/>
          </p:nvPr>
        </p:nvSpPr>
        <p:spPr/>
        <p:txBody>
          <a:bodyPr/>
          <a:lstStyle/>
          <a:p>
            <a:r>
              <a:rPr lang="en-US" dirty="0"/>
              <a:t>Consider CMU</a:t>
            </a:r>
          </a:p>
          <a:p>
            <a:pPr lvl="1"/>
            <a:r>
              <a:rPr lang="en-US" dirty="0"/>
              <a:t>Around 25,000 students (I guess)</a:t>
            </a:r>
          </a:p>
          <a:p>
            <a:pPr lvl="1"/>
            <a:r>
              <a:rPr lang="en-US" dirty="0"/>
              <a:t>Around 1,000 courses per semester (I guess)</a:t>
            </a:r>
          </a:p>
          <a:p>
            <a:r>
              <a:rPr lang="en-US" dirty="0"/>
              <a:t>A logical option to store grades would be to create a 2 dimensional array, with student id’s as the index for one dimension, and the course id as the index for the other dimension</a:t>
            </a:r>
          </a:p>
          <a:p>
            <a:pPr lvl="1"/>
            <a:r>
              <a:rPr lang="en-US" dirty="0"/>
              <a:t>Good idea?</a:t>
            </a:r>
          </a:p>
        </p:txBody>
      </p:sp>
    </p:spTree>
    <p:extLst>
      <p:ext uri="{BB962C8B-B14F-4D97-AF65-F5344CB8AC3E}">
        <p14:creationId xmlns:p14="http://schemas.microsoft.com/office/powerpoint/2010/main" val="20923073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CMU’s Grades</a:t>
            </a:r>
          </a:p>
        </p:txBody>
      </p:sp>
      <p:sp>
        <p:nvSpPr>
          <p:cNvPr id="3" name="Content Placeholder 2"/>
          <p:cNvSpPr>
            <a:spLocks noGrp="1"/>
          </p:cNvSpPr>
          <p:nvPr>
            <p:ph idx="1"/>
          </p:nvPr>
        </p:nvSpPr>
        <p:spPr/>
        <p:txBody>
          <a:bodyPr/>
          <a:lstStyle/>
          <a:p>
            <a:r>
              <a:rPr lang="en-US" dirty="0"/>
              <a:t>Suppose we store the grades as “A”, “B+”, “B” etc.</a:t>
            </a:r>
          </a:p>
          <a:p>
            <a:pPr lvl="1"/>
            <a:r>
              <a:rPr lang="en-US" dirty="0"/>
              <a:t>Here 2 bytes are needed per grade</a:t>
            </a:r>
          </a:p>
          <a:p>
            <a:r>
              <a:rPr lang="en-US" dirty="0"/>
              <a:t>We could enumerate them, and reduce it to 1 byte</a:t>
            </a:r>
          </a:p>
          <a:p>
            <a:pPr lvl="1"/>
            <a:r>
              <a:rPr lang="en-US" dirty="0"/>
              <a:t>After all 1 byte can store 256 different combinations</a:t>
            </a:r>
          </a:p>
          <a:p>
            <a:r>
              <a:rPr lang="en-US" dirty="0"/>
              <a:t>So, the table takes up;</a:t>
            </a:r>
          </a:p>
          <a:p>
            <a:pPr lvl="1"/>
            <a:r>
              <a:rPr lang="en-US" dirty="0"/>
              <a:t>25,000 * 1,000 * 1 = 25,000,000 Bytes</a:t>
            </a:r>
          </a:p>
        </p:txBody>
      </p:sp>
    </p:spTree>
    <p:extLst>
      <p:ext uri="{BB962C8B-B14F-4D97-AF65-F5344CB8AC3E}">
        <p14:creationId xmlns:p14="http://schemas.microsoft.com/office/powerpoint/2010/main" val="7713898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CMU’s Grades</a:t>
            </a:r>
          </a:p>
        </p:txBody>
      </p:sp>
      <p:sp>
        <p:nvSpPr>
          <p:cNvPr id="3" name="Content Placeholder 2"/>
          <p:cNvSpPr>
            <a:spLocks noGrp="1"/>
          </p:cNvSpPr>
          <p:nvPr>
            <p:ph idx="1"/>
          </p:nvPr>
        </p:nvSpPr>
        <p:spPr/>
        <p:txBody>
          <a:bodyPr/>
          <a:lstStyle/>
          <a:p>
            <a:r>
              <a:rPr lang="en-US" dirty="0"/>
              <a:t>You guys take on average 7 courses per semester?</a:t>
            </a:r>
          </a:p>
          <a:p>
            <a:pPr lvl="1"/>
            <a:r>
              <a:rPr lang="en-US" dirty="0"/>
              <a:t>So, 25,000 * 7 * 1 = 175,000 Bytes of data</a:t>
            </a:r>
          </a:p>
          <a:p>
            <a:endParaRPr lang="en-US" dirty="0"/>
          </a:p>
          <a:p>
            <a:r>
              <a:rPr lang="en-US" dirty="0"/>
              <a:t>But, how much data is being used?</a:t>
            </a:r>
          </a:p>
          <a:p>
            <a:pPr lvl="1"/>
            <a:r>
              <a:rPr lang="en-US" dirty="0"/>
              <a:t>175,000/25,000,000 = 0.007</a:t>
            </a:r>
          </a:p>
          <a:p>
            <a:endParaRPr lang="en-US" dirty="0"/>
          </a:p>
          <a:p>
            <a:r>
              <a:rPr lang="en-US" dirty="0"/>
              <a:t>That means 99.3% of the table is empty!</a:t>
            </a:r>
          </a:p>
          <a:p>
            <a:endParaRPr lang="en-US" dirty="0"/>
          </a:p>
          <a:p>
            <a:endParaRPr lang="en-US" dirty="0"/>
          </a:p>
        </p:txBody>
      </p:sp>
    </p:spTree>
    <p:extLst>
      <p:ext uri="{BB962C8B-B14F-4D97-AF65-F5344CB8AC3E}">
        <p14:creationId xmlns:p14="http://schemas.microsoft.com/office/powerpoint/2010/main" val="36854011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Alternatives</a:t>
            </a:r>
          </a:p>
        </p:txBody>
      </p:sp>
      <p:sp>
        <p:nvSpPr>
          <p:cNvPr id="3" name="Content Placeholder 2"/>
          <p:cNvSpPr>
            <a:spLocks noGrp="1"/>
          </p:cNvSpPr>
          <p:nvPr>
            <p:ph idx="1"/>
          </p:nvPr>
        </p:nvSpPr>
        <p:spPr/>
        <p:txBody>
          <a:bodyPr/>
          <a:lstStyle/>
          <a:p>
            <a:r>
              <a:rPr lang="en-US" dirty="0"/>
              <a:t>So, we could store all the data in 2 arrays</a:t>
            </a:r>
          </a:p>
          <a:p>
            <a:pPr lvl="1"/>
            <a:r>
              <a:rPr lang="en-US" dirty="0" err="1"/>
              <a:t>ClassesTaken</a:t>
            </a:r>
            <a:r>
              <a:rPr lang="en-US" dirty="0"/>
              <a:t> – stores classes taken by every student</a:t>
            </a:r>
          </a:p>
          <a:p>
            <a:pPr lvl="1"/>
            <a:r>
              <a:rPr lang="en-US" dirty="0" err="1"/>
              <a:t>StudentsInClasses</a:t>
            </a:r>
            <a:r>
              <a:rPr lang="en-US" dirty="0"/>
              <a:t> – stores student ids in each class</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814041553"/>
              </p:ext>
            </p:extLst>
          </p:nvPr>
        </p:nvGraphicFramePr>
        <p:xfrm>
          <a:off x="697470" y="3504055"/>
          <a:ext cx="3825101" cy="2682240"/>
        </p:xfrm>
        <a:graphic>
          <a:graphicData uri="http://schemas.openxmlformats.org/drawingml/2006/table">
            <a:tbl>
              <a:tblPr firstRow="1" bandRow="1">
                <a:tableStyleId>{5C22544A-7EE6-4342-B048-85BDC9FD1C3A}</a:tableStyleId>
              </a:tblPr>
              <a:tblGrid>
                <a:gridCol w="546443">
                  <a:extLst>
                    <a:ext uri="{9D8B030D-6E8A-4147-A177-3AD203B41FA5}">
                      <a16:colId xmlns:a16="http://schemas.microsoft.com/office/drawing/2014/main" val="20000"/>
                    </a:ext>
                  </a:extLst>
                </a:gridCol>
                <a:gridCol w="546443">
                  <a:extLst>
                    <a:ext uri="{9D8B030D-6E8A-4147-A177-3AD203B41FA5}">
                      <a16:colId xmlns:a16="http://schemas.microsoft.com/office/drawing/2014/main" val="20001"/>
                    </a:ext>
                  </a:extLst>
                </a:gridCol>
                <a:gridCol w="546443">
                  <a:extLst>
                    <a:ext uri="{9D8B030D-6E8A-4147-A177-3AD203B41FA5}">
                      <a16:colId xmlns:a16="http://schemas.microsoft.com/office/drawing/2014/main" val="20002"/>
                    </a:ext>
                  </a:extLst>
                </a:gridCol>
                <a:gridCol w="546443">
                  <a:extLst>
                    <a:ext uri="{9D8B030D-6E8A-4147-A177-3AD203B41FA5}">
                      <a16:colId xmlns:a16="http://schemas.microsoft.com/office/drawing/2014/main" val="20003"/>
                    </a:ext>
                  </a:extLst>
                </a:gridCol>
                <a:gridCol w="546443">
                  <a:extLst>
                    <a:ext uri="{9D8B030D-6E8A-4147-A177-3AD203B41FA5}">
                      <a16:colId xmlns:a16="http://schemas.microsoft.com/office/drawing/2014/main" val="20004"/>
                    </a:ext>
                  </a:extLst>
                </a:gridCol>
                <a:gridCol w="546443">
                  <a:extLst>
                    <a:ext uri="{9D8B030D-6E8A-4147-A177-3AD203B41FA5}">
                      <a16:colId xmlns:a16="http://schemas.microsoft.com/office/drawing/2014/main" val="20005"/>
                    </a:ext>
                  </a:extLst>
                </a:gridCol>
                <a:gridCol w="546443">
                  <a:extLst>
                    <a:ext uri="{9D8B030D-6E8A-4147-A177-3AD203B41FA5}">
                      <a16:colId xmlns:a16="http://schemas.microsoft.com/office/drawing/2014/main" val="20006"/>
                    </a:ext>
                  </a:extLst>
                </a:gridCol>
              </a:tblGrid>
              <a:tr h="320904">
                <a:tc>
                  <a:txBody>
                    <a:bodyPr/>
                    <a:lstStyle/>
                    <a:p>
                      <a:pPr algn="ctr"/>
                      <a:r>
                        <a:rPr lang="en-US" sz="1600" dirty="0"/>
                        <a:t>1</a:t>
                      </a:r>
                    </a:p>
                  </a:txBody>
                  <a:tcPr/>
                </a:tc>
                <a:tc>
                  <a:txBody>
                    <a:bodyPr/>
                    <a:lstStyle/>
                    <a:p>
                      <a:pPr algn="ctr"/>
                      <a:r>
                        <a:rPr lang="en-US" sz="1600" dirty="0"/>
                        <a:t>2</a:t>
                      </a:r>
                    </a:p>
                  </a:txBody>
                  <a:tcPr/>
                </a:tc>
                <a:tc>
                  <a:txBody>
                    <a:bodyPr/>
                    <a:lstStyle/>
                    <a:p>
                      <a:pPr algn="ctr"/>
                      <a:r>
                        <a:rPr lang="en-US" sz="1600" dirty="0"/>
                        <a:t>3</a:t>
                      </a:r>
                    </a:p>
                  </a:txBody>
                  <a:tcPr/>
                </a:tc>
                <a:tc>
                  <a:txBody>
                    <a:bodyPr/>
                    <a:lstStyle/>
                    <a:p>
                      <a:pPr algn="ctr"/>
                      <a:r>
                        <a:rPr lang="en-US" sz="1600" dirty="0"/>
                        <a:t>4</a:t>
                      </a:r>
                    </a:p>
                  </a:txBody>
                  <a:tcPr/>
                </a:tc>
                <a:tc>
                  <a:txBody>
                    <a:bodyPr/>
                    <a:lstStyle/>
                    <a:p>
                      <a:pPr algn="ctr"/>
                      <a:r>
                        <a:rPr lang="en-US" sz="1600" dirty="0"/>
                        <a:t>5</a:t>
                      </a:r>
                    </a:p>
                  </a:txBody>
                  <a:tcPr/>
                </a:tc>
                <a:tc>
                  <a:txBody>
                    <a:bodyPr/>
                    <a:lstStyle/>
                    <a:p>
                      <a:pPr algn="ctr"/>
                      <a:r>
                        <a:rPr lang="en-US" sz="1600" dirty="0"/>
                        <a:t>6</a:t>
                      </a:r>
                    </a:p>
                  </a:txBody>
                  <a:tcPr/>
                </a:tc>
                <a:tc>
                  <a:txBody>
                    <a:bodyPr/>
                    <a:lstStyle/>
                    <a:p>
                      <a:pPr algn="ctr"/>
                      <a:r>
                        <a:rPr lang="en-US" sz="1600" dirty="0"/>
                        <a:t>7</a:t>
                      </a:r>
                    </a:p>
                  </a:txBody>
                  <a:tcPr/>
                </a:tc>
                <a:extLst>
                  <a:ext uri="{0D108BD9-81ED-4DB2-BD59-A6C34878D82A}">
                    <a16:rowId xmlns:a16="http://schemas.microsoft.com/office/drawing/2014/main" val="10000"/>
                  </a:ext>
                </a:extLst>
              </a:tr>
              <a:tr h="320904">
                <a:tc>
                  <a:txBody>
                    <a:bodyPr/>
                    <a:lstStyle/>
                    <a:p>
                      <a:pPr algn="ctr"/>
                      <a:r>
                        <a:rPr lang="en-US" sz="1600" dirty="0"/>
                        <a:t>101</a:t>
                      </a:r>
                    </a:p>
                  </a:txBody>
                  <a:tcPr/>
                </a:tc>
                <a:tc>
                  <a:txBody>
                    <a:bodyPr/>
                    <a:lstStyle/>
                    <a:p>
                      <a:pPr algn="ctr"/>
                      <a:r>
                        <a:rPr lang="en-US" sz="1600" dirty="0"/>
                        <a:t>101</a:t>
                      </a:r>
                    </a:p>
                  </a:txBody>
                  <a:tcPr/>
                </a:tc>
                <a:tc>
                  <a:txBody>
                    <a:bodyPr/>
                    <a:lstStyle/>
                    <a:p>
                      <a:pPr algn="ctr"/>
                      <a:r>
                        <a:rPr lang="en-US" sz="1600" dirty="0"/>
                        <a:t>101</a:t>
                      </a:r>
                    </a:p>
                  </a:txBody>
                  <a:tcPr/>
                </a:tc>
                <a:tc>
                  <a:txBody>
                    <a:bodyPr/>
                    <a:lstStyle/>
                    <a:p>
                      <a:pPr algn="ctr"/>
                      <a:r>
                        <a:rPr lang="en-US" sz="1600" dirty="0"/>
                        <a:t>201</a:t>
                      </a:r>
                    </a:p>
                  </a:txBody>
                  <a:tcPr/>
                </a:tc>
                <a:tc>
                  <a:txBody>
                    <a:bodyPr/>
                    <a:lstStyle/>
                    <a:p>
                      <a:pPr algn="ctr"/>
                      <a:r>
                        <a:rPr lang="en-US" sz="1600" dirty="0"/>
                        <a:t>201</a:t>
                      </a:r>
                    </a:p>
                  </a:txBody>
                  <a:tcPr/>
                </a:tc>
                <a:tc>
                  <a:txBody>
                    <a:bodyPr/>
                    <a:lstStyle/>
                    <a:p>
                      <a:pPr algn="ctr"/>
                      <a:r>
                        <a:rPr lang="en-US" sz="1600" dirty="0"/>
                        <a:t>201</a:t>
                      </a:r>
                    </a:p>
                  </a:txBody>
                  <a:tcPr/>
                </a:tc>
                <a:tc>
                  <a:txBody>
                    <a:bodyPr/>
                    <a:lstStyle/>
                    <a:p>
                      <a:pPr algn="ctr"/>
                      <a:r>
                        <a:rPr lang="en-US" sz="1600" dirty="0"/>
                        <a:t>201</a:t>
                      </a:r>
                    </a:p>
                  </a:txBody>
                  <a:tcPr/>
                </a:tc>
                <a:extLst>
                  <a:ext uri="{0D108BD9-81ED-4DB2-BD59-A6C34878D82A}">
                    <a16:rowId xmlns:a16="http://schemas.microsoft.com/office/drawing/2014/main" val="10001"/>
                  </a:ext>
                </a:extLst>
              </a:tr>
              <a:tr h="320904">
                <a:tc>
                  <a:txBody>
                    <a:bodyPr/>
                    <a:lstStyle/>
                    <a:p>
                      <a:pPr algn="ctr"/>
                      <a:r>
                        <a:rPr lang="en-US" sz="1600" dirty="0"/>
                        <a:t>102</a:t>
                      </a:r>
                    </a:p>
                  </a:txBody>
                  <a:tcPr/>
                </a:tc>
                <a:tc>
                  <a:txBody>
                    <a:bodyPr/>
                    <a:lstStyle/>
                    <a:p>
                      <a:pPr algn="ctr"/>
                      <a:r>
                        <a:rPr lang="en-US" sz="1600" dirty="0"/>
                        <a:t>102</a:t>
                      </a:r>
                    </a:p>
                  </a:txBody>
                  <a:tcPr/>
                </a:tc>
                <a:tc>
                  <a:txBody>
                    <a:bodyPr/>
                    <a:lstStyle/>
                    <a:p>
                      <a:pPr algn="ctr"/>
                      <a:r>
                        <a:rPr lang="en-US" sz="1600" dirty="0"/>
                        <a:t>102</a:t>
                      </a:r>
                    </a:p>
                  </a:txBody>
                  <a:tcPr/>
                </a:tc>
                <a:tc>
                  <a:txBody>
                    <a:bodyPr/>
                    <a:lstStyle/>
                    <a:p>
                      <a:pPr algn="ctr"/>
                      <a:r>
                        <a:rPr lang="en-US" sz="1600" dirty="0"/>
                        <a:t>220</a:t>
                      </a:r>
                    </a:p>
                  </a:txBody>
                  <a:tcPr/>
                </a:tc>
                <a:tc>
                  <a:txBody>
                    <a:bodyPr/>
                    <a:lstStyle/>
                    <a:p>
                      <a:pPr algn="ctr"/>
                      <a:r>
                        <a:rPr lang="en-US" sz="1600" dirty="0"/>
                        <a:t>220</a:t>
                      </a:r>
                    </a:p>
                  </a:txBody>
                  <a:tcPr/>
                </a:tc>
                <a:tc>
                  <a:txBody>
                    <a:bodyPr/>
                    <a:lstStyle/>
                    <a:p>
                      <a:pPr algn="ctr"/>
                      <a:r>
                        <a:rPr lang="en-US" sz="1600" dirty="0"/>
                        <a:t>202</a:t>
                      </a:r>
                    </a:p>
                  </a:txBody>
                  <a:tcPr/>
                </a:tc>
                <a:tc>
                  <a:txBody>
                    <a:bodyPr/>
                    <a:lstStyle/>
                    <a:p>
                      <a:pPr algn="ctr"/>
                      <a:r>
                        <a:rPr lang="en-US" sz="1600" dirty="0"/>
                        <a:t>202</a:t>
                      </a:r>
                    </a:p>
                  </a:txBody>
                  <a:tcPr/>
                </a:tc>
                <a:extLst>
                  <a:ext uri="{0D108BD9-81ED-4DB2-BD59-A6C34878D82A}">
                    <a16:rowId xmlns:a16="http://schemas.microsoft.com/office/drawing/2014/main" val="10002"/>
                  </a:ext>
                </a:extLst>
              </a:tr>
              <a:tr h="320904">
                <a:tc>
                  <a:txBody>
                    <a:bodyPr/>
                    <a:lstStyle/>
                    <a:p>
                      <a:pPr algn="ctr"/>
                      <a:r>
                        <a:rPr lang="en-US" sz="1600" dirty="0"/>
                        <a:t>104</a:t>
                      </a:r>
                    </a:p>
                  </a:txBody>
                  <a:tcPr/>
                </a:tc>
                <a:tc>
                  <a:txBody>
                    <a:bodyPr/>
                    <a:lstStyle/>
                    <a:p>
                      <a:pPr algn="ctr"/>
                      <a:endParaRPr lang="en-US" sz="1600" dirty="0"/>
                    </a:p>
                  </a:txBody>
                  <a:tcPr/>
                </a:tc>
                <a:tc>
                  <a:txBody>
                    <a:bodyPr/>
                    <a:lstStyle/>
                    <a:p>
                      <a:pPr algn="ctr"/>
                      <a:r>
                        <a:rPr lang="en-US" sz="1600" dirty="0"/>
                        <a:t>103</a:t>
                      </a:r>
                    </a:p>
                  </a:txBody>
                  <a:tcPr/>
                </a:tc>
                <a:tc>
                  <a:txBody>
                    <a:bodyPr/>
                    <a:lstStyle/>
                    <a:p>
                      <a:pPr algn="ctr"/>
                      <a:r>
                        <a:rPr lang="en-US" sz="1600" dirty="0"/>
                        <a:t>221</a:t>
                      </a:r>
                    </a:p>
                  </a:txBody>
                  <a:tcPr/>
                </a:tc>
                <a:tc>
                  <a:txBody>
                    <a:bodyPr/>
                    <a:lstStyle/>
                    <a:p>
                      <a:pPr algn="ctr"/>
                      <a:r>
                        <a:rPr lang="en-US" sz="1600" dirty="0"/>
                        <a:t>221</a:t>
                      </a:r>
                    </a:p>
                  </a:txBody>
                  <a:tcPr/>
                </a:tc>
                <a:tc>
                  <a:txBody>
                    <a:bodyPr/>
                    <a:lstStyle/>
                    <a:p>
                      <a:pPr algn="ctr"/>
                      <a:r>
                        <a:rPr lang="en-US" sz="1600" dirty="0"/>
                        <a:t>220</a:t>
                      </a:r>
                    </a:p>
                  </a:txBody>
                  <a:tcPr/>
                </a:tc>
                <a:tc>
                  <a:txBody>
                    <a:bodyPr/>
                    <a:lstStyle/>
                    <a:p>
                      <a:pPr algn="ctr"/>
                      <a:r>
                        <a:rPr lang="en-US" sz="1600" dirty="0"/>
                        <a:t>220</a:t>
                      </a:r>
                    </a:p>
                  </a:txBody>
                  <a:tcPr/>
                </a:tc>
                <a:extLst>
                  <a:ext uri="{0D108BD9-81ED-4DB2-BD59-A6C34878D82A}">
                    <a16:rowId xmlns:a16="http://schemas.microsoft.com/office/drawing/2014/main" val="10003"/>
                  </a:ext>
                </a:extLst>
              </a:tr>
              <a:tr h="320904">
                <a:tc>
                  <a:txBody>
                    <a:bodyPr/>
                    <a:lstStyle/>
                    <a:p>
                      <a:pPr algn="ctr"/>
                      <a:r>
                        <a:rPr lang="en-US" sz="1600" dirty="0"/>
                        <a:t>107</a:t>
                      </a:r>
                    </a:p>
                  </a:txBody>
                  <a:tcPr/>
                </a:tc>
                <a:tc>
                  <a:txBody>
                    <a:bodyPr/>
                    <a:lstStyle/>
                    <a:p>
                      <a:pPr algn="ctr"/>
                      <a:endParaRPr lang="en-US" sz="1600" dirty="0"/>
                    </a:p>
                  </a:txBody>
                  <a:tcPr/>
                </a:tc>
                <a:tc>
                  <a:txBody>
                    <a:bodyPr/>
                    <a:lstStyle/>
                    <a:p>
                      <a:pPr algn="ctr"/>
                      <a:r>
                        <a:rPr lang="en-US" sz="1600" dirty="0"/>
                        <a:t>104</a:t>
                      </a:r>
                    </a:p>
                  </a:txBody>
                  <a:tcPr/>
                </a:tc>
                <a:tc>
                  <a:txBody>
                    <a:bodyPr/>
                    <a:lstStyle/>
                    <a:p>
                      <a:pPr algn="ctr"/>
                      <a:endParaRPr lang="en-US" sz="1600" dirty="0"/>
                    </a:p>
                  </a:txBody>
                  <a:tcPr/>
                </a:tc>
                <a:tc>
                  <a:txBody>
                    <a:bodyPr/>
                    <a:lstStyle/>
                    <a:p>
                      <a:pPr algn="ctr"/>
                      <a:endParaRPr lang="en-US" sz="1600"/>
                    </a:p>
                  </a:txBody>
                  <a:tcPr/>
                </a:tc>
                <a:tc>
                  <a:txBody>
                    <a:bodyPr/>
                    <a:lstStyle/>
                    <a:p>
                      <a:pPr algn="ctr"/>
                      <a:r>
                        <a:rPr lang="en-US" sz="1600" dirty="0"/>
                        <a:t>221</a:t>
                      </a:r>
                    </a:p>
                  </a:txBody>
                  <a:tcPr/>
                </a:tc>
                <a:tc>
                  <a:txBody>
                    <a:bodyPr/>
                    <a:lstStyle/>
                    <a:p>
                      <a:pPr algn="ctr"/>
                      <a:r>
                        <a:rPr lang="en-US" sz="1600" dirty="0"/>
                        <a:t>221</a:t>
                      </a:r>
                    </a:p>
                  </a:txBody>
                  <a:tcPr/>
                </a:tc>
                <a:extLst>
                  <a:ext uri="{0D108BD9-81ED-4DB2-BD59-A6C34878D82A}">
                    <a16:rowId xmlns:a16="http://schemas.microsoft.com/office/drawing/2014/main" val="10004"/>
                  </a:ext>
                </a:extLst>
              </a:tr>
              <a:tr h="320904">
                <a:tc>
                  <a:txBody>
                    <a:bodyPr/>
                    <a:lstStyle/>
                    <a:p>
                      <a:pPr algn="ctr"/>
                      <a:endParaRPr lang="en-US" sz="1600"/>
                    </a:p>
                  </a:txBody>
                  <a:tcPr/>
                </a:tc>
                <a:tc>
                  <a:txBody>
                    <a:bodyPr/>
                    <a:lstStyle/>
                    <a:p>
                      <a:pPr algn="ctr"/>
                      <a:endParaRPr lang="en-US" sz="1600"/>
                    </a:p>
                  </a:txBody>
                  <a:tcPr/>
                </a:tc>
                <a:tc>
                  <a:txBody>
                    <a:bodyPr/>
                    <a:lstStyle/>
                    <a:p>
                      <a:pPr algn="ctr"/>
                      <a:r>
                        <a:rPr lang="en-US" sz="1600" dirty="0"/>
                        <a:t>106</a:t>
                      </a:r>
                    </a:p>
                  </a:txBody>
                  <a:tcPr/>
                </a:tc>
                <a:tc>
                  <a:txBody>
                    <a:bodyPr/>
                    <a:lstStyle/>
                    <a:p>
                      <a:pPr algn="ctr"/>
                      <a:endParaRPr lang="en-US" sz="1600" dirty="0"/>
                    </a:p>
                  </a:txBody>
                  <a:tcPr/>
                </a:tc>
                <a:tc>
                  <a:txBody>
                    <a:bodyPr/>
                    <a:lstStyle/>
                    <a:p>
                      <a:pPr algn="ctr"/>
                      <a:endParaRPr lang="en-US" sz="1600"/>
                    </a:p>
                  </a:txBody>
                  <a:tcPr/>
                </a:tc>
                <a:tc>
                  <a:txBody>
                    <a:bodyPr/>
                    <a:lstStyle/>
                    <a:p>
                      <a:pPr algn="ctr"/>
                      <a:endParaRPr lang="en-US" sz="1600"/>
                    </a:p>
                  </a:txBody>
                  <a:tcPr/>
                </a:tc>
                <a:tc>
                  <a:txBody>
                    <a:bodyPr/>
                    <a:lstStyle/>
                    <a:p>
                      <a:pPr algn="ctr"/>
                      <a:r>
                        <a:rPr lang="en-US" sz="1600" dirty="0"/>
                        <a:t>223</a:t>
                      </a:r>
                    </a:p>
                  </a:txBody>
                  <a:tcPr/>
                </a:tc>
                <a:extLst>
                  <a:ext uri="{0D108BD9-81ED-4DB2-BD59-A6C34878D82A}">
                    <a16:rowId xmlns:a16="http://schemas.microsoft.com/office/drawing/2014/main" val="10005"/>
                  </a:ext>
                </a:extLst>
              </a:tr>
              <a:tr h="320904">
                <a:tc>
                  <a:txBody>
                    <a:bodyPr/>
                    <a:lstStyle/>
                    <a:p>
                      <a:pPr algn="ctr"/>
                      <a:endParaRPr lang="en-US" sz="1600"/>
                    </a:p>
                  </a:txBody>
                  <a:tcPr/>
                </a:tc>
                <a:tc>
                  <a:txBody>
                    <a:bodyPr/>
                    <a:lstStyle/>
                    <a:p>
                      <a:pPr algn="ctr"/>
                      <a:endParaRPr lang="en-US" sz="1600"/>
                    </a:p>
                  </a:txBody>
                  <a:tcPr/>
                </a:tc>
                <a:tc>
                  <a:txBody>
                    <a:bodyPr/>
                    <a:lstStyle/>
                    <a:p>
                      <a:pPr algn="ctr"/>
                      <a:r>
                        <a:rPr lang="en-US" sz="1600" dirty="0"/>
                        <a:t>107</a:t>
                      </a:r>
                    </a:p>
                  </a:txBody>
                  <a:tcPr/>
                </a:tc>
                <a:tc>
                  <a:txBody>
                    <a:bodyPr/>
                    <a:lstStyle/>
                    <a:p>
                      <a:pPr algn="ctr"/>
                      <a:endParaRPr lang="en-US" sz="1600" dirty="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dirty="0"/>
                    </a:p>
                  </a:txBody>
                  <a:tcPr/>
                </a:tc>
                <a:extLst>
                  <a:ext uri="{0D108BD9-81ED-4DB2-BD59-A6C34878D82A}">
                    <a16:rowId xmlns:a16="http://schemas.microsoft.com/office/drawing/2014/main" val="10006"/>
                  </a:ext>
                </a:extLst>
              </a:tr>
              <a:tr h="320904">
                <a:tc>
                  <a:txBody>
                    <a:bodyPr/>
                    <a:lstStyle/>
                    <a:p>
                      <a:pPr algn="ctr"/>
                      <a:endParaRPr lang="en-US" sz="1600" dirty="0"/>
                    </a:p>
                  </a:txBody>
                  <a:tcPr/>
                </a:tc>
                <a:tc>
                  <a:txBody>
                    <a:bodyPr/>
                    <a:lstStyle/>
                    <a:p>
                      <a:pPr algn="ctr"/>
                      <a:endParaRPr lang="en-US" sz="1600"/>
                    </a:p>
                  </a:txBody>
                  <a:tcPr/>
                </a:tc>
                <a:tc>
                  <a:txBody>
                    <a:bodyPr/>
                    <a:lstStyle/>
                    <a:p>
                      <a:pPr algn="ctr"/>
                      <a:r>
                        <a:rPr lang="en-US" sz="1600" dirty="0"/>
                        <a:t>109</a:t>
                      </a:r>
                    </a:p>
                  </a:txBody>
                  <a:tcPr/>
                </a:tc>
                <a:tc>
                  <a:txBody>
                    <a:bodyPr/>
                    <a:lstStyle/>
                    <a:p>
                      <a:pPr algn="ctr"/>
                      <a:endParaRPr lang="en-US" sz="1600" dirty="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dirty="0"/>
                    </a:p>
                  </a:txBody>
                  <a:tcPr/>
                </a:tc>
                <a:extLst>
                  <a:ext uri="{0D108BD9-81ED-4DB2-BD59-A6C34878D82A}">
                    <a16:rowId xmlns:a16="http://schemas.microsoft.com/office/drawing/2014/main" val="10007"/>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81349378"/>
              </p:ext>
            </p:extLst>
          </p:nvPr>
        </p:nvGraphicFramePr>
        <p:xfrm>
          <a:off x="6686378" y="3515908"/>
          <a:ext cx="3339072" cy="2682240"/>
        </p:xfrm>
        <a:graphic>
          <a:graphicData uri="http://schemas.openxmlformats.org/drawingml/2006/table">
            <a:tbl>
              <a:tblPr firstRow="1" bandRow="1">
                <a:tableStyleId>{5C22544A-7EE6-4342-B048-85BDC9FD1C3A}</a:tableStyleId>
              </a:tblPr>
              <a:tblGrid>
                <a:gridCol w="556512">
                  <a:extLst>
                    <a:ext uri="{9D8B030D-6E8A-4147-A177-3AD203B41FA5}">
                      <a16:colId xmlns:a16="http://schemas.microsoft.com/office/drawing/2014/main" val="20000"/>
                    </a:ext>
                  </a:extLst>
                </a:gridCol>
                <a:gridCol w="556512">
                  <a:extLst>
                    <a:ext uri="{9D8B030D-6E8A-4147-A177-3AD203B41FA5}">
                      <a16:colId xmlns:a16="http://schemas.microsoft.com/office/drawing/2014/main" val="20001"/>
                    </a:ext>
                  </a:extLst>
                </a:gridCol>
                <a:gridCol w="556512">
                  <a:extLst>
                    <a:ext uri="{9D8B030D-6E8A-4147-A177-3AD203B41FA5}">
                      <a16:colId xmlns:a16="http://schemas.microsoft.com/office/drawing/2014/main" val="20002"/>
                    </a:ext>
                  </a:extLst>
                </a:gridCol>
                <a:gridCol w="556512">
                  <a:extLst>
                    <a:ext uri="{9D8B030D-6E8A-4147-A177-3AD203B41FA5}">
                      <a16:colId xmlns:a16="http://schemas.microsoft.com/office/drawing/2014/main" val="20003"/>
                    </a:ext>
                  </a:extLst>
                </a:gridCol>
                <a:gridCol w="556512">
                  <a:extLst>
                    <a:ext uri="{9D8B030D-6E8A-4147-A177-3AD203B41FA5}">
                      <a16:colId xmlns:a16="http://schemas.microsoft.com/office/drawing/2014/main" val="20004"/>
                    </a:ext>
                  </a:extLst>
                </a:gridCol>
                <a:gridCol w="556512">
                  <a:extLst>
                    <a:ext uri="{9D8B030D-6E8A-4147-A177-3AD203B41FA5}">
                      <a16:colId xmlns:a16="http://schemas.microsoft.com/office/drawing/2014/main" val="20005"/>
                    </a:ext>
                  </a:extLst>
                </a:gridCol>
              </a:tblGrid>
              <a:tr h="324365">
                <a:tc>
                  <a:txBody>
                    <a:bodyPr/>
                    <a:lstStyle/>
                    <a:p>
                      <a:pPr algn="ctr"/>
                      <a:r>
                        <a:rPr lang="en-US" sz="1600" dirty="0"/>
                        <a:t>101</a:t>
                      </a:r>
                    </a:p>
                  </a:txBody>
                  <a:tcPr/>
                </a:tc>
                <a:tc>
                  <a:txBody>
                    <a:bodyPr/>
                    <a:lstStyle/>
                    <a:p>
                      <a:pPr algn="ctr"/>
                      <a:r>
                        <a:rPr lang="en-US" sz="1600" dirty="0"/>
                        <a:t>102</a:t>
                      </a:r>
                    </a:p>
                  </a:txBody>
                  <a:tcPr/>
                </a:tc>
                <a:tc>
                  <a:txBody>
                    <a:bodyPr/>
                    <a:lstStyle/>
                    <a:p>
                      <a:pPr algn="ctr"/>
                      <a:r>
                        <a:rPr lang="en-US" sz="1600" dirty="0"/>
                        <a:t>103</a:t>
                      </a:r>
                    </a:p>
                  </a:txBody>
                  <a:tcPr/>
                </a:tc>
                <a:tc>
                  <a:txBody>
                    <a:bodyPr/>
                    <a:lstStyle/>
                    <a:p>
                      <a:pPr algn="ctr"/>
                      <a:r>
                        <a:rPr lang="en-US" sz="1600" dirty="0"/>
                        <a:t>104</a:t>
                      </a:r>
                    </a:p>
                  </a:txBody>
                  <a:tcPr/>
                </a:tc>
                <a:tc>
                  <a:txBody>
                    <a:bodyPr/>
                    <a:lstStyle/>
                    <a:p>
                      <a:pPr algn="ctr"/>
                      <a:r>
                        <a:rPr lang="en-US" sz="1600" dirty="0"/>
                        <a:t>…</a:t>
                      </a:r>
                    </a:p>
                  </a:txBody>
                  <a:tcPr/>
                </a:tc>
                <a:tc>
                  <a:txBody>
                    <a:bodyPr/>
                    <a:lstStyle/>
                    <a:p>
                      <a:pPr algn="ctr"/>
                      <a:r>
                        <a:rPr lang="en-US" sz="1600" dirty="0"/>
                        <a:t>223</a:t>
                      </a:r>
                    </a:p>
                  </a:txBody>
                  <a:tcPr/>
                </a:tc>
                <a:extLst>
                  <a:ext uri="{0D108BD9-81ED-4DB2-BD59-A6C34878D82A}">
                    <a16:rowId xmlns:a16="http://schemas.microsoft.com/office/drawing/2014/main" val="10000"/>
                  </a:ext>
                </a:extLst>
              </a:tr>
              <a:tr h="324365">
                <a:tc>
                  <a:txBody>
                    <a:bodyPr/>
                    <a:lstStyle/>
                    <a:p>
                      <a:pPr algn="ctr"/>
                      <a:r>
                        <a:rPr lang="en-US" sz="1600" dirty="0"/>
                        <a:t>1</a:t>
                      </a:r>
                    </a:p>
                  </a:txBody>
                  <a:tcPr/>
                </a:tc>
                <a:tc>
                  <a:txBody>
                    <a:bodyPr/>
                    <a:lstStyle/>
                    <a:p>
                      <a:pPr algn="ctr"/>
                      <a:r>
                        <a:rPr lang="en-US" sz="1600" dirty="0"/>
                        <a:t>1</a:t>
                      </a:r>
                    </a:p>
                  </a:txBody>
                  <a:tcPr/>
                </a:tc>
                <a:tc>
                  <a:txBody>
                    <a:bodyPr/>
                    <a:lstStyle/>
                    <a:p>
                      <a:pPr algn="ctr"/>
                      <a:r>
                        <a:rPr lang="en-US" sz="1600" dirty="0"/>
                        <a:t>3</a:t>
                      </a:r>
                    </a:p>
                  </a:txBody>
                  <a:tcPr/>
                </a:tc>
                <a:tc>
                  <a:txBody>
                    <a:bodyPr/>
                    <a:lstStyle/>
                    <a:p>
                      <a:pPr algn="ctr"/>
                      <a:r>
                        <a:rPr lang="en-US" sz="1600" dirty="0"/>
                        <a:t>1</a:t>
                      </a:r>
                    </a:p>
                  </a:txBody>
                  <a:tcPr/>
                </a:tc>
                <a:tc>
                  <a:txBody>
                    <a:bodyPr/>
                    <a:lstStyle/>
                    <a:p>
                      <a:pPr algn="ctr"/>
                      <a:endParaRPr lang="en-US" sz="1600" dirty="0"/>
                    </a:p>
                  </a:txBody>
                  <a:tcPr/>
                </a:tc>
                <a:tc>
                  <a:txBody>
                    <a:bodyPr/>
                    <a:lstStyle/>
                    <a:p>
                      <a:pPr algn="ctr"/>
                      <a:r>
                        <a:rPr lang="en-US" sz="1600" dirty="0"/>
                        <a:t>7</a:t>
                      </a:r>
                    </a:p>
                  </a:txBody>
                  <a:tcPr/>
                </a:tc>
                <a:extLst>
                  <a:ext uri="{0D108BD9-81ED-4DB2-BD59-A6C34878D82A}">
                    <a16:rowId xmlns:a16="http://schemas.microsoft.com/office/drawing/2014/main" val="10001"/>
                  </a:ext>
                </a:extLst>
              </a:tr>
              <a:tr h="324365">
                <a:tc>
                  <a:txBody>
                    <a:bodyPr/>
                    <a:lstStyle/>
                    <a:p>
                      <a:pPr algn="ctr"/>
                      <a:r>
                        <a:rPr lang="en-US" sz="1600" dirty="0"/>
                        <a:t>2</a:t>
                      </a:r>
                    </a:p>
                  </a:txBody>
                  <a:tcPr/>
                </a:tc>
                <a:tc>
                  <a:txBody>
                    <a:bodyPr/>
                    <a:lstStyle/>
                    <a:p>
                      <a:pPr algn="ctr"/>
                      <a:r>
                        <a:rPr lang="en-US" sz="1600" dirty="0"/>
                        <a:t>2</a:t>
                      </a:r>
                    </a:p>
                  </a:txBody>
                  <a:tcPr/>
                </a:tc>
                <a:tc>
                  <a:txBody>
                    <a:bodyPr/>
                    <a:lstStyle/>
                    <a:p>
                      <a:pPr algn="ctr"/>
                      <a:endParaRPr lang="en-US" sz="1600" dirty="0"/>
                    </a:p>
                  </a:txBody>
                  <a:tcPr/>
                </a:tc>
                <a:tc>
                  <a:txBody>
                    <a:bodyPr/>
                    <a:lstStyle/>
                    <a:p>
                      <a:pPr algn="ctr"/>
                      <a:r>
                        <a:rPr lang="en-US" sz="1600" dirty="0"/>
                        <a:t>3</a:t>
                      </a:r>
                    </a:p>
                  </a:txBody>
                  <a:tcPr/>
                </a:tc>
                <a:tc>
                  <a:txBody>
                    <a:bodyPr/>
                    <a:lstStyle/>
                    <a:p>
                      <a:pPr algn="ctr"/>
                      <a:endParaRPr lang="en-US" sz="1600"/>
                    </a:p>
                  </a:txBody>
                  <a:tcPr/>
                </a:tc>
                <a:tc>
                  <a:txBody>
                    <a:bodyPr/>
                    <a:lstStyle/>
                    <a:p>
                      <a:pPr algn="ctr"/>
                      <a:endParaRPr lang="en-US" sz="1600"/>
                    </a:p>
                  </a:txBody>
                  <a:tcPr/>
                </a:tc>
                <a:extLst>
                  <a:ext uri="{0D108BD9-81ED-4DB2-BD59-A6C34878D82A}">
                    <a16:rowId xmlns:a16="http://schemas.microsoft.com/office/drawing/2014/main" val="10002"/>
                  </a:ext>
                </a:extLst>
              </a:tr>
              <a:tr h="324365">
                <a:tc>
                  <a:txBody>
                    <a:bodyPr/>
                    <a:lstStyle/>
                    <a:p>
                      <a:pPr algn="ctr"/>
                      <a:r>
                        <a:rPr lang="en-US" sz="1600" dirty="0"/>
                        <a:t>3</a:t>
                      </a:r>
                    </a:p>
                  </a:txBody>
                  <a:tcPr/>
                </a:tc>
                <a:tc>
                  <a:txBody>
                    <a:bodyPr/>
                    <a:lstStyle/>
                    <a:p>
                      <a:pPr algn="ctr"/>
                      <a:r>
                        <a:rPr lang="en-US" sz="1600" dirty="0"/>
                        <a:t>3</a:t>
                      </a:r>
                    </a:p>
                  </a:txBody>
                  <a:tcPr/>
                </a:tc>
                <a:tc>
                  <a:txBody>
                    <a:bodyPr/>
                    <a:lstStyle/>
                    <a:p>
                      <a:pPr algn="ctr"/>
                      <a:endParaRPr lang="en-US" sz="1600" dirty="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extLst>
                  <a:ext uri="{0D108BD9-81ED-4DB2-BD59-A6C34878D82A}">
                    <a16:rowId xmlns:a16="http://schemas.microsoft.com/office/drawing/2014/main" val="10003"/>
                  </a:ext>
                </a:extLst>
              </a:tr>
              <a:tr h="324365">
                <a:tc>
                  <a:txBody>
                    <a:bodyPr/>
                    <a:lstStyle/>
                    <a:p>
                      <a:pPr algn="ctr"/>
                      <a:endParaRPr lang="en-US" sz="1600" dirty="0"/>
                    </a:p>
                  </a:txBody>
                  <a:tcPr/>
                </a:tc>
                <a:tc>
                  <a:txBody>
                    <a:bodyPr/>
                    <a:lstStyle/>
                    <a:p>
                      <a:pPr algn="ctr"/>
                      <a:endParaRPr lang="en-US" sz="1600" dirty="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extLst>
                  <a:ext uri="{0D108BD9-81ED-4DB2-BD59-A6C34878D82A}">
                    <a16:rowId xmlns:a16="http://schemas.microsoft.com/office/drawing/2014/main" val="10004"/>
                  </a:ext>
                </a:extLst>
              </a:tr>
              <a:tr h="324365">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extLst>
                  <a:ext uri="{0D108BD9-81ED-4DB2-BD59-A6C34878D82A}">
                    <a16:rowId xmlns:a16="http://schemas.microsoft.com/office/drawing/2014/main" val="10005"/>
                  </a:ext>
                </a:extLst>
              </a:tr>
              <a:tr h="324365">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a:p>
                  </a:txBody>
                  <a:tcPr/>
                </a:tc>
                <a:extLst>
                  <a:ext uri="{0D108BD9-81ED-4DB2-BD59-A6C34878D82A}">
                    <a16:rowId xmlns:a16="http://schemas.microsoft.com/office/drawing/2014/main" val="10006"/>
                  </a:ext>
                </a:extLst>
              </a:tr>
              <a:tr h="324365">
                <a:tc>
                  <a:txBody>
                    <a:bodyPr/>
                    <a:lstStyle/>
                    <a:p>
                      <a:pPr algn="ctr"/>
                      <a:endParaRPr lang="en-US" sz="1600"/>
                    </a:p>
                  </a:txBody>
                  <a:tcPr/>
                </a:tc>
                <a:tc>
                  <a:txBody>
                    <a:bodyPr/>
                    <a:lstStyle/>
                    <a:p>
                      <a:pPr algn="ctr"/>
                      <a:endParaRPr lang="en-US" sz="1600"/>
                    </a:p>
                  </a:txBody>
                  <a:tcPr/>
                </a:tc>
                <a:tc>
                  <a:txBody>
                    <a:bodyPr/>
                    <a:lstStyle/>
                    <a:p>
                      <a:pPr algn="ctr"/>
                      <a:endParaRPr lang="en-US" sz="1600" dirty="0"/>
                    </a:p>
                  </a:txBody>
                  <a:tcPr/>
                </a:tc>
                <a:tc>
                  <a:txBody>
                    <a:bodyPr/>
                    <a:lstStyle/>
                    <a:p>
                      <a:pPr algn="ctr"/>
                      <a:endParaRPr lang="en-US" sz="1600"/>
                    </a:p>
                  </a:txBody>
                  <a:tcPr/>
                </a:tc>
                <a:tc>
                  <a:txBody>
                    <a:bodyPr/>
                    <a:lstStyle/>
                    <a:p>
                      <a:pPr algn="ctr"/>
                      <a:endParaRPr lang="en-US" sz="1600"/>
                    </a:p>
                  </a:txBody>
                  <a:tcPr/>
                </a:tc>
                <a:tc>
                  <a:txBody>
                    <a:bodyPr/>
                    <a:lstStyle/>
                    <a:p>
                      <a:pPr algn="ctr"/>
                      <a:endParaRPr lang="en-US" sz="1600" dirty="0"/>
                    </a:p>
                  </a:txBody>
                  <a:tcPr/>
                </a:tc>
                <a:extLst>
                  <a:ext uri="{0D108BD9-81ED-4DB2-BD59-A6C34878D82A}">
                    <a16:rowId xmlns:a16="http://schemas.microsoft.com/office/drawing/2014/main" val="10007"/>
                  </a:ext>
                </a:extLst>
              </a:tr>
            </a:tbl>
          </a:graphicData>
        </a:graphic>
      </p:graphicFrame>
      <p:sp>
        <p:nvSpPr>
          <p:cNvPr id="6" name="TextBox 5"/>
          <p:cNvSpPr txBox="1"/>
          <p:nvPr/>
        </p:nvSpPr>
        <p:spPr>
          <a:xfrm>
            <a:off x="1598141" y="6260756"/>
            <a:ext cx="1445780" cy="369332"/>
          </a:xfrm>
          <a:prstGeom prst="rect">
            <a:avLst/>
          </a:prstGeom>
          <a:noFill/>
        </p:spPr>
        <p:txBody>
          <a:bodyPr wrap="none" rtlCol="0">
            <a:spAutoFit/>
          </a:bodyPr>
          <a:lstStyle/>
          <a:p>
            <a:r>
              <a:rPr lang="en-US" dirty="0" err="1"/>
              <a:t>ClassesTaken</a:t>
            </a:r>
            <a:endParaRPr lang="en-US" dirty="0"/>
          </a:p>
        </p:txBody>
      </p:sp>
      <p:sp>
        <p:nvSpPr>
          <p:cNvPr id="7" name="TextBox 6"/>
          <p:cNvSpPr txBox="1"/>
          <p:nvPr/>
        </p:nvSpPr>
        <p:spPr>
          <a:xfrm>
            <a:off x="7479957" y="6260756"/>
            <a:ext cx="1851789" cy="369332"/>
          </a:xfrm>
          <a:prstGeom prst="rect">
            <a:avLst/>
          </a:prstGeom>
          <a:noFill/>
        </p:spPr>
        <p:txBody>
          <a:bodyPr wrap="none" rtlCol="0">
            <a:spAutoFit/>
          </a:bodyPr>
          <a:lstStyle/>
          <a:p>
            <a:r>
              <a:rPr lang="en-US" dirty="0" err="1"/>
              <a:t>StudentsInClasses</a:t>
            </a:r>
            <a:endParaRPr lang="en-US" dirty="0"/>
          </a:p>
        </p:txBody>
      </p:sp>
    </p:spTree>
    <p:extLst>
      <p:ext uri="{BB962C8B-B14F-4D97-AF65-F5344CB8AC3E}">
        <p14:creationId xmlns:p14="http://schemas.microsoft.com/office/powerpoint/2010/main" val="10711844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Alternative</a:t>
            </a:r>
          </a:p>
        </p:txBody>
      </p:sp>
      <p:sp>
        <p:nvSpPr>
          <p:cNvPr id="3" name="Content Placeholder 2"/>
          <p:cNvSpPr>
            <a:spLocks noGrp="1"/>
          </p:cNvSpPr>
          <p:nvPr>
            <p:ph idx="1"/>
          </p:nvPr>
        </p:nvSpPr>
        <p:spPr/>
        <p:txBody>
          <a:bodyPr>
            <a:normAutofit fontScale="92500" lnSpcReduction="20000"/>
          </a:bodyPr>
          <a:lstStyle/>
          <a:p>
            <a:r>
              <a:rPr lang="en-US" dirty="0"/>
              <a:t>Using 2 arrays makes searching efficient.</a:t>
            </a:r>
          </a:p>
          <a:p>
            <a:pPr lvl="1"/>
            <a:r>
              <a:rPr lang="en-US" dirty="0"/>
              <a:t>E.g. to find all the students in a particular class.</a:t>
            </a:r>
          </a:p>
          <a:p>
            <a:r>
              <a:rPr lang="en-US" dirty="0"/>
              <a:t>If we assume students only take max 8 classes each semester, and 3 bytes are needed to store an integer and the grade.</a:t>
            </a:r>
          </a:p>
          <a:p>
            <a:pPr lvl="1"/>
            <a:r>
              <a:rPr lang="en-US" dirty="0" err="1"/>
              <a:t>ClassesTaken</a:t>
            </a:r>
            <a:r>
              <a:rPr lang="en-US" dirty="0"/>
              <a:t> = 25,000 * 8 * 3 = 600,000B</a:t>
            </a:r>
          </a:p>
          <a:p>
            <a:r>
              <a:rPr lang="en-US" dirty="0"/>
              <a:t>If we assume a maximum of 200 students per class</a:t>
            </a:r>
          </a:p>
          <a:p>
            <a:pPr lvl="1"/>
            <a:r>
              <a:rPr lang="en-US" dirty="0" err="1"/>
              <a:t>StudentsInClass</a:t>
            </a:r>
            <a:r>
              <a:rPr lang="en-US" dirty="0"/>
              <a:t> = 1,000 * 200 * 3 = 600,000</a:t>
            </a:r>
          </a:p>
          <a:p>
            <a:r>
              <a:rPr lang="en-US" dirty="0"/>
              <a:t>So the total space is;</a:t>
            </a:r>
          </a:p>
          <a:p>
            <a:pPr lvl="1"/>
            <a:r>
              <a:rPr lang="en-US" dirty="0"/>
              <a:t>600,000 + 600,000 = 1,200,000B</a:t>
            </a:r>
          </a:p>
          <a:p>
            <a:r>
              <a:rPr lang="en-US" dirty="0"/>
              <a:t>Compare that with the 25,000,000B</a:t>
            </a:r>
          </a:p>
          <a:p>
            <a:pPr lvl="1"/>
            <a:r>
              <a:rPr lang="en-US" dirty="0"/>
              <a:t>1,200,000/25,000,000 = 0.048</a:t>
            </a:r>
          </a:p>
          <a:p>
            <a:r>
              <a:rPr lang="en-US" dirty="0"/>
              <a:t>In other words, using 2 arrays takes up less than 5% of the space of the original table!</a:t>
            </a:r>
          </a:p>
        </p:txBody>
      </p:sp>
    </p:spTree>
    <p:extLst>
      <p:ext uri="{BB962C8B-B14F-4D97-AF65-F5344CB8AC3E}">
        <p14:creationId xmlns:p14="http://schemas.microsoft.com/office/powerpoint/2010/main" val="1243201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Dimensions</a:t>
            </a:r>
          </a:p>
        </p:txBody>
      </p:sp>
      <p:sp>
        <p:nvSpPr>
          <p:cNvPr id="3" name="Content Placeholder 2"/>
          <p:cNvSpPr>
            <a:spLocks noGrp="1"/>
          </p:cNvSpPr>
          <p:nvPr>
            <p:ph idx="1"/>
          </p:nvPr>
        </p:nvSpPr>
        <p:spPr/>
        <p:txBody>
          <a:bodyPr/>
          <a:lstStyle/>
          <a:p>
            <a:r>
              <a:rPr lang="en-US" dirty="0"/>
              <a:t>Arrays can have multiple dimensions.</a:t>
            </a:r>
          </a:p>
          <a:p>
            <a:endParaRPr lang="en-US" dirty="0"/>
          </a:p>
          <a:p>
            <a:r>
              <a:rPr lang="en-US" dirty="0"/>
              <a:t>Single Dimension Array</a:t>
            </a:r>
          </a:p>
          <a:p>
            <a:pPr lvl="1"/>
            <a:r>
              <a:rPr lang="en-US" dirty="0"/>
              <a:t>Has 1 index subscript, e.g. </a:t>
            </a:r>
            <a:r>
              <a:rPr lang="en-US" dirty="0" err="1"/>
              <a:t>myarray</a:t>
            </a:r>
            <a:r>
              <a:rPr lang="en-US" dirty="0"/>
              <a:t>[4];</a:t>
            </a:r>
          </a:p>
          <a:p>
            <a:pPr lvl="1"/>
            <a:endParaRPr lang="en-US" dirty="0"/>
          </a:p>
          <a:p>
            <a:r>
              <a:rPr lang="en-US" dirty="0"/>
              <a:t>Multidimensional Array</a:t>
            </a:r>
          </a:p>
          <a:p>
            <a:pPr lvl="1"/>
            <a:r>
              <a:rPr lang="en-US" dirty="0"/>
              <a:t>Has more than 1 subscript.</a:t>
            </a:r>
          </a:p>
          <a:p>
            <a:pPr lvl="1"/>
            <a:r>
              <a:rPr lang="en-US" dirty="0"/>
              <a:t>A 2 dimensional  array could be referred to as; </a:t>
            </a:r>
            <a:r>
              <a:rPr lang="en-US" dirty="0" err="1"/>
              <a:t>myarray</a:t>
            </a:r>
            <a:r>
              <a:rPr lang="en-US" dirty="0"/>
              <a:t>[2][3];</a:t>
            </a:r>
          </a:p>
        </p:txBody>
      </p:sp>
    </p:spTree>
    <p:extLst>
      <p:ext uri="{BB962C8B-B14F-4D97-AF65-F5344CB8AC3E}">
        <p14:creationId xmlns:p14="http://schemas.microsoft.com/office/powerpoint/2010/main" val="694169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Could we do better?</a:t>
            </a:r>
          </a:p>
        </p:txBody>
      </p:sp>
      <p:sp>
        <p:nvSpPr>
          <p:cNvPr id="3" name="Content Placeholder 2"/>
          <p:cNvSpPr>
            <a:spLocks noGrp="1"/>
          </p:cNvSpPr>
          <p:nvPr>
            <p:ph idx="1"/>
          </p:nvPr>
        </p:nvSpPr>
        <p:spPr/>
        <p:txBody>
          <a:bodyPr/>
          <a:lstStyle/>
          <a:p>
            <a:r>
              <a:rPr lang="en-US" dirty="0"/>
              <a:t>How often do students take 8 classes?</a:t>
            </a:r>
          </a:p>
          <a:p>
            <a:r>
              <a:rPr lang="en-US" dirty="0"/>
              <a:t>How often do classes have 200 students?</a:t>
            </a:r>
          </a:p>
          <a:p>
            <a:endParaRPr lang="en-US" dirty="0"/>
          </a:p>
          <a:p>
            <a:r>
              <a:rPr lang="en-US" dirty="0"/>
              <a:t>Perhaps more importantly, how do we deal with situations where a student takes &gt;8 classes? Or a class has &gt;200 students?</a:t>
            </a:r>
          </a:p>
          <a:p>
            <a:endParaRPr lang="en-US" dirty="0"/>
          </a:p>
          <a:p>
            <a:r>
              <a:rPr lang="en-US" dirty="0"/>
              <a:t>Linked Lists!!! </a:t>
            </a:r>
          </a:p>
        </p:txBody>
      </p:sp>
    </p:spTree>
    <p:extLst>
      <p:ext uri="{BB962C8B-B14F-4D97-AF65-F5344CB8AC3E}">
        <p14:creationId xmlns:p14="http://schemas.microsoft.com/office/powerpoint/2010/main" val="171415539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Linked List Implementation</a:t>
            </a:r>
          </a:p>
        </p:txBody>
      </p:sp>
      <p:sp>
        <p:nvSpPr>
          <p:cNvPr id="3" name="Content Placeholder 2"/>
          <p:cNvSpPr>
            <a:spLocks noGrp="1"/>
          </p:cNvSpPr>
          <p:nvPr>
            <p:ph idx="1"/>
          </p:nvPr>
        </p:nvSpPr>
        <p:spPr/>
        <p:txBody>
          <a:bodyPr/>
          <a:lstStyle/>
          <a:p>
            <a:r>
              <a:rPr lang="en-US" dirty="0"/>
              <a:t>Another option is to have 2 arrays of linked lists.</a:t>
            </a:r>
          </a:p>
          <a:p>
            <a:pPr lvl="1"/>
            <a:r>
              <a:rPr lang="en-US" dirty="0"/>
              <a:t>We know how many students there are, </a:t>
            </a:r>
          </a:p>
          <a:p>
            <a:pPr lvl="1"/>
            <a:r>
              <a:rPr lang="en-US" dirty="0"/>
              <a:t>and we know how many courses there are…</a:t>
            </a:r>
          </a:p>
          <a:p>
            <a:r>
              <a:rPr lang="en-US" dirty="0"/>
              <a:t>This offers even further space savings</a:t>
            </a:r>
          </a:p>
          <a:p>
            <a:pPr lvl="1"/>
            <a:endParaRPr lang="en-US" dirty="0"/>
          </a:p>
        </p:txBody>
      </p:sp>
    </p:spTree>
    <p:extLst>
      <p:ext uri="{BB962C8B-B14F-4D97-AF65-F5344CB8AC3E}">
        <p14:creationId xmlns:p14="http://schemas.microsoft.com/office/powerpoint/2010/main" val="702572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Arrays</a:t>
            </a:r>
          </a:p>
          <a:p>
            <a:r>
              <a:rPr lang="en-US" dirty="0"/>
              <a:t>Linked Lists</a:t>
            </a:r>
          </a:p>
          <a:p>
            <a:r>
              <a:rPr lang="en-US"/>
              <a:t>Sparse Tables</a:t>
            </a:r>
          </a:p>
        </p:txBody>
      </p:sp>
    </p:spTree>
    <p:extLst>
      <p:ext uri="{BB962C8B-B14F-4D97-AF65-F5344CB8AC3E}">
        <p14:creationId xmlns:p14="http://schemas.microsoft.com/office/powerpoint/2010/main" val="3224218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 Layouts</a:t>
            </a:r>
          </a:p>
        </p:txBody>
      </p:sp>
      <p:sp>
        <p:nvSpPr>
          <p:cNvPr id="3" name="Content Placeholder 2"/>
          <p:cNvSpPr>
            <a:spLocks noGrp="1"/>
          </p:cNvSpPr>
          <p:nvPr>
            <p:ph idx="1"/>
          </p:nvPr>
        </p:nvSpPr>
        <p:spPr/>
        <p:txBody>
          <a:bodyPr/>
          <a:lstStyle/>
          <a:p>
            <a:r>
              <a:rPr lang="en-US" dirty="0"/>
              <a:t>Normally arrays are stored in a contiguous area of memory</a:t>
            </a:r>
          </a:p>
          <a:p>
            <a:pPr lvl="1"/>
            <a:r>
              <a:rPr lang="en-US" dirty="0"/>
              <a:t>In other words, next to each other.</a:t>
            </a:r>
          </a:p>
          <a:p>
            <a:r>
              <a:rPr lang="en-US" dirty="0"/>
              <a:t>When using a 2 dimensional array, there is a choice between “Row-Major Order” and “Column-Major Order”</a:t>
            </a:r>
          </a:p>
          <a:p>
            <a:pPr marL="0" indent="0">
              <a:buNone/>
            </a:pPr>
            <a:endParaRPr lang="en-US" dirty="0"/>
          </a:p>
          <a:p>
            <a:pPr marL="0" indent="0">
              <a:buNone/>
            </a:pPr>
            <a:r>
              <a:rPr lang="en-US" dirty="0"/>
              <a:t>			Row Major Order – 1,2,3,4,5,6,7,8,9</a:t>
            </a:r>
          </a:p>
          <a:p>
            <a:pPr marL="0" indent="0">
              <a:buNone/>
            </a:pPr>
            <a:r>
              <a:rPr lang="en-US" dirty="0"/>
              <a:t>			Column Major Order – 1,4,7,2,5,8,3,6,9</a:t>
            </a:r>
          </a:p>
          <a:p>
            <a:pPr marL="0" indent="0">
              <a:buNone/>
            </a:pPr>
            <a:endParaRPr lang="en-US" dirty="0"/>
          </a:p>
          <a:p>
            <a:pPr marL="0" indent="0">
              <a:buNone/>
            </a:pPr>
            <a:r>
              <a:rPr lang="en-US" dirty="0"/>
              <a:t>Row-Major Order is used in C/C++, Pascal, Python, SAS…</a:t>
            </a:r>
          </a:p>
          <a:p>
            <a:pPr marL="0" indent="0">
              <a:buNone/>
            </a:pPr>
            <a:r>
              <a:rPr lang="en-US" dirty="0"/>
              <a:t>Column-Major Order is used in Fortran, Open-GL, </a:t>
            </a:r>
            <a:r>
              <a:rPr lang="en-US" dirty="0" err="1"/>
              <a:t>Matlab</a:t>
            </a:r>
            <a:r>
              <a:rPr lang="en-US" dirty="0"/>
              <a:t>…</a:t>
            </a:r>
          </a:p>
        </p:txBody>
      </p:sp>
      <p:pic>
        <p:nvPicPr>
          <p:cNvPr id="1026" name="Picture 2" descr="\mathbf{A} =&#10;\begin{bmatrix}&#10;1 &amp; 2 &amp; 3 \\&#10;4 &amp; 5 &amp; 6 \\&#10;7 &amp; 8 &amp; 9&#10;\end{bmatri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192" y="3889018"/>
            <a:ext cx="1295400" cy="695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451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Static Vs Dynamic Arrays</a:t>
            </a:r>
          </a:p>
        </p:txBody>
      </p:sp>
      <p:sp>
        <p:nvSpPr>
          <p:cNvPr id="3" name="Content Placeholder 2"/>
          <p:cNvSpPr>
            <a:spLocks noGrp="1"/>
          </p:cNvSpPr>
          <p:nvPr>
            <p:ph idx="1"/>
          </p:nvPr>
        </p:nvSpPr>
        <p:spPr/>
        <p:txBody>
          <a:bodyPr/>
          <a:lstStyle/>
          <a:p>
            <a:r>
              <a:rPr lang="en-US" dirty="0"/>
              <a:t>The memory for a static array is allocated at COMPILATION TIME, so their size is fixed – it can’t be changed later.</a:t>
            </a:r>
          </a:p>
          <a:p>
            <a:pPr lvl="1"/>
            <a:r>
              <a:rPr lang="en-US" dirty="0" err="1"/>
              <a:t>int</a:t>
            </a:r>
            <a:r>
              <a:rPr lang="en-US" dirty="0"/>
              <a:t> a[10];</a:t>
            </a:r>
          </a:p>
          <a:p>
            <a:r>
              <a:rPr lang="en-US" dirty="0"/>
              <a:t>The memory for a dynamic array is allocated at RUN TIME, so the size can be altered.</a:t>
            </a:r>
          </a:p>
          <a:p>
            <a:pPr lvl="1"/>
            <a:r>
              <a:rPr lang="en-US" dirty="0" err="1"/>
              <a:t>int</a:t>
            </a:r>
            <a:r>
              <a:rPr lang="en-US" dirty="0"/>
              <a:t>* a = new </a:t>
            </a:r>
            <a:r>
              <a:rPr lang="en-US" dirty="0" err="1"/>
              <a:t>int</a:t>
            </a:r>
            <a:r>
              <a:rPr lang="en-US" dirty="0"/>
              <a:t>[10];</a:t>
            </a:r>
          </a:p>
          <a:p>
            <a:r>
              <a:rPr lang="en-US" dirty="0"/>
              <a:t>Remember to use the delete command to free up the memory afterwards</a:t>
            </a:r>
          </a:p>
          <a:p>
            <a:pPr lvl="1"/>
            <a:r>
              <a:rPr lang="en-US" dirty="0"/>
              <a:t>delete [] a;</a:t>
            </a:r>
          </a:p>
        </p:txBody>
      </p:sp>
    </p:spTree>
    <p:extLst>
      <p:ext uri="{BB962C8B-B14F-4D97-AF65-F5344CB8AC3E}">
        <p14:creationId xmlns:p14="http://schemas.microsoft.com/office/powerpoint/2010/main" val="2138968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Multidimensional Arrays</a:t>
            </a:r>
          </a:p>
        </p:txBody>
      </p:sp>
      <p:sp>
        <p:nvSpPr>
          <p:cNvPr id="3" name="Content Placeholder 2"/>
          <p:cNvSpPr>
            <a:spLocks noGrp="1"/>
          </p:cNvSpPr>
          <p:nvPr>
            <p:ph idx="1"/>
          </p:nvPr>
        </p:nvSpPr>
        <p:spPr>
          <a:xfrm>
            <a:off x="581192" y="2180496"/>
            <a:ext cx="11029615" cy="4313610"/>
          </a:xfrm>
        </p:spPr>
        <p:txBody>
          <a:bodyPr>
            <a:normAutofit fontScale="85000" lnSpcReduction="20000"/>
          </a:bodyPr>
          <a:lstStyle/>
          <a:p>
            <a:r>
              <a:rPr lang="en-US" dirty="0"/>
              <a:t>With a multidimensional static array, the size of each dimension is set at compilation time;</a:t>
            </a:r>
          </a:p>
          <a:p>
            <a:pPr lvl="1"/>
            <a:r>
              <a:rPr lang="en-US" dirty="0" err="1"/>
              <a:t>int</a:t>
            </a:r>
            <a:r>
              <a:rPr lang="en-US" dirty="0"/>
              <a:t> a[4][3];</a:t>
            </a:r>
          </a:p>
          <a:p>
            <a:r>
              <a:rPr lang="en-US" dirty="0"/>
              <a:t>However, a multidimensional dynamic array is an array of arrays;</a:t>
            </a:r>
          </a:p>
          <a:p>
            <a:pPr marL="0" indent="0">
              <a:buNone/>
            </a:pPr>
            <a:r>
              <a:rPr lang="en-US" dirty="0"/>
              <a:t>		</a:t>
            </a:r>
            <a:r>
              <a:rPr lang="en-US" dirty="0" err="1"/>
              <a:t>int</a:t>
            </a:r>
            <a:r>
              <a:rPr lang="en-US" dirty="0"/>
              <a:t>** a = new </a:t>
            </a:r>
            <a:r>
              <a:rPr lang="en-US" dirty="0" err="1"/>
              <a:t>int</a:t>
            </a:r>
            <a:r>
              <a:rPr lang="en-US" dirty="0"/>
              <a:t>*[3];</a:t>
            </a:r>
          </a:p>
          <a:p>
            <a:pPr marL="0" indent="0">
              <a:buNone/>
            </a:pPr>
            <a:r>
              <a:rPr lang="en-US" dirty="0"/>
              <a:t>		for(</a:t>
            </a:r>
            <a:r>
              <a:rPr lang="en-US" dirty="0" err="1"/>
              <a:t>int</a:t>
            </a:r>
            <a:r>
              <a:rPr lang="en-US" dirty="0"/>
              <a:t> </a:t>
            </a:r>
            <a:r>
              <a:rPr lang="en-US" dirty="0" err="1"/>
              <a:t>i</a:t>
            </a:r>
            <a:r>
              <a:rPr lang="en-US" dirty="0"/>
              <a:t>=0; </a:t>
            </a:r>
            <a:r>
              <a:rPr lang="en-US" dirty="0" err="1"/>
              <a:t>i</a:t>
            </a:r>
            <a:r>
              <a:rPr lang="en-US" dirty="0"/>
              <a:t>&lt;3; </a:t>
            </a:r>
            <a:r>
              <a:rPr lang="en-US" dirty="0" err="1"/>
              <a:t>i</a:t>
            </a:r>
            <a:r>
              <a:rPr lang="en-US" dirty="0"/>
              <a:t>++)</a:t>
            </a:r>
          </a:p>
          <a:p>
            <a:pPr marL="0" indent="0">
              <a:buNone/>
            </a:pPr>
            <a:r>
              <a:rPr lang="en-US" dirty="0"/>
              <a:t>		</a:t>
            </a:r>
            <a:r>
              <a:rPr lang="th-TH" dirty="0"/>
              <a:t>{</a:t>
            </a:r>
          </a:p>
          <a:p>
            <a:pPr marL="0" indent="0">
              <a:buNone/>
            </a:pPr>
            <a:r>
              <a:rPr lang="en-US" dirty="0"/>
              <a:t>			a[</a:t>
            </a:r>
            <a:r>
              <a:rPr lang="en-US" dirty="0" err="1"/>
              <a:t>i</a:t>
            </a:r>
            <a:r>
              <a:rPr lang="en-US" dirty="0"/>
              <a:t>] = new </a:t>
            </a:r>
            <a:r>
              <a:rPr lang="en-US" dirty="0" err="1"/>
              <a:t>int</a:t>
            </a:r>
            <a:r>
              <a:rPr lang="en-US" dirty="0"/>
              <a:t>[4];</a:t>
            </a:r>
          </a:p>
          <a:p>
            <a:pPr marL="0" indent="0">
              <a:buNone/>
            </a:pPr>
            <a:r>
              <a:rPr lang="en-US" dirty="0"/>
              <a:t>		</a:t>
            </a:r>
            <a:r>
              <a:rPr lang="th-TH" dirty="0"/>
              <a:t>}</a:t>
            </a:r>
            <a:endParaRPr lang="en-US" dirty="0"/>
          </a:p>
          <a:p>
            <a:r>
              <a:rPr lang="en-US" dirty="0"/>
              <a:t>Don’t forget to delete the memory afterwards!</a:t>
            </a:r>
          </a:p>
          <a:p>
            <a:pPr marL="0" indent="0">
              <a:buNone/>
            </a:pPr>
            <a:r>
              <a:rPr lang="nn-NO" dirty="0"/>
              <a:t>		for(int i = 0; i &lt; 3; i++)</a:t>
            </a:r>
          </a:p>
          <a:p>
            <a:pPr marL="0" indent="0">
              <a:buNone/>
            </a:pPr>
            <a:r>
              <a:rPr lang="en-US" dirty="0"/>
              <a:t>		</a:t>
            </a:r>
            <a:r>
              <a:rPr lang="th-TH" dirty="0"/>
              <a:t>{</a:t>
            </a:r>
          </a:p>
          <a:p>
            <a:pPr marL="0" indent="0">
              <a:buNone/>
            </a:pPr>
            <a:r>
              <a:rPr lang="en-US" dirty="0"/>
              <a:t>			delete[] a[</a:t>
            </a:r>
            <a:r>
              <a:rPr lang="en-US" dirty="0" err="1"/>
              <a:t>i</a:t>
            </a:r>
            <a:r>
              <a:rPr lang="en-US" dirty="0"/>
              <a:t>];</a:t>
            </a:r>
          </a:p>
          <a:p>
            <a:pPr marL="0" indent="0">
              <a:buNone/>
            </a:pPr>
            <a:r>
              <a:rPr lang="en-US" dirty="0"/>
              <a:t>		</a:t>
            </a:r>
            <a:r>
              <a:rPr lang="th-TH" dirty="0"/>
              <a:t>}</a:t>
            </a:r>
          </a:p>
          <a:p>
            <a:pPr marL="0" indent="0">
              <a:buNone/>
            </a:pPr>
            <a:r>
              <a:rPr lang="en-US" dirty="0"/>
              <a:t>		delete[] a;</a:t>
            </a:r>
          </a:p>
        </p:txBody>
      </p:sp>
    </p:spTree>
    <p:extLst>
      <p:ext uri="{BB962C8B-B14F-4D97-AF65-F5344CB8AC3E}">
        <p14:creationId xmlns:p14="http://schemas.microsoft.com/office/powerpoint/2010/main" val="3218510960"/>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24674</TotalTime>
  <Words>2603</Words>
  <Application>Microsoft Office PowerPoint</Application>
  <PresentationFormat>Widescreen</PresentationFormat>
  <Paragraphs>624</Paragraphs>
  <Slides>62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62</vt:i4>
      </vt:variant>
    </vt:vector>
  </HeadingPairs>
  <TitlesOfParts>
    <vt:vector size="67" baseType="lpstr">
      <vt:lpstr>Arial</vt:lpstr>
      <vt:lpstr>Cordia New</vt:lpstr>
      <vt:lpstr>Gill Sans MT</vt:lpstr>
      <vt:lpstr>Wingdings 2</vt:lpstr>
      <vt:lpstr>Dividend</vt:lpstr>
      <vt:lpstr>269202 Algorithms for iSNE</vt:lpstr>
      <vt:lpstr>Last Week</vt:lpstr>
      <vt:lpstr>This Week</vt:lpstr>
      <vt:lpstr>Arrays</vt:lpstr>
      <vt:lpstr>Array Indexes</vt:lpstr>
      <vt:lpstr>Dimensions</vt:lpstr>
      <vt:lpstr>Array Layouts</vt:lpstr>
      <vt:lpstr>Static Vs Dynamic Arrays</vt:lpstr>
      <vt:lpstr>Dynamic Multidimensional Arrays</vt:lpstr>
      <vt:lpstr>Jagged  Arrays</vt:lpstr>
      <vt:lpstr>Performance</vt:lpstr>
      <vt:lpstr>Array Benefits</vt:lpstr>
      <vt:lpstr>Array Limitation</vt:lpstr>
      <vt:lpstr>A Simple Linked List</vt:lpstr>
      <vt:lpstr>Singly Linked Lists</vt:lpstr>
      <vt:lpstr>Node Code</vt:lpstr>
      <vt:lpstr>Creating a linked list of Node</vt:lpstr>
      <vt:lpstr>Insertion</vt:lpstr>
      <vt:lpstr>head_insert</vt:lpstr>
      <vt:lpstr>tail_insert</vt:lpstr>
      <vt:lpstr>TAIL_insert</vt:lpstr>
      <vt:lpstr>Inserting in the middle of a Linked List</vt:lpstr>
      <vt:lpstr>Deletion</vt:lpstr>
      <vt:lpstr>Delete from Head</vt:lpstr>
      <vt:lpstr>Delete from Head</vt:lpstr>
      <vt:lpstr>Delete from head</vt:lpstr>
      <vt:lpstr>Delete from the tail</vt:lpstr>
      <vt:lpstr>Delete from tail</vt:lpstr>
      <vt:lpstr>Delete from Middle</vt:lpstr>
      <vt:lpstr>More on Delete</vt:lpstr>
      <vt:lpstr>Delete Efficiency</vt:lpstr>
      <vt:lpstr>Search</vt:lpstr>
      <vt:lpstr>Singly Linked Lists</vt:lpstr>
      <vt:lpstr>Doubly Linked List</vt:lpstr>
      <vt:lpstr>Doubly Linked Lists</vt:lpstr>
      <vt:lpstr>Traversal</vt:lpstr>
      <vt:lpstr>Insertion</vt:lpstr>
      <vt:lpstr>Insertion</vt:lpstr>
      <vt:lpstr>Insertion</vt:lpstr>
      <vt:lpstr>Insertion</vt:lpstr>
      <vt:lpstr>Insertion </vt:lpstr>
      <vt:lpstr>Deletion</vt:lpstr>
      <vt:lpstr>Deletion</vt:lpstr>
      <vt:lpstr>Deletion</vt:lpstr>
      <vt:lpstr>Deletion</vt:lpstr>
      <vt:lpstr>Circular Linked Lists</vt:lpstr>
      <vt:lpstr>Circular Linked Lists</vt:lpstr>
      <vt:lpstr>Circular Linked Lists / Ring Buffers / Arrays</vt:lpstr>
      <vt:lpstr>Circular Array</vt:lpstr>
      <vt:lpstr>Circular Array</vt:lpstr>
      <vt:lpstr>Arrays vs Linked Lists</vt:lpstr>
      <vt:lpstr>Linked List Benefits</vt:lpstr>
      <vt:lpstr>Linked List Drawbacks</vt:lpstr>
      <vt:lpstr>Sparse Tables</vt:lpstr>
      <vt:lpstr>Sparse Tables</vt:lpstr>
      <vt:lpstr>CMU’s Grades</vt:lpstr>
      <vt:lpstr>CMU’s Grades</vt:lpstr>
      <vt:lpstr>Alternatives</vt:lpstr>
      <vt:lpstr>Alternative</vt:lpstr>
      <vt:lpstr>Could we do better?</vt:lpstr>
      <vt:lpstr>Linked List Implementation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269202 Algorithms for iSNE</dc:title>
  <dc:creator>Admin</dc:creator>
  <cp:lastModifiedBy>KENNETH COSH</cp:lastModifiedBy>
  <cp:revision>46</cp:revision>
  <dcterms:created xsi:type="dcterms:W3CDTF">2014-07-29T07:52:21Z</dcterms:created>
  <dcterms:modified xsi:type="dcterms:W3CDTF">2020-07-13T09:58:45Z</dcterms:modified>
</cp:coreProperties>
</file>