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13" r:id="rId3"/>
    <p:sldId id="304" r:id="rId4"/>
    <p:sldId id="305" r:id="rId5"/>
    <p:sldId id="306" r:id="rId6"/>
    <p:sldId id="307" r:id="rId7"/>
    <p:sldId id="308" r:id="rId8"/>
    <p:sldId id="309" r:id="rId9"/>
    <p:sldId id="314" r:id="rId10"/>
    <p:sldId id="310" r:id="rId11"/>
    <p:sldId id="315" r:id="rId12"/>
    <p:sldId id="311" r:id="rId13"/>
    <p:sldId id="316" r:id="rId14"/>
    <p:sldId id="312" r:id="rId15"/>
    <p:sldId id="317" r:id="rId16"/>
    <p:sldId id="318" r:id="rId17"/>
    <p:sldId id="319" r:id="rId18"/>
    <p:sldId id="320" r:id="rId19"/>
    <p:sldId id="321" r:id="rId20"/>
    <p:sldId id="322" r:id="rId21"/>
    <p:sldId id="323" r:id="rId22"/>
    <p:sldId id="324" r:id="rId23"/>
    <p:sldId id="325" r:id="rId24"/>
    <p:sldId id="328" r:id="rId25"/>
    <p:sldId id="326" r:id="rId26"/>
    <p:sldId id="329" r:id="rId27"/>
    <p:sldId id="330" r:id="rId28"/>
    <p:sldId id="327" r:id="rId29"/>
    <p:sldId id="331" r:id="rId30"/>
    <p:sldId id="333" r:id="rId31"/>
    <p:sldId id="334" r:id="rId32"/>
    <p:sldId id="335" r:id="rId33"/>
    <p:sldId id="337" r:id="rId34"/>
    <p:sldId id="343" r:id="rId35"/>
    <p:sldId id="336" r:id="rId36"/>
    <p:sldId id="332" r:id="rId37"/>
    <p:sldId id="338" r:id="rId38"/>
    <p:sldId id="339" r:id="rId39"/>
    <p:sldId id="340" r:id="rId40"/>
    <p:sldId id="341" r:id="rId41"/>
    <p:sldId id="285" r:id="rId42"/>
    <p:sldId id="286" r:id="rId43"/>
    <p:sldId id="287" r:id="rId44"/>
    <p:sldId id="288" r:id="rId45"/>
    <p:sldId id="342" r:id="rId46"/>
    <p:sldId id="289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>
      <p:cViewPr varScale="1">
        <p:scale>
          <a:sx n="69" d="100"/>
          <a:sy n="69" d="100"/>
        </p:scale>
        <p:origin x="91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5491" y="1828800"/>
            <a:ext cx="8231744" cy="289560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5490" y="4800600"/>
            <a:ext cx="8231744" cy="1219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0190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AD6A2-B10A-4B3C-A047-F9C3B6DFAE2C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1E2B0-31CA-4B00-8175-1AA2F4022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862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794" y="381001"/>
            <a:ext cx="1524398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2809" y="381001"/>
            <a:ext cx="7393324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AD6A2-B10A-4B3C-A047-F9C3B6DFAE2C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1E2B0-31CA-4B00-8175-1AA2F4022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97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AD6A2-B10A-4B3C-A047-F9C3B6DFAE2C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1E2B0-31CA-4B00-8175-1AA2F4022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240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891" y="2514600"/>
            <a:ext cx="8694663" cy="28194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491" y="5410201"/>
            <a:ext cx="8689596" cy="6096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AD6A2-B10A-4B3C-A047-F9C3B6DFAE2C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1E2B0-31CA-4B00-8175-1AA2F4022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45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05174" y="1905001"/>
            <a:ext cx="4420750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806" y="1905001"/>
            <a:ext cx="4420751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AD6A2-B10A-4B3C-A047-F9C3B6DFAE2C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1E2B0-31CA-4B00-8175-1AA2F4022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76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808" y="1905000"/>
            <a:ext cx="441770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808" y="2743201"/>
            <a:ext cx="441770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1489" y="1905000"/>
            <a:ext cx="441770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1489" y="2743201"/>
            <a:ext cx="441770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AD6A2-B10A-4B3C-A047-F9C3B6DFAE2C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1E2B0-31CA-4B00-8175-1AA2F4022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854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AD6A2-B10A-4B3C-A047-F9C3B6DFAE2C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1E2B0-31CA-4B00-8175-1AA2F4022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66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AD6A2-B10A-4B3C-A047-F9C3B6DFAE2C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1E2B0-31CA-4B00-8175-1AA2F4022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51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879" y="1905000"/>
            <a:ext cx="3597544" cy="2667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b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491" y="4648200"/>
            <a:ext cx="3582332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2704" y="685800"/>
            <a:ext cx="6402467" cy="5334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AD6A2-B10A-4B3C-A047-F9C3B6DFAE2C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1E2B0-31CA-4B00-8175-1AA2F4022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00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879" y="1905000"/>
            <a:ext cx="3597544" cy="2667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b="0" i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491" y="4648200"/>
            <a:ext cx="3582332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952704" y="685800"/>
            <a:ext cx="6402466" cy="5334000"/>
          </a:xfrm>
          <a:solidFill>
            <a:schemeClr val="bg2"/>
          </a:solidFill>
          <a:ln w="76200">
            <a:solidFill>
              <a:schemeClr val="tx1"/>
            </a:solidFill>
            <a:miter lim="800000"/>
          </a:ln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AD6A2-B10A-4B3C-A047-F9C3B6DFAE2C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1E2B0-31CA-4B00-8175-1AA2F4022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02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810" y="381000"/>
            <a:ext cx="9146383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810" y="1904999"/>
            <a:ext cx="9136770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810" y="6400800"/>
            <a:ext cx="6554906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8565" y="6400800"/>
            <a:ext cx="1449767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AD6A2-B10A-4B3C-A047-F9C3B6DFAE2C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30772" y="6400800"/>
            <a:ext cx="83841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1E2B0-31CA-4B00-8175-1AA2F4022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4876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3550" indent="-231775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1907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0288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39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B2769-B129-42C1-984B-A99B6BE2CC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Web Programming Language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8A8E4D-D607-4334-9EC7-5B3B33D570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Week 5</a:t>
            </a:r>
          </a:p>
          <a:p>
            <a:r>
              <a:rPr lang="en-US" dirty="0" err="1"/>
              <a:t>Javascript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5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71265-D699-EB6E-34FE-FBC9E1AB8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JavaScript Object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0BE90-8FA4-2EE8-8571-D7BC67830C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Using a Template Literal</a:t>
            </a:r>
          </a:p>
          <a:p>
            <a:pPr lvl="1"/>
            <a:r>
              <a:rPr lang="en-US" dirty="0"/>
              <a:t>Delimited with backtick, allowing multi-line strings, string interpolation (without + operator) &amp; embedded expressions</a:t>
            </a:r>
          </a:p>
          <a:p>
            <a:pPr lvl="1"/>
            <a:endParaRPr lang="en-US" dirty="0"/>
          </a:p>
          <a:p>
            <a:pPr marL="0" indent="0">
              <a:lnSpc>
                <a:spcPct val="20000"/>
              </a:lnSpc>
              <a:buNone/>
            </a:pPr>
            <a:r>
              <a:rPr lang="en-US" sz="2400" dirty="0"/>
              <a:t>	const </a:t>
            </a:r>
            <a:r>
              <a:rPr lang="en-US" sz="2400" dirty="0" err="1"/>
              <a:t>myPerson</a:t>
            </a:r>
            <a:r>
              <a:rPr lang="en-US" sz="2400" dirty="0"/>
              <a:t> =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sz="2400" dirty="0"/>
              <a:t>		name: "Ken",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sz="2400" dirty="0"/>
              <a:t>		activities: ["Running", "Eating", "Sleeping"],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sz="2400" dirty="0"/>
              <a:t>		greeting: function  () { 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sz="2400" dirty="0"/>
              <a:t>			return `You should enjoy ${</a:t>
            </a:r>
            <a:r>
              <a:rPr lang="en-US" sz="2400" dirty="0" err="1"/>
              <a:t>this.activities</a:t>
            </a:r>
            <a:r>
              <a:rPr lang="en-US" sz="2400" dirty="0"/>
              <a:t>["0"]}`;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sz="2400" dirty="0"/>
              <a:t>		}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sz="2400" dirty="0"/>
              <a:t>	}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sz="2400" dirty="0"/>
              <a:t>	console.log(</a:t>
            </a:r>
            <a:r>
              <a:rPr lang="en-US" sz="2400" dirty="0" err="1"/>
              <a:t>myPerson.greeting</a:t>
            </a:r>
            <a:r>
              <a:rPr lang="en-US" sz="2400" dirty="0"/>
              <a:t>());</a:t>
            </a: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2B370AD-0433-2104-C8C0-DF96DEAED644}"/>
              </a:ext>
            </a:extLst>
          </p:cNvPr>
          <p:cNvCxnSpPr/>
          <p:nvPr/>
        </p:nvCxnSpPr>
        <p:spPr>
          <a:xfrm flipH="1">
            <a:off x="10173810" y="3755425"/>
            <a:ext cx="97654" cy="8611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7DEFA96-CE2F-F480-76FC-F62ACA14EC97}"/>
              </a:ext>
            </a:extLst>
          </p:cNvPr>
          <p:cNvSpPr txBox="1"/>
          <p:nvPr/>
        </p:nvSpPr>
        <p:spPr>
          <a:xfrm>
            <a:off x="10168900" y="3418360"/>
            <a:ext cx="981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backtick</a:t>
            </a:r>
          </a:p>
        </p:txBody>
      </p:sp>
    </p:spTree>
    <p:extLst>
      <p:ext uri="{BB962C8B-B14F-4D97-AF65-F5344CB8AC3E}">
        <p14:creationId xmlns:p14="http://schemas.microsoft.com/office/powerpoint/2010/main" val="615357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66C21-B622-BAB6-1E08-9446E1916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JavaScript Object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4E3EE-09F6-78BA-9CFD-9A44B0450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1953" y="1904999"/>
            <a:ext cx="10386874" cy="411480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Another example</a:t>
            </a:r>
          </a:p>
          <a:p>
            <a:pPr marL="0" indent="0">
              <a:lnSpc>
                <a:spcPct val="20000"/>
              </a:lnSpc>
              <a:buNone/>
            </a:pPr>
            <a:endParaRPr lang="en-US" sz="2400" dirty="0"/>
          </a:p>
          <a:p>
            <a:pPr marL="0" indent="0">
              <a:lnSpc>
                <a:spcPct val="20000"/>
              </a:lnSpc>
              <a:buNone/>
            </a:pPr>
            <a:r>
              <a:rPr lang="en-US" sz="2400" dirty="0"/>
              <a:t>	const </a:t>
            </a:r>
            <a:r>
              <a:rPr lang="en-US" sz="2400" dirty="0" err="1"/>
              <a:t>myPerson</a:t>
            </a:r>
            <a:r>
              <a:rPr lang="en-US" sz="2400" dirty="0"/>
              <a:t> =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sz="2400" dirty="0"/>
              <a:t>		name: "Ken",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sz="2400" dirty="0"/>
              <a:t>		drink: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sz="2400" dirty="0"/>
              <a:t>			morning: "Coffee",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sz="2400" dirty="0"/>
              <a:t>			afternoon: "Water"		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sz="2400" dirty="0"/>
              <a:t>		},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sz="2400" dirty="0"/>
              <a:t>		greeting: function  () { 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sz="2400" dirty="0"/>
              <a:t>			return `${this.name}, fancy a ${</a:t>
            </a:r>
            <a:r>
              <a:rPr lang="en-US" sz="2400" dirty="0" err="1"/>
              <a:t>this.drink.morning</a:t>
            </a:r>
            <a:r>
              <a:rPr lang="en-US" sz="2400" dirty="0"/>
              <a:t>}`;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sz="2400" dirty="0"/>
              <a:t>		}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sz="2400" dirty="0"/>
              <a:t>	}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sz="2400" dirty="0"/>
              <a:t>	console.log(</a:t>
            </a:r>
            <a:r>
              <a:rPr lang="en-US" sz="2400" dirty="0" err="1"/>
              <a:t>myPerson.greeting</a:t>
            </a:r>
            <a:r>
              <a:rPr lang="en-US" sz="2400" dirty="0"/>
              <a:t>());</a:t>
            </a:r>
          </a:p>
          <a:p>
            <a:pPr marL="0" indent="0">
              <a:lnSpc>
                <a:spcPct val="20000"/>
              </a:lnSpc>
              <a:buNone/>
            </a:pPr>
            <a:endParaRPr lang="en-US" dirty="0"/>
          </a:p>
          <a:p>
            <a:pPr>
              <a:lnSpc>
                <a:spcPct val="20000"/>
              </a:lnSpc>
            </a:pPr>
            <a:r>
              <a:rPr lang="en-US" sz="2400" dirty="0"/>
              <a:t>Consider – how could you do this without a template literal?</a:t>
            </a:r>
          </a:p>
        </p:txBody>
      </p:sp>
    </p:spTree>
    <p:extLst>
      <p:ext uri="{BB962C8B-B14F-4D97-AF65-F5344CB8AC3E}">
        <p14:creationId xmlns:p14="http://schemas.microsoft.com/office/powerpoint/2010/main" val="297911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97DF8-E57E-2F56-9FE2-4026ED271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JavaScript Object Inheritance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CB4770-9F69-80D7-4D64-7C18DEF03F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Base Object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const food =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serving: 1,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response: function () { 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	return "Delicious";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}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};</a:t>
            </a:r>
          </a:p>
          <a:p>
            <a:pPr marL="0" indent="0">
              <a:lnSpc>
                <a:spcPct val="20000"/>
              </a:lnSpc>
              <a:buNone/>
            </a:pPr>
            <a:endParaRPr lang="en-US" dirty="0"/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console.log(</a:t>
            </a:r>
            <a:r>
              <a:rPr lang="en-US" dirty="0" err="1"/>
              <a:t>food.response</a:t>
            </a:r>
            <a:r>
              <a:rPr lang="en-US" dirty="0"/>
              <a:t>());</a:t>
            </a:r>
          </a:p>
        </p:txBody>
      </p:sp>
    </p:spTree>
    <p:extLst>
      <p:ext uri="{BB962C8B-B14F-4D97-AF65-F5344CB8AC3E}">
        <p14:creationId xmlns:p14="http://schemas.microsoft.com/office/powerpoint/2010/main" val="4165601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315EC-8758-8EBD-FD7E-11642DC7D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JavaScript Object Inheritance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99356-78B9-D263-293C-40F99CBB7A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Inheritance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const food =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serving: 1,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response: function () { 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	return "Delicious";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}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};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const </a:t>
            </a:r>
            <a:r>
              <a:rPr lang="en-US" dirty="0" err="1"/>
              <a:t>thaiFood</a:t>
            </a:r>
            <a:r>
              <a:rPr lang="en-US" dirty="0"/>
              <a:t> = </a:t>
            </a:r>
            <a:r>
              <a:rPr lang="en-US" dirty="0" err="1"/>
              <a:t>Object.create</a:t>
            </a:r>
            <a:r>
              <a:rPr lang="en-US" dirty="0"/>
              <a:t>(food);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</a:t>
            </a:r>
            <a:r>
              <a:rPr lang="en-US" dirty="0" err="1"/>
              <a:t>thaiFood.spiceLevel</a:t>
            </a:r>
            <a:r>
              <a:rPr lang="en-US" dirty="0"/>
              <a:t> = 5;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console.log(</a:t>
            </a:r>
            <a:r>
              <a:rPr lang="en-US" dirty="0" err="1"/>
              <a:t>thaiFood</a:t>
            </a:r>
            <a:r>
              <a:rPr lang="en-US" dirty="0"/>
              <a:t>);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console.log(</a:t>
            </a:r>
            <a:r>
              <a:rPr lang="en-US" dirty="0" err="1"/>
              <a:t>thaiFood.response</a:t>
            </a:r>
            <a:r>
              <a:rPr lang="en-US" dirty="0"/>
              <a:t>());</a:t>
            </a:r>
          </a:p>
        </p:txBody>
      </p:sp>
    </p:spTree>
    <p:extLst>
      <p:ext uri="{BB962C8B-B14F-4D97-AF65-F5344CB8AC3E}">
        <p14:creationId xmlns:p14="http://schemas.microsoft.com/office/powerpoint/2010/main" val="153679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F8F2E-6BBA-B4B4-5E6B-F707EAB08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JavaScript Object Inheritance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EA8FEA-E0FC-1BCB-0DCA-AAC0D86F64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Redefining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const food =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serving: 1,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response: function () { 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	return "Delicious";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}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};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const </a:t>
            </a:r>
            <a:r>
              <a:rPr lang="en-US" dirty="0" err="1"/>
              <a:t>thaiFood</a:t>
            </a:r>
            <a:r>
              <a:rPr lang="en-US" dirty="0"/>
              <a:t> = </a:t>
            </a:r>
            <a:r>
              <a:rPr lang="en-US" dirty="0" err="1"/>
              <a:t>Object.create</a:t>
            </a:r>
            <a:r>
              <a:rPr lang="en-US" dirty="0"/>
              <a:t>(food);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</a:t>
            </a:r>
            <a:r>
              <a:rPr lang="en-US" dirty="0" err="1"/>
              <a:t>thaiFood.spiceLevel</a:t>
            </a:r>
            <a:r>
              <a:rPr lang="en-US" dirty="0"/>
              <a:t> = 5;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</a:t>
            </a:r>
            <a:r>
              <a:rPr lang="en-US" dirty="0" err="1"/>
              <a:t>thaiFood.response</a:t>
            </a:r>
            <a:r>
              <a:rPr lang="en-US" dirty="0"/>
              <a:t> = function () { return "Spicy!";};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console.log(</a:t>
            </a:r>
            <a:r>
              <a:rPr lang="en-US" dirty="0" err="1"/>
              <a:t>thaiFood.response</a:t>
            </a:r>
            <a:r>
              <a:rPr lang="en-US" dirty="0"/>
              <a:t>());</a:t>
            </a:r>
          </a:p>
        </p:txBody>
      </p:sp>
    </p:spTree>
    <p:extLst>
      <p:ext uri="{BB962C8B-B14F-4D97-AF65-F5344CB8AC3E}">
        <p14:creationId xmlns:p14="http://schemas.microsoft.com/office/powerpoint/2010/main" val="370826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11B00-0136-8889-7BFB-873BFD70A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JavaScript Object Inheritance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ACC1BC-A7A8-AA8D-7E13-6B1559CCDB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810" y="1904999"/>
            <a:ext cx="9136770" cy="4486923"/>
          </a:xfrm>
        </p:spPr>
        <p:txBody>
          <a:bodyPr>
            <a:normAutofit/>
          </a:bodyPr>
          <a:lstStyle/>
          <a:p>
            <a:r>
              <a:rPr lang="en-US" dirty="0"/>
              <a:t>Getting Deeper!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const food =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serving: 1,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response: function () { 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	return "Delicious";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}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};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const </a:t>
            </a:r>
            <a:r>
              <a:rPr lang="en-US" dirty="0" err="1"/>
              <a:t>thaiFood</a:t>
            </a:r>
            <a:r>
              <a:rPr lang="en-US" dirty="0"/>
              <a:t> = </a:t>
            </a:r>
            <a:r>
              <a:rPr lang="en-US" dirty="0" err="1"/>
              <a:t>Object.create</a:t>
            </a:r>
            <a:r>
              <a:rPr lang="en-US" dirty="0"/>
              <a:t>(food);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</a:t>
            </a:r>
            <a:r>
              <a:rPr lang="en-US" dirty="0" err="1"/>
              <a:t>thaiFood.spiceLevel</a:t>
            </a:r>
            <a:r>
              <a:rPr lang="en-US" dirty="0"/>
              <a:t> = 5;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</a:t>
            </a:r>
            <a:r>
              <a:rPr lang="en-US" dirty="0" err="1"/>
              <a:t>thaiFood.response</a:t>
            </a:r>
            <a:r>
              <a:rPr lang="en-US" dirty="0"/>
              <a:t> = function () { return "Spicy!";};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const </a:t>
            </a:r>
            <a:r>
              <a:rPr lang="en-US" dirty="0" err="1"/>
              <a:t>somTum</a:t>
            </a:r>
            <a:r>
              <a:rPr lang="en-US" dirty="0"/>
              <a:t> = </a:t>
            </a:r>
            <a:r>
              <a:rPr lang="en-US" dirty="0" err="1"/>
              <a:t>Object.create</a:t>
            </a:r>
            <a:r>
              <a:rPr lang="en-US" dirty="0"/>
              <a:t>(</a:t>
            </a:r>
            <a:r>
              <a:rPr lang="en-US" dirty="0" err="1"/>
              <a:t>thaiFood</a:t>
            </a:r>
            <a:r>
              <a:rPr lang="en-US" dirty="0"/>
              <a:t>);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</a:t>
            </a:r>
            <a:r>
              <a:rPr lang="en-US" dirty="0" err="1"/>
              <a:t>somTum.spiceLevel</a:t>
            </a:r>
            <a:r>
              <a:rPr lang="en-US" dirty="0"/>
              <a:t> = 10;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</a:t>
            </a:r>
            <a:r>
              <a:rPr lang="en-US" dirty="0" err="1"/>
              <a:t>somTum.response</a:t>
            </a:r>
            <a:r>
              <a:rPr lang="en-US" dirty="0"/>
              <a:t> = function () { return "OUCH!";};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console.log(</a:t>
            </a:r>
            <a:r>
              <a:rPr lang="en-US" dirty="0" err="1"/>
              <a:t>somTum.response</a:t>
            </a:r>
            <a:r>
              <a:rPr lang="en-US" dirty="0"/>
              <a:t>());</a:t>
            </a:r>
          </a:p>
        </p:txBody>
      </p:sp>
    </p:spTree>
    <p:extLst>
      <p:ext uri="{BB962C8B-B14F-4D97-AF65-F5344CB8AC3E}">
        <p14:creationId xmlns:p14="http://schemas.microsoft.com/office/powerpoint/2010/main" val="48575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0F2C2-1D99-1FEE-CFB8-E12F296A7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JavaScript Object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0F93BE-0535-7D72-8596-799B38140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Object also has values &amp; keys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const subjects =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269200: "Web Programming",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269201: "Lab #2",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269202: "Algorithms"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};</a:t>
            </a:r>
          </a:p>
          <a:p>
            <a:pPr marL="0" indent="0">
              <a:lnSpc>
                <a:spcPct val="20000"/>
              </a:lnSpc>
              <a:buNone/>
            </a:pPr>
            <a:endParaRPr lang="en-US" dirty="0"/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console.log(</a:t>
            </a:r>
            <a:r>
              <a:rPr lang="en-US" dirty="0" err="1"/>
              <a:t>Object.keys</a:t>
            </a:r>
            <a:r>
              <a:rPr lang="en-US" dirty="0"/>
              <a:t>(subjects));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console.log(</a:t>
            </a:r>
            <a:r>
              <a:rPr lang="en-US" dirty="0" err="1"/>
              <a:t>Object.values</a:t>
            </a:r>
            <a:r>
              <a:rPr lang="en-US" dirty="0"/>
              <a:t>(subjects));</a:t>
            </a:r>
          </a:p>
        </p:txBody>
      </p:sp>
    </p:spTree>
    <p:extLst>
      <p:ext uri="{BB962C8B-B14F-4D97-AF65-F5344CB8AC3E}">
        <p14:creationId xmlns:p14="http://schemas.microsoft.com/office/powerpoint/2010/main" val="170533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42540-7876-27CE-30B8-86615127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Iterating the Object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81200E-B32F-EF77-9D34-7876C68032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Using a “for in” loop</a:t>
            </a:r>
          </a:p>
          <a:p>
            <a:pPr marL="0" indent="0">
              <a:buNone/>
            </a:pPr>
            <a:endParaRPr lang="en-US" dirty="0"/>
          </a:p>
          <a:p>
            <a:pPr marL="458787" lvl="2" indent="0">
              <a:buNone/>
            </a:pPr>
            <a:r>
              <a:rPr lang="en-US" dirty="0"/>
              <a:t>const subjects = {</a:t>
            </a:r>
          </a:p>
          <a:p>
            <a:pPr marL="458787" lvl="2" indent="0">
              <a:buNone/>
            </a:pPr>
            <a:r>
              <a:rPr lang="en-US" dirty="0"/>
              <a:t>	269200: "Web Programming",</a:t>
            </a:r>
          </a:p>
          <a:p>
            <a:pPr marL="458787" lvl="2" indent="0">
              <a:buNone/>
            </a:pPr>
            <a:r>
              <a:rPr lang="en-US" dirty="0"/>
              <a:t>	269201: "Lab #2",</a:t>
            </a:r>
          </a:p>
          <a:p>
            <a:pPr marL="458787" lvl="2" indent="0">
              <a:buNone/>
            </a:pPr>
            <a:r>
              <a:rPr lang="en-US" dirty="0"/>
              <a:t>	269202: "Algorithms"</a:t>
            </a:r>
          </a:p>
          <a:p>
            <a:pPr marL="458787" lvl="2" indent="0">
              <a:buNone/>
            </a:pPr>
            <a:r>
              <a:rPr lang="en-US" dirty="0"/>
              <a:t>};</a:t>
            </a:r>
          </a:p>
          <a:p>
            <a:pPr marL="458787" lvl="2" indent="0">
              <a:buNone/>
            </a:pPr>
            <a:endParaRPr lang="en-US" dirty="0"/>
          </a:p>
          <a:p>
            <a:pPr marL="458787" lvl="2" indent="0">
              <a:buNone/>
            </a:pPr>
            <a:r>
              <a:rPr lang="en-US" dirty="0"/>
              <a:t>for (let code in subjects)</a:t>
            </a:r>
          </a:p>
          <a:p>
            <a:pPr marL="458787" lvl="2" indent="0">
              <a:buNone/>
            </a:pPr>
            <a:r>
              <a:rPr lang="en-US" dirty="0"/>
              <a:t>{</a:t>
            </a:r>
          </a:p>
          <a:p>
            <a:pPr marL="458787" lvl="2" indent="0">
              <a:buNone/>
            </a:pPr>
            <a:r>
              <a:rPr lang="en-US" dirty="0"/>
              <a:t>	console.log(subjects[code]);</a:t>
            </a:r>
          </a:p>
          <a:p>
            <a:pPr marL="458787" lvl="2" indent="0">
              <a:buNone/>
            </a:pPr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943049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B7A3B-A8CE-34C6-7BCD-5A7E7457B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Iterating the Object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5FC31-AAB1-E1BE-B5CD-838FCA261B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And for the keys…</a:t>
            </a:r>
          </a:p>
          <a:p>
            <a:endParaRPr lang="en-US" dirty="0"/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const subjects =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269200: "Web Programming",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269201: "Lab #2",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269202: "Algorithms"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};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for (let code in subjects)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console.log(`${code} = ${subjects[code]}`);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}</a:t>
            </a:r>
          </a:p>
        </p:txBody>
      </p:sp>
    </p:spTree>
    <p:extLst>
      <p:ext uri="{BB962C8B-B14F-4D97-AF65-F5344CB8AC3E}">
        <p14:creationId xmlns:p14="http://schemas.microsoft.com/office/powerpoint/2010/main" val="23605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1430D-A16D-D648-940F-804FAE5C4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3197" y="443143"/>
            <a:ext cx="9146383" cy="1371600"/>
          </a:xfrm>
        </p:spPr>
        <p:txBody>
          <a:bodyPr/>
          <a:lstStyle/>
          <a:p>
            <a:r>
              <a:rPr lang="en-US" dirty="0"/>
              <a:t>Want to drop the course?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AFBEB6-ACFE-D972-B5C1-6828DDDE70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delete it!</a:t>
            </a:r>
          </a:p>
          <a:p>
            <a:pPr marL="0" indent="0">
              <a:buNone/>
            </a:pPr>
            <a:endParaRPr lang="en-US" dirty="0"/>
          </a:p>
          <a:p>
            <a:pPr marL="458787" lvl="2" indent="0">
              <a:buNone/>
            </a:pPr>
            <a:r>
              <a:rPr lang="en-US" dirty="0"/>
              <a:t>const subjects = {</a:t>
            </a:r>
          </a:p>
          <a:p>
            <a:pPr marL="458787" lvl="2" indent="0">
              <a:buNone/>
            </a:pPr>
            <a:r>
              <a:rPr lang="en-US" dirty="0"/>
              <a:t>	269200: "Web Programming",</a:t>
            </a:r>
          </a:p>
          <a:p>
            <a:pPr marL="458787" lvl="2" indent="0">
              <a:buNone/>
            </a:pPr>
            <a:r>
              <a:rPr lang="en-US" dirty="0"/>
              <a:t>	269201: "Lab #2",</a:t>
            </a:r>
          </a:p>
          <a:p>
            <a:pPr marL="458787" lvl="2" indent="0">
              <a:buNone/>
            </a:pPr>
            <a:r>
              <a:rPr lang="en-US" dirty="0"/>
              <a:t>	269202: "Algorithms"</a:t>
            </a:r>
          </a:p>
          <a:p>
            <a:pPr marL="458787" lvl="2" indent="0">
              <a:buNone/>
            </a:pPr>
            <a:r>
              <a:rPr lang="en-US" dirty="0"/>
              <a:t>};</a:t>
            </a:r>
          </a:p>
          <a:p>
            <a:pPr marL="458787" lvl="2" indent="0">
              <a:buNone/>
            </a:pPr>
            <a:r>
              <a:rPr lang="en-US" dirty="0"/>
              <a:t>delete subjects["269200"];</a:t>
            </a:r>
          </a:p>
          <a:p>
            <a:pPr marL="458787" lvl="2" indent="0">
              <a:buNone/>
            </a:pPr>
            <a:r>
              <a:rPr lang="en-US" dirty="0"/>
              <a:t>for (let code in subjects)</a:t>
            </a:r>
          </a:p>
          <a:p>
            <a:pPr marL="458787" lvl="2" indent="0">
              <a:buNone/>
            </a:pPr>
            <a:r>
              <a:rPr lang="en-US" dirty="0"/>
              <a:t>{</a:t>
            </a:r>
          </a:p>
          <a:p>
            <a:pPr marL="458787" lvl="2" indent="0">
              <a:buNone/>
            </a:pPr>
            <a:r>
              <a:rPr lang="en-US" dirty="0"/>
              <a:t>	console.log(`${code} = ${subjects[code]}`);</a:t>
            </a:r>
          </a:p>
          <a:p>
            <a:pPr marL="458787" lvl="2" indent="0">
              <a:buNone/>
            </a:pPr>
            <a:r>
              <a:rPr lang="en-US" dirty="0"/>
              <a:t>}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868894C-1EFD-F0FD-FCA9-98FE01838373}"/>
              </a:ext>
            </a:extLst>
          </p:cNvPr>
          <p:cNvCxnSpPr/>
          <p:nvPr/>
        </p:nvCxnSpPr>
        <p:spPr>
          <a:xfrm flipH="1">
            <a:off x="4651899" y="3932808"/>
            <a:ext cx="1180730" cy="4083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C2A01A9-0D92-29F2-79F3-31857602A181}"/>
              </a:ext>
            </a:extLst>
          </p:cNvPr>
          <p:cNvSpPr txBox="1"/>
          <p:nvPr/>
        </p:nvSpPr>
        <p:spPr>
          <a:xfrm>
            <a:off x="5894773" y="3639233"/>
            <a:ext cx="42458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 – if our key was a string you could say</a:t>
            </a:r>
            <a:br>
              <a:rPr lang="en-US" dirty="0"/>
            </a:br>
            <a:r>
              <a:rPr lang="en-US" dirty="0"/>
              <a:t>delete subjects.269200;</a:t>
            </a:r>
          </a:p>
        </p:txBody>
      </p:sp>
    </p:spTree>
    <p:extLst>
      <p:ext uri="{BB962C8B-B14F-4D97-AF65-F5344CB8AC3E}">
        <p14:creationId xmlns:p14="http://schemas.microsoft.com/office/powerpoint/2010/main" val="3923695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1411B-60BB-5473-A645-4248DCE1F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JavaScript Part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A1F037-A909-3BFB-1A30-4D1ADFE43E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Objects</a:t>
            </a:r>
          </a:p>
          <a:p>
            <a:r>
              <a:rPr lang="en-US" dirty="0"/>
              <a:t>Classes</a:t>
            </a:r>
          </a:p>
          <a:p>
            <a:r>
              <a:rPr lang="en-US" dirty="0"/>
              <a:t>JSON</a:t>
            </a:r>
          </a:p>
        </p:txBody>
      </p:sp>
    </p:spTree>
    <p:extLst>
      <p:ext uri="{BB962C8B-B14F-4D97-AF65-F5344CB8AC3E}">
        <p14:creationId xmlns:p14="http://schemas.microsoft.com/office/powerpoint/2010/main" val="38786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DA6DA-BB9B-55D2-ACCC-09C8A230B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Destructuring</a:t>
            </a:r>
            <a:r>
              <a:rPr lang="en-US" dirty="0"/>
              <a:t> Object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A44E5-0B6D-2637-5830-872DE34D83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Storing the values of an object in a new variable</a:t>
            </a:r>
          </a:p>
          <a:p>
            <a:pPr marL="0" indent="0">
              <a:buNone/>
            </a:pPr>
            <a:endParaRPr lang="en-US" dirty="0"/>
          </a:p>
          <a:p>
            <a:pPr marL="458787" lvl="2" indent="0">
              <a:buNone/>
            </a:pPr>
            <a:r>
              <a:rPr lang="en-US" sz="2400" dirty="0"/>
              <a:t>const subjects = {</a:t>
            </a:r>
          </a:p>
          <a:p>
            <a:pPr marL="458787" lvl="2" indent="0">
              <a:buNone/>
            </a:pPr>
            <a:r>
              <a:rPr lang="en-US" sz="2400" dirty="0"/>
              <a:t>	269200: "Web Programming",</a:t>
            </a:r>
          </a:p>
          <a:p>
            <a:pPr marL="458787" lvl="2" indent="0">
              <a:buNone/>
            </a:pPr>
            <a:r>
              <a:rPr lang="en-US" sz="2400" dirty="0"/>
              <a:t>	269201: "Lab #2",</a:t>
            </a:r>
          </a:p>
          <a:p>
            <a:pPr marL="458787" lvl="2" indent="0">
              <a:buNone/>
            </a:pPr>
            <a:r>
              <a:rPr lang="en-US" sz="2400" dirty="0"/>
              <a:t>	269202: "Algorithms"</a:t>
            </a:r>
          </a:p>
          <a:p>
            <a:pPr marL="458787" lvl="2" indent="0">
              <a:buNone/>
            </a:pPr>
            <a:r>
              <a:rPr lang="en-US" sz="2400" dirty="0"/>
              <a:t>};</a:t>
            </a:r>
          </a:p>
          <a:p>
            <a:pPr marL="458787" lvl="2" indent="0">
              <a:buNone/>
            </a:pPr>
            <a:r>
              <a:rPr lang="en-US" sz="2400" dirty="0"/>
              <a:t>const {269200: </a:t>
            </a:r>
            <a:r>
              <a:rPr lang="en-US" sz="2400" dirty="0" err="1"/>
              <a:t>favourite</a:t>
            </a:r>
            <a:r>
              <a:rPr lang="en-US" sz="2400" dirty="0"/>
              <a:t>} = subjects;</a:t>
            </a:r>
          </a:p>
          <a:p>
            <a:pPr marL="458787" lvl="2" indent="0">
              <a:buNone/>
            </a:pPr>
            <a:r>
              <a:rPr lang="en-US" sz="2400" dirty="0"/>
              <a:t>console.log(</a:t>
            </a:r>
            <a:r>
              <a:rPr lang="en-US" sz="2400" dirty="0" err="1"/>
              <a:t>favourite</a:t>
            </a:r>
            <a:r>
              <a:rPr lang="en-US" sz="2400" dirty="0"/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29683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BC43C-9BB0-3DAA-4D47-486102B3F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Destructuring</a:t>
            </a:r>
            <a:r>
              <a:rPr lang="en-US" dirty="0"/>
              <a:t> Object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E2F797-8637-9766-002A-63FC19E4B2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Using the same name we can </a:t>
            </a:r>
            <a:r>
              <a:rPr lang="en-US" dirty="0" err="1"/>
              <a:t>destructure</a:t>
            </a:r>
            <a:r>
              <a:rPr lang="en-US" dirty="0"/>
              <a:t> multiple key/values</a:t>
            </a:r>
          </a:p>
          <a:p>
            <a:pPr lvl="1"/>
            <a:r>
              <a:rPr lang="en-US" dirty="0"/>
              <a:t>Note changing the key to a string!</a:t>
            </a:r>
          </a:p>
          <a:p>
            <a:endParaRPr lang="en-US" dirty="0"/>
          </a:p>
          <a:p>
            <a:pPr marL="458787" lvl="2" indent="0">
              <a:buNone/>
            </a:pPr>
            <a:r>
              <a:rPr lang="en-US" dirty="0"/>
              <a:t>const subjects = {</a:t>
            </a:r>
          </a:p>
          <a:p>
            <a:pPr marL="458787" lvl="2" indent="0">
              <a:buNone/>
            </a:pPr>
            <a:r>
              <a:rPr lang="en-US" dirty="0"/>
              <a:t>	c269200: "Web Programming",</a:t>
            </a:r>
          </a:p>
          <a:p>
            <a:pPr marL="458787" lvl="2" indent="0">
              <a:buNone/>
            </a:pPr>
            <a:r>
              <a:rPr lang="en-US" dirty="0"/>
              <a:t>	c269201: "Lab #2",</a:t>
            </a:r>
          </a:p>
          <a:p>
            <a:pPr marL="458787" lvl="2" indent="0">
              <a:buNone/>
            </a:pPr>
            <a:r>
              <a:rPr lang="en-US" dirty="0"/>
              <a:t>	c269202: "Algorithms"</a:t>
            </a:r>
          </a:p>
          <a:p>
            <a:pPr marL="458787" lvl="2" indent="0">
              <a:buNone/>
            </a:pPr>
            <a:r>
              <a:rPr lang="en-US" dirty="0"/>
              <a:t>};</a:t>
            </a:r>
          </a:p>
          <a:p>
            <a:pPr marL="458787" lvl="2" indent="0">
              <a:buNone/>
            </a:pPr>
            <a:r>
              <a:rPr lang="en-US" dirty="0"/>
              <a:t>const {c269200, c269201, c269202} = subjects;</a:t>
            </a:r>
          </a:p>
          <a:p>
            <a:pPr marL="458787" lvl="2" indent="0">
              <a:buNone/>
            </a:pPr>
            <a:r>
              <a:rPr lang="en-US" dirty="0"/>
              <a:t>console.log(c269200);</a:t>
            </a:r>
          </a:p>
          <a:p>
            <a:pPr marL="458787" lvl="2" indent="0">
              <a:buNone/>
            </a:pPr>
            <a:r>
              <a:rPr lang="en-US" dirty="0"/>
              <a:t>console.log(c269201);</a:t>
            </a:r>
          </a:p>
          <a:p>
            <a:pPr marL="458787" lvl="2" indent="0">
              <a:buNone/>
            </a:pPr>
            <a:r>
              <a:rPr lang="en-US" dirty="0"/>
              <a:t>console.log(c269202);</a:t>
            </a:r>
          </a:p>
        </p:txBody>
      </p:sp>
    </p:spTree>
    <p:extLst>
      <p:ext uri="{BB962C8B-B14F-4D97-AF65-F5344CB8AC3E}">
        <p14:creationId xmlns:p14="http://schemas.microsoft.com/office/powerpoint/2010/main" val="2556701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C8481-98D3-4D8B-051A-9AD2DF43B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Destructuring</a:t>
            </a:r>
            <a:r>
              <a:rPr lang="en-US" dirty="0"/>
              <a:t> Object in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D8BC7A-EBBC-3571-BA8A-981636FE8F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can </a:t>
            </a:r>
            <a:r>
              <a:rPr lang="en-US" dirty="0" err="1"/>
              <a:t>destructure</a:t>
            </a:r>
            <a:r>
              <a:rPr lang="en-US" dirty="0"/>
              <a:t> an object with a function definition</a:t>
            </a:r>
          </a:p>
          <a:p>
            <a:endParaRPr lang="en-US" dirty="0"/>
          </a:p>
          <a:p>
            <a:pPr marL="458787" lvl="2" indent="0">
              <a:buNone/>
            </a:pPr>
            <a:r>
              <a:rPr lang="en-US" dirty="0"/>
              <a:t>const subjects = {</a:t>
            </a:r>
          </a:p>
          <a:p>
            <a:pPr marL="458787" lvl="2" indent="0">
              <a:buNone/>
            </a:pPr>
            <a:r>
              <a:rPr lang="en-US" dirty="0"/>
              <a:t>	c269200: "Web Programming",</a:t>
            </a:r>
          </a:p>
          <a:p>
            <a:pPr marL="458787" lvl="2" indent="0">
              <a:buNone/>
            </a:pPr>
            <a:r>
              <a:rPr lang="en-US" dirty="0"/>
              <a:t>	c269201: "Lab #2",</a:t>
            </a:r>
          </a:p>
          <a:p>
            <a:pPr marL="458787" lvl="2" indent="0">
              <a:buNone/>
            </a:pPr>
            <a:r>
              <a:rPr lang="en-US" dirty="0"/>
              <a:t>	c269202: "Algorithms"</a:t>
            </a:r>
          </a:p>
          <a:p>
            <a:pPr marL="458787" lvl="2" indent="0">
              <a:buNone/>
            </a:pPr>
            <a:r>
              <a:rPr lang="en-US" dirty="0"/>
              <a:t>};</a:t>
            </a:r>
          </a:p>
          <a:p>
            <a:pPr marL="458787" lvl="2" indent="0">
              <a:buNone/>
            </a:pPr>
            <a:r>
              <a:rPr lang="en-US" dirty="0"/>
              <a:t>function drop({c269200}) { return `Dropping ${c269200}`};</a:t>
            </a:r>
          </a:p>
          <a:p>
            <a:pPr marL="458787" lvl="2" indent="0">
              <a:buNone/>
            </a:pPr>
            <a:r>
              <a:rPr lang="en-US" dirty="0"/>
              <a:t>console.log(drop(subjects));</a:t>
            </a:r>
          </a:p>
        </p:txBody>
      </p:sp>
    </p:spTree>
    <p:extLst>
      <p:ext uri="{BB962C8B-B14F-4D97-AF65-F5344CB8AC3E}">
        <p14:creationId xmlns:p14="http://schemas.microsoft.com/office/powerpoint/2010/main" val="203969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1DF97-42D5-7AB5-D671-9EAF3B389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JavaScript Classes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0BDA08-A0E8-591C-400B-FDAAB3B83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809" y="1904999"/>
            <a:ext cx="9583155" cy="411480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 comparatively newer feature of JS</a:t>
            </a:r>
          </a:p>
          <a:p>
            <a:endParaRPr lang="en-US" dirty="0"/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class Course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constructor()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	</a:t>
            </a:r>
            <a:r>
              <a:rPr lang="en-US" dirty="0" err="1"/>
              <a:t>this.code</a:t>
            </a:r>
            <a:r>
              <a:rPr lang="en-US" dirty="0"/>
              <a:t> = "269200";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	</a:t>
            </a:r>
            <a:r>
              <a:rPr lang="en-US" dirty="0" err="1"/>
              <a:t>this.teacher</a:t>
            </a:r>
            <a:r>
              <a:rPr lang="en-US" dirty="0"/>
              <a:t> = "Ken“;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}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details()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	console.log(`${</a:t>
            </a:r>
            <a:r>
              <a:rPr lang="en-US" dirty="0" err="1"/>
              <a:t>this.code</a:t>
            </a:r>
            <a:r>
              <a:rPr lang="en-US" dirty="0"/>
              <a:t>} is taught by ${</a:t>
            </a:r>
            <a:r>
              <a:rPr lang="en-US" dirty="0" err="1"/>
              <a:t>this.teacher</a:t>
            </a:r>
            <a:r>
              <a:rPr lang="en-US" dirty="0"/>
              <a:t>}.`)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}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}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const </a:t>
            </a:r>
            <a:r>
              <a:rPr lang="en-US" dirty="0" err="1"/>
              <a:t>myCourse</a:t>
            </a:r>
            <a:r>
              <a:rPr lang="en-US" dirty="0"/>
              <a:t> = new Course();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</a:t>
            </a:r>
            <a:r>
              <a:rPr lang="en-US" dirty="0" err="1"/>
              <a:t>myCourse.details</a:t>
            </a:r>
            <a:r>
              <a:rPr lang="en-US" dirty="0"/>
              <a:t>();</a:t>
            </a:r>
          </a:p>
        </p:txBody>
      </p:sp>
    </p:spTree>
    <p:extLst>
      <p:ext uri="{BB962C8B-B14F-4D97-AF65-F5344CB8AC3E}">
        <p14:creationId xmlns:p14="http://schemas.microsoft.com/office/powerpoint/2010/main" val="427056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A0A91-2B9C-2B29-F7B1-A181F9640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JavaScript Classes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870D5-8F88-A507-A3C0-2ED1F5EF0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810" y="1904999"/>
            <a:ext cx="9449990" cy="411480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Constructing with parameters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class Course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constructor(code, teacher)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	</a:t>
            </a:r>
            <a:r>
              <a:rPr lang="en-US" dirty="0" err="1"/>
              <a:t>this.code</a:t>
            </a:r>
            <a:r>
              <a:rPr lang="en-US" dirty="0"/>
              <a:t> = code;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	</a:t>
            </a:r>
            <a:r>
              <a:rPr lang="en-US" dirty="0" err="1"/>
              <a:t>this.teacher</a:t>
            </a:r>
            <a:r>
              <a:rPr lang="en-US" dirty="0"/>
              <a:t> = teacher;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}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details()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	console.log(`${</a:t>
            </a:r>
            <a:r>
              <a:rPr lang="en-US" dirty="0" err="1"/>
              <a:t>this.code</a:t>
            </a:r>
            <a:r>
              <a:rPr lang="en-US" dirty="0"/>
              <a:t>} is taught by ${</a:t>
            </a:r>
            <a:r>
              <a:rPr lang="en-US" dirty="0" err="1"/>
              <a:t>this.teacher</a:t>
            </a:r>
            <a:r>
              <a:rPr lang="en-US" dirty="0"/>
              <a:t>}.`)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}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}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const </a:t>
            </a:r>
            <a:r>
              <a:rPr lang="en-US" dirty="0" err="1"/>
              <a:t>myCourse</a:t>
            </a:r>
            <a:r>
              <a:rPr lang="en-US" dirty="0"/>
              <a:t> = new Course(269200, "Ken");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</a:t>
            </a:r>
            <a:r>
              <a:rPr lang="en-US" dirty="0" err="1"/>
              <a:t>myCourse.details</a:t>
            </a:r>
            <a:r>
              <a:rPr lang="en-US" dirty="0"/>
              <a:t>();</a:t>
            </a:r>
          </a:p>
        </p:txBody>
      </p:sp>
    </p:spTree>
    <p:extLst>
      <p:ext uri="{BB962C8B-B14F-4D97-AF65-F5344CB8AC3E}">
        <p14:creationId xmlns:p14="http://schemas.microsoft.com/office/powerpoint/2010/main" val="2888691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BF281-E481-6842-35D6-C87404989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JavaScript Classes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C067DC-3FD2-8048-2B65-A0F4821E17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change properties using the dot notation;</a:t>
            </a:r>
          </a:p>
          <a:p>
            <a:endParaRPr lang="en-US" dirty="0"/>
          </a:p>
          <a:p>
            <a:pPr lvl="1"/>
            <a:r>
              <a:rPr lang="en-US" dirty="0" err="1"/>
              <a:t>myCourse.teacher</a:t>
            </a:r>
            <a:r>
              <a:rPr lang="en-US" dirty="0"/>
              <a:t> = “My Dog”;</a:t>
            </a:r>
          </a:p>
          <a:p>
            <a:pPr lvl="1"/>
            <a:endParaRPr lang="en-US" dirty="0"/>
          </a:p>
          <a:p>
            <a:r>
              <a:rPr lang="en-US" dirty="0"/>
              <a:t>What do you think about this?</a:t>
            </a:r>
          </a:p>
        </p:txBody>
      </p:sp>
    </p:spTree>
    <p:extLst>
      <p:ext uri="{BB962C8B-B14F-4D97-AF65-F5344CB8AC3E}">
        <p14:creationId xmlns:p14="http://schemas.microsoft.com/office/powerpoint/2010/main" val="813383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1B7F7-EDD4-7C4B-4CEB-0F34540E4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Setting &amp; Getting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FFE09F-7005-8A34-2F42-575963A748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We can use set &amp; get as Accessor / Mutator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set </a:t>
            </a:r>
            <a:r>
              <a:rPr lang="en-US" dirty="0" err="1"/>
              <a:t>Coursecode</a:t>
            </a:r>
            <a:r>
              <a:rPr lang="en-US" dirty="0"/>
              <a:t>(</a:t>
            </a:r>
            <a:r>
              <a:rPr lang="en-US" dirty="0" err="1"/>
              <a:t>Coursecode</a:t>
            </a:r>
            <a:r>
              <a:rPr lang="en-US" dirty="0"/>
              <a:t>) {</a:t>
            </a:r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US" dirty="0" err="1"/>
              <a:t>this.code</a:t>
            </a:r>
            <a:r>
              <a:rPr lang="en-US" dirty="0"/>
              <a:t> = </a:t>
            </a:r>
            <a:r>
              <a:rPr lang="en-US" dirty="0" err="1"/>
              <a:t>Coursecode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	}</a:t>
            </a:r>
          </a:p>
          <a:p>
            <a:pPr marL="0" indent="0">
              <a:buNone/>
            </a:pPr>
            <a:r>
              <a:rPr lang="en-US" dirty="0"/>
              <a:t>	get </a:t>
            </a:r>
            <a:r>
              <a:rPr lang="en-US" dirty="0" err="1"/>
              <a:t>Coursecode</a:t>
            </a:r>
            <a:r>
              <a:rPr lang="en-US" dirty="0"/>
              <a:t>() {</a:t>
            </a:r>
          </a:p>
          <a:p>
            <a:pPr marL="0" indent="0">
              <a:buNone/>
            </a:pPr>
            <a:r>
              <a:rPr lang="en-US" dirty="0"/>
              <a:t>		return </a:t>
            </a:r>
            <a:r>
              <a:rPr lang="en-US" dirty="0" err="1"/>
              <a:t>this.code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	}</a:t>
            </a:r>
          </a:p>
        </p:txBody>
      </p:sp>
    </p:spTree>
    <p:extLst>
      <p:ext uri="{BB962C8B-B14F-4D97-AF65-F5344CB8AC3E}">
        <p14:creationId xmlns:p14="http://schemas.microsoft.com/office/powerpoint/2010/main" val="3344824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444C8-D69C-931E-5976-2ABEDD396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Setting &amp; Getting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0B50DA-FE8B-ABE8-6B44-C5AC4B7E4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Or, if you prefer;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setCode</a:t>
            </a:r>
            <a:r>
              <a:rPr lang="en-US" dirty="0"/>
              <a:t>(</a:t>
            </a:r>
            <a:r>
              <a:rPr lang="en-US" dirty="0" err="1"/>
              <a:t>Coursecode</a:t>
            </a:r>
            <a:r>
              <a:rPr lang="en-US" dirty="0"/>
              <a:t>) {</a:t>
            </a:r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US" dirty="0" err="1"/>
              <a:t>this.code</a:t>
            </a:r>
            <a:r>
              <a:rPr lang="en-US" dirty="0"/>
              <a:t> = </a:t>
            </a:r>
            <a:r>
              <a:rPr lang="en-US" dirty="0" err="1"/>
              <a:t>Coursecode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	}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getCode</a:t>
            </a:r>
            <a:r>
              <a:rPr lang="en-US" dirty="0"/>
              <a:t>() {</a:t>
            </a:r>
          </a:p>
          <a:p>
            <a:pPr marL="0" indent="0">
              <a:buNone/>
            </a:pPr>
            <a:r>
              <a:rPr lang="en-US" dirty="0"/>
              <a:t>		return </a:t>
            </a:r>
            <a:r>
              <a:rPr lang="en-US" dirty="0" err="1"/>
              <a:t>this.code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	}</a:t>
            </a:r>
          </a:p>
        </p:txBody>
      </p:sp>
    </p:spTree>
    <p:extLst>
      <p:ext uri="{BB962C8B-B14F-4D97-AF65-F5344CB8AC3E}">
        <p14:creationId xmlns:p14="http://schemas.microsoft.com/office/powerpoint/2010/main" val="197613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12CCF-0E94-A84B-790D-D39375D3C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Setting &amp; Getting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CFDD9-FD9C-45BE-30AE-C5BB353A8A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How about an array?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class Course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constructor(code, teacher)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</a:t>
            </a:r>
            <a:r>
              <a:rPr lang="en-US" dirty="0" err="1"/>
              <a:t>this.code</a:t>
            </a:r>
            <a:r>
              <a:rPr lang="en-US" dirty="0"/>
              <a:t> = code;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</a:t>
            </a:r>
            <a:r>
              <a:rPr lang="en-US" dirty="0" err="1"/>
              <a:t>this.teacher</a:t>
            </a:r>
            <a:r>
              <a:rPr lang="en-US" dirty="0"/>
              <a:t> = teacher;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</a:t>
            </a:r>
            <a:r>
              <a:rPr lang="en-US" dirty="0" err="1"/>
              <a:t>this.students</a:t>
            </a:r>
            <a:r>
              <a:rPr lang="en-US" dirty="0"/>
              <a:t> = [];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}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</a:t>
            </a:r>
            <a:r>
              <a:rPr lang="en-US" dirty="0" err="1"/>
              <a:t>setStudents</a:t>
            </a:r>
            <a:r>
              <a:rPr lang="en-US" dirty="0"/>
              <a:t>(student)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</a:t>
            </a:r>
            <a:r>
              <a:rPr lang="en-US" dirty="0" err="1"/>
              <a:t>this.students.push</a:t>
            </a:r>
            <a:r>
              <a:rPr lang="en-US" dirty="0"/>
              <a:t>(student);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}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</a:t>
            </a:r>
            <a:r>
              <a:rPr lang="en-US" dirty="0" err="1"/>
              <a:t>getStudents</a:t>
            </a:r>
            <a:r>
              <a:rPr lang="en-US" dirty="0"/>
              <a:t>()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return </a:t>
            </a:r>
            <a:r>
              <a:rPr lang="en-US" dirty="0" err="1"/>
              <a:t>this.students</a:t>
            </a:r>
            <a:r>
              <a:rPr lang="en-US" dirty="0"/>
              <a:t>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}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…</a:t>
            </a:r>
          </a:p>
        </p:txBody>
      </p:sp>
    </p:spTree>
    <p:extLst>
      <p:ext uri="{BB962C8B-B14F-4D97-AF65-F5344CB8AC3E}">
        <p14:creationId xmlns:p14="http://schemas.microsoft.com/office/powerpoint/2010/main" val="2664611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87770-1670-FC35-2868-BBC41BE3B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E6B38-0C29-E246-43A9-29F15EFDB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0" y="2379216"/>
            <a:ext cx="11540970" cy="3640584"/>
          </a:xfrm>
        </p:spPr>
        <p:txBody>
          <a:bodyPr>
            <a:normAutofit/>
          </a:bodyPr>
          <a:lstStyle/>
          <a:p>
            <a:pPr marL="0" indent="0">
              <a:lnSpc>
                <a:spcPct val="20000"/>
              </a:lnSpc>
              <a:buNone/>
            </a:pPr>
            <a:r>
              <a:rPr lang="en-US" dirty="0"/>
              <a:t>	class Lab extends Course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constructor(code, teacher)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	super(code, teacher);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	</a:t>
            </a:r>
            <a:r>
              <a:rPr lang="en-US" dirty="0" err="1"/>
              <a:t>this.TA</a:t>
            </a:r>
            <a:r>
              <a:rPr lang="en-US" dirty="0"/>
              <a:t> = "Assistant";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}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details()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	console.log(`${</a:t>
            </a:r>
            <a:r>
              <a:rPr lang="en-US" dirty="0" err="1"/>
              <a:t>this.code</a:t>
            </a:r>
            <a:r>
              <a:rPr lang="en-US" dirty="0"/>
              <a:t>} is taught by ${</a:t>
            </a:r>
            <a:r>
              <a:rPr lang="en-US" dirty="0" err="1"/>
              <a:t>this.teacher</a:t>
            </a:r>
            <a:r>
              <a:rPr lang="en-US" dirty="0"/>
              <a:t>} &amp; ${</a:t>
            </a:r>
            <a:r>
              <a:rPr lang="en-US" dirty="0" err="1"/>
              <a:t>this.TA</a:t>
            </a:r>
            <a:r>
              <a:rPr lang="en-US" dirty="0"/>
              <a:t>}.`);	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}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}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const </a:t>
            </a:r>
            <a:r>
              <a:rPr lang="en-US" dirty="0" err="1"/>
              <a:t>myLab</a:t>
            </a:r>
            <a:r>
              <a:rPr lang="en-US" dirty="0"/>
              <a:t> = new Lab(269201, "ISNE Lab 2");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</a:t>
            </a:r>
            <a:r>
              <a:rPr lang="en-US" dirty="0" err="1"/>
              <a:t>myLab.details</a:t>
            </a:r>
            <a:r>
              <a:rPr lang="en-US" dirty="0"/>
              <a:t>();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05099C2-2E46-42A2-F03F-66FFDEDAFF19}"/>
              </a:ext>
            </a:extLst>
          </p:cNvPr>
          <p:cNvCxnSpPr/>
          <p:nvPr/>
        </p:nvCxnSpPr>
        <p:spPr>
          <a:xfrm flipH="1">
            <a:off x="3471169" y="1482571"/>
            <a:ext cx="1020932" cy="6924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CFA40F9D-7A9F-95F4-26EF-688C03227EA6}"/>
              </a:ext>
            </a:extLst>
          </p:cNvPr>
          <p:cNvSpPr txBox="1"/>
          <p:nvPr/>
        </p:nvSpPr>
        <p:spPr>
          <a:xfrm>
            <a:off x="4451268" y="1278384"/>
            <a:ext cx="6258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Creates a subclass of Course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B08226B-4707-EAF5-09CB-1F0BB5B012E6}"/>
              </a:ext>
            </a:extLst>
          </p:cNvPr>
          <p:cNvCxnSpPr/>
          <p:nvPr/>
        </p:nvCxnSpPr>
        <p:spPr>
          <a:xfrm flipH="1">
            <a:off x="6096000" y="2545100"/>
            <a:ext cx="1547674" cy="4200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6F7660C-C250-07C2-98A2-ACFBA68370DF}"/>
              </a:ext>
            </a:extLst>
          </p:cNvPr>
          <p:cNvSpPr txBox="1"/>
          <p:nvPr/>
        </p:nvSpPr>
        <p:spPr>
          <a:xfrm>
            <a:off x="7821227" y="2379216"/>
            <a:ext cx="4001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super calls the constructor of the parent</a:t>
            </a:r>
          </a:p>
        </p:txBody>
      </p:sp>
    </p:spTree>
    <p:extLst>
      <p:ext uri="{BB962C8B-B14F-4D97-AF65-F5344CB8AC3E}">
        <p14:creationId xmlns:p14="http://schemas.microsoft.com/office/powerpoint/2010/main" val="466409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E859B-3835-9D92-FB1D-092C0B8E7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JavaScript Objects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F6BCB-BEA1-5575-CA55-90F372FE8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Objects are a useful way of creating more advanced datatypes.</a:t>
            </a:r>
          </a:p>
          <a:p>
            <a:r>
              <a:rPr lang="en-US" dirty="0"/>
              <a:t>Objects are a set of “</a:t>
            </a:r>
            <a:r>
              <a:rPr lang="en-US" dirty="0" err="1"/>
              <a:t>key”:”value</a:t>
            </a:r>
            <a:r>
              <a:rPr lang="en-US" dirty="0"/>
              <a:t>” pairs.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	const </a:t>
            </a:r>
            <a:r>
              <a:rPr lang="en-US" dirty="0" err="1"/>
              <a:t>myPerson</a:t>
            </a:r>
            <a:r>
              <a:rPr lang="en-US" dirty="0"/>
              <a:t> = { name: “Ken” };</a:t>
            </a:r>
          </a:p>
          <a:p>
            <a:pPr marL="0" indent="0">
              <a:buNone/>
            </a:pPr>
            <a:r>
              <a:rPr lang="en-US" dirty="0"/>
              <a:t>	console.log(</a:t>
            </a:r>
            <a:r>
              <a:rPr lang="en-US" dirty="0" err="1"/>
              <a:t>myPerson</a:t>
            </a:r>
            <a:r>
              <a:rPr lang="en-US" dirty="0"/>
              <a:t>);</a:t>
            </a:r>
          </a:p>
          <a:p>
            <a:pPr marL="0" indent="0">
              <a:buNone/>
            </a:pPr>
            <a:r>
              <a:rPr lang="en-US" dirty="0"/>
              <a:t>	console.log(myPerson.name);</a:t>
            </a:r>
          </a:p>
        </p:txBody>
      </p:sp>
    </p:spTree>
    <p:extLst>
      <p:ext uri="{BB962C8B-B14F-4D97-AF65-F5344CB8AC3E}">
        <p14:creationId xmlns:p14="http://schemas.microsoft.com/office/powerpoint/2010/main" val="2263891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9FA36-69C9-7E48-7A04-8B7D7A4A9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810" y="381000"/>
            <a:ext cx="9146383" cy="666565"/>
          </a:xfrm>
        </p:spPr>
        <p:txBody>
          <a:bodyPr/>
          <a:lstStyle/>
          <a:p>
            <a:r>
              <a:rPr lang="en-US" dirty="0"/>
              <a:t>Underscore Naming Convention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F1A9FB-FCAA-1C17-543D-E0955D84AB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4299" y="1429305"/>
            <a:ext cx="10591060" cy="5113538"/>
          </a:xfrm>
        </p:spPr>
        <p:txBody>
          <a:bodyPr>
            <a:normAutofit/>
          </a:bodyPr>
          <a:lstStyle/>
          <a:p>
            <a:r>
              <a:rPr lang="en-US" dirty="0"/>
              <a:t>Problem: The properties can be still be accessed &amp; changed directly</a:t>
            </a:r>
            <a:br>
              <a:rPr lang="en-US" dirty="0"/>
            </a:br>
            <a:endParaRPr lang="en-US" dirty="0"/>
          </a:p>
          <a:p>
            <a:pPr marL="239712" lvl="1" indent="0">
              <a:lnSpc>
                <a:spcPct val="20000"/>
              </a:lnSpc>
              <a:buNone/>
            </a:pPr>
            <a:r>
              <a:rPr lang="en-US" dirty="0"/>
              <a:t>class Course {</a:t>
            </a:r>
          </a:p>
          <a:p>
            <a:pPr marL="239712" lvl="1" indent="0">
              <a:lnSpc>
                <a:spcPct val="20000"/>
              </a:lnSpc>
              <a:buNone/>
            </a:pPr>
            <a:r>
              <a:rPr lang="en-US" dirty="0"/>
              <a:t>	constructor(code, teacher) {</a:t>
            </a:r>
          </a:p>
          <a:p>
            <a:pPr marL="239712" lvl="1" indent="0">
              <a:lnSpc>
                <a:spcPct val="20000"/>
              </a:lnSpc>
              <a:buNone/>
            </a:pPr>
            <a:r>
              <a:rPr lang="en-US" dirty="0"/>
              <a:t>		</a:t>
            </a:r>
            <a:r>
              <a:rPr lang="en-US" dirty="0" err="1"/>
              <a:t>this._code</a:t>
            </a:r>
            <a:r>
              <a:rPr lang="en-US" dirty="0"/>
              <a:t> = code;</a:t>
            </a:r>
          </a:p>
          <a:p>
            <a:pPr marL="239712" lvl="1" indent="0">
              <a:lnSpc>
                <a:spcPct val="20000"/>
              </a:lnSpc>
              <a:buNone/>
            </a:pPr>
            <a:r>
              <a:rPr lang="en-US" dirty="0"/>
              <a:t>		</a:t>
            </a:r>
            <a:r>
              <a:rPr lang="en-US" dirty="0" err="1"/>
              <a:t>this._teacher</a:t>
            </a:r>
            <a:r>
              <a:rPr lang="en-US" dirty="0"/>
              <a:t> = teacher;</a:t>
            </a:r>
          </a:p>
          <a:p>
            <a:pPr marL="239712" lvl="1" indent="0">
              <a:lnSpc>
                <a:spcPct val="20000"/>
              </a:lnSpc>
              <a:buNone/>
            </a:pPr>
            <a:r>
              <a:rPr lang="en-US" dirty="0"/>
              <a:t>	}</a:t>
            </a:r>
          </a:p>
          <a:p>
            <a:pPr marL="239712" lvl="1" indent="0">
              <a:lnSpc>
                <a:spcPct val="20000"/>
              </a:lnSpc>
              <a:buNone/>
            </a:pPr>
            <a:r>
              <a:rPr lang="en-US" dirty="0"/>
              <a:t>	</a:t>
            </a:r>
            <a:r>
              <a:rPr lang="en-US" dirty="0" err="1"/>
              <a:t>setCode</a:t>
            </a:r>
            <a:r>
              <a:rPr lang="en-US" dirty="0"/>
              <a:t>(</a:t>
            </a:r>
            <a:r>
              <a:rPr lang="en-US" dirty="0" err="1"/>
              <a:t>Coursecode</a:t>
            </a:r>
            <a:r>
              <a:rPr lang="en-US" dirty="0"/>
              <a:t>) {</a:t>
            </a:r>
          </a:p>
          <a:p>
            <a:pPr marL="239712" lvl="1" indent="0">
              <a:lnSpc>
                <a:spcPct val="20000"/>
              </a:lnSpc>
              <a:buNone/>
            </a:pPr>
            <a:r>
              <a:rPr lang="en-US" dirty="0"/>
              <a:t>		</a:t>
            </a:r>
            <a:r>
              <a:rPr lang="en-US" dirty="0" err="1"/>
              <a:t>this._code</a:t>
            </a:r>
            <a:r>
              <a:rPr lang="en-US" dirty="0"/>
              <a:t> = </a:t>
            </a:r>
            <a:r>
              <a:rPr lang="en-US" dirty="0" err="1"/>
              <a:t>Coursecode</a:t>
            </a:r>
            <a:r>
              <a:rPr lang="en-US" dirty="0"/>
              <a:t>;</a:t>
            </a:r>
          </a:p>
          <a:p>
            <a:pPr marL="239712" lvl="1" indent="0">
              <a:lnSpc>
                <a:spcPct val="20000"/>
              </a:lnSpc>
              <a:buNone/>
            </a:pPr>
            <a:r>
              <a:rPr lang="en-US" dirty="0"/>
              <a:t>	}</a:t>
            </a:r>
          </a:p>
          <a:p>
            <a:pPr marL="239712" lvl="1" indent="0">
              <a:lnSpc>
                <a:spcPct val="20000"/>
              </a:lnSpc>
              <a:buNone/>
            </a:pPr>
            <a:r>
              <a:rPr lang="en-US" dirty="0"/>
              <a:t>	</a:t>
            </a:r>
            <a:r>
              <a:rPr lang="en-US" dirty="0" err="1"/>
              <a:t>getCode</a:t>
            </a:r>
            <a:r>
              <a:rPr lang="en-US" dirty="0"/>
              <a:t>() {</a:t>
            </a:r>
          </a:p>
          <a:p>
            <a:pPr marL="239712" lvl="1" indent="0">
              <a:lnSpc>
                <a:spcPct val="20000"/>
              </a:lnSpc>
              <a:buNone/>
            </a:pPr>
            <a:r>
              <a:rPr lang="en-US" dirty="0"/>
              <a:t>		return </a:t>
            </a:r>
            <a:r>
              <a:rPr lang="en-US" dirty="0" err="1"/>
              <a:t>this._code</a:t>
            </a:r>
            <a:r>
              <a:rPr lang="en-US" dirty="0"/>
              <a:t>;</a:t>
            </a:r>
          </a:p>
          <a:p>
            <a:pPr marL="239712" lvl="1" indent="0">
              <a:lnSpc>
                <a:spcPct val="20000"/>
              </a:lnSpc>
              <a:buNone/>
            </a:pPr>
            <a:r>
              <a:rPr lang="en-US" dirty="0"/>
              <a:t>	}</a:t>
            </a:r>
          </a:p>
          <a:p>
            <a:pPr marL="239712" lvl="1" indent="0">
              <a:lnSpc>
                <a:spcPct val="20000"/>
              </a:lnSpc>
              <a:buNone/>
            </a:pPr>
            <a:r>
              <a:rPr lang="en-US" dirty="0"/>
              <a:t>	details() {</a:t>
            </a:r>
          </a:p>
          <a:p>
            <a:pPr marL="239712" lvl="1" indent="0">
              <a:lnSpc>
                <a:spcPct val="20000"/>
              </a:lnSpc>
              <a:buNone/>
            </a:pPr>
            <a:r>
              <a:rPr lang="en-US" dirty="0"/>
              <a:t>		console.log(`${</a:t>
            </a:r>
            <a:r>
              <a:rPr lang="en-US" dirty="0" err="1"/>
              <a:t>this._code</a:t>
            </a:r>
            <a:r>
              <a:rPr lang="en-US" dirty="0"/>
              <a:t>} is taught by ${</a:t>
            </a:r>
            <a:r>
              <a:rPr lang="en-US" dirty="0" err="1"/>
              <a:t>this._teacher</a:t>
            </a:r>
            <a:r>
              <a:rPr lang="en-US" dirty="0"/>
              <a:t>}.`);</a:t>
            </a:r>
          </a:p>
          <a:p>
            <a:pPr marL="239712" lvl="1" indent="0">
              <a:lnSpc>
                <a:spcPct val="20000"/>
              </a:lnSpc>
              <a:buNone/>
            </a:pPr>
            <a:r>
              <a:rPr lang="en-US" dirty="0"/>
              <a:t>	}</a:t>
            </a:r>
          </a:p>
          <a:p>
            <a:pPr marL="239712" lvl="1" indent="0">
              <a:lnSpc>
                <a:spcPct val="20000"/>
              </a:lnSpc>
              <a:buNone/>
            </a:pPr>
            <a:r>
              <a:rPr lang="en-US" dirty="0"/>
              <a:t>}</a:t>
            </a:r>
          </a:p>
          <a:p>
            <a:pPr marL="239712" lvl="1" indent="0">
              <a:lnSpc>
                <a:spcPct val="20000"/>
              </a:lnSpc>
              <a:buNone/>
            </a:pPr>
            <a:r>
              <a:rPr lang="en-US" dirty="0" err="1"/>
              <a:t>myCourse</a:t>
            </a:r>
            <a:r>
              <a:rPr lang="en-US" dirty="0"/>
              <a:t>=new Course(269200, "Ken");</a:t>
            </a:r>
          </a:p>
          <a:p>
            <a:pPr marL="239712" lvl="1" indent="0">
              <a:lnSpc>
                <a:spcPct val="20000"/>
              </a:lnSpc>
              <a:buNone/>
            </a:pPr>
            <a:r>
              <a:rPr lang="en-US" dirty="0" err="1"/>
              <a:t>myCourse.details</a:t>
            </a:r>
            <a:r>
              <a:rPr lang="en-US" dirty="0"/>
              <a:t>();</a:t>
            </a:r>
          </a:p>
          <a:p>
            <a:pPr marL="239712" lvl="1" indent="0">
              <a:lnSpc>
                <a:spcPct val="20000"/>
              </a:lnSpc>
              <a:buNone/>
            </a:pPr>
            <a:endParaRPr lang="en-US" dirty="0"/>
          </a:p>
          <a:p>
            <a:pPr marL="342900" indent="-342900">
              <a:lnSpc>
                <a:spcPct val="20000"/>
              </a:lnSpc>
            </a:pPr>
            <a:r>
              <a:rPr lang="en-US" dirty="0"/>
              <a:t>The underscore indicates that the data is intended to be ‘private’, BUT…</a:t>
            </a:r>
          </a:p>
        </p:txBody>
      </p:sp>
    </p:spTree>
    <p:extLst>
      <p:ext uri="{BB962C8B-B14F-4D97-AF65-F5344CB8AC3E}">
        <p14:creationId xmlns:p14="http://schemas.microsoft.com/office/powerpoint/2010/main" val="12713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DBAFD-30CD-06FE-75E7-B225AD1CE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4E5AC1-3EAC-AA78-6ABE-F4BBC7E431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doesn’t really work…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myCourse</a:t>
            </a:r>
            <a:r>
              <a:rPr lang="en-US" dirty="0"/>
              <a:t>=new Course(269200, "Ken");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myCourse</a:t>
            </a:r>
            <a:r>
              <a:rPr lang="en-US" dirty="0"/>
              <a:t>._teacher = "John";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myCourse.details</a:t>
            </a:r>
            <a:r>
              <a:rPr lang="en-US" dirty="0"/>
              <a:t>();</a:t>
            </a:r>
          </a:p>
        </p:txBody>
      </p:sp>
    </p:spTree>
    <p:extLst>
      <p:ext uri="{BB962C8B-B14F-4D97-AF65-F5344CB8AC3E}">
        <p14:creationId xmlns:p14="http://schemas.microsoft.com/office/powerpoint/2010/main" val="4075862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10FE5-9E74-D746-8B6C-BCAEBD428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Solution – a Factory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E4971F-AEDB-B5E3-D84D-6DF5A7CBC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479" y="1904999"/>
            <a:ext cx="10546671" cy="4114801"/>
          </a:xfrm>
        </p:spPr>
        <p:txBody>
          <a:bodyPr>
            <a:normAutofit/>
          </a:bodyPr>
          <a:lstStyle/>
          <a:p>
            <a:r>
              <a:rPr lang="en-US" dirty="0"/>
              <a:t>This prevents the teacher being changed outside of the factory – try it out!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function </a:t>
            </a:r>
            <a:r>
              <a:rPr lang="en-US" dirty="0" err="1"/>
              <a:t>courseFactory</a:t>
            </a:r>
            <a:r>
              <a:rPr lang="en-US" dirty="0"/>
              <a:t>(</a:t>
            </a:r>
            <a:r>
              <a:rPr lang="en-US" dirty="0" err="1"/>
              <a:t>courseCode</a:t>
            </a:r>
            <a:r>
              <a:rPr lang="en-US" dirty="0"/>
              <a:t>, </a:t>
            </a:r>
            <a:r>
              <a:rPr lang="en-US" dirty="0" err="1"/>
              <a:t>courseTeacher</a:t>
            </a:r>
            <a:r>
              <a:rPr lang="en-US" dirty="0"/>
              <a:t>)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const code = </a:t>
            </a:r>
            <a:r>
              <a:rPr lang="en-US" dirty="0" err="1"/>
              <a:t>courseCode</a:t>
            </a:r>
            <a:r>
              <a:rPr lang="en-US" dirty="0"/>
              <a:t>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const teacher = </a:t>
            </a:r>
            <a:r>
              <a:rPr lang="en-US" dirty="0" err="1"/>
              <a:t>courseTeacher</a:t>
            </a:r>
            <a:r>
              <a:rPr lang="en-US" dirty="0"/>
              <a:t>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return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	details: () =&gt; console.log(`${code} is taught by ${teacher}.`)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};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}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const </a:t>
            </a:r>
            <a:r>
              <a:rPr lang="en-US" dirty="0" err="1"/>
              <a:t>myCourse</a:t>
            </a:r>
            <a:r>
              <a:rPr lang="en-US" dirty="0"/>
              <a:t> = </a:t>
            </a:r>
            <a:r>
              <a:rPr lang="en-US" dirty="0" err="1"/>
              <a:t>courseFactory</a:t>
            </a:r>
            <a:r>
              <a:rPr lang="en-US" dirty="0"/>
              <a:t>(269200, "Ken");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</a:t>
            </a:r>
            <a:r>
              <a:rPr lang="en-US" dirty="0" err="1"/>
              <a:t>myCourse.details</a:t>
            </a:r>
            <a:r>
              <a:rPr lang="en-US" dirty="0"/>
              <a:t>();</a:t>
            </a:r>
          </a:p>
        </p:txBody>
      </p:sp>
    </p:spTree>
    <p:extLst>
      <p:ext uri="{BB962C8B-B14F-4D97-AF65-F5344CB8AC3E}">
        <p14:creationId xmlns:p14="http://schemas.microsoft.com/office/powerpoint/2010/main" val="170513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EDBBB-ADA8-DDB0-9B0F-3B56372F5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810" y="381000"/>
            <a:ext cx="9146383" cy="577788"/>
          </a:xfrm>
        </p:spPr>
        <p:txBody>
          <a:bodyPr>
            <a:normAutofit fontScale="90000"/>
          </a:bodyPr>
          <a:lstStyle/>
          <a:p>
            <a:r>
              <a:rPr lang="en-US" dirty="0"/>
              <a:t>Better still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C53FBF-7D8E-A6A8-FA61-EF1CBDBC70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761" y="1038687"/>
            <a:ext cx="10206819" cy="498111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JavaScript now supports proper private properties using ‘#’.</a:t>
            </a:r>
          </a:p>
          <a:p>
            <a:endParaRPr lang="en-US" dirty="0"/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class Course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#code;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#teacher;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constructor(code, teacher)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</a:t>
            </a:r>
            <a:r>
              <a:rPr lang="en-US" dirty="0" err="1"/>
              <a:t>this.#code</a:t>
            </a:r>
            <a:r>
              <a:rPr lang="en-US" dirty="0"/>
              <a:t> = code;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</a:t>
            </a:r>
            <a:r>
              <a:rPr lang="en-US" dirty="0" err="1"/>
              <a:t>this.#teacher</a:t>
            </a:r>
            <a:r>
              <a:rPr lang="en-US" dirty="0"/>
              <a:t> = teacher;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}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</a:t>
            </a:r>
            <a:r>
              <a:rPr lang="en-US" dirty="0" err="1"/>
              <a:t>setCode</a:t>
            </a:r>
            <a:r>
              <a:rPr lang="en-US" dirty="0"/>
              <a:t>(</a:t>
            </a:r>
            <a:r>
              <a:rPr lang="en-US" dirty="0" err="1"/>
              <a:t>Coursecode</a:t>
            </a:r>
            <a:r>
              <a:rPr lang="en-US" dirty="0"/>
              <a:t>)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</a:t>
            </a:r>
            <a:r>
              <a:rPr lang="en-US" dirty="0" err="1"/>
              <a:t>this.#code</a:t>
            </a:r>
            <a:r>
              <a:rPr lang="en-US" dirty="0"/>
              <a:t> = </a:t>
            </a:r>
            <a:r>
              <a:rPr lang="en-US" dirty="0" err="1"/>
              <a:t>Coursecode</a:t>
            </a:r>
            <a:r>
              <a:rPr lang="en-US" dirty="0"/>
              <a:t>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}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</a:t>
            </a:r>
            <a:r>
              <a:rPr lang="en-US" dirty="0" err="1"/>
              <a:t>getCode</a:t>
            </a:r>
            <a:r>
              <a:rPr lang="en-US" dirty="0"/>
              <a:t>()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return </a:t>
            </a:r>
            <a:r>
              <a:rPr lang="en-US" dirty="0" err="1"/>
              <a:t>this.#code</a:t>
            </a:r>
            <a:r>
              <a:rPr lang="en-US" dirty="0"/>
              <a:t>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}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details()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console.log(`${</a:t>
            </a:r>
            <a:r>
              <a:rPr lang="en-US" dirty="0" err="1"/>
              <a:t>this.#code</a:t>
            </a:r>
            <a:r>
              <a:rPr lang="en-US" dirty="0"/>
              <a:t>} is taught by ${</a:t>
            </a:r>
            <a:r>
              <a:rPr lang="en-US" dirty="0" err="1"/>
              <a:t>this.#teacher</a:t>
            </a:r>
            <a:r>
              <a:rPr lang="en-US" dirty="0"/>
              <a:t>}.`);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}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00782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FF7CB-9255-ABBD-0B18-1D8EF086A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I Use?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5CF0DB-8308-CFD1-E71E-840A336261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66328B-34C7-672C-28D7-F61531F3E3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088" y="1971193"/>
            <a:ext cx="9928302" cy="4048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839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26CF5-1AD0-DBA1-51FE-BE6ADF677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I Use? (2025)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B725C-29F7-7924-73A6-9EAC32B8C8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F726A4-6942-94E8-AC3A-F0B560983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623" y="1886292"/>
            <a:ext cx="10194524" cy="4152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791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55AA7-4709-7CA0-80C5-7D1F0F410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Introducing JSON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56783-9F2D-5293-BCE9-0A62929F72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JSON = JavaScript Object Notation</a:t>
            </a:r>
          </a:p>
          <a:p>
            <a:pPr lvl="1"/>
            <a:r>
              <a:rPr lang="en-US" dirty="0"/>
              <a:t>Used to send and receive data</a:t>
            </a:r>
          </a:p>
          <a:p>
            <a:pPr lvl="1"/>
            <a:r>
              <a:rPr lang="en-US" dirty="0"/>
              <a:t>A text format that is actually language independent</a:t>
            </a:r>
          </a:p>
          <a:p>
            <a:pPr lvl="2"/>
            <a:r>
              <a:rPr lang="en-US" dirty="0"/>
              <a:t>Can be used by many languages</a:t>
            </a:r>
          </a:p>
          <a:p>
            <a:pPr lvl="1"/>
            <a:r>
              <a:rPr lang="en-US" dirty="0"/>
              <a:t>So is used to communicate between different languages</a:t>
            </a:r>
          </a:p>
        </p:txBody>
      </p:sp>
    </p:spTree>
    <p:extLst>
      <p:ext uri="{BB962C8B-B14F-4D97-AF65-F5344CB8AC3E}">
        <p14:creationId xmlns:p14="http://schemas.microsoft.com/office/powerpoint/2010/main" val="3664008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A6ED3-21D1-8CC1-7B34-2F63CA4C3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3B1253-AB3E-0BFA-167E-55B601158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810" y="1905000"/>
            <a:ext cx="9136770" cy="442478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Remember our object from earlier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const </a:t>
            </a:r>
            <a:r>
              <a:rPr lang="en-US" dirty="0" err="1"/>
              <a:t>myPerson</a:t>
            </a:r>
            <a:r>
              <a:rPr lang="en-US" dirty="0"/>
              <a:t> =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name: "Ken",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awake: true,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</a:t>
            </a:r>
            <a:r>
              <a:rPr lang="en-US" dirty="0" err="1"/>
              <a:t>pulseRate</a:t>
            </a:r>
            <a:r>
              <a:rPr lang="en-US" dirty="0"/>
              <a:t>: 80,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activities: ["Running", "Eating", "Sleeping"],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drink: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	morning: "Coffee",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	afternoon: "Water"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},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greeting: function  () { 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	return "Hello";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}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};</a:t>
            </a:r>
          </a:p>
          <a:p>
            <a:r>
              <a:rPr lang="en-US" dirty="0"/>
              <a:t>What if I wanted to send this to a server? (Or receive it).</a:t>
            </a:r>
          </a:p>
        </p:txBody>
      </p:sp>
    </p:spTree>
    <p:extLst>
      <p:ext uri="{BB962C8B-B14F-4D97-AF65-F5344CB8AC3E}">
        <p14:creationId xmlns:p14="http://schemas.microsoft.com/office/powerpoint/2010/main" val="42988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15BD2-F4EE-ECF4-182E-274A9B7E0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 it in the console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34966B-F6DA-021E-7297-4816E642D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121" y="2956264"/>
            <a:ext cx="8644769" cy="187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3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EC166-C595-6680-0229-41B95CC94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JSON.stringify</a:t>
            </a:r>
            <a:r>
              <a:rPr lang="en-US" dirty="0"/>
              <a:t>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F38D27-7441-193B-51BB-72B58AEAA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810" y="1904999"/>
            <a:ext cx="9136770" cy="4708865"/>
          </a:xfrm>
        </p:spPr>
        <p:txBody>
          <a:bodyPr/>
          <a:lstStyle/>
          <a:p>
            <a:r>
              <a:rPr lang="en-US" dirty="0"/>
              <a:t>We can convert it into JSON using </a:t>
            </a:r>
            <a:r>
              <a:rPr lang="en-US" dirty="0" err="1"/>
              <a:t>stringify</a:t>
            </a:r>
            <a:r>
              <a:rPr lang="en-US" dirty="0"/>
              <a:t>()</a:t>
            </a:r>
          </a:p>
          <a:p>
            <a:pPr marL="0" indent="0">
              <a:buNone/>
            </a:pPr>
            <a:r>
              <a:rPr lang="en-US" dirty="0"/>
              <a:t>		const </a:t>
            </a:r>
            <a:r>
              <a:rPr lang="en-US" dirty="0" err="1"/>
              <a:t>sendJSON</a:t>
            </a:r>
            <a:r>
              <a:rPr lang="en-US" dirty="0"/>
              <a:t> = </a:t>
            </a:r>
            <a:r>
              <a:rPr lang="en-US" dirty="0" err="1"/>
              <a:t>JSON.stringify</a:t>
            </a:r>
            <a:r>
              <a:rPr lang="en-US" dirty="0"/>
              <a:t>(</a:t>
            </a:r>
            <a:r>
              <a:rPr lang="en-US" dirty="0" err="1"/>
              <a:t>myPerson</a:t>
            </a:r>
            <a:r>
              <a:rPr lang="en-US" dirty="0"/>
              <a:t>);</a:t>
            </a:r>
          </a:p>
          <a:p>
            <a:r>
              <a:rPr lang="en-US" dirty="0"/>
              <a:t>The Result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Spot any differences?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5F3BAB-2374-59B1-CFDF-0AC28BB13D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78" y="3619084"/>
            <a:ext cx="8203969" cy="2044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510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455BA-B188-3038-270C-2A391744E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JavaScript Objects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34221-3FD3-327D-8994-0D5B0B6F68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Of course Objects can contain any data types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const </a:t>
            </a:r>
            <a:r>
              <a:rPr lang="en-US" dirty="0" err="1"/>
              <a:t>myPerson</a:t>
            </a:r>
            <a:r>
              <a:rPr lang="en-US" dirty="0"/>
              <a:t> = {</a:t>
            </a:r>
          </a:p>
          <a:p>
            <a:pPr marL="0" indent="0">
              <a:buNone/>
            </a:pPr>
            <a:r>
              <a:rPr lang="en-US" dirty="0"/>
              <a:t>		name: “Ken”,</a:t>
            </a:r>
          </a:p>
          <a:p>
            <a:pPr marL="0" indent="0">
              <a:buNone/>
            </a:pPr>
            <a:r>
              <a:rPr lang="en-US" dirty="0"/>
              <a:t>		awake: true,</a:t>
            </a:r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US" dirty="0" err="1"/>
              <a:t>pulseRate</a:t>
            </a:r>
            <a:r>
              <a:rPr lang="en-US" dirty="0"/>
              <a:t>: 80</a:t>
            </a:r>
          </a:p>
          <a:p>
            <a:pPr marL="0" indent="0">
              <a:buNone/>
            </a:pPr>
            <a:r>
              <a:rPr lang="en-US" dirty="0"/>
              <a:t>	};</a:t>
            </a:r>
          </a:p>
          <a:p>
            <a:r>
              <a:rPr lang="en-US" dirty="0"/>
              <a:t>How would you access each bit of data?</a:t>
            </a:r>
          </a:p>
        </p:txBody>
      </p:sp>
    </p:spTree>
    <p:extLst>
      <p:ext uri="{BB962C8B-B14F-4D97-AF65-F5344CB8AC3E}">
        <p14:creationId xmlns:p14="http://schemas.microsoft.com/office/powerpoint/2010/main" val="2147308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508F4-8245-EFF2-30D3-679BAFFF6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JSON.parse</a:t>
            </a:r>
            <a:r>
              <a:rPr lang="en-US" dirty="0"/>
              <a:t>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BD5BA5-D722-253C-5D03-AF813CF883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convert it back to an object using parse()</a:t>
            </a:r>
          </a:p>
          <a:p>
            <a:pPr marL="0" indent="0">
              <a:buNone/>
            </a:pPr>
            <a:r>
              <a:rPr lang="en-US" dirty="0"/>
              <a:t>	const </a:t>
            </a:r>
            <a:r>
              <a:rPr lang="en-US" dirty="0" err="1"/>
              <a:t>receiveJSON</a:t>
            </a:r>
            <a:r>
              <a:rPr lang="en-US" dirty="0"/>
              <a:t> = </a:t>
            </a:r>
            <a:r>
              <a:rPr lang="en-US" dirty="0" err="1"/>
              <a:t>JSON.parse</a:t>
            </a:r>
            <a:r>
              <a:rPr lang="en-US" dirty="0"/>
              <a:t>(</a:t>
            </a:r>
            <a:r>
              <a:rPr lang="en-US" dirty="0" err="1"/>
              <a:t>sendJSON</a:t>
            </a:r>
            <a:r>
              <a:rPr lang="en-US" dirty="0"/>
              <a:t>);</a:t>
            </a:r>
          </a:p>
          <a:p>
            <a:r>
              <a:rPr lang="en-US" dirty="0"/>
              <a:t>The Result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5F9421-B5B1-1070-37DB-DD26FA5DB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3189" y="3590878"/>
            <a:ext cx="10292862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778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25C07-724D-463F-9173-FC0AA3E7E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JavaScript – </a:t>
            </a:r>
            <a:r>
              <a:rPr lang="en-US" dirty="0" err="1"/>
              <a:t>getElementById</a:t>
            </a:r>
            <a:r>
              <a:rPr lang="en-US" dirty="0"/>
              <a:t>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551C1-F673-4033-8423-DAEA88FE7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important function!</a:t>
            </a:r>
          </a:p>
          <a:p>
            <a:r>
              <a:rPr lang="en-US" dirty="0"/>
              <a:t>Get elements from the DOM!!!</a:t>
            </a:r>
          </a:p>
          <a:p>
            <a:pPr marL="0" indent="0">
              <a:buNone/>
            </a:pPr>
            <a:r>
              <a:rPr lang="en-US" dirty="0"/>
              <a:t>&lt;p id="intro"&gt;Hello World&lt;/p&gt;</a:t>
            </a:r>
            <a:br>
              <a:rPr lang="en-US" dirty="0"/>
            </a:br>
            <a:r>
              <a:rPr lang="en-US" dirty="0"/>
              <a:t>&lt;script type="text/</a:t>
            </a:r>
            <a:r>
              <a:rPr lang="en-US" dirty="0" err="1"/>
              <a:t>javascript</a:t>
            </a:r>
            <a:r>
              <a:rPr lang="en-US" dirty="0"/>
              <a:t>"&gt;</a:t>
            </a:r>
            <a:br>
              <a:rPr lang="en-US" dirty="0"/>
            </a:br>
            <a:r>
              <a:rPr lang="en-US"/>
              <a:t>   const </a:t>
            </a:r>
            <a:r>
              <a:rPr lang="en-US" dirty="0"/>
              <a:t>el = </a:t>
            </a:r>
            <a:r>
              <a:rPr lang="en-US" dirty="0" err="1"/>
              <a:t>document.getElementById</a:t>
            </a:r>
            <a:r>
              <a:rPr lang="en-US" dirty="0"/>
              <a:t>("intro");</a:t>
            </a:r>
            <a:br>
              <a:rPr lang="en-US" dirty="0"/>
            </a:br>
            <a:r>
              <a:rPr lang="en-US" dirty="0"/>
              <a:t>   </a:t>
            </a:r>
            <a:r>
              <a:rPr lang="en-US" dirty="0" err="1"/>
              <a:t>el.style.color</a:t>
            </a:r>
            <a:r>
              <a:rPr lang="en-US" dirty="0"/>
              <a:t> = "blue";</a:t>
            </a:r>
            <a:br>
              <a:rPr lang="en-US" dirty="0"/>
            </a:br>
            <a:r>
              <a:rPr lang="en-US" dirty="0"/>
              <a:t>&lt;/script&gt;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11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A3273-DC08-488D-8CD9-E573A6755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JavaScript – </a:t>
            </a:r>
            <a:r>
              <a:rPr lang="en-US" dirty="0" err="1"/>
              <a:t>getElementById</a:t>
            </a:r>
            <a:r>
              <a:rPr lang="en-US" dirty="0"/>
              <a:t>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86E40-BCBD-4B78-86E8-F6608D402F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can be aliased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&lt;script type="text/</a:t>
            </a:r>
            <a:r>
              <a:rPr lang="en-US" dirty="0" err="1"/>
              <a:t>javascript</a:t>
            </a:r>
            <a:r>
              <a:rPr lang="en-US" dirty="0"/>
              <a:t>"&gt;</a:t>
            </a:r>
            <a:br>
              <a:rPr lang="en-US" dirty="0"/>
            </a:br>
            <a:r>
              <a:rPr lang="en-US" dirty="0"/>
              <a:t>   function $(id)</a:t>
            </a:r>
            <a:br>
              <a:rPr lang="en-US" dirty="0"/>
            </a:br>
            <a:r>
              <a:rPr lang="en-US" dirty="0"/>
              <a:t>   {</a:t>
            </a:r>
            <a:br>
              <a:rPr lang="en-US" dirty="0"/>
            </a:br>
            <a:r>
              <a:rPr lang="en-US" dirty="0"/>
              <a:t>      return </a:t>
            </a:r>
            <a:r>
              <a:rPr lang="en-US" dirty="0" err="1"/>
              <a:t>document.getElementById</a:t>
            </a:r>
            <a:r>
              <a:rPr lang="en-US" dirty="0"/>
              <a:t>(id)</a:t>
            </a:r>
            <a:br>
              <a:rPr lang="en-US" dirty="0"/>
            </a:br>
            <a:r>
              <a:rPr lang="en-US" dirty="0"/>
              <a:t>   }</a:t>
            </a:r>
            <a:br>
              <a:rPr lang="en-US" dirty="0"/>
            </a:br>
            <a:r>
              <a:rPr lang="en-US" dirty="0"/>
              <a:t>&lt;/script&gt;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079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0704F-DCCE-4F53-980F-E43AAFFD5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JavaScript – </a:t>
            </a:r>
            <a:r>
              <a:rPr lang="en-US" dirty="0" err="1"/>
              <a:t>getElementById</a:t>
            </a:r>
            <a:r>
              <a:rPr lang="en-US" dirty="0"/>
              <a:t>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D60597-E257-4E48-8A66-677067179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Aliased by $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&lt;p id="intro"&gt;Hello World&lt;/p&gt;</a:t>
            </a:r>
            <a:br>
              <a:rPr lang="en-US" dirty="0"/>
            </a:br>
            <a:r>
              <a:rPr lang="en-US" dirty="0"/>
              <a:t>&lt;script type="text/</a:t>
            </a:r>
            <a:r>
              <a:rPr lang="en-US" dirty="0" err="1"/>
              <a:t>javascript</a:t>
            </a:r>
            <a:r>
              <a:rPr lang="en-US" dirty="0"/>
              <a:t>"&gt;</a:t>
            </a:r>
            <a:br>
              <a:rPr lang="en-US" dirty="0"/>
            </a:br>
            <a:r>
              <a:rPr lang="en-US" dirty="0"/>
              <a:t>   $("intro").</a:t>
            </a:r>
            <a:r>
              <a:rPr lang="en-US" dirty="0" err="1"/>
              <a:t>style.color</a:t>
            </a:r>
            <a:r>
              <a:rPr lang="en-US" dirty="0"/>
              <a:t> = "blue";</a:t>
            </a:r>
            <a:br>
              <a:rPr lang="en-US" dirty="0"/>
            </a:br>
            <a:r>
              <a:rPr lang="en-US" dirty="0"/>
              <a:t>&lt;/script&gt;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78908-F3BE-4DF0-9B65-50E511A39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JavaScript - </a:t>
            </a:r>
            <a:r>
              <a:rPr lang="en-US" dirty="0" err="1"/>
              <a:t>innerHTML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E4C3EE-6AFA-4C73-9176-7408CCF6A1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innerHTML</a:t>
            </a:r>
            <a:r>
              <a:rPr lang="en-US" dirty="0"/>
              <a:t> can return or change the contents of an HTML tag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&lt;p id="intro"&gt;Hello World&lt;/p&gt;</a:t>
            </a:r>
            <a:br>
              <a:rPr lang="en-US" dirty="0"/>
            </a:br>
            <a:r>
              <a:rPr lang="en-US" dirty="0"/>
              <a:t>&lt;script type="text/</a:t>
            </a:r>
            <a:r>
              <a:rPr lang="en-US" dirty="0" err="1"/>
              <a:t>javascript</a:t>
            </a:r>
            <a:r>
              <a:rPr lang="en-US" dirty="0"/>
              <a:t>"&gt;</a:t>
            </a:r>
            <a:br>
              <a:rPr lang="en-US" dirty="0"/>
            </a:br>
            <a:r>
              <a:rPr lang="en-US" dirty="0"/>
              <a:t>   $("intro").</a:t>
            </a:r>
            <a:r>
              <a:rPr lang="en-US" dirty="0" err="1"/>
              <a:t>innerHTML</a:t>
            </a:r>
            <a:r>
              <a:rPr lang="en-US" dirty="0"/>
              <a:t> = "Goodbye";</a:t>
            </a:r>
            <a:br>
              <a:rPr lang="en-US" dirty="0"/>
            </a:br>
            <a:r>
              <a:rPr lang="en-US" dirty="0"/>
              <a:t>&lt;/script&gt;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11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ED291-5159-E298-C061-7F785ED70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81452F-BCE9-F1E9-5091-94AFE71B67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JavaScript offers support for Objects &amp; Classes</a:t>
            </a:r>
          </a:p>
          <a:p>
            <a:r>
              <a:rPr lang="en-US" dirty="0"/>
              <a:t>Objects are a set of key/value pairs</a:t>
            </a:r>
          </a:p>
          <a:p>
            <a:r>
              <a:rPr lang="en-US" dirty="0"/>
              <a:t>Objects can be </a:t>
            </a:r>
            <a:r>
              <a:rPr lang="en-US" dirty="0" err="1"/>
              <a:t>destructured</a:t>
            </a:r>
            <a:endParaRPr lang="en-US" dirty="0"/>
          </a:p>
          <a:p>
            <a:r>
              <a:rPr lang="en-US" dirty="0"/>
              <a:t>Inheritance is supported</a:t>
            </a:r>
          </a:p>
          <a:p>
            <a:r>
              <a:rPr lang="en-US" dirty="0"/>
              <a:t>Care should be taken to make properties private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906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ACED0-2669-4036-995C-57B8358E9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 Validation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8D0BC-4EEB-4C2C-9B0C-E5CE95529F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Create a Form in HTML that allows the user to input the following, and then validate it using JS.</a:t>
            </a:r>
          </a:p>
          <a:p>
            <a:pPr lvl="1"/>
            <a:r>
              <a:rPr lang="en-US" b="0" i="0" dirty="0">
                <a:solidFill>
                  <a:schemeClr val="tx1">
                    <a:lumMod val="85000"/>
                  </a:schemeClr>
                </a:solidFill>
                <a:effectLst/>
                <a:latin typeface="Helvetica Neue"/>
              </a:rPr>
              <a:t>Username – At least 5 characters and can include numbers, _ and –</a:t>
            </a:r>
          </a:p>
          <a:p>
            <a:pPr lvl="1"/>
            <a:r>
              <a:rPr lang="en-US" b="0" i="0" dirty="0">
                <a:solidFill>
                  <a:schemeClr val="tx1">
                    <a:lumMod val="85000"/>
                  </a:schemeClr>
                </a:solidFill>
                <a:effectLst/>
                <a:latin typeface="Helvetica Neue"/>
              </a:rPr>
              <a:t>Password – Must be at least 8 characters, containing both upper and lower case letters, numbers and symbols.</a:t>
            </a:r>
          </a:p>
          <a:p>
            <a:pPr lvl="1"/>
            <a:r>
              <a:rPr lang="en-US" b="0" i="0" dirty="0">
                <a:solidFill>
                  <a:schemeClr val="tx1">
                    <a:lumMod val="85000"/>
                  </a:schemeClr>
                </a:solidFill>
                <a:effectLst/>
                <a:latin typeface="Helvetica Neue"/>
              </a:rPr>
              <a:t>Age – It is a 18+ website, so the age must be between 18 and 110</a:t>
            </a:r>
          </a:p>
          <a:p>
            <a:pPr lvl="1"/>
            <a:r>
              <a:rPr lang="en-US" b="0" i="0" dirty="0">
                <a:solidFill>
                  <a:schemeClr val="tx1">
                    <a:lumMod val="85000"/>
                  </a:schemeClr>
                </a:solidFill>
                <a:effectLst/>
                <a:latin typeface="Helvetica Neue"/>
              </a:rPr>
              <a:t>Email – must be of the form abc@def.ghi</a:t>
            </a: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  <a:latin typeface="Helvetica Neue"/>
              </a:rPr>
              <a:t>When the user clicks submit, display an alert to warn the user of any errors, </a:t>
            </a:r>
            <a:r>
              <a:rPr lang="en-US">
                <a:solidFill>
                  <a:schemeClr val="tx1">
                    <a:lumMod val="85000"/>
                  </a:schemeClr>
                </a:solidFill>
                <a:latin typeface="Helvetica Neue"/>
              </a:rPr>
              <a:t>or success!</a:t>
            </a:r>
            <a:endParaRPr lang="en-US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367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80E48-BB8A-AFC1-B88C-C9AE5182E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JavaScript Objects III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0128AF-D5FF-25F4-7F4F-298F20B978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Including Arrays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pPr marL="0" indent="0">
              <a:buNone/>
            </a:pPr>
            <a:r>
              <a:rPr lang="en-US" dirty="0"/>
              <a:t>	const </a:t>
            </a:r>
            <a:r>
              <a:rPr lang="en-US" dirty="0" err="1"/>
              <a:t>myPerson</a:t>
            </a:r>
            <a:r>
              <a:rPr lang="en-US" dirty="0"/>
              <a:t> = {</a:t>
            </a:r>
          </a:p>
          <a:p>
            <a:pPr marL="0" indent="0">
              <a:buNone/>
            </a:pPr>
            <a:r>
              <a:rPr lang="en-US" dirty="0"/>
              <a:t>		name: “Ken”,</a:t>
            </a:r>
          </a:p>
          <a:p>
            <a:pPr marL="0" indent="0">
              <a:buNone/>
            </a:pPr>
            <a:r>
              <a:rPr lang="en-US" dirty="0"/>
              <a:t>		awake: true,</a:t>
            </a:r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US" dirty="0" err="1"/>
              <a:t>pulseRate</a:t>
            </a:r>
            <a:r>
              <a:rPr lang="en-US" dirty="0"/>
              <a:t>: 80,</a:t>
            </a:r>
          </a:p>
          <a:p>
            <a:pPr marL="0" indent="0">
              <a:buNone/>
            </a:pPr>
            <a:r>
              <a:rPr lang="en-US" dirty="0"/>
              <a:t>		activities: [“Running”, “Eating”, “Sleeping”]</a:t>
            </a:r>
          </a:p>
          <a:p>
            <a:pPr marL="0" indent="0">
              <a:buNone/>
            </a:pPr>
            <a:r>
              <a:rPr lang="en-US" dirty="0"/>
              <a:t>	};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27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69F4E-3FC7-9A98-99FF-D88948C6F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JavaScript Objects IV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5A8F3D-966C-6A62-8ABF-E42EA3E90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9608" y="1904999"/>
            <a:ext cx="9469972" cy="457200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Including Objects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 dirty="0"/>
              <a:t>	const </a:t>
            </a:r>
            <a:r>
              <a:rPr lang="en-US" sz="2800" dirty="0" err="1"/>
              <a:t>myPerson</a:t>
            </a:r>
            <a:r>
              <a:rPr lang="en-US" sz="2800" dirty="0"/>
              <a:t> =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 dirty="0"/>
              <a:t>		name: “Ken”,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 dirty="0"/>
              <a:t>		awake: true,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 dirty="0"/>
              <a:t>		</a:t>
            </a:r>
            <a:r>
              <a:rPr lang="en-US" sz="2800" dirty="0" err="1"/>
              <a:t>pulseRate</a:t>
            </a:r>
            <a:r>
              <a:rPr lang="en-US" sz="2800" dirty="0"/>
              <a:t>: 80,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 dirty="0"/>
              <a:t>		activities: [“Running”, “Eating”, “Sleeping”],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 dirty="0"/>
              <a:t>		drink: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 dirty="0"/>
              <a:t>			morning: “Coffee”,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 dirty="0"/>
              <a:t>			afternoon: “Water”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 dirty="0"/>
              <a:t>		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 dirty="0"/>
              <a:t>	};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70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DCD0F-1FD9-EB5F-5A49-B79221FE9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Objects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3FE6A-7DEF-061D-A298-C095791BEC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There are multiple ways to access object data!</a:t>
            </a:r>
          </a:p>
          <a:p>
            <a:pPr lvl="1"/>
            <a:r>
              <a:rPr lang="en-US" dirty="0"/>
              <a:t>Dot Notation</a:t>
            </a:r>
          </a:p>
          <a:p>
            <a:pPr marL="231775" lvl="1" indent="0">
              <a:buNone/>
            </a:pPr>
            <a:r>
              <a:rPr lang="en-US" dirty="0"/>
              <a:t>	console.log(</a:t>
            </a:r>
            <a:r>
              <a:rPr lang="en-US" dirty="0" err="1"/>
              <a:t>myPerson.awake</a:t>
            </a:r>
            <a:r>
              <a:rPr lang="en-US" dirty="0"/>
              <a:t>);</a:t>
            </a:r>
          </a:p>
          <a:p>
            <a:pPr marL="231775" lvl="1" indent="0">
              <a:buNone/>
            </a:pPr>
            <a:r>
              <a:rPr lang="en-US" dirty="0"/>
              <a:t>	console.log(</a:t>
            </a:r>
            <a:r>
              <a:rPr lang="en-US" dirty="0" err="1"/>
              <a:t>myPerson.activities</a:t>
            </a:r>
            <a:r>
              <a:rPr lang="en-US" dirty="0"/>
              <a:t>[0]);</a:t>
            </a:r>
          </a:p>
          <a:p>
            <a:pPr marL="231775" lvl="1" indent="0">
              <a:buNone/>
            </a:pPr>
            <a:r>
              <a:rPr lang="en-US" dirty="0"/>
              <a:t>	console.log(</a:t>
            </a:r>
            <a:r>
              <a:rPr lang="en-US" dirty="0" err="1"/>
              <a:t>myPerson.drink.morning</a:t>
            </a:r>
            <a:r>
              <a:rPr lang="en-US" dirty="0"/>
              <a:t>);</a:t>
            </a:r>
          </a:p>
          <a:p>
            <a:pPr lvl="1"/>
            <a:r>
              <a:rPr lang="en-US" dirty="0"/>
              <a:t>Brackets</a:t>
            </a:r>
          </a:p>
          <a:p>
            <a:pPr marL="231775" lvl="1" indent="0">
              <a:buNone/>
            </a:pPr>
            <a:r>
              <a:rPr lang="en-US" dirty="0"/>
              <a:t>	console.log(</a:t>
            </a:r>
            <a:r>
              <a:rPr lang="en-US" dirty="0" err="1"/>
              <a:t>myPerson</a:t>
            </a:r>
            <a:r>
              <a:rPr lang="en-US" dirty="0"/>
              <a:t>[“awake”]);</a:t>
            </a:r>
          </a:p>
          <a:p>
            <a:pPr marL="231775" lvl="1" indent="0">
              <a:buNone/>
            </a:pPr>
            <a:r>
              <a:rPr lang="en-US" dirty="0"/>
              <a:t>	console.log(</a:t>
            </a:r>
            <a:r>
              <a:rPr lang="en-US" dirty="0" err="1"/>
              <a:t>myPerson</a:t>
            </a:r>
            <a:r>
              <a:rPr lang="en-US" dirty="0"/>
              <a:t>[“activities”]);</a:t>
            </a:r>
          </a:p>
          <a:p>
            <a:pPr marL="231775" lvl="1" indent="0">
              <a:buNone/>
            </a:pPr>
            <a:r>
              <a:rPr lang="fr-FR" dirty="0"/>
              <a:t>	console.log(</a:t>
            </a:r>
            <a:r>
              <a:rPr lang="fr-FR" dirty="0" err="1"/>
              <a:t>myPerson</a:t>
            </a:r>
            <a:r>
              <a:rPr lang="fr-FR" dirty="0"/>
              <a:t>["</a:t>
            </a:r>
            <a:r>
              <a:rPr lang="fr-FR" dirty="0" err="1"/>
              <a:t>activities</a:t>
            </a:r>
            <a:r>
              <a:rPr lang="fr-FR" dirty="0"/>
              <a:t>"][0]);</a:t>
            </a:r>
          </a:p>
          <a:p>
            <a:pPr marL="231775" lvl="1" indent="0">
              <a:buNone/>
            </a:pPr>
            <a:r>
              <a:rPr lang="en-US" dirty="0"/>
              <a:t>	console.log(</a:t>
            </a:r>
            <a:r>
              <a:rPr lang="en-US" dirty="0" err="1"/>
              <a:t>myPerson</a:t>
            </a:r>
            <a:r>
              <a:rPr lang="en-US" dirty="0"/>
              <a:t>["drink"]);</a:t>
            </a:r>
          </a:p>
          <a:p>
            <a:pPr marL="231775" lvl="1" indent="0">
              <a:buNone/>
            </a:pPr>
            <a:r>
              <a:rPr lang="en-US" dirty="0"/>
              <a:t>	console.log(</a:t>
            </a:r>
            <a:r>
              <a:rPr lang="en-US" dirty="0" err="1"/>
              <a:t>myPerson</a:t>
            </a:r>
            <a:r>
              <a:rPr lang="en-US" dirty="0"/>
              <a:t>["drink"]["morning"]);</a:t>
            </a:r>
          </a:p>
        </p:txBody>
      </p:sp>
    </p:spTree>
    <p:extLst>
      <p:ext uri="{BB962C8B-B14F-4D97-AF65-F5344CB8AC3E}">
        <p14:creationId xmlns:p14="http://schemas.microsoft.com/office/powerpoint/2010/main" val="298653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4E3A5-ED9C-51D7-4724-8EB2B54BF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JavaScript Object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0D7DC6-F0BB-662D-545C-7FF86F6448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JavaScript Objects can also contain functions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const </a:t>
            </a:r>
            <a:r>
              <a:rPr lang="en-US" dirty="0" err="1"/>
              <a:t>myPerson</a:t>
            </a:r>
            <a:r>
              <a:rPr lang="en-US" dirty="0"/>
              <a:t> = {</a:t>
            </a:r>
          </a:p>
          <a:p>
            <a:pPr marL="0" indent="0">
              <a:buNone/>
            </a:pPr>
            <a:r>
              <a:rPr lang="en-US" dirty="0"/>
              <a:t>		greeting: function  () { </a:t>
            </a:r>
          </a:p>
          <a:p>
            <a:pPr marL="0" indent="0">
              <a:buNone/>
            </a:pPr>
            <a:r>
              <a:rPr lang="en-US" dirty="0"/>
              <a:t>			return “Hello”;</a:t>
            </a:r>
          </a:p>
          <a:p>
            <a:pPr marL="0" indent="0">
              <a:buNone/>
            </a:pPr>
            <a:r>
              <a:rPr lang="en-US" dirty="0"/>
              <a:t>		}</a:t>
            </a:r>
          </a:p>
          <a:p>
            <a:pPr marL="0" indent="0">
              <a:buNone/>
            </a:pPr>
            <a:r>
              <a:rPr lang="en-US" dirty="0"/>
              <a:t>	};</a:t>
            </a:r>
          </a:p>
          <a:p>
            <a:pPr marL="0" indent="0">
              <a:buNone/>
            </a:pPr>
            <a:r>
              <a:rPr lang="en-US" dirty="0"/>
              <a:t>	console.log(</a:t>
            </a:r>
            <a:r>
              <a:rPr lang="en-US" dirty="0" err="1"/>
              <a:t>myPerson.greeting</a:t>
            </a:r>
            <a:r>
              <a:rPr lang="en-US" dirty="0"/>
              <a:t>());</a:t>
            </a:r>
          </a:p>
        </p:txBody>
      </p:sp>
    </p:spTree>
    <p:extLst>
      <p:ext uri="{BB962C8B-B14F-4D97-AF65-F5344CB8AC3E}">
        <p14:creationId xmlns:p14="http://schemas.microsoft.com/office/powerpoint/2010/main" val="2149008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2127D-C8B3-8F63-6805-E5C8496AD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JavaScript Object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42DFA2-91F6-282E-E3E8-DD068B5C5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These functions can access the object’s data using ‘this’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lnSpc>
                <a:spcPct val="20000"/>
              </a:lnSpc>
              <a:buNone/>
            </a:pPr>
            <a:r>
              <a:rPr lang="en-US" sz="2800" dirty="0"/>
              <a:t>	const </a:t>
            </a:r>
            <a:r>
              <a:rPr lang="en-US" sz="2800" dirty="0" err="1"/>
              <a:t>myPerson</a:t>
            </a:r>
            <a:r>
              <a:rPr lang="en-US" sz="2800" dirty="0"/>
              <a:t> =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sz="2800" dirty="0"/>
              <a:t>		name: "Ken",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sz="2800" dirty="0"/>
              <a:t>		greeting: function  () { 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sz="2800" dirty="0"/>
              <a:t>			return "Hello " + this.name;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sz="2800" dirty="0"/>
              <a:t>		}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sz="2800" dirty="0"/>
              <a:t>	}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sz="2800" dirty="0"/>
              <a:t>	console.log(</a:t>
            </a:r>
            <a:r>
              <a:rPr lang="en-US" sz="2800" dirty="0" err="1"/>
              <a:t>myPerson.greeting</a:t>
            </a:r>
            <a:r>
              <a:rPr lang="en-US" sz="2800" dirty="0"/>
              <a:t>());</a:t>
            </a:r>
          </a:p>
        </p:txBody>
      </p:sp>
    </p:spTree>
    <p:extLst>
      <p:ext uri="{BB962C8B-B14F-4D97-AF65-F5344CB8AC3E}">
        <p14:creationId xmlns:p14="http://schemas.microsoft.com/office/powerpoint/2010/main" val="259609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eme1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0272A8E7-A343-428D-A8B1-A51E5041A0E1}" vid="{A8B9B1ED-DE8D-43F6-A341-9AEC8D0BBD3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17975</TotalTime>
  <Words>2687</Words>
  <Application>Microsoft Office PowerPoint</Application>
  <PresentationFormat>Widescreen</PresentationFormat>
  <Paragraphs>450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0" baseType="lpstr">
      <vt:lpstr>Arial</vt:lpstr>
      <vt:lpstr>Corbel</vt:lpstr>
      <vt:lpstr>Helvetica Neue</vt:lpstr>
      <vt:lpstr>Theme1</vt:lpstr>
      <vt:lpstr>Web Programming Language</vt:lpstr>
      <vt:lpstr>JavaScript Part II</vt:lpstr>
      <vt:lpstr>JavaScript Objects</vt:lpstr>
      <vt:lpstr>JavaScript Objects II</vt:lpstr>
      <vt:lpstr>JavaScript Objects III</vt:lpstr>
      <vt:lpstr>JavaScript Objects IV</vt:lpstr>
      <vt:lpstr>Accessing Objects</vt:lpstr>
      <vt:lpstr>JavaScript Object Functions</vt:lpstr>
      <vt:lpstr>JavaScript Object Functions</vt:lpstr>
      <vt:lpstr>JavaScript Object Functions</vt:lpstr>
      <vt:lpstr>JavaScript Object Functions</vt:lpstr>
      <vt:lpstr>JavaScript Object Inheritance</vt:lpstr>
      <vt:lpstr>JavaScript Object Inheritance</vt:lpstr>
      <vt:lpstr>JavaScript Object Inheritance</vt:lpstr>
      <vt:lpstr>JavaScript Object Inheritance</vt:lpstr>
      <vt:lpstr>JavaScript Object</vt:lpstr>
      <vt:lpstr>Iterating the Object</vt:lpstr>
      <vt:lpstr>Iterating the Object</vt:lpstr>
      <vt:lpstr>Want to drop the course?</vt:lpstr>
      <vt:lpstr>Destructuring Object</vt:lpstr>
      <vt:lpstr>Destructuring Object 2</vt:lpstr>
      <vt:lpstr>Destructuring Object in Function</vt:lpstr>
      <vt:lpstr>JavaScript Classes</vt:lpstr>
      <vt:lpstr>JavaScript Classes 2</vt:lpstr>
      <vt:lpstr>JavaScript Classes 3</vt:lpstr>
      <vt:lpstr>Setting &amp; Getting</vt:lpstr>
      <vt:lpstr>Setting &amp; Getting 2</vt:lpstr>
      <vt:lpstr>Setting &amp; Getting 3</vt:lpstr>
      <vt:lpstr>extends</vt:lpstr>
      <vt:lpstr>Underscore Naming Convention</vt:lpstr>
      <vt:lpstr>But…</vt:lpstr>
      <vt:lpstr>One Solution – a Factory</vt:lpstr>
      <vt:lpstr>Better still</vt:lpstr>
      <vt:lpstr>Can I Use?</vt:lpstr>
      <vt:lpstr>Can I Use? (2025)</vt:lpstr>
      <vt:lpstr>Introducing JSON</vt:lpstr>
      <vt:lpstr>JSON</vt:lpstr>
      <vt:lpstr>Log it in the console</vt:lpstr>
      <vt:lpstr>JSON.stringify()</vt:lpstr>
      <vt:lpstr>JSON.parse()</vt:lpstr>
      <vt:lpstr>JavaScript – getElementById()</vt:lpstr>
      <vt:lpstr>JavaScript – getElementById()</vt:lpstr>
      <vt:lpstr>JavaScript – getElementById()</vt:lpstr>
      <vt:lpstr>JavaScript - innerHTML</vt:lpstr>
      <vt:lpstr>Key Points</vt:lpstr>
      <vt:lpstr>Form Validation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 Programming Language</dc:title>
  <dc:creator>Admin</dc:creator>
  <cp:lastModifiedBy>KENNETH COSH</cp:lastModifiedBy>
  <cp:revision>70</cp:revision>
  <dcterms:created xsi:type="dcterms:W3CDTF">2018-09-14T10:04:53Z</dcterms:created>
  <dcterms:modified xsi:type="dcterms:W3CDTF">2026-07-18T05:01:28Z</dcterms:modified>
</cp:coreProperties>
</file>